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79C612D-C23E-49F1-B986-0E09E14CA1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7E26ACE-471D-4811-BD35-F75C7D83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2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612D-C23E-49F1-B986-0E09E14CA1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6ACE-471D-4811-BD35-F75C7D83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9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612D-C23E-49F1-B986-0E09E14CA1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6ACE-471D-4811-BD35-F75C7D83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67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612D-C23E-49F1-B986-0E09E14CA1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6ACE-471D-4811-BD35-F75C7D83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68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612D-C23E-49F1-B986-0E09E14CA1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6ACE-471D-4811-BD35-F75C7D83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11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612D-C23E-49F1-B986-0E09E14CA1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6ACE-471D-4811-BD35-F75C7D83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00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612D-C23E-49F1-B986-0E09E14CA1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6ACE-471D-4811-BD35-F75C7D83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8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612D-C23E-49F1-B986-0E09E14CA1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6ACE-471D-4811-BD35-F75C7D83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5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612D-C23E-49F1-B986-0E09E14CA1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6ACE-471D-4811-BD35-F75C7D83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612D-C23E-49F1-B986-0E09E14CA1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6ACE-471D-4811-BD35-F75C7D83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4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612D-C23E-49F1-B986-0E09E14CA1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6ACE-471D-4811-BD35-F75C7D83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2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612D-C23E-49F1-B986-0E09E14CA1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6ACE-471D-4811-BD35-F75C7D83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4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612D-C23E-49F1-B986-0E09E14CA1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6ACE-471D-4811-BD35-F75C7D83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4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612D-C23E-49F1-B986-0E09E14CA1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6ACE-471D-4811-BD35-F75C7D83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612D-C23E-49F1-B986-0E09E14CA1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6ACE-471D-4811-BD35-F75C7D83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8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612D-C23E-49F1-B986-0E09E14CA1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6ACE-471D-4811-BD35-F75C7D83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612D-C23E-49F1-B986-0E09E14CA1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6ACE-471D-4811-BD35-F75C7D83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0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9C612D-C23E-49F1-B986-0E09E14CA11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E26ACE-471D-4811-BD35-F75C7D83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97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2674-7DF2-AB4E-3340-900477A4A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ANALYTICS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4F7D0-D4A1-622D-3310-D0D71ACB0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INSTAGRAM USER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2A3A7-44D2-E086-02B9-C7EE342533CA}"/>
              </a:ext>
            </a:extLst>
          </p:cNvPr>
          <p:cNvSpPr txBox="1"/>
          <p:nvPr/>
        </p:nvSpPr>
        <p:spPr>
          <a:xfrm>
            <a:off x="9768689" y="6255945"/>
            <a:ext cx="242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~  ARYAN AUDITTO</a:t>
            </a:r>
          </a:p>
        </p:txBody>
      </p:sp>
    </p:spTree>
    <p:extLst>
      <p:ext uri="{BB962C8B-B14F-4D97-AF65-F5344CB8AC3E}">
        <p14:creationId xmlns:p14="http://schemas.microsoft.com/office/powerpoint/2010/main" val="279605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973892-4B92-340C-6ECF-508CFC96AAF0}"/>
              </a:ext>
            </a:extLst>
          </p:cNvPr>
          <p:cNvSpPr/>
          <p:nvPr/>
        </p:nvSpPr>
        <p:spPr>
          <a:xfrm>
            <a:off x="114300" y="177800"/>
            <a:ext cx="11950700" cy="6502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FC7BA-8F04-0EE6-9B82-8D922C8054A1}"/>
              </a:ext>
            </a:extLst>
          </p:cNvPr>
          <p:cNvSpPr txBox="1"/>
          <p:nvPr/>
        </p:nvSpPr>
        <p:spPr>
          <a:xfrm>
            <a:off x="457199" y="622300"/>
            <a:ext cx="25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 INVESTOR METRICS 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832ED-8370-DF84-55C1-5E763C60FA31}"/>
              </a:ext>
            </a:extLst>
          </p:cNvPr>
          <p:cNvSpPr txBox="1"/>
          <p:nvPr/>
        </p:nvSpPr>
        <p:spPr>
          <a:xfrm>
            <a:off x="457200" y="1066800"/>
            <a:ext cx="106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 </a:t>
            </a:r>
            <a:r>
              <a:rPr lang="en-US" b="1" i="0" dirty="0">
                <a:effectLst/>
                <a:latin typeface="Manrope"/>
              </a:rPr>
              <a:t>User Engagement </a:t>
            </a:r>
            <a:r>
              <a:rPr lang="en-US" b="1" dirty="0"/>
              <a:t>:- To provide how many times does average user posts on </a:t>
            </a:r>
            <a:r>
              <a:rPr lang="en-US" b="1" dirty="0" err="1"/>
              <a:t>instagram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C9C27-AF09-33A0-B4EB-2791D98BD2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 b="6251"/>
          <a:stretch/>
        </p:blipFill>
        <p:spPr>
          <a:xfrm>
            <a:off x="1181101" y="1511300"/>
            <a:ext cx="9817098" cy="49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7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973892-4B92-340C-6ECF-508CFC96AAF0}"/>
              </a:ext>
            </a:extLst>
          </p:cNvPr>
          <p:cNvSpPr/>
          <p:nvPr/>
        </p:nvSpPr>
        <p:spPr>
          <a:xfrm>
            <a:off x="114300" y="177800"/>
            <a:ext cx="11950700" cy="6502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FC7BA-8F04-0EE6-9B82-8D922C8054A1}"/>
              </a:ext>
            </a:extLst>
          </p:cNvPr>
          <p:cNvSpPr txBox="1"/>
          <p:nvPr/>
        </p:nvSpPr>
        <p:spPr>
          <a:xfrm>
            <a:off x="457199" y="622300"/>
            <a:ext cx="25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 INVESTOR METRICS 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832ED-8370-DF84-55C1-5E763C60FA31}"/>
              </a:ext>
            </a:extLst>
          </p:cNvPr>
          <p:cNvSpPr txBox="1"/>
          <p:nvPr/>
        </p:nvSpPr>
        <p:spPr>
          <a:xfrm>
            <a:off x="457200" y="1066800"/>
            <a:ext cx="1078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 </a:t>
            </a:r>
            <a:r>
              <a:rPr lang="en-US" b="1" i="0" dirty="0">
                <a:effectLst/>
                <a:latin typeface="Manrope"/>
              </a:rPr>
              <a:t>User Engagement </a:t>
            </a:r>
            <a:r>
              <a:rPr lang="en-US" b="1" dirty="0"/>
              <a:t>:- To provide the total number of photos on Instagram/Total number of 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D7C2B-AC0E-70C9-DB8C-8AE3817F48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3" b="6251"/>
          <a:stretch/>
        </p:blipFill>
        <p:spPr>
          <a:xfrm>
            <a:off x="1181101" y="1511300"/>
            <a:ext cx="9817098" cy="49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6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973892-4B92-340C-6ECF-508CFC96AAF0}"/>
              </a:ext>
            </a:extLst>
          </p:cNvPr>
          <p:cNvSpPr/>
          <p:nvPr/>
        </p:nvSpPr>
        <p:spPr>
          <a:xfrm>
            <a:off x="114300" y="177800"/>
            <a:ext cx="11950700" cy="6502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FC7BA-8F04-0EE6-9B82-8D922C8054A1}"/>
              </a:ext>
            </a:extLst>
          </p:cNvPr>
          <p:cNvSpPr txBox="1"/>
          <p:nvPr/>
        </p:nvSpPr>
        <p:spPr>
          <a:xfrm>
            <a:off x="457199" y="622300"/>
            <a:ext cx="25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 INVESTOR METRICS 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832ED-8370-DF84-55C1-5E763C60FA31}"/>
              </a:ext>
            </a:extLst>
          </p:cNvPr>
          <p:cNvSpPr txBox="1"/>
          <p:nvPr/>
        </p:nvSpPr>
        <p:spPr>
          <a:xfrm>
            <a:off x="457200" y="1066800"/>
            <a:ext cx="1078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2) </a:t>
            </a:r>
            <a:r>
              <a:rPr lang="en-US" b="1" i="0" dirty="0">
                <a:effectLst/>
                <a:latin typeface="Manrope"/>
              </a:rPr>
              <a:t>Bots &amp; Fake Accounts :- 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3FDA0E-E6D9-4089-3549-8D6266F400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 b="6251"/>
          <a:stretch/>
        </p:blipFill>
        <p:spPr>
          <a:xfrm>
            <a:off x="1181101" y="1511300"/>
            <a:ext cx="9817098" cy="49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2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973892-4B92-340C-6ECF-508CFC96AAF0}"/>
              </a:ext>
            </a:extLst>
          </p:cNvPr>
          <p:cNvSpPr/>
          <p:nvPr/>
        </p:nvSpPr>
        <p:spPr>
          <a:xfrm>
            <a:off x="114300" y="177800"/>
            <a:ext cx="11950700" cy="6502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F57F99-BD7A-7CB5-9C6E-03566377A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1" b="20792"/>
          <a:stretch/>
        </p:blipFill>
        <p:spPr>
          <a:xfrm>
            <a:off x="1143754" y="1138473"/>
            <a:ext cx="9904491" cy="45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6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F24AB5-2A5C-9C1A-6AD7-0A7F48B097BA}"/>
              </a:ext>
            </a:extLst>
          </p:cNvPr>
          <p:cNvSpPr/>
          <p:nvPr/>
        </p:nvSpPr>
        <p:spPr>
          <a:xfrm>
            <a:off x="283675" y="242180"/>
            <a:ext cx="11624649" cy="637363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09DD1-9A97-AD00-C0ED-EBC7098624AA}"/>
              </a:ext>
            </a:extLst>
          </p:cNvPr>
          <p:cNvSpPr txBox="1"/>
          <p:nvPr/>
        </p:nvSpPr>
        <p:spPr>
          <a:xfrm>
            <a:off x="316116" y="1491641"/>
            <a:ext cx="336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PROJECT DESCRIPTION 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82233-E089-DD17-4EB5-42E08A83241E}"/>
              </a:ext>
            </a:extLst>
          </p:cNvPr>
          <p:cNvSpPr txBox="1"/>
          <p:nvPr/>
        </p:nvSpPr>
        <p:spPr>
          <a:xfrm>
            <a:off x="3684760" y="983810"/>
            <a:ext cx="7423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project aims to analyze the Instagram database to assist the marketing team and investors in making data-driven decisions. The analysis includes finding the oldest and inactive users, identifying the winner of a contest, suggesting commonly used hashtags, determining the best day to launch ad campaign, and assessing user engagement and presence of bots on platform.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D91E9-C4FD-0D66-6B03-396413DE9808}"/>
              </a:ext>
            </a:extLst>
          </p:cNvPr>
          <p:cNvSpPr txBox="1"/>
          <p:nvPr/>
        </p:nvSpPr>
        <p:spPr>
          <a:xfrm>
            <a:off x="669956" y="3002837"/>
            <a:ext cx="2616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APPROACH 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F0026-43D7-7119-4196-173BBCBB125C}"/>
              </a:ext>
            </a:extLst>
          </p:cNvPr>
          <p:cNvSpPr txBox="1"/>
          <p:nvPr/>
        </p:nvSpPr>
        <p:spPr>
          <a:xfrm>
            <a:off x="3684760" y="3002837"/>
            <a:ext cx="7423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effectLst/>
              </a:rPr>
              <a:t>To perform the analysis, I uses SQL queries on the provided database. I first explored the database schema to understand the relationships between the tables and columns. Then, I used SQL to find out required data for each task and provided insights.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A6D02-E443-87E3-EC06-36E727AFB2E7}"/>
              </a:ext>
            </a:extLst>
          </p:cNvPr>
          <p:cNvSpPr txBox="1"/>
          <p:nvPr/>
        </p:nvSpPr>
        <p:spPr>
          <a:xfrm>
            <a:off x="669956" y="4744865"/>
            <a:ext cx="2616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TECH-STACK USED :-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A54BC-2125-5C98-87E3-42BBC820282F}"/>
              </a:ext>
            </a:extLst>
          </p:cNvPr>
          <p:cNvSpPr txBox="1"/>
          <p:nvPr/>
        </p:nvSpPr>
        <p:spPr>
          <a:xfrm>
            <a:off x="3684760" y="4744865"/>
            <a:ext cx="7423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effectLst/>
              </a:rPr>
              <a:t>I used DB Fiddle MY SQL version 8.0 to run SQL queries on the provided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7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F24AB5-2A5C-9C1A-6AD7-0A7F48B097BA}"/>
              </a:ext>
            </a:extLst>
          </p:cNvPr>
          <p:cNvSpPr/>
          <p:nvPr/>
        </p:nvSpPr>
        <p:spPr>
          <a:xfrm>
            <a:off x="283675" y="242180"/>
            <a:ext cx="11624649" cy="637363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09DD1-9A97-AD00-C0ED-EBC7098624AA}"/>
              </a:ext>
            </a:extLst>
          </p:cNvPr>
          <p:cNvSpPr txBox="1"/>
          <p:nvPr/>
        </p:nvSpPr>
        <p:spPr>
          <a:xfrm>
            <a:off x="316116" y="1491641"/>
            <a:ext cx="336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INSIGHTS :-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82233-E089-DD17-4EB5-42E08A83241E}"/>
              </a:ext>
            </a:extLst>
          </p:cNvPr>
          <p:cNvSpPr txBox="1"/>
          <p:nvPr/>
        </p:nvSpPr>
        <p:spPr>
          <a:xfrm>
            <a:off x="3684760" y="983810"/>
            <a:ext cx="7423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Through this project, I gained insights into the Instagram user base. I discovered the top hashtags used on the platform, the most active day for user registration, and the average number of posts per user. Additionally, I identified fake accounts on the platform based on their unusual liking patterns.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723B3-974F-D0FA-AC51-B99A90DAF4C2}"/>
              </a:ext>
            </a:extLst>
          </p:cNvPr>
          <p:cNvSpPr txBox="1"/>
          <p:nvPr/>
        </p:nvSpPr>
        <p:spPr>
          <a:xfrm>
            <a:off x="316116" y="3427366"/>
            <a:ext cx="336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RESULT :-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69AAE-742D-A147-DE8F-8C2F8D691D9A}"/>
              </a:ext>
            </a:extLst>
          </p:cNvPr>
          <p:cNvSpPr txBox="1"/>
          <p:nvPr/>
        </p:nvSpPr>
        <p:spPr>
          <a:xfrm>
            <a:off x="3684760" y="2919535"/>
            <a:ext cx="7423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analysis helped in order to determine reward the most loyal users, remind inactive users to post, identify the winner of a contest, suggest commonly used hashtags, and determine the best day to launch ad campaign. Furthermore, the analysis provided investors with insights into user engagement and bots on platform. </a:t>
            </a:r>
          </a:p>
        </p:txBody>
      </p:sp>
    </p:spTree>
    <p:extLst>
      <p:ext uri="{BB962C8B-B14F-4D97-AF65-F5344CB8AC3E}">
        <p14:creationId xmlns:p14="http://schemas.microsoft.com/office/powerpoint/2010/main" val="343437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973892-4B92-340C-6ECF-508CFC96AAF0}"/>
              </a:ext>
            </a:extLst>
          </p:cNvPr>
          <p:cNvSpPr/>
          <p:nvPr/>
        </p:nvSpPr>
        <p:spPr>
          <a:xfrm>
            <a:off x="114300" y="177800"/>
            <a:ext cx="11950700" cy="6502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FC7BA-8F04-0EE6-9B82-8D922C8054A1}"/>
              </a:ext>
            </a:extLst>
          </p:cNvPr>
          <p:cNvSpPr txBox="1"/>
          <p:nvPr/>
        </p:nvSpPr>
        <p:spPr>
          <a:xfrm>
            <a:off x="457200" y="6223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 MARKETING 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832ED-8370-DF84-55C1-5E763C60FA31}"/>
              </a:ext>
            </a:extLst>
          </p:cNvPr>
          <p:cNvSpPr txBox="1"/>
          <p:nvPr/>
        </p:nvSpPr>
        <p:spPr>
          <a:xfrm>
            <a:off x="457200" y="1066800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  Rewarding Most Loyal Users 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BADDE-0D12-1683-D689-9C927D4B1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2" b="14815"/>
          <a:stretch/>
        </p:blipFill>
        <p:spPr>
          <a:xfrm>
            <a:off x="1168400" y="1511300"/>
            <a:ext cx="9842500" cy="49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6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973892-4B92-340C-6ECF-508CFC96AAF0}"/>
              </a:ext>
            </a:extLst>
          </p:cNvPr>
          <p:cNvSpPr/>
          <p:nvPr/>
        </p:nvSpPr>
        <p:spPr>
          <a:xfrm>
            <a:off x="114300" y="177800"/>
            <a:ext cx="11950700" cy="6502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FC7BA-8F04-0EE6-9B82-8D922C8054A1}"/>
              </a:ext>
            </a:extLst>
          </p:cNvPr>
          <p:cNvSpPr txBox="1"/>
          <p:nvPr/>
        </p:nvSpPr>
        <p:spPr>
          <a:xfrm>
            <a:off x="457200" y="6223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 MARKETING 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832ED-8370-DF84-55C1-5E763C60FA31}"/>
              </a:ext>
            </a:extLst>
          </p:cNvPr>
          <p:cNvSpPr txBox="1"/>
          <p:nvPr/>
        </p:nvSpPr>
        <p:spPr>
          <a:xfrm>
            <a:off x="457200" y="1066800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2)  Remind inactive Users to start posting:-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5171A-231B-9DB3-E0EF-2F1618B5E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 b="6251"/>
          <a:stretch/>
        </p:blipFill>
        <p:spPr>
          <a:xfrm>
            <a:off x="1174750" y="1511300"/>
            <a:ext cx="9842500" cy="49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9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973892-4B92-340C-6ECF-508CFC96AAF0}"/>
              </a:ext>
            </a:extLst>
          </p:cNvPr>
          <p:cNvSpPr/>
          <p:nvPr/>
        </p:nvSpPr>
        <p:spPr>
          <a:xfrm>
            <a:off x="114300" y="177800"/>
            <a:ext cx="11950700" cy="6502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59117-290E-DCBF-3ED2-24846DB736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 r="2722" b="6251"/>
          <a:stretch/>
        </p:blipFill>
        <p:spPr>
          <a:xfrm>
            <a:off x="1174750" y="970002"/>
            <a:ext cx="9842500" cy="49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1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973892-4B92-340C-6ECF-508CFC96AAF0}"/>
              </a:ext>
            </a:extLst>
          </p:cNvPr>
          <p:cNvSpPr/>
          <p:nvPr/>
        </p:nvSpPr>
        <p:spPr>
          <a:xfrm>
            <a:off x="114300" y="177800"/>
            <a:ext cx="11950700" cy="6502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FC7BA-8F04-0EE6-9B82-8D922C8054A1}"/>
              </a:ext>
            </a:extLst>
          </p:cNvPr>
          <p:cNvSpPr txBox="1"/>
          <p:nvPr/>
        </p:nvSpPr>
        <p:spPr>
          <a:xfrm>
            <a:off x="457200" y="6223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 MARKETING 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832ED-8370-DF84-55C1-5E763C60FA31}"/>
              </a:ext>
            </a:extLst>
          </p:cNvPr>
          <p:cNvSpPr txBox="1"/>
          <p:nvPr/>
        </p:nvSpPr>
        <p:spPr>
          <a:xfrm>
            <a:off x="457200" y="1066800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3) </a:t>
            </a:r>
            <a:r>
              <a:rPr lang="en-US" b="1" i="0" dirty="0">
                <a:effectLst/>
                <a:latin typeface="Manrope"/>
              </a:rPr>
              <a:t>Declaring Contest Winner </a:t>
            </a:r>
            <a:r>
              <a:rPr lang="en-US" b="1" dirty="0"/>
              <a:t>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8D508-C9A6-E02D-E4DA-A5AF7AF17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3" b="6251"/>
          <a:stretch/>
        </p:blipFill>
        <p:spPr>
          <a:xfrm>
            <a:off x="1174750" y="1511300"/>
            <a:ext cx="9842500" cy="49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0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973892-4B92-340C-6ECF-508CFC96AAF0}"/>
              </a:ext>
            </a:extLst>
          </p:cNvPr>
          <p:cNvSpPr/>
          <p:nvPr/>
        </p:nvSpPr>
        <p:spPr>
          <a:xfrm>
            <a:off x="114300" y="177800"/>
            <a:ext cx="11950700" cy="6502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FC7BA-8F04-0EE6-9B82-8D922C8054A1}"/>
              </a:ext>
            </a:extLst>
          </p:cNvPr>
          <p:cNvSpPr txBox="1"/>
          <p:nvPr/>
        </p:nvSpPr>
        <p:spPr>
          <a:xfrm>
            <a:off x="457200" y="6223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 MARKETING 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832ED-8370-DF84-55C1-5E763C60FA31}"/>
              </a:ext>
            </a:extLst>
          </p:cNvPr>
          <p:cNvSpPr txBox="1"/>
          <p:nvPr/>
        </p:nvSpPr>
        <p:spPr>
          <a:xfrm>
            <a:off x="457200" y="1066800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4) </a:t>
            </a:r>
            <a:r>
              <a:rPr lang="en-US" b="1" i="0" dirty="0">
                <a:effectLst/>
                <a:latin typeface="Manrope"/>
              </a:rPr>
              <a:t>Hashtag Researching </a:t>
            </a:r>
            <a:r>
              <a:rPr lang="en-US" b="1" dirty="0"/>
              <a:t>:-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3AB1D5-1630-1FC2-A633-BAF01E448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 b="7854"/>
          <a:stretch/>
        </p:blipFill>
        <p:spPr>
          <a:xfrm>
            <a:off x="1168400" y="1511300"/>
            <a:ext cx="9842499" cy="49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973892-4B92-340C-6ECF-508CFC96AAF0}"/>
              </a:ext>
            </a:extLst>
          </p:cNvPr>
          <p:cNvSpPr/>
          <p:nvPr/>
        </p:nvSpPr>
        <p:spPr>
          <a:xfrm>
            <a:off x="114300" y="177800"/>
            <a:ext cx="11950700" cy="6502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FC7BA-8F04-0EE6-9B82-8D922C8054A1}"/>
              </a:ext>
            </a:extLst>
          </p:cNvPr>
          <p:cNvSpPr txBox="1"/>
          <p:nvPr/>
        </p:nvSpPr>
        <p:spPr>
          <a:xfrm>
            <a:off x="457200" y="6223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 MARKETING 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832ED-8370-DF84-55C1-5E763C60FA31}"/>
              </a:ext>
            </a:extLst>
          </p:cNvPr>
          <p:cNvSpPr txBox="1"/>
          <p:nvPr/>
        </p:nvSpPr>
        <p:spPr>
          <a:xfrm>
            <a:off x="457200" y="1066800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5) </a:t>
            </a:r>
            <a:r>
              <a:rPr lang="en-US" b="1" i="0" dirty="0">
                <a:effectLst/>
                <a:latin typeface="Manrope"/>
              </a:rPr>
              <a:t>Launch AD Campaign </a:t>
            </a:r>
            <a:r>
              <a:rPr lang="en-US" b="1" dirty="0"/>
              <a:t>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E1A3E-49B2-2E60-C694-B9B4FFC7C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2" b="7327"/>
          <a:stretch/>
        </p:blipFill>
        <p:spPr>
          <a:xfrm>
            <a:off x="1174751" y="1511300"/>
            <a:ext cx="9829798" cy="49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05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68</TotalTime>
  <Words>370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Manrope</vt:lpstr>
      <vt:lpstr>Celestial</vt:lpstr>
      <vt:lpstr>DATA ANALYTICS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PROGRAM</dc:title>
  <dc:creator>ARYAN AUDITTO</dc:creator>
  <cp:lastModifiedBy>ARYAN AUDITTO</cp:lastModifiedBy>
  <cp:revision>1</cp:revision>
  <dcterms:created xsi:type="dcterms:W3CDTF">2023-04-21T19:01:53Z</dcterms:created>
  <dcterms:modified xsi:type="dcterms:W3CDTF">2023-04-21T20:10:26Z</dcterms:modified>
</cp:coreProperties>
</file>