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embeddedFontLst>
    <p:embeddedFont>
      <p:font typeface="Red Hat Text Medium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ed Hat Display Medium"/>
      <p:regular r:id="rId26"/>
      <p:bold r:id="rId27"/>
      <p:italic r:id="rId28"/>
      <p:boldItalic r:id="rId29"/>
    </p:embeddedFont>
    <p:embeddedFont>
      <p:font typeface="Red Hat Display"/>
      <p:regular r:id="rId30"/>
      <p:bold r:id="rId31"/>
      <p:italic r:id="rId32"/>
      <p:boldItalic r:id="rId33"/>
    </p:embeddedFont>
    <p:embeddedFont>
      <p:font typeface="Overpass SemiBold"/>
      <p:regular r:id="rId34"/>
      <p:bold r:id="rId35"/>
      <p:italic r:id="rId36"/>
      <p:boldItalic r:id="rId37"/>
    </p:embeddedFont>
    <p:embeddedFont>
      <p:font typeface="Red Hat Text"/>
      <p:regular r:id="rId38"/>
      <p:bold r:id="rId39"/>
      <p:italic r:id="rId40"/>
      <p:boldItalic r:id="rId41"/>
    </p:embeddedFont>
    <p:embeddedFont>
      <p:font typeface="Source Sans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78B4FB4-9264-4642-ACDC-7AFE2897A72D}">
  <a:tblStyle styleId="{C78B4FB4-9264-4642-ACDC-7AFE2897A7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Text-italic.fntdata"/><Relationship Id="rId20" Type="http://schemas.openxmlformats.org/officeDocument/2006/relationships/font" Target="fonts/ProximaNova-italic.fntdata"/><Relationship Id="rId42" Type="http://schemas.openxmlformats.org/officeDocument/2006/relationships/font" Target="fonts/SourceSansPro-regular.fntdata"/><Relationship Id="rId41" Type="http://schemas.openxmlformats.org/officeDocument/2006/relationships/font" Target="fonts/RedHatText-boldItalic.fntdata"/><Relationship Id="rId22" Type="http://schemas.openxmlformats.org/officeDocument/2006/relationships/font" Target="fonts/Lato-regular.fntdata"/><Relationship Id="rId44" Type="http://schemas.openxmlformats.org/officeDocument/2006/relationships/font" Target="fonts/SourceSansPro-italic.fntdata"/><Relationship Id="rId21" Type="http://schemas.openxmlformats.org/officeDocument/2006/relationships/font" Target="fonts/ProximaNova-boldItalic.fntdata"/><Relationship Id="rId43" Type="http://schemas.openxmlformats.org/officeDocument/2006/relationships/font" Target="fonts/SourceSansPro-bold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45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edHatDisplayMedium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edHatDisplayMedium-italic.fntdata"/><Relationship Id="rId27" Type="http://schemas.openxmlformats.org/officeDocument/2006/relationships/font" Target="fonts/RedHatDisplay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edHatDisplay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edHatDisplay-bold.fntdata"/><Relationship Id="rId30" Type="http://schemas.openxmlformats.org/officeDocument/2006/relationships/font" Target="fonts/RedHatDisplay-regular.fntdata"/><Relationship Id="rId11" Type="http://schemas.openxmlformats.org/officeDocument/2006/relationships/slide" Target="slides/slide5.xml"/><Relationship Id="rId33" Type="http://schemas.openxmlformats.org/officeDocument/2006/relationships/font" Target="fonts/RedHatDisplay-boldItalic.fntdata"/><Relationship Id="rId10" Type="http://schemas.openxmlformats.org/officeDocument/2006/relationships/slide" Target="slides/slide4.xml"/><Relationship Id="rId32" Type="http://schemas.openxmlformats.org/officeDocument/2006/relationships/font" Target="fonts/RedHatDisplay-italic.fntdata"/><Relationship Id="rId13" Type="http://schemas.openxmlformats.org/officeDocument/2006/relationships/slide" Target="slides/slide7.xml"/><Relationship Id="rId35" Type="http://schemas.openxmlformats.org/officeDocument/2006/relationships/font" Target="fonts/OverpassSemiBold-bold.fntdata"/><Relationship Id="rId12" Type="http://schemas.openxmlformats.org/officeDocument/2006/relationships/slide" Target="slides/slide6.xml"/><Relationship Id="rId34" Type="http://schemas.openxmlformats.org/officeDocument/2006/relationships/font" Target="fonts/OverpassSemiBold-regular.fntdata"/><Relationship Id="rId15" Type="http://schemas.openxmlformats.org/officeDocument/2006/relationships/font" Target="fonts/RedHatTextMedium-bold.fntdata"/><Relationship Id="rId37" Type="http://schemas.openxmlformats.org/officeDocument/2006/relationships/font" Target="fonts/OverpassSemiBold-boldItalic.fntdata"/><Relationship Id="rId14" Type="http://schemas.openxmlformats.org/officeDocument/2006/relationships/font" Target="fonts/RedHatTextMedium-regular.fntdata"/><Relationship Id="rId36" Type="http://schemas.openxmlformats.org/officeDocument/2006/relationships/font" Target="fonts/OverpassSemiBold-italic.fntdata"/><Relationship Id="rId17" Type="http://schemas.openxmlformats.org/officeDocument/2006/relationships/font" Target="fonts/RedHatTextMedium-boldItalic.fntdata"/><Relationship Id="rId39" Type="http://schemas.openxmlformats.org/officeDocument/2006/relationships/font" Target="fonts/RedHatText-bold.fntdata"/><Relationship Id="rId16" Type="http://schemas.openxmlformats.org/officeDocument/2006/relationships/font" Target="fonts/RedHatTextMedium-italic.fntdata"/><Relationship Id="rId38" Type="http://schemas.openxmlformats.org/officeDocument/2006/relationships/font" Target="fonts/RedHatText-regular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5486be4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35486be4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c1431dce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c1431dce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d1a6c48855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6" name="Google Shape;736;g1d1a6c48855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accf88b97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g1accf88b97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c49325942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2" name="Google Shape;752;g1c49325942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c49325942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0" name="Google Shape;760;g1c49325942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33491f98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8" name="Google Shape;768;g133491f98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94" name="Google Shape;94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1" name="Google Shape;101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9" name="Google Shape;169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87" name="Google Shape;187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95" name="Google Shape;195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4" name="Google Shape;204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11" name="Google Shape;211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4" name="Google Shape;214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9" name="Google Shape;219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3" name="Google Shape;263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70" name="Google Shape;270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1" name="Google Shape;271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2" name="Google Shape;272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3" name="Google Shape;273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4" name="Google Shape;274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8" name="Google Shape;278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4" name="Google Shape;284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8" name="Google Shape;288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3" name="Google Shape;293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2" name="Google Shape;302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3" name="Google Shape;303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4" name="Google Shape;304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5" name="Google Shape;305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9" name="Google Shape;309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6" name="Google Shape;316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8" name="Google Shape;318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22" name="Google Shape;522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7" name="Google Shape;527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8" name="Google Shape;528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0" name="Google Shape;530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1" name="Google Shape;531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2" name="Google Shape;532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3" name="Google Shape;533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4" name="Google Shape;534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5" name="Google Shape;535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42" name="Google Shape;542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8" name="Google Shape;548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9" name="Google Shape;549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1" name="Google Shape;551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2" name="Google Shape;552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53" name="Google Shape;5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57" name="Google Shape;557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63" name="Google Shape;563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64" name="Google Shape;5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67" name="Google Shape;567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68" name="Google Shape;568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3" name="Google Shape;573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5" name="Google Shape;575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6" name="Google Shape;576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7" name="Google Shape;577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8" name="Google Shape;578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9" name="Google Shape;579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0" name="Google Shape;580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81" name="Google Shape;581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4" name="Google Shape;584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5" name="Google Shape;585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0" name="Google Shape;590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91" name="Google Shape;591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4" name="Google Shape;594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7" name="Google Shape;597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8" name="Google Shape;598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9" name="Google Shape;599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01" name="Google Shape;601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05" name="Google Shape;605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06" name="Google Shape;606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2" name="Google Shape;612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3" name="Google Shape;613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4" name="Google Shape;614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5" name="Google Shape;615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6" name="Google Shape;616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9" name="Google Shape;619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20" name="Google Shape;620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5" name="Google Shape;625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6" name="Google Shape;626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8" name="Google Shape;628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2" name="Google Shape;632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3" name="Google Shape;633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7" name="Google Shape;637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2" name="Google Shape;642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6" name="Google Shape;646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47" name="Google Shape;64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3" name="Google Shape;653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57" name="Google Shape;657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64" name="Google Shape;664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66" name="Google Shape;666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7" name="Google Shape;6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2" name="Google Shape;672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" name="Google Shape;43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75" name="Google Shape;675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7" name="Google Shape;677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2" name="Google Shape;682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3" name="Google Shape;683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686" name="Google Shape;686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688" name="Google Shape;688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CUSTOM_1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3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5" name="Google Shape;695;p43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6" name="Google Shape;696;p43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1">
  <p:cSld name="CUSTOM_1_2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44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0" name="Google Shape;700;p44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1" name="Google Shape;701;p44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2">
  <p:cSld name="CUSTOM_1_2_1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"/>
          <p:cNvSpPr txBox="1"/>
          <p:nvPr>
            <p:ph idx="12" type="sldNum"/>
          </p:nvPr>
        </p:nvSpPr>
        <p:spPr>
          <a:xfrm>
            <a:off x="11624837" y="6263858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3967" y="6203899"/>
            <a:ext cx="1099466" cy="588567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45"/>
          <p:cNvSpPr txBox="1"/>
          <p:nvPr/>
        </p:nvSpPr>
        <p:spPr>
          <a:xfrm>
            <a:off x="40033" y="6319600"/>
            <a:ext cx="461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confidential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3">
  <p:cSld name="CUSTOM_1_2_2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6"/>
          <p:cNvSpPr txBox="1"/>
          <p:nvPr>
            <p:ph idx="12" type="sldNum"/>
          </p:nvPr>
        </p:nvSpPr>
        <p:spPr>
          <a:xfrm>
            <a:off x="11624837" y="6263858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3967" y="6203899"/>
            <a:ext cx="1099466" cy="588567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46"/>
          <p:cNvSpPr txBox="1"/>
          <p:nvPr/>
        </p:nvSpPr>
        <p:spPr>
          <a:xfrm>
            <a:off x="40033" y="6319600"/>
            <a:ext cx="4614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urce Sans Pro"/>
                <a:ea typeface="Source Sans Pro"/>
                <a:cs typeface="Source Sans Pro"/>
                <a:sym typeface="Source Sans Pro"/>
              </a:rPr>
              <a:t>confidential</a:t>
            </a:r>
            <a:endParaRPr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detail" showMasterSp="0">
  <p:cSld name="Text detai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7"/>
          <p:cNvSpPr txBox="1"/>
          <p:nvPr>
            <p:ph idx="12" type="sldNum"/>
          </p:nvPr>
        </p:nvSpPr>
        <p:spPr>
          <a:xfrm>
            <a:off x="11804904" y="6464808"/>
            <a:ext cx="384000" cy="338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47"/>
          <p:cNvSpPr/>
          <p:nvPr>
            <p:ph idx="2" type="pic"/>
          </p:nvPr>
        </p:nvSpPr>
        <p:spPr>
          <a:xfrm>
            <a:off x="11091672" y="6464808"/>
            <a:ext cx="676800" cy="3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p47"/>
          <p:cNvSpPr txBox="1"/>
          <p:nvPr>
            <p:ph idx="1" type="body"/>
          </p:nvPr>
        </p:nvSpPr>
        <p:spPr>
          <a:xfrm>
            <a:off x="9006840" y="6464808"/>
            <a:ext cx="19659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9D"/>
              </a:buClr>
              <a:buSzPts val="1200"/>
              <a:buNone/>
              <a:defRPr i="1" sz="1200">
                <a:solidFill>
                  <a:srgbClr val="005A9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4" name="Google Shape;714;p47"/>
          <p:cNvSpPr/>
          <p:nvPr/>
        </p:nvSpPr>
        <p:spPr>
          <a:xfrm flipH="1">
            <a:off x="510143" y="176851"/>
            <a:ext cx="80700" cy="5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47"/>
          <p:cNvSpPr txBox="1"/>
          <p:nvPr>
            <p:ph idx="3" type="body"/>
          </p:nvPr>
        </p:nvSpPr>
        <p:spPr>
          <a:xfrm>
            <a:off x="762000" y="176214"/>
            <a:ext cx="11042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5A9D"/>
              </a:buClr>
              <a:buSzPts val="3200"/>
              <a:buNone/>
              <a:defRPr b="1" sz="3200">
                <a:solidFill>
                  <a:srgbClr val="005A9D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p47"/>
          <p:cNvSpPr txBox="1"/>
          <p:nvPr>
            <p:ph idx="4" type="body"/>
          </p:nvPr>
        </p:nvSpPr>
        <p:spPr>
          <a:xfrm>
            <a:off x="509589" y="900332"/>
            <a:ext cx="11295000" cy="5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1pPr>
            <a:lvl2pPr indent="-355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amq-streams-2022-labs" TargetMode="External"/><Relationship Id="rId4" Type="http://schemas.openxmlformats.org/officeDocument/2006/relationships/hyperlink" Target="https://chatapazar.gitbook.io/amq-streams-training-202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2" name="Google Shape;722;p48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AMQ Streams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723" name="Google Shape;723;p48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KBTG</a:t>
            </a:r>
            <a:endParaRPr/>
          </a:p>
        </p:txBody>
      </p:sp>
      <p:sp>
        <p:nvSpPr>
          <p:cNvPr id="724" name="Google Shape;724;p48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Chatchai Kongmanee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Specialist Solution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Hat, Thailand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4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730" name="Google Shape;730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1" name="Google Shape;731;p4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2" name="Google Shape;7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0175" y="191241"/>
            <a:ext cx="36195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49"/>
          <p:cNvSpPr txBox="1"/>
          <p:nvPr/>
        </p:nvSpPr>
        <p:spPr>
          <a:xfrm>
            <a:off x="708825" y="1001175"/>
            <a:ext cx="111642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AMQ Training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Red Hat® AMQ streams component is a massively scalable, distributed, and high-performance data streaming platform based on the Apache Kafka project. It offers a distributed backbone that allows microservices and other applications to share data with high throughput and low latency.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Course summary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Understand Apache Kafka Ecosystem, Architecture, Core Concepts and Operations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Master Concepts such as Topics, Partitions, Brokers, Producers, Consumers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Start a personal Kafka development environment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Learn major CLIs: kafka-topics, kafka-console-producer, kafka-console-consumer, kafka-consumer-groups, kafka-configs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Create your Producers and Consumers in Java to interact with Kafka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●"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Monitor &amp; Manage AMQ Streams in Production Environment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0"/>
          <p:cNvSpPr txBox="1"/>
          <p:nvPr>
            <p:ph idx="1" type="subTitle"/>
          </p:nvPr>
        </p:nvSpPr>
        <p:spPr>
          <a:xfrm>
            <a:off x="566975" y="7649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Agenda</a:t>
            </a:r>
            <a:endParaRPr/>
          </a:p>
        </p:txBody>
      </p:sp>
      <p:sp>
        <p:nvSpPr>
          <p:cNvPr id="739" name="Google Shape;739;p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0" name="Google Shape;740;p5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1" name="Google Shape;741;p50"/>
          <p:cNvGraphicFramePr/>
          <p:nvPr/>
        </p:nvGraphicFramePr>
        <p:xfrm>
          <a:off x="885050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{C78B4FB4-9264-4642-ACDC-7AFE2897A72D}</a:tableStyleId>
              </a:tblPr>
              <a:tblGrid>
                <a:gridCol w="1231600"/>
                <a:gridCol w="3322700"/>
                <a:gridCol w="57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Detail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AMQ Streams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Introducing Apache Kafka and AMQ Streams Concept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AMQ Streams Architecture, Ecosystem (Topic, Partition, Broker, Zookeeper,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Installation &amp; Configuration AMQ Streams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System Architectures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Prerequisite, Install &amp; Configuration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Automate Install &amp; Configuration with Ansible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AMQ Streams for Operation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Operation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Topic &amp; Partition Management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2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AMQ Streams for Operation (cont.)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Management, RBAC, Security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Monitoring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HTTP Bridge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AMQ Streams for Developer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CLI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Producer API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Consumer API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Schema Registry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Install &amp; Config Schema Registry on OpenShift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1"/>
          <p:cNvSpPr txBox="1"/>
          <p:nvPr>
            <p:ph idx="1" type="subTitle"/>
          </p:nvPr>
        </p:nvSpPr>
        <p:spPr>
          <a:xfrm>
            <a:off x="566975" y="7649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Agenda</a:t>
            </a:r>
            <a:endParaRPr/>
          </a:p>
        </p:txBody>
      </p:sp>
      <p:sp>
        <p:nvSpPr>
          <p:cNvPr id="747" name="Google Shape;747;p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8" name="Google Shape;748;p5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1"/>
          <p:cNvSpPr txBox="1"/>
          <p:nvPr/>
        </p:nvSpPr>
        <p:spPr>
          <a:xfrm>
            <a:off x="885050" y="1151800"/>
            <a:ext cx="104043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Lab Requirement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Access Internet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SSH Terminal for Remote to Lab on Cloud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Basic Linux Command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Web Browser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Get Lab information at → </a:t>
            </a:r>
            <a:r>
              <a:rPr b="1" lang="en" sz="1800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https://bit.ly/amq-streams-2022-labs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Lab Manual → </a:t>
            </a:r>
            <a:r>
              <a:rPr b="1" lang="en" sz="1800" u="sng">
                <a:solidFill>
                  <a:schemeClr val="hlink"/>
                </a:solidFill>
                <a:latin typeface="Red Hat Display"/>
                <a:ea typeface="Red Hat Display"/>
                <a:cs typeface="Red Hat Display"/>
                <a:sym typeface="Red Hat Display"/>
                <a:hlinkClick r:id="rId4"/>
              </a:rPr>
              <a:t>https://chatapazar.gitbook.io/amq-streams-training-2022/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2"/>
          <p:cNvSpPr txBox="1"/>
          <p:nvPr>
            <p:ph idx="1" type="subTitle"/>
          </p:nvPr>
        </p:nvSpPr>
        <p:spPr>
          <a:xfrm>
            <a:off x="566975" y="7649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Agenda</a:t>
            </a:r>
            <a:endParaRPr/>
          </a:p>
        </p:txBody>
      </p:sp>
      <p:sp>
        <p:nvSpPr>
          <p:cNvPr id="755" name="Google Shape;755;p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5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7" name="Google Shape;757;p52"/>
          <p:cNvGraphicFramePr/>
          <p:nvPr/>
        </p:nvGraphicFramePr>
        <p:xfrm>
          <a:off x="885050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{C78B4FB4-9264-4642-ACDC-7AFE2897A72D}</a:tableStyleId>
              </a:tblPr>
              <a:tblGrid>
                <a:gridCol w="1231600"/>
                <a:gridCol w="3322700"/>
                <a:gridCol w="57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Detail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AMQ Streams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Introducing Apache Kafka and AMQ Streams Concept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AMQ Streams Architecture, Ecosystem (Topic, Partition, Broker, Zookeeper,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Installation &amp; Configuration AMQ Streams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System Architectures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Prerequisite, Install &amp; Configuration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Automate Install &amp; Configuration with Ansible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AMQ Streams for Developer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CLI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Producer API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Consumer API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AMQ Streams for Operation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Operation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Topic &amp; Partition Management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User Management, RBAC, Security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Monitoring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HTTP Bridge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Schema Registry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Install &amp; Config Schema Registry on OpenShift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3"/>
          <p:cNvSpPr txBox="1"/>
          <p:nvPr>
            <p:ph idx="1" type="subTitle"/>
          </p:nvPr>
        </p:nvSpPr>
        <p:spPr>
          <a:xfrm>
            <a:off x="566975" y="7649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Agenda</a:t>
            </a:r>
            <a:endParaRPr/>
          </a:p>
        </p:txBody>
      </p:sp>
      <p:sp>
        <p:nvSpPr>
          <p:cNvPr id="763" name="Google Shape;763;p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5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5" name="Google Shape;765;p53"/>
          <p:cNvGraphicFramePr/>
          <p:nvPr/>
        </p:nvGraphicFramePr>
        <p:xfrm>
          <a:off x="885050" y="131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{C78B4FB4-9264-4642-ACDC-7AFE2897A72D}</a:tableStyleId>
              </a:tblPr>
              <a:tblGrid>
                <a:gridCol w="1231600"/>
                <a:gridCol w="3322700"/>
                <a:gridCol w="5732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Agenda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Subject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Detail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 to AMQ Streams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Introducing Apache Kafka and AMQ Streams Concept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AMQ Streams Architecture, Ecosystem (Topic, </a:t>
                      </a:r>
                      <a:r>
                        <a:rPr lang="en"/>
                        <a:t>Partition</a:t>
                      </a:r>
                      <a:r>
                        <a:rPr lang="en"/>
                        <a:t>, Broker, Zookeeper, etc.)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Installation &amp; Configuration AMQ Streams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System Architectures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Prerequisite, Install &amp; Configuration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Automate Install &amp; Configuration with Ansible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Install &amp; Config Schema Registry on OpenShift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Day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AMQ Streams for Operation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Operation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Topic &amp; Partition Management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User Management, RBAC, Security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AMQ Streams Monitoring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AMQ Streams for Developer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CLI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Producer API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Kafka Consumer API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 txBox="1"/>
          <p:nvPr>
            <p:ph idx="1" type="subTitle"/>
          </p:nvPr>
        </p:nvSpPr>
        <p:spPr>
          <a:xfrm>
            <a:off x="566975" y="7649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Agenda</a:t>
            </a:r>
            <a:endParaRPr/>
          </a:p>
        </p:txBody>
      </p:sp>
      <p:sp>
        <p:nvSpPr>
          <p:cNvPr id="771" name="Google Shape;771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2" name="Google Shape;772;p54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54"/>
          <p:cNvSpPr txBox="1"/>
          <p:nvPr/>
        </p:nvSpPr>
        <p:spPr>
          <a:xfrm>
            <a:off x="885050" y="1151800"/>
            <a:ext cx="48309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Day 1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Introduction to Red Hat AMQ Streams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 Hat AMQ Streams Architecture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Consumer &amp; Producer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4" name="Google Shape;774;p54"/>
          <p:cNvSpPr txBox="1"/>
          <p:nvPr/>
        </p:nvSpPr>
        <p:spPr>
          <a:xfrm>
            <a:off x="6447650" y="1151800"/>
            <a:ext cx="4830900" cy="4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Day 2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Monitoring &amp; Managing Kafka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･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Kafka Tool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･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Reassign Partition &amp; Cruise Control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･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Monitoring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Authentication &amp; Authorization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Http Bridge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ed Hat Display"/>
              <a:buChar char="▸"/>
            </a:pPr>
            <a:r>
              <a:rPr b="1"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Service Registry</a:t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