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ed Hat Text Medium"/>
      <p:regular r:id="rId35"/>
      <p:bold r:id="rId36"/>
      <p:italic r:id="rId37"/>
      <p:boldItalic r:id="rId38"/>
    </p:embeddedFont>
    <p:embeddedFont>
      <p:font typeface="Roboto"/>
      <p:regular r:id="rId39"/>
      <p:bold r:id="rId40"/>
      <p:italic r:id="rId41"/>
      <p:boldItalic r:id="rId42"/>
    </p:embeddedFont>
    <p:embeddedFont>
      <p:font typeface="Red Hat Display Medium"/>
      <p:regular r:id="rId43"/>
      <p:bold r:id="rId44"/>
      <p:italic r:id="rId45"/>
      <p:boldItalic r:id="rId46"/>
    </p:embeddedFont>
    <p:embeddedFont>
      <p:font typeface="Overpass"/>
      <p:regular r:id="rId47"/>
      <p:bold r:id="rId48"/>
      <p:italic r:id="rId49"/>
      <p:boldItalic r:id="rId50"/>
    </p:embeddedFont>
    <p:embeddedFont>
      <p:font typeface="Red Hat Display"/>
      <p:regular r:id="rId51"/>
      <p:bold r:id="rId52"/>
      <p:italic r:id="rId53"/>
      <p:boldItalic r:id="rId54"/>
    </p:embeddedFont>
    <p:embeddedFont>
      <p:font typeface="Overpass SemiBold"/>
      <p:regular r:id="rId55"/>
      <p:bold r:id="rId56"/>
      <p:italic r:id="rId57"/>
      <p:boldItalic r:id="rId58"/>
    </p:embeddedFont>
    <p:embeddedFont>
      <p:font typeface="Red Hat Text"/>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edHatDisplayMedium-bold.fntdata"/><Relationship Id="rId43" Type="http://schemas.openxmlformats.org/officeDocument/2006/relationships/font" Target="fonts/RedHatDisplayMedium-regular.fntdata"/><Relationship Id="rId46" Type="http://schemas.openxmlformats.org/officeDocument/2006/relationships/font" Target="fonts/RedHatDisplayMedium-boldItalic.fntdata"/><Relationship Id="rId45" Type="http://schemas.openxmlformats.org/officeDocument/2006/relationships/font" Target="fonts/RedHatDisplay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verpass-bold.fntdata"/><Relationship Id="rId47" Type="http://schemas.openxmlformats.org/officeDocument/2006/relationships/font" Target="fonts/Overpass-regular.fntdata"/><Relationship Id="rId49" Type="http://schemas.openxmlformats.org/officeDocument/2006/relationships/font" Target="fonts/Overpas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edHatTextMedium-regular.fntdata"/><Relationship Id="rId34" Type="http://schemas.openxmlformats.org/officeDocument/2006/relationships/slide" Target="slides/slide29.xml"/><Relationship Id="rId37" Type="http://schemas.openxmlformats.org/officeDocument/2006/relationships/font" Target="fonts/RedHatTextMedium-italic.fntdata"/><Relationship Id="rId36" Type="http://schemas.openxmlformats.org/officeDocument/2006/relationships/font" Target="fonts/RedHatTextMedium-bold.fntdata"/><Relationship Id="rId39" Type="http://schemas.openxmlformats.org/officeDocument/2006/relationships/font" Target="fonts/Roboto-regular.fntdata"/><Relationship Id="rId38" Type="http://schemas.openxmlformats.org/officeDocument/2006/relationships/font" Target="fonts/RedHatTextMedium-boldItalic.fntdata"/><Relationship Id="rId62" Type="http://schemas.openxmlformats.org/officeDocument/2006/relationships/font" Target="fonts/RedHatText-boldItalic.fntdata"/><Relationship Id="rId61" Type="http://schemas.openxmlformats.org/officeDocument/2006/relationships/font" Target="fonts/RedHatTex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edHatTex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edHatDisplay-regular.fntdata"/><Relationship Id="rId50" Type="http://schemas.openxmlformats.org/officeDocument/2006/relationships/font" Target="fonts/Overpass-boldItalic.fntdata"/><Relationship Id="rId53" Type="http://schemas.openxmlformats.org/officeDocument/2006/relationships/font" Target="fonts/RedHatDisplay-italic.fntdata"/><Relationship Id="rId52" Type="http://schemas.openxmlformats.org/officeDocument/2006/relationships/font" Target="fonts/RedHatDisplay-bold.fntdata"/><Relationship Id="rId11" Type="http://schemas.openxmlformats.org/officeDocument/2006/relationships/slide" Target="slides/slide6.xml"/><Relationship Id="rId55" Type="http://schemas.openxmlformats.org/officeDocument/2006/relationships/font" Target="fonts/OverpassSemiBold-regular.fntdata"/><Relationship Id="rId10" Type="http://schemas.openxmlformats.org/officeDocument/2006/relationships/slide" Target="slides/slide5.xml"/><Relationship Id="rId54" Type="http://schemas.openxmlformats.org/officeDocument/2006/relationships/font" Target="fonts/RedHatDisplay-boldItalic.fntdata"/><Relationship Id="rId13" Type="http://schemas.openxmlformats.org/officeDocument/2006/relationships/slide" Target="slides/slide8.xml"/><Relationship Id="rId57" Type="http://schemas.openxmlformats.org/officeDocument/2006/relationships/font" Target="fonts/OverpassSemiBold-italic.fntdata"/><Relationship Id="rId12" Type="http://schemas.openxmlformats.org/officeDocument/2006/relationships/slide" Target="slides/slide7.xml"/><Relationship Id="rId56" Type="http://schemas.openxmlformats.org/officeDocument/2006/relationships/font" Target="fonts/OverpassSemiBold-bold.fntdata"/><Relationship Id="rId15" Type="http://schemas.openxmlformats.org/officeDocument/2006/relationships/slide" Target="slides/slide10.xml"/><Relationship Id="rId59" Type="http://schemas.openxmlformats.org/officeDocument/2006/relationships/font" Target="fonts/RedHatText-regular.fntdata"/><Relationship Id="rId14" Type="http://schemas.openxmlformats.org/officeDocument/2006/relationships/slide" Target="slides/slide9.xml"/><Relationship Id="rId58" Type="http://schemas.openxmlformats.org/officeDocument/2006/relationships/font" Target="fonts/Overpas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redhat.com/blog/2020/04/29/consuming-messages-from-closest-replicas-in-apache-kafka-2-4-0-and-amq-streams#using_the_rack_aware_selector_in_amq_stream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547716335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547716335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5ade414e42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5ade414e42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In the 1st code snippet, you create a record without a key. The send method returns a Future object, which is ignored to avoid waiting for a response, ensuring a "Fire-and-Forget" pattern. </a:t>
            </a:r>
            <a:endParaRPr sz="1200">
              <a:solidFill>
                <a:srgbClr val="4C4C4C"/>
              </a:solidFill>
              <a:highlight>
                <a:schemeClr val="lt1"/>
              </a:highlight>
              <a:latin typeface="Overpass"/>
              <a:ea typeface="Overpass"/>
              <a:cs typeface="Overpass"/>
              <a:sym typeface="Overpass"/>
            </a:endParaRPr>
          </a:p>
          <a:p>
            <a:pPr indent="0" lvl="0" marL="0" rtl="0" algn="l">
              <a:lnSpc>
                <a:spcPct val="142857"/>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Although you can not capture broker errors with this approach, the try/catch block can capture other exceptions (for example, serialization or time out issues).</a:t>
            </a:r>
            <a:endParaRPr sz="1200">
              <a:solidFill>
                <a:srgbClr val="4C4C4C"/>
              </a:solidFill>
              <a:highlight>
                <a:schemeClr val="lt1"/>
              </a:highlight>
              <a:latin typeface="Overpass"/>
              <a:ea typeface="Overpass"/>
              <a:cs typeface="Overpass"/>
              <a:sym typeface="Overpass"/>
            </a:endParaRPr>
          </a:p>
          <a:p>
            <a:pPr indent="0" lvl="0" marL="0" rtl="0" algn="l">
              <a:lnSpc>
                <a:spcPct val="142857"/>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In the 2nd snippet, you execute get on the Future object returned by the send method. This blocks the current thread until the producer receives a response from the broker.</a:t>
            </a:r>
            <a:endParaRPr sz="1200">
              <a:solidFill>
                <a:srgbClr val="4C4C4C"/>
              </a:solidFill>
              <a:highlight>
                <a:schemeClr val="lt1"/>
              </a:highlight>
              <a:latin typeface="Overpass"/>
              <a:ea typeface="Overpass"/>
              <a:cs typeface="Overpass"/>
              <a:sym typeface="Overpass"/>
            </a:endParaRPr>
          </a:p>
          <a:p>
            <a:pPr indent="0" lvl="0" marL="0" rtl="0" algn="l">
              <a:lnSpc>
                <a:spcPct val="142857"/>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The 3rd  snippet defines a callback that implements the org.apache.kafka.clients.producer.Callback interface. If an error has occurred, then the exception on the onCompletion method will not be null.</a:t>
            </a:r>
            <a:endParaRPr sz="1200">
              <a:solidFill>
                <a:srgbClr val="4C4C4C"/>
              </a:solidFill>
              <a:highlight>
                <a:schemeClr val="lt1"/>
              </a:highlight>
              <a:latin typeface="Overpass"/>
              <a:ea typeface="Overpass"/>
              <a:cs typeface="Overpass"/>
              <a:sym typeface="Overpass"/>
            </a:endParaRPr>
          </a:p>
          <a:p>
            <a:pPr indent="0" lvl="0" marL="0" rtl="0" algn="l">
              <a:lnSpc>
                <a:spcPct val="142857"/>
              </a:lnSpc>
              <a:spcBef>
                <a:spcPts val="800"/>
              </a:spcBef>
              <a:spcAft>
                <a:spcPts val="800"/>
              </a:spcAft>
              <a:buClr>
                <a:schemeClr val="dk1"/>
              </a:buClr>
              <a:buSzPts val="1100"/>
              <a:buFont typeface="Arial"/>
              <a:buNone/>
            </a:pPr>
            <a:r>
              <a:t/>
            </a:r>
            <a:endParaRPr sz="1200">
              <a:solidFill>
                <a:srgbClr val="4C4C4C"/>
              </a:solidFill>
              <a:highlight>
                <a:schemeClr val="lt1"/>
              </a:highlight>
              <a:latin typeface="Overpass"/>
              <a:ea typeface="Overpass"/>
              <a:cs typeface="Overpass"/>
              <a:sym typeface="Overpas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ade414e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ade414e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b881ebb9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b881ebb9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https://developers.redhat.com/blog/2020/04/29/consuming-messages-from-closest-replicas-in-apache-kafka-2-4-0-and-amq-streams#using_the_rack_aware_selector_in_amq_streams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5ade414e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5ade414e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ade414e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ade414e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5ade414e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5ade414e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5ade414e4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5ade414e4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5ade414e4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5ade414e4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5ade414e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5ade414e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5ade414e42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5ade414e42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The partition assignment happens when the consumer joins the group or when another consumer leaves the group. There are several ways in which Kafka can assign partitions to consumers.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b881ebb9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b881ebb9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450">
                <a:solidFill>
                  <a:srgbClr val="222635"/>
                </a:solidFill>
                <a:highlight>
                  <a:srgbClr val="FFFFFF"/>
                </a:highlight>
                <a:latin typeface="Times New Roman"/>
                <a:ea typeface="Times New Roman"/>
                <a:cs typeface="Times New Roman"/>
                <a:sym typeface="Times New Roman"/>
              </a:rPr>
              <a:t>The default partitioner follows these rules:</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11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a producer provides a partition number in the message record, use it.</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a producer doesn’t provide a partition number, but it provides a key, choose a partition based on a hash value of the key.</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When no partition number or key is present, pick a partition in a round-robin fashion.</a:t>
            </a:r>
            <a:endParaRPr sz="1450">
              <a:solidFill>
                <a:srgbClr val="222635"/>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 sz="1450">
                <a:solidFill>
                  <a:srgbClr val="222635"/>
                </a:solidFill>
                <a:highlight>
                  <a:srgbClr val="FFFFFF"/>
                </a:highlight>
                <a:latin typeface="Times New Roman"/>
                <a:ea typeface="Times New Roman"/>
                <a:cs typeface="Times New Roman"/>
                <a:sym typeface="Times New Roman"/>
              </a:rPr>
              <a:t>So, you can use the default partitioner in three scenarios:</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11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you already know the partition number in which you want to send a message record, then use the first rule.</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When you want to distribute data based on the hash key, you will use the second rule of the default partitioner.</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you don’t care about in which partition message record will be stored, then you will use the third rule of default partitioner.</a:t>
            </a:r>
            <a:endParaRPr sz="1450">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 sz="1350">
                <a:solidFill>
                  <a:srgbClr val="222635"/>
                </a:solidFill>
                <a:highlight>
                  <a:srgbClr val="FFFFFF"/>
                </a:highlight>
              </a:rPr>
              <a:t>There are two problems with the key:</a:t>
            </a:r>
            <a:endParaRPr b="1" sz="1350">
              <a:solidFill>
                <a:srgbClr val="222635"/>
              </a:solidFill>
              <a:highlight>
                <a:srgbClr val="FFFFFF"/>
              </a:highlight>
            </a:endParaRPr>
          </a:p>
          <a:p>
            <a:pPr indent="-320675" lvl="0" marL="457200" rtl="0" algn="l">
              <a:lnSpc>
                <a:spcPct val="115000"/>
              </a:lnSpc>
              <a:spcBef>
                <a:spcPts val="4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the producer provides the same key for each message record, hashing will give you the same hash number, but it doesn’t ensure that if you provide two different keys, then it will never give you the same hash number. </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The default partitioner uses the hash value of the key and the total number of partitions on a topic to determine the partition number. If you increase a partition number, then the default partitioner will return different numbers evenly if you provide the same key.</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7d6e00ea8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7d6e00ea8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5ade414e42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5ade414e42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5ade414e42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5ade414e42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ade414e42_0_2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ade414e42_0_2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ade414e42_0_2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ade414e42_0_2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b881ebb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b881ebb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42318"/>
                </a:solidFill>
                <a:highlight>
                  <a:srgbClr val="FEF3F2"/>
                </a:highlight>
                <a:latin typeface="Roboto"/>
                <a:ea typeface="Roboto"/>
                <a:cs typeface="Roboto"/>
                <a:sym typeface="Roboto"/>
              </a:rPr>
              <a:t>Since Kafka v0.10, the consumer is leveraging a Kafka connection string, not Zookeeper. This is due to how consumer offsets are stored.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b881ebb9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b881ebb9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b881ebb94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b881ebb9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b881ebb94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b881ebb94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547716335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547716335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7d6e00ea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7d6e00ea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5ade414e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5ade414e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450">
                <a:solidFill>
                  <a:srgbClr val="222635"/>
                </a:solidFill>
                <a:highlight>
                  <a:srgbClr val="FFFFFF"/>
                </a:highlight>
                <a:latin typeface="Times New Roman"/>
                <a:ea typeface="Times New Roman"/>
                <a:cs typeface="Times New Roman"/>
                <a:sym typeface="Times New Roman"/>
              </a:rPr>
              <a:t>The default partitioner follows these rules:</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11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a producer provides a partition number in the message record, use it.</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a producer doesn’t provide a partition number, but it provides a key, choose a partition based on a hash value of the key.</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When no partition number or key is present, pick a partition in a round-robin fashion.</a:t>
            </a:r>
            <a:endParaRPr sz="1450">
              <a:solidFill>
                <a:srgbClr val="222635"/>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 sz="1450">
                <a:solidFill>
                  <a:srgbClr val="222635"/>
                </a:solidFill>
                <a:highlight>
                  <a:srgbClr val="FFFFFF"/>
                </a:highlight>
                <a:latin typeface="Times New Roman"/>
                <a:ea typeface="Times New Roman"/>
                <a:cs typeface="Times New Roman"/>
                <a:sym typeface="Times New Roman"/>
              </a:rPr>
              <a:t>So, you can use the default partitioner in three scenarios:</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11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you already know the partition number in which you want to send a message record, then use the first rule.</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When you want to distribute data based on the hash key, you will use the second rule of the default partitioner.</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you don’t care about in which partition message record will be stored, then you will use the third rule of default partitioner.</a:t>
            </a:r>
            <a:endParaRPr sz="1450">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 sz="1350">
                <a:solidFill>
                  <a:srgbClr val="222635"/>
                </a:solidFill>
                <a:highlight>
                  <a:srgbClr val="FFFFFF"/>
                </a:highlight>
              </a:rPr>
              <a:t>There are two problems with the key:</a:t>
            </a:r>
            <a:endParaRPr b="1" sz="1350">
              <a:solidFill>
                <a:srgbClr val="222635"/>
              </a:solidFill>
              <a:highlight>
                <a:srgbClr val="FFFFFF"/>
              </a:highlight>
            </a:endParaRPr>
          </a:p>
          <a:p>
            <a:pPr indent="-320675" lvl="0" marL="457200" rtl="0" algn="l">
              <a:lnSpc>
                <a:spcPct val="115000"/>
              </a:lnSpc>
              <a:spcBef>
                <a:spcPts val="40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If the producer provides the same key for each message record, hashing will give you the same hash number, but it doesn’t ensure that if you provide two different keys, then it will never give you the same hash number. </a:t>
            </a:r>
            <a:endParaRPr sz="1450">
              <a:solidFill>
                <a:srgbClr val="222635"/>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222635"/>
              </a:buClr>
              <a:buSzPts val="1450"/>
              <a:buFont typeface="Times New Roman"/>
              <a:buAutoNum type="arabicPeriod"/>
            </a:pPr>
            <a:r>
              <a:rPr lang="en" sz="1450">
                <a:solidFill>
                  <a:srgbClr val="222635"/>
                </a:solidFill>
                <a:highlight>
                  <a:srgbClr val="FFFFFF"/>
                </a:highlight>
                <a:latin typeface="Times New Roman"/>
                <a:ea typeface="Times New Roman"/>
                <a:cs typeface="Times New Roman"/>
                <a:sym typeface="Times New Roman"/>
              </a:rPr>
              <a:t>The default partitioner uses the hash value of the key and the total number of partitions on a topic to determine the partition number. If you increase a partition number, then the default partitioner will return different numbers evenly if you provide the same key.</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7d6e00ea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7d6e00ea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OnSend, before sent to kafka</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OnAcknowledgement, when kafka responds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5ade414e42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5ade414e42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5ade414e42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5ade414e42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b881ebb9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b881ebb9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5ade414e42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5ade414e42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50000"/>
              </a:lnSpc>
              <a:spcBef>
                <a:spcPts val="0"/>
              </a:spcBef>
              <a:spcAft>
                <a:spcPts val="0"/>
              </a:spcAft>
              <a:buClr>
                <a:schemeClr val="dk1"/>
              </a:buClr>
              <a:buSzPts val="1200"/>
              <a:buFont typeface="Red Hat Display"/>
              <a:buChar char="○"/>
            </a:pPr>
            <a:r>
              <a:rPr lang="en" sz="1200">
                <a:solidFill>
                  <a:schemeClr val="dk1"/>
                </a:solidFill>
                <a:latin typeface="Red Hat Display"/>
                <a:ea typeface="Red Hat Display"/>
                <a:cs typeface="Red Hat Display"/>
                <a:sym typeface="Red Hat Display"/>
              </a:rPr>
              <a:t>A batch is a group of records that are sent together to the Kafka broker. Sending individual records to Kafka would lead into a lot of networking traffic and overhead. At the same time, batches are usually compressed for more efficient data transfer and storage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3.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94" name="Google Shape;94;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96" name="Google Shape;9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97" name="Google Shape;97;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98" name="Google Shape;98;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1" name="Google Shape;101;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02" name="Google Shape;102;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03" name="Google Shape;103;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04" name="Google Shape;104;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05" name="Google Shape;105;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06" name="Google Shape;106;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9" name="Google Shape;109;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10" name="Google Shape;110;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1" name="Google Shape;111;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12" name="Google Shape;112;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13" name="Shape 113"/>
        <p:cNvGrpSpPr/>
        <p:nvPr/>
      </p:nvGrpSpPr>
      <p:grpSpPr>
        <a:xfrm>
          <a:off x="0" y="0"/>
          <a:ext cx="0" cy="0"/>
          <a:chOff x="0" y="0"/>
          <a:chExt cx="0" cy="0"/>
        </a:xfrm>
      </p:grpSpPr>
      <p:sp>
        <p:nvSpPr>
          <p:cNvPr id="114" name="Google Shape;114;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15" name="Google Shape;115;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16" name="Google Shape;116;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17" name="Google Shape;117;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18" name="Google Shape;118;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19" name="Google Shape;119;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0" name="Google Shape;120;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21" name="Google Shape;121;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22" name="Shape 122"/>
        <p:cNvGrpSpPr/>
        <p:nvPr/>
      </p:nvGrpSpPr>
      <p:grpSpPr>
        <a:xfrm>
          <a:off x="0" y="0"/>
          <a:ext cx="0" cy="0"/>
          <a:chOff x="0" y="0"/>
          <a:chExt cx="0" cy="0"/>
        </a:xfrm>
      </p:grpSpPr>
      <p:sp>
        <p:nvSpPr>
          <p:cNvPr id="123" name="Google Shape;123;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4" name="Google Shape;124;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25" name="Google Shape;125;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6" name="Google Shape;126;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7" name="Google Shape;127;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8" name="Google Shape;128;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9" name="Google Shape;129;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0" name="Google Shape;130;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1" name="Google Shape;131;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37" name="Google Shape;137;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38" name="Google Shape;138;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39" name="Shape 139"/>
        <p:cNvGrpSpPr/>
        <p:nvPr/>
      </p:nvGrpSpPr>
      <p:grpSpPr>
        <a:xfrm>
          <a:off x="0" y="0"/>
          <a:ext cx="0" cy="0"/>
          <a:chOff x="0" y="0"/>
          <a:chExt cx="0" cy="0"/>
        </a:xfrm>
      </p:grpSpPr>
      <p:sp>
        <p:nvSpPr>
          <p:cNvPr id="140" name="Google Shape;140;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1" name="Google Shape;141;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2" name="Google Shape;142;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3" name="Google Shape;143;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4" name="Google Shape;144;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5" name="Google Shape;145;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6" name="Google Shape;146;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7" name="Google Shape;147;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8" name="Google Shape;148;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3" name="Google Shape;153;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54" name="Shape 154"/>
        <p:cNvGrpSpPr/>
        <p:nvPr/>
      </p:nvGrpSpPr>
      <p:grpSpPr>
        <a:xfrm>
          <a:off x="0" y="0"/>
          <a:ext cx="0" cy="0"/>
          <a:chOff x="0" y="0"/>
          <a:chExt cx="0" cy="0"/>
        </a:xfrm>
      </p:grpSpPr>
      <p:sp>
        <p:nvSpPr>
          <p:cNvPr id="155" name="Google Shape;155;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6" name="Google Shape;156;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7" name="Google Shape;157;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59" name="Google Shape;159;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0" name="Google Shape;160;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1" name="Google Shape;161;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2" name="Google Shape;162;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63" name="Google Shape;163;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64" name="Google Shape;164;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65" name="Google Shape;165;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66" name="Google Shape;166;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67" name="Shape 167"/>
        <p:cNvGrpSpPr/>
        <p:nvPr/>
      </p:nvGrpSpPr>
      <p:grpSpPr>
        <a:xfrm>
          <a:off x="0" y="0"/>
          <a:ext cx="0" cy="0"/>
          <a:chOff x="0" y="0"/>
          <a:chExt cx="0" cy="0"/>
        </a:xfrm>
      </p:grpSpPr>
      <p:sp>
        <p:nvSpPr>
          <p:cNvPr id="168" name="Google Shape;168;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9" name="Google Shape;169;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0" name="Google Shape;170;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1" name="Google Shape;171;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3" name="Google Shape;173;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74" name="Shape 174"/>
        <p:cNvGrpSpPr/>
        <p:nvPr/>
      </p:nvGrpSpPr>
      <p:grpSpPr>
        <a:xfrm>
          <a:off x="0" y="0"/>
          <a:ext cx="0" cy="0"/>
          <a:chOff x="0" y="0"/>
          <a:chExt cx="0" cy="0"/>
        </a:xfrm>
      </p:grpSpPr>
      <p:sp>
        <p:nvSpPr>
          <p:cNvPr id="175" name="Google Shape;175;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6" name="Google Shape;176;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7" name="Google Shape;177;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8" name="Google Shape;178;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9" name="Google Shape;179;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0" name="Google Shape;180;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1" name="Google Shape;181;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82" name="Google Shape;182;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83" name="Google Shape;183;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184" name="Shape 184"/>
        <p:cNvGrpSpPr/>
        <p:nvPr/>
      </p:nvGrpSpPr>
      <p:grpSpPr>
        <a:xfrm>
          <a:off x="0" y="0"/>
          <a:ext cx="0" cy="0"/>
          <a:chOff x="0" y="0"/>
          <a:chExt cx="0" cy="0"/>
        </a:xfrm>
      </p:grpSpPr>
      <p:sp>
        <p:nvSpPr>
          <p:cNvPr id="185" name="Google Shape;185;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86" name="Google Shape;186;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87" name="Google Shape;187;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9" name="Google Shape;18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0" name="Google Shape;190;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1" name="Google Shape;191;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2" name="Google Shape;192;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 name="Google Shape;22;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23" name="Google Shape;23;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24" name="Google Shape;24;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193" name="Shape 193"/>
        <p:cNvGrpSpPr/>
        <p:nvPr/>
      </p:nvGrpSpPr>
      <p:grpSpPr>
        <a:xfrm>
          <a:off x="0" y="0"/>
          <a:ext cx="0" cy="0"/>
          <a:chOff x="0" y="0"/>
          <a:chExt cx="0" cy="0"/>
        </a:xfrm>
      </p:grpSpPr>
      <p:sp>
        <p:nvSpPr>
          <p:cNvPr id="194" name="Google Shape;194;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5" name="Google Shape;195;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6" name="Google Shape;196;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7" name="Google Shape;197;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8" name="Google Shape;198;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9" name="Google Shape;199;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0" name="Google Shape;200;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01" name="Shape 201"/>
        <p:cNvGrpSpPr/>
        <p:nvPr/>
      </p:nvGrpSpPr>
      <p:grpSpPr>
        <a:xfrm>
          <a:off x="0" y="0"/>
          <a:ext cx="0" cy="0"/>
          <a:chOff x="0" y="0"/>
          <a:chExt cx="0" cy="0"/>
        </a:xfrm>
      </p:grpSpPr>
      <p:sp>
        <p:nvSpPr>
          <p:cNvPr id="202" name="Google Shape;202;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3" name="Google Shape;203;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4" name="Google Shape;204;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6" name="Google Shape;206;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7" name="Google Shape;207;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8" name="Google Shape;208;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9" name="Google Shape;209;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0" name="Google Shape;210;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11" name="Google Shape;211;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12" name="Shape 212"/>
        <p:cNvGrpSpPr/>
        <p:nvPr/>
      </p:nvGrpSpPr>
      <p:grpSpPr>
        <a:xfrm>
          <a:off x="0" y="0"/>
          <a:ext cx="0" cy="0"/>
          <a:chOff x="0" y="0"/>
          <a:chExt cx="0" cy="0"/>
        </a:xfrm>
      </p:grpSpPr>
      <p:sp>
        <p:nvSpPr>
          <p:cNvPr id="213" name="Google Shape;213;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4" name="Google Shape;214;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5" name="Google Shape;215;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6" name="Google Shape;216;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7" name="Google Shape;217;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8" name="Google Shape;218;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19" name="Google Shape;219;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20" name="Google Shape;220;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1" name="Google Shape;221;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22" name="Google Shape;222;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23" name="Shape 223"/>
        <p:cNvGrpSpPr/>
        <p:nvPr/>
      </p:nvGrpSpPr>
      <p:grpSpPr>
        <a:xfrm>
          <a:off x="0" y="0"/>
          <a:ext cx="0" cy="0"/>
          <a:chOff x="0" y="0"/>
          <a:chExt cx="0" cy="0"/>
        </a:xfrm>
      </p:grpSpPr>
      <p:sp>
        <p:nvSpPr>
          <p:cNvPr id="224" name="Google Shape;224;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25" name="Google Shape;225;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6" name="Google Shape;226;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7" name="Google Shape;227;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8" name="Google Shape;228;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9" name="Google Shape;229;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0" name="Google Shape;230;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31" name="Google Shape;231;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2" name="Google Shape;232;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3" name="Google Shape;233;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34" name="Google Shape;234;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5" name="Google Shape;235;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6" name="Google Shape;236;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7" name="Google Shape;237;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38" name="Shape 238"/>
        <p:cNvGrpSpPr/>
        <p:nvPr/>
      </p:nvGrpSpPr>
      <p:grpSpPr>
        <a:xfrm>
          <a:off x="0" y="0"/>
          <a:ext cx="0" cy="0"/>
          <a:chOff x="0" y="0"/>
          <a:chExt cx="0" cy="0"/>
        </a:xfrm>
      </p:grpSpPr>
      <p:sp>
        <p:nvSpPr>
          <p:cNvPr id="239" name="Google Shape;239;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0" name="Google Shape;240;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1" name="Google Shape;241;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2" name="Google Shape;242;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3" name="Google Shape;243;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4" name="Google Shape;244;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5" name="Google Shape;245;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6" name="Google Shape;246;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7" name="Google Shape;247;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8" name="Google Shape;248;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9" name="Google Shape;249;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50" name="Google Shape;250;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51" name="Google Shape;251;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52" name="Google Shape;252;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3" name="Google Shape;253;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4" name="Google Shape;254;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5" name="Google Shape;255;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6" name="Google Shape;256;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7" name="Google Shape;257;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58" name="Shape 258"/>
        <p:cNvGrpSpPr/>
        <p:nvPr/>
      </p:nvGrpSpPr>
      <p:grpSpPr>
        <a:xfrm>
          <a:off x="0" y="0"/>
          <a:ext cx="0" cy="0"/>
          <a:chOff x="0" y="0"/>
          <a:chExt cx="0" cy="0"/>
        </a:xfrm>
      </p:grpSpPr>
      <p:sp>
        <p:nvSpPr>
          <p:cNvPr id="259" name="Google Shape;259;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60" name="Google Shape;260;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61" name="Google Shape;261;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62" name="Google Shape;262;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3" name="Google Shape;263;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5" name="Google Shape;265;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6" name="Google Shape;266;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7" name="Google Shape;267;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8" name="Google Shape;268;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69" name="Google Shape;269;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70" name="Google Shape;270;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71" name="Google Shape;271;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2" name="Google Shape;272;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73" name="Google Shape;273;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4" name="Google Shape;274;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75" name="Shape 275"/>
        <p:cNvGrpSpPr/>
        <p:nvPr/>
      </p:nvGrpSpPr>
      <p:grpSpPr>
        <a:xfrm>
          <a:off x="0" y="0"/>
          <a:ext cx="0" cy="0"/>
          <a:chOff x="0" y="0"/>
          <a:chExt cx="0" cy="0"/>
        </a:xfrm>
      </p:grpSpPr>
      <p:sp>
        <p:nvSpPr>
          <p:cNvPr id="276" name="Google Shape;276;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7" name="Google Shape;277;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8" name="Google Shape;278;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79" name="Google Shape;279;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0" name="Google Shape;280;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1" name="Google Shape;281;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2" name="Google Shape;282;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3" name="Google Shape;283;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84" name="Google Shape;284;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285" name="Google Shape;285;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286" name="Google Shape;286;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7" name="Google Shape;287;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8" name="Google Shape;288;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9" name="Google Shape;289;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290" name="Shape 290"/>
        <p:cNvGrpSpPr/>
        <p:nvPr/>
      </p:nvGrpSpPr>
      <p:grpSpPr>
        <a:xfrm>
          <a:off x="0" y="0"/>
          <a:ext cx="0" cy="0"/>
          <a:chOff x="0" y="0"/>
          <a:chExt cx="0" cy="0"/>
        </a:xfrm>
      </p:grpSpPr>
      <p:sp>
        <p:nvSpPr>
          <p:cNvPr id="291" name="Google Shape;291;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2" name="Google Shape;292;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3" name="Google Shape;293;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4" name="Google Shape;294;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5" name="Google Shape;295;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6" name="Google Shape;296;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7" name="Google Shape;297;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8" name="Google Shape;298;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99" name="Google Shape;299;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0" name="Google Shape;300;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1" name="Google Shape;301;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2" name="Google Shape;302;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3" name="Google Shape;303;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4" name="Google Shape;304;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5" name="Google Shape;305;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06" name="Shape 306"/>
        <p:cNvGrpSpPr/>
        <p:nvPr/>
      </p:nvGrpSpPr>
      <p:grpSpPr>
        <a:xfrm>
          <a:off x="0" y="0"/>
          <a:ext cx="0" cy="0"/>
          <a:chOff x="0" y="0"/>
          <a:chExt cx="0" cy="0"/>
        </a:xfrm>
      </p:grpSpPr>
      <p:sp>
        <p:nvSpPr>
          <p:cNvPr id="307" name="Google Shape;307;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6" name="Google Shape;316;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17" name="Google Shape;317;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8" name="Google Shape;318;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19" name="Google Shape;319;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19" name="Shape 519"/>
        <p:cNvGrpSpPr/>
        <p:nvPr/>
      </p:nvGrpSpPr>
      <p:grpSpPr>
        <a:xfrm>
          <a:off x="0" y="0"/>
          <a:ext cx="0" cy="0"/>
          <a:chOff x="0" y="0"/>
          <a:chExt cx="0" cy="0"/>
        </a:xfrm>
      </p:grpSpPr>
      <p:sp>
        <p:nvSpPr>
          <p:cNvPr id="520" name="Google Shape;520;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21" name="Google Shape;521;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22" name="Google Shape;522;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23" name="Google Shape;523;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24" name="Google Shape;524;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25" name="Google Shape;525;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26" name="Google Shape;526;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27" name="Google Shape;527;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28" name="Google Shape;528;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29" name="Google Shape;529;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30" name="Google Shape;530;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1" name="Google Shape;531;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2" name="Google Shape;532;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3" name="Google Shape;533;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4" name="Google Shape;534;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5" name="Google Shape;535;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36" name="Google Shape;536;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37" name="Google Shape;537;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38" name="Google Shape;538;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28" name="Google Shape;28;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29" name="Google Shape;29;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0" name="Google Shape;30;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1" name="Google Shape;31;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2" name="Google Shape;32;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 name="Google Shape;33;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39" name="Shape 539"/>
        <p:cNvGrpSpPr/>
        <p:nvPr/>
      </p:nvGrpSpPr>
      <p:grpSpPr>
        <a:xfrm>
          <a:off x="0" y="0"/>
          <a:ext cx="0" cy="0"/>
          <a:chOff x="0" y="0"/>
          <a:chExt cx="0" cy="0"/>
        </a:xfrm>
      </p:grpSpPr>
      <p:sp>
        <p:nvSpPr>
          <p:cNvPr id="540" name="Google Shape;540;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41" name="Google Shape;541;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42" name="Google Shape;542;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43" name="Google Shape;543;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4" name="Google Shape;544;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5" name="Google Shape;545;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6" name="Google Shape;546;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7" name="Google Shape;547;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8" name="Google Shape;548;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49" name="Google Shape;549;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0" name="Google Shape;550;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51" name="Google Shape;551;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2" name="Google Shape;552;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53" name="Google Shape;553;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54" name="Google Shape;554;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55" name="Shape 555"/>
        <p:cNvGrpSpPr/>
        <p:nvPr/>
      </p:nvGrpSpPr>
      <p:grpSpPr>
        <a:xfrm>
          <a:off x="0" y="0"/>
          <a:ext cx="0" cy="0"/>
          <a:chOff x="0" y="0"/>
          <a:chExt cx="0" cy="0"/>
        </a:xfrm>
      </p:grpSpPr>
      <p:sp>
        <p:nvSpPr>
          <p:cNvPr id="556" name="Google Shape;556;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57" name="Google Shape;557;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59" name="Google Shape;559;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0" name="Google Shape;560;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1" name="Google Shape;561;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62" name="Google Shape;562;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63" name="Google Shape;563;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64" name="Google Shape;564;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65" name="Shape 565"/>
        <p:cNvGrpSpPr/>
        <p:nvPr/>
      </p:nvGrpSpPr>
      <p:grpSpPr>
        <a:xfrm>
          <a:off x="0" y="0"/>
          <a:ext cx="0" cy="0"/>
          <a:chOff x="0" y="0"/>
          <a:chExt cx="0" cy="0"/>
        </a:xfrm>
      </p:grpSpPr>
      <p:sp>
        <p:nvSpPr>
          <p:cNvPr id="566" name="Google Shape;566;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67" name="Google Shape;567;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68" name="Google Shape;568;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69" name="Google Shape;569;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0" name="Google Shape;570;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1" name="Google Shape;571;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2" name="Google Shape;572;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73" name="Google Shape;573;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4" name="Google Shape;574;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5" name="Google Shape;575;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6" name="Google Shape;576;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7" name="Google Shape;577;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8" name="Google Shape;578;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9" name="Google Shape;579;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80" name="Google Shape;580;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81" name="Google Shape;581;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82" name="Shape 582"/>
        <p:cNvGrpSpPr/>
        <p:nvPr/>
      </p:nvGrpSpPr>
      <p:grpSpPr>
        <a:xfrm>
          <a:off x="0" y="0"/>
          <a:ext cx="0" cy="0"/>
          <a:chOff x="0" y="0"/>
          <a:chExt cx="0" cy="0"/>
        </a:xfrm>
      </p:grpSpPr>
      <p:sp>
        <p:nvSpPr>
          <p:cNvPr id="583" name="Google Shape;583;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4" name="Google Shape;584;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5" name="Google Shape;585;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6" name="Google Shape;586;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7" name="Google Shape;587;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8" name="Google Shape;588;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9" name="Google Shape;589;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90" name="Google Shape;590;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91" name="Google Shape;591;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2" name="Google Shape;592;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3" name="Google Shape;593;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594" name="Google Shape;594;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5" name="Google Shape;595;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7" name="Google Shape;597;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8" name="Google Shape;598;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9" name="Google Shape;599;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01" name="Google Shape;601;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02" name="Shape 602"/>
        <p:cNvGrpSpPr/>
        <p:nvPr/>
      </p:nvGrpSpPr>
      <p:grpSpPr>
        <a:xfrm>
          <a:off x="0" y="0"/>
          <a:ext cx="0" cy="0"/>
          <a:chOff x="0" y="0"/>
          <a:chExt cx="0" cy="0"/>
        </a:xfrm>
      </p:grpSpPr>
      <p:sp>
        <p:nvSpPr>
          <p:cNvPr id="603" name="Google Shape;603;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04" name="Google Shape;604;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05" name="Google Shape;605;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06" name="Google Shape;606;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8" name="Google Shape;608;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9" name="Google Shape;609;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10" name="Google Shape;610;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11" name="Google Shape;611;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2" name="Google Shape;612;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3" name="Google Shape;613;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4" name="Google Shape;614;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5" name="Google Shape;615;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6" name="Google Shape;616;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17" name="Shape 617"/>
        <p:cNvGrpSpPr/>
        <p:nvPr/>
      </p:nvGrpSpPr>
      <p:grpSpPr>
        <a:xfrm>
          <a:off x="0" y="0"/>
          <a:ext cx="0" cy="0"/>
          <a:chOff x="0" y="0"/>
          <a:chExt cx="0" cy="0"/>
        </a:xfrm>
      </p:grpSpPr>
      <p:sp>
        <p:nvSpPr>
          <p:cNvPr id="618" name="Google Shape;618;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19" name="Google Shape;619;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20" name="Google Shape;620;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2" name="Google Shape;622;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3" name="Google Shape;623;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4" name="Google Shape;624;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25" name="Google Shape;625;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26" name="Google Shape;626;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27" name="Google Shape;627;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28" name="Google Shape;628;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0" name="Google Shape;630;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2" name="Google Shape;632;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3" name="Google Shape;633;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34" name="Shape 634"/>
        <p:cNvGrpSpPr/>
        <p:nvPr/>
      </p:nvGrpSpPr>
      <p:grpSpPr>
        <a:xfrm>
          <a:off x="0" y="0"/>
          <a:ext cx="0" cy="0"/>
          <a:chOff x="0" y="0"/>
          <a:chExt cx="0" cy="0"/>
        </a:xfrm>
      </p:grpSpPr>
      <p:sp>
        <p:nvSpPr>
          <p:cNvPr id="635" name="Google Shape;63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6" name="Google Shape;636;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7" name="Google Shape;637;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8" name="Google Shape;638;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9" name="Google Shape;639;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40" name="Google Shape;640;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1" name="Google Shape;641;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2" name="Google Shape;642;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43" name="Google Shape;643;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44" name="Shape 644"/>
        <p:cNvGrpSpPr/>
        <p:nvPr/>
      </p:nvGrpSpPr>
      <p:grpSpPr>
        <a:xfrm>
          <a:off x="0" y="0"/>
          <a:ext cx="0" cy="0"/>
          <a:chOff x="0" y="0"/>
          <a:chExt cx="0" cy="0"/>
        </a:xfrm>
      </p:grpSpPr>
      <p:sp>
        <p:nvSpPr>
          <p:cNvPr id="645" name="Google Shape;645;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46" name="Google Shape;646;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47" name="Google Shape;647;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49" name="Google Shape;649;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0" name="Google Shape;650;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1" name="Google Shape;651;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2" name="Google Shape;652;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3" name="Google Shape;653;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54" name="Shape 654"/>
        <p:cNvGrpSpPr/>
        <p:nvPr/>
      </p:nvGrpSpPr>
      <p:grpSpPr>
        <a:xfrm>
          <a:off x="0" y="0"/>
          <a:ext cx="0" cy="0"/>
          <a:chOff x="0" y="0"/>
          <a:chExt cx="0" cy="0"/>
        </a:xfrm>
      </p:grpSpPr>
      <p:sp>
        <p:nvSpPr>
          <p:cNvPr id="655" name="Google Shape;655;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56" name="Google Shape;656;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57" name="Google Shape;657;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8" name="Google Shape;658;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9" name="Google Shape;659;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0" name="Google Shape;660;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1" name="Google Shape;661;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62" name="Shape 662"/>
        <p:cNvGrpSpPr/>
        <p:nvPr/>
      </p:nvGrpSpPr>
      <p:grpSpPr>
        <a:xfrm>
          <a:off x="0" y="0"/>
          <a:ext cx="0" cy="0"/>
          <a:chOff x="0" y="0"/>
          <a:chExt cx="0" cy="0"/>
        </a:xfrm>
      </p:grpSpPr>
      <p:sp>
        <p:nvSpPr>
          <p:cNvPr id="663" name="Google Shape;663;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64" name="Google Shape;664;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65" name="Google Shape;665;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66" name="Google Shape;666;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67" name="Google Shape;667;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68" name="Google Shape;668;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69" name="Google Shape;669;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70" name="Google Shape;670;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1" name="Google Shape;671;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2" name="Google Shape;672;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37" name="Google Shape;37;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38" name="Google Shape;38;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39" name="Google Shape;39;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0" name="Google Shape;40;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1" name="Google Shape;41;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42" name="Google Shape;42;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43" name="Google Shape;43;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44" name="Google Shape;44;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5" name="Google Shape;45;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6" name="Google Shape;46;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47" name="Google Shape;47;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48" name="Google Shape;48;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49" name="Google Shape;49;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73" name="Shape 673"/>
        <p:cNvGrpSpPr/>
        <p:nvPr/>
      </p:nvGrpSpPr>
      <p:grpSpPr>
        <a:xfrm>
          <a:off x="0" y="0"/>
          <a:ext cx="0" cy="0"/>
          <a:chOff x="0" y="0"/>
          <a:chExt cx="0" cy="0"/>
        </a:xfrm>
      </p:grpSpPr>
      <p:sp>
        <p:nvSpPr>
          <p:cNvPr id="674" name="Google Shape;674;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75" name="Google Shape;675;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76" name="Google Shape;676;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77" name="Google Shape;677;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78" name="Google Shape;678;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9" name="Google Shape;679;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80" name="Google Shape;680;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81" name="Google Shape;681;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2" name="Google Shape;682;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3" name="Google Shape;683;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1">
    <p:spTree>
      <p:nvGrpSpPr>
        <p:cNvPr id="684" name="Shape 684"/>
        <p:cNvGrpSpPr/>
        <p:nvPr/>
      </p:nvGrpSpPr>
      <p:grpSpPr>
        <a:xfrm>
          <a:off x="0" y="0"/>
          <a:ext cx="0" cy="0"/>
          <a:chOff x="0" y="0"/>
          <a:chExt cx="0" cy="0"/>
        </a:xfrm>
      </p:grpSpPr>
      <p:sp>
        <p:nvSpPr>
          <p:cNvPr id="685" name="Google Shape;685;p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686" name="Google Shape;686;p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7" name="Google Shape;687;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688" name="Google Shape;688;p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89" name="Google Shape;689;p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690" name="Google Shape;690;p4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1" name="Google Shape;691;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3" name="Google Shape;53;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54" name="Google Shape;54;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55" name="Google Shape;55;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56" name="Google Shape;56;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57" name="Google Shape;57;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58" name="Google Shape;58;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2" name="Google Shape;62;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3" name="Google Shape;63;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64" name="Google Shape;64;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5" name="Google Shape;65;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66" name="Google Shape;66;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69" name="Google Shape;69;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0" name="Google Shape;70;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2" name="Google Shape;72;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73" name="Google Shape;73;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74" name="Google Shape;74;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7" name="Google Shape;77;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8" name="Google Shape;78;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9" name="Google Shape;79;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0" name="Google Shape;80;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81" name="Google Shape;81;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82" name="Google Shape;82;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5" name="Google Shape;85;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8" name="Google Shape;88;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89" name="Google Shape;89;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91" name="Google Shape;91;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 Id="rId3" Type="http://schemas.openxmlformats.org/officeDocument/2006/relationships/hyperlink" Target="https://medium.com/trendyol-tech/rebalance-and-partition-assignment-strategies-for-kafka-consumers-f50573e49609" TargetMode="Externa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97" name="Google Shape;697;p43"/>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8" name="Google Shape;698;p43"/>
          <p:cNvSpPr txBox="1"/>
          <p:nvPr>
            <p:ph type="title"/>
          </p:nvPr>
        </p:nvSpPr>
        <p:spPr>
          <a:xfrm>
            <a:off x="5516625" y="1709025"/>
            <a:ext cx="6033000" cy="211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latin typeface="Red Hat Display"/>
                <a:ea typeface="Red Hat Display"/>
                <a:cs typeface="Red Hat Display"/>
                <a:sym typeface="Red Hat Display"/>
              </a:rPr>
              <a:t>Consumer and Producer </a:t>
            </a:r>
            <a:endParaRPr b="1">
              <a:latin typeface="Red Hat Display"/>
              <a:ea typeface="Red Hat Display"/>
              <a:cs typeface="Red Hat Display"/>
              <a:sym typeface="Red Hat Display"/>
            </a:endParaRPr>
          </a:p>
        </p:txBody>
      </p:sp>
      <p:sp>
        <p:nvSpPr>
          <p:cNvPr id="699" name="Google Shape;699;p43"/>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Chatchai Kongmanee</a:t>
            </a:r>
            <a:endParaRPr/>
          </a:p>
          <a:p>
            <a:pPr indent="0" lvl="0" marL="0" rtl="0" algn="l">
              <a:spcBef>
                <a:spcPts val="0"/>
              </a:spcBef>
              <a:spcAft>
                <a:spcPts val="0"/>
              </a:spcAft>
              <a:buClr>
                <a:schemeClr val="dk1"/>
              </a:buClr>
              <a:buSzPts val="1100"/>
              <a:buFont typeface="Arial"/>
              <a:buNone/>
            </a:pPr>
            <a:r>
              <a:rPr lang="en"/>
              <a:t>Specialist Solution Architect</a:t>
            </a:r>
            <a:endParaRPr/>
          </a:p>
          <a:p>
            <a:pPr indent="0" lvl="0" marL="0" rtl="0" algn="l">
              <a:spcBef>
                <a:spcPts val="0"/>
              </a:spcBef>
              <a:spcAft>
                <a:spcPts val="0"/>
              </a:spcAft>
              <a:buClr>
                <a:schemeClr val="dk1"/>
              </a:buClr>
              <a:buSzPts val="1100"/>
              <a:buFont typeface="Arial"/>
              <a:buNone/>
            </a:pPr>
            <a:r>
              <a:rPr lang="en"/>
              <a:t>Red Hat, Thailand</a:t>
            </a:r>
            <a:endParaRPr/>
          </a:p>
          <a:p>
            <a:pPr indent="0" lvl="0" marL="0" rtl="0" algn="l">
              <a:spcBef>
                <a:spcPts val="0"/>
              </a:spcBef>
              <a:spcAft>
                <a:spcPts val="0"/>
              </a:spcAft>
              <a:buClr>
                <a:schemeClr val="dk1"/>
              </a:buClr>
              <a:buSzPts val="1100"/>
              <a:buFont typeface="Arial"/>
              <a:buNone/>
            </a:pPr>
            <a:r>
              <a:t/>
            </a:r>
            <a:endParaRPr/>
          </a:p>
        </p:txBody>
      </p:sp>
      <p:sp>
        <p:nvSpPr>
          <p:cNvPr id="700" name="Google Shape;700;p43"/>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7" name="Google Shape;767;p52"/>
          <p:cNvSpPr txBox="1"/>
          <p:nvPr>
            <p:ph type="title"/>
          </p:nvPr>
        </p:nvSpPr>
        <p:spPr>
          <a:xfrm>
            <a:off x="447775" y="588275"/>
            <a:ext cx="66066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3900">
                <a:solidFill>
                  <a:srgbClr val="EE0000"/>
                </a:solidFill>
              </a:rPr>
              <a:t>Sending Records to Kafka</a:t>
            </a:r>
            <a:endParaRPr b="1" sz="1200">
              <a:solidFill>
                <a:srgbClr val="4C4C4C"/>
              </a:solidFill>
              <a:highlight>
                <a:schemeClr val="lt1"/>
              </a:highlight>
              <a:latin typeface="Overpass"/>
              <a:ea typeface="Overpass"/>
              <a:cs typeface="Overpass"/>
              <a:sym typeface="Overpass"/>
            </a:endParaRPr>
          </a:p>
        </p:txBody>
      </p:sp>
      <p:sp>
        <p:nvSpPr>
          <p:cNvPr id="768" name="Google Shape;768;p52"/>
          <p:cNvSpPr txBox="1"/>
          <p:nvPr/>
        </p:nvSpPr>
        <p:spPr>
          <a:xfrm>
            <a:off x="447775" y="1809425"/>
            <a:ext cx="3434700" cy="1877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ProducerRecord&lt;String, String&gt; record = new ProducerRecord&lt;&gt;(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"topic",</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"value"</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try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r>
              <a:rPr b="1" lang="en" sz="1000">
                <a:solidFill>
                  <a:srgbClr val="333333"/>
                </a:solidFill>
                <a:highlight>
                  <a:srgbClr val="F5F5F5"/>
                </a:highlight>
                <a:latin typeface="Courier New"/>
                <a:ea typeface="Courier New"/>
                <a:cs typeface="Courier New"/>
                <a:sym typeface="Courier New"/>
              </a:rPr>
              <a:t>producer.send(record);</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catch (Exception e)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e.printStackTrace();</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0"/>
              </a:spcBef>
              <a:spcAft>
                <a:spcPts val="2300"/>
              </a:spcAft>
              <a:buNone/>
            </a:pPr>
            <a:r>
              <a:rPr lang="en" sz="1000">
                <a:solidFill>
                  <a:srgbClr val="333333"/>
                </a:solidFill>
                <a:highlight>
                  <a:srgbClr val="F5F5F5"/>
                </a:highlight>
                <a:latin typeface="Courier New"/>
                <a:ea typeface="Courier New"/>
                <a:cs typeface="Courier New"/>
                <a:sym typeface="Courier New"/>
              </a:rPr>
              <a:t>}</a:t>
            </a:r>
            <a:endParaRPr/>
          </a:p>
        </p:txBody>
      </p:sp>
      <p:sp>
        <p:nvSpPr>
          <p:cNvPr id="769" name="Google Shape;769;p52"/>
          <p:cNvSpPr txBox="1"/>
          <p:nvPr/>
        </p:nvSpPr>
        <p:spPr>
          <a:xfrm>
            <a:off x="4121125" y="1809650"/>
            <a:ext cx="3434700" cy="1877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ProducerRecord&lt;String, String&gt; record = new ProducerRecord&lt;&gt;(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"topic",</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"value"</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try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r>
              <a:rPr b="1" lang="en" sz="1000">
                <a:solidFill>
                  <a:srgbClr val="333333"/>
                </a:solidFill>
                <a:highlight>
                  <a:srgbClr val="F5F5F5"/>
                </a:highlight>
                <a:latin typeface="Courier New"/>
                <a:ea typeface="Courier New"/>
                <a:cs typeface="Courier New"/>
                <a:sym typeface="Courier New"/>
              </a:rPr>
              <a:t>producer.send(record).get();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catch (Exception e)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e.printStackTrace();</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0"/>
              </a:spcBef>
              <a:spcAft>
                <a:spcPts val="800"/>
              </a:spcAft>
              <a:buNone/>
            </a:pPr>
            <a:r>
              <a:rPr lang="en" sz="1000">
                <a:solidFill>
                  <a:srgbClr val="333333"/>
                </a:solidFill>
                <a:highlight>
                  <a:srgbClr val="F5F5F5"/>
                </a:highlight>
                <a:latin typeface="Courier New"/>
                <a:ea typeface="Courier New"/>
                <a:cs typeface="Courier New"/>
                <a:sym typeface="Courier New"/>
              </a:rPr>
              <a:t>}</a:t>
            </a:r>
            <a:endParaRPr/>
          </a:p>
        </p:txBody>
      </p:sp>
      <p:sp>
        <p:nvSpPr>
          <p:cNvPr id="770" name="Google Shape;770;p52"/>
          <p:cNvSpPr txBox="1"/>
          <p:nvPr/>
        </p:nvSpPr>
        <p:spPr>
          <a:xfrm>
            <a:off x="7938825" y="1809425"/>
            <a:ext cx="4164600" cy="280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private class ProducerCallback implements Callback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@Override</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public void onCompletion(RecordMetadata recordMetadata, Exception e)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r>
              <a:rPr b="1" lang="en" sz="1000">
                <a:solidFill>
                  <a:srgbClr val="333333"/>
                </a:solidFill>
                <a:highlight>
                  <a:srgbClr val="F5F5F5"/>
                </a:highlight>
                <a:latin typeface="Courier New"/>
                <a:ea typeface="Courier New"/>
                <a:cs typeface="Courier New"/>
                <a:sym typeface="Courier New"/>
              </a:rPr>
              <a:t>if (e != null) {</a:t>
            </a:r>
            <a:endParaRPr b="1"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333333"/>
                </a:solidFill>
                <a:highlight>
                  <a:srgbClr val="F5F5F5"/>
                </a:highlight>
                <a:latin typeface="Courier New"/>
                <a:ea typeface="Courier New"/>
                <a:cs typeface="Courier New"/>
                <a:sym typeface="Courier New"/>
              </a:rPr>
              <a:t>            e.printStackTrace();</a:t>
            </a:r>
            <a:endParaRPr b="1"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ProducerRecord&lt;String, String&gt; record = new ProducerRecord&lt;&gt;(</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"topic",</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"value"</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highlight>
                  <a:srgbClr val="F5F5F5"/>
                </a:highlight>
                <a:latin typeface="Courier New"/>
                <a:ea typeface="Courier New"/>
                <a:cs typeface="Courier New"/>
                <a:sym typeface="Courier New"/>
              </a:rPr>
              <a:t>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0"/>
              </a:spcBef>
              <a:spcAft>
                <a:spcPts val="800"/>
              </a:spcAft>
              <a:buNone/>
            </a:pPr>
            <a:r>
              <a:rPr b="1" lang="en" sz="1000">
                <a:solidFill>
                  <a:srgbClr val="333333"/>
                </a:solidFill>
                <a:highlight>
                  <a:srgbClr val="F5F5F5"/>
                </a:highlight>
                <a:latin typeface="Courier New"/>
                <a:ea typeface="Courier New"/>
                <a:cs typeface="Courier New"/>
                <a:sym typeface="Courier New"/>
              </a:rPr>
              <a:t>producer.send(record, new ProducerCallback());</a:t>
            </a:r>
            <a:endParaRPr/>
          </a:p>
        </p:txBody>
      </p:sp>
      <p:sp>
        <p:nvSpPr>
          <p:cNvPr id="771" name="Google Shape;771;p52"/>
          <p:cNvSpPr txBox="1"/>
          <p:nvPr/>
        </p:nvSpPr>
        <p:spPr>
          <a:xfrm>
            <a:off x="665125" y="4974575"/>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42857"/>
              </a:lnSpc>
              <a:spcBef>
                <a:spcPts val="0"/>
              </a:spcBef>
              <a:spcAft>
                <a:spcPts val="0"/>
              </a:spcAft>
              <a:buClr>
                <a:schemeClr val="accent1"/>
              </a:buClr>
              <a:buSzPts val="1400"/>
              <a:buFont typeface="Red Hat Display"/>
              <a:buChar char="●"/>
            </a:pPr>
            <a:r>
              <a:rPr b="1" lang="en" sz="1200">
                <a:solidFill>
                  <a:schemeClr val="accent1"/>
                </a:solidFill>
                <a:highlight>
                  <a:schemeClr val="lt1"/>
                </a:highlight>
                <a:latin typeface="Overpass"/>
                <a:ea typeface="Overpass"/>
                <a:cs typeface="Overpass"/>
                <a:sym typeface="Overpass"/>
              </a:rPr>
              <a:t>Fire-and-forget</a:t>
            </a:r>
            <a:endParaRPr>
              <a:solidFill>
                <a:schemeClr val="accent1"/>
              </a:solidFill>
            </a:endParaRPr>
          </a:p>
        </p:txBody>
      </p:sp>
      <p:sp>
        <p:nvSpPr>
          <p:cNvPr id="772" name="Google Shape;772;p52"/>
          <p:cNvSpPr txBox="1"/>
          <p:nvPr/>
        </p:nvSpPr>
        <p:spPr>
          <a:xfrm>
            <a:off x="4322725" y="4974575"/>
            <a:ext cx="3000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42857"/>
              </a:lnSpc>
              <a:spcBef>
                <a:spcPts val="0"/>
              </a:spcBef>
              <a:spcAft>
                <a:spcPts val="0"/>
              </a:spcAft>
              <a:buClr>
                <a:schemeClr val="accent1"/>
              </a:buClr>
              <a:buSzPts val="1200"/>
              <a:buFont typeface="Overpass"/>
              <a:buChar char="●"/>
            </a:pPr>
            <a:r>
              <a:rPr b="1" lang="en" sz="1200">
                <a:solidFill>
                  <a:schemeClr val="accent1"/>
                </a:solidFill>
                <a:highlight>
                  <a:schemeClr val="lt1"/>
                </a:highlight>
                <a:latin typeface="Overpass"/>
                <a:ea typeface="Overpass"/>
                <a:cs typeface="Overpass"/>
                <a:sym typeface="Overpass"/>
              </a:rPr>
              <a:t>Synchronous</a:t>
            </a:r>
            <a:endParaRPr>
              <a:solidFill>
                <a:schemeClr val="accent1"/>
              </a:solidFill>
            </a:endParaRPr>
          </a:p>
        </p:txBody>
      </p:sp>
      <p:sp>
        <p:nvSpPr>
          <p:cNvPr id="773" name="Google Shape;773;p52"/>
          <p:cNvSpPr txBox="1"/>
          <p:nvPr/>
        </p:nvSpPr>
        <p:spPr>
          <a:xfrm>
            <a:off x="8285125" y="4974575"/>
            <a:ext cx="3000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42857"/>
              </a:lnSpc>
              <a:spcBef>
                <a:spcPts val="0"/>
              </a:spcBef>
              <a:spcAft>
                <a:spcPts val="0"/>
              </a:spcAft>
              <a:buClr>
                <a:schemeClr val="accent1"/>
              </a:buClr>
              <a:buSzPts val="1200"/>
              <a:buFont typeface="Overpass"/>
              <a:buChar char="●"/>
            </a:pPr>
            <a:r>
              <a:rPr b="1" lang="en" sz="1200">
                <a:solidFill>
                  <a:schemeClr val="accent1"/>
                </a:solidFill>
                <a:highlight>
                  <a:schemeClr val="lt1"/>
                </a:highlight>
                <a:latin typeface="Overpass"/>
                <a:ea typeface="Overpass"/>
                <a:cs typeface="Overpass"/>
                <a:sym typeface="Overpass"/>
              </a:rPr>
              <a:t>Asynchronous</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0" name="Google Shape;780;p5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Read from one (or more) partition(s)</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Gets only “committed” messages (depends on producer “ack” level)</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Two modes:</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The consumer asks for a specific partition (assign)</a:t>
            </a:r>
            <a:endParaRPr sz="1600">
              <a:solidFill>
                <a:schemeClr val="dk1"/>
              </a:solidFill>
            </a:endParaRPr>
          </a:p>
          <a:p>
            <a:pPr indent="-330200" lvl="2" marL="1371600" rtl="0" algn="l">
              <a:lnSpc>
                <a:spcPct val="150000"/>
              </a:lnSpc>
              <a:spcBef>
                <a:spcPts val="0"/>
              </a:spcBef>
              <a:spcAft>
                <a:spcPts val="0"/>
              </a:spcAft>
              <a:buSzPts val="1600"/>
              <a:buChar char="○"/>
            </a:pPr>
            <a:r>
              <a:rPr lang="en" sz="1600">
                <a:solidFill>
                  <a:schemeClr val="dk1"/>
                </a:solidFill>
              </a:rPr>
              <a:t>An application using one or more consumers has to handle such assignment on its own, the scaling as well</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Is member of a consumer group and gets assigned partitions from group lead</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Since Kafka 2.4.0, consumers can read from follower replicas (if configured)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Messages might take longer to sync to the follower replicas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save costs, optimize network, etc.</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pic>
        <p:nvPicPr>
          <p:cNvPr id="781" name="Google Shape;781;p53"/>
          <p:cNvPicPr preferRelativeResize="0"/>
          <p:nvPr/>
        </p:nvPicPr>
        <p:blipFill>
          <a:blip r:embed="rId3">
            <a:alphaModFix/>
          </a:blip>
          <a:stretch>
            <a:fillRect/>
          </a:stretch>
        </p:blipFill>
        <p:spPr>
          <a:xfrm>
            <a:off x="7143250" y="26647"/>
            <a:ext cx="5004225" cy="269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7" name="Google Shape;787;p54"/>
          <p:cNvSpPr txBox="1"/>
          <p:nvPr>
            <p:ph type="title"/>
          </p:nvPr>
        </p:nvSpPr>
        <p:spPr>
          <a:xfrm>
            <a:off x="450750" y="185950"/>
            <a:ext cx="11290500" cy="11841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400">
                <a:solidFill>
                  <a:srgbClr val="EE0000"/>
                </a:solidFill>
              </a:rPr>
              <a:t>Consuming messages from closest replicas</a:t>
            </a:r>
            <a:endParaRPr sz="500">
              <a:solidFill>
                <a:schemeClr val="dk1"/>
              </a:solidFill>
            </a:endParaRPr>
          </a:p>
        </p:txBody>
      </p:sp>
      <p:pic>
        <p:nvPicPr>
          <p:cNvPr id="788" name="Google Shape;788;p54"/>
          <p:cNvPicPr preferRelativeResize="0"/>
          <p:nvPr/>
        </p:nvPicPr>
        <p:blipFill>
          <a:blip r:embed="rId3">
            <a:alphaModFix/>
          </a:blip>
          <a:stretch>
            <a:fillRect/>
          </a:stretch>
        </p:blipFill>
        <p:spPr>
          <a:xfrm>
            <a:off x="1087950" y="1359738"/>
            <a:ext cx="4356199" cy="3092900"/>
          </a:xfrm>
          <a:prstGeom prst="rect">
            <a:avLst/>
          </a:prstGeom>
          <a:noFill/>
          <a:ln>
            <a:noFill/>
          </a:ln>
        </p:spPr>
      </p:pic>
      <p:sp>
        <p:nvSpPr>
          <p:cNvPr id="789" name="Google Shape;789;p54"/>
          <p:cNvSpPr txBox="1"/>
          <p:nvPr/>
        </p:nvSpPr>
        <p:spPr>
          <a:xfrm>
            <a:off x="1381350" y="4412200"/>
            <a:ext cx="353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515"/>
                </a:solidFill>
                <a:highlight>
                  <a:srgbClr val="FFFFFF"/>
                </a:highlight>
                <a:latin typeface="Overpass"/>
                <a:ea typeface="Overpass"/>
                <a:cs typeface="Overpass"/>
                <a:sym typeface="Overpass"/>
              </a:rPr>
              <a:t>Producing and consuming messages from leader replica only</a:t>
            </a:r>
            <a:endParaRPr b="1"/>
          </a:p>
        </p:txBody>
      </p:sp>
      <p:pic>
        <p:nvPicPr>
          <p:cNvPr id="790" name="Google Shape;790;p54"/>
          <p:cNvPicPr preferRelativeResize="0"/>
          <p:nvPr/>
        </p:nvPicPr>
        <p:blipFill>
          <a:blip r:embed="rId4">
            <a:alphaModFix/>
          </a:blip>
          <a:stretch>
            <a:fillRect/>
          </a:stretch>
        </p:blipFill>
        <p:spPr>
          <a:xfrm>
            <a:off x="7036761" y="1400175"/>
            <a:ext cx="4242288" cy="3012024"/>
          </a:xfrm>
          <a:prstGeom prst="rect">
            <a:avLst/>
          </a:prstGeom>
          <a:noFill/>
          <a:ln>
            <a:noFill/>
          </a:ln>
        </p:spPr>
      </p:pic>
      <p:sp>
        <p:nvSpPr>
          <p:cNvPr id="791" name="Google Shape;791;p54"/>
          <p:cNvSpPr txBox="1"/>
          <p:nvPr/>
        </p:nvSpPr>
        <p:spPr>
          <a:xfrm>
            <a:off x="7511625" y="4412200"/>
            <a:ext cx="370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515"/>
                </a:solidFill>
                <a:highlight>
                  <a:srgbClr val="FFFFFF"/>
                </a:highlight>
                <a:latin typeface="Overpass"/>
                <a:ea typeface="Overpass"/>
                <a:cs typeface="Overpass"/>
                <a:sym typeface="Overpass"/>
              </a:rPr>
              <a:t>Consuming messages from follower replicas</a:t>
            </a:r>
            <a:endParaRPr b="1" sz="1200">
              <a:solidFill>
                <a:srgbClr val="151515"/>
              </a:solidFill>
              <a:highlight>
                <a:srgbClr val="FFFFFF"/>
              </a:highlight>
              <a:latin typeface="Overpass"/>
              <a:ea typeface="Overpass"/>
              <a:cs typeface="Overpass"/>
              <a:sym typeface="Overpass"/>
            </a:endParaRPr>
          </a:p>
          <a:p>
            <a:pPr indent="-304800" lvl="0" marL="457200" rtl="0" algn="l">
              <a:spcBef>
                <a:spcPts val="0"/>
              </a:spcBef>
              <a:spcAft>
                <a:spcPts val="0"/>
              </a:spcAft>
              <a:buClr>
                <a:srgbClr val="151515"/>
              </a:buClr>
              <a:buSzPts val="1200"/>
              <a:buFont typeface="Overpass"/>
              <a:buChar char="●"/>
            </a:pPr>
            <a:r>
              <a:rPr b="1" lang="en" sz="1200">
                <a:solidFill>
                  <a:srgbClr val="151515"/>
                </a:solidFill>
                <a:highlight>
                  <a:srgbClr val="FFFFFF"/>
                </a:highlight>
                <a:latin typeface="Overpass"/>
                <a:ea typeface="Overpass"/>
                <a:cs typeface="Overpass"/>
                <a:sym typeface="Overpass"/>
              </a:rPr>
              <a:t>Set </a:t>
            </a:r>
            <a:r>
              <a:rPr b="1" lang="en" sz="1200">
                <a:solidFill>
                  <a:srgbClr val="151515"/>
                </a:solidFill>
                <a:highlight>
                  <a:schemeClr val="lt2"/>
                </a:highlight>
                <a:latin typeface="Overpass"/>
                <a:ea typeface="Overpass"/>
                <a:cs typeface="Overpass"/>
                <a:sym typeface="Overpass"/>
              </a:rPr>
              <a:t>broker.rack</a:t>
            </a:r>
            <a:r>
              <a:rPr b="1" lang="en" sz="1200">
                <a:solidFill>
                  <a:srgbClr val="151515"/>
                </a:solidFill>
                <a:highlight>
                  <a:srgbClr val="FFFFFF"/>
                </a:highlight>
                <a:latin typeface="Overpass"/>
                <a:ea typeface="Overpass"/>
                <a:cs typeface="Overpass"/>
                <a:sym typeface="Overpass"/>
              </a:rPr>
              <a:t> in broker configuration</a:t>
            </a:r>
            <a:endParaRPr b="1" sz="1200">
              <a:solidFill>
                <a:srgbClr val="151515"/>
              </a:solidFill>
              <a:highlight>
                <a:srgbClr val="FFFFFF"/>
              </a:highlight>
              <a:latin typeface="Overpass"/>
              <a:ea typeface="Overpass"/>
              <a:cs typeface="Overpass"/>
              <a:sym typeface="Overpass"/>
            </a:endParaRPr>
          </a:p>
          <a:p>
            <a:pPr indent="-304800" lvl="0" marL="457200" rtl="0" algn="l">
              <a:spcBef>
                <a:spcPts val="0"/>
              </a:spcBef>
              <a:spcAft>
                <a:spcPts val="0"/>
              </a:spcAft>
              <a:buClr>
                <a:srgbClr val="151515"/>
              </a:buClr>
              <a:buSzPts val="1200"/>
              <a:buFont typeface="Overpass"/>
              <a:buChar char="●"/>
            </a:pPr>
            <a:r>
              <a:rPr b="1" lang="en" sz="1200">
                <a:solidFill>
                  <a:srgbClr val="151515"/>
                </a:solidFill>
                <a:highlight>
                  <a:srgbClr val="FFFFFF"/>
                </a:highlight>
                <a:latin typeface="Overpass"/>
                <a:ea typeface="Overpass"/>
                <a:cs typeface="Overpass"/>
                <a:sym typeface="Overpass"/>
              </a:rPr>
              <a:t>Set replica.selector.class → RackAwareReplicaSelector in broker configuration</a:t>
            </a:r>
            <a:endParaRPr b="1" sz="1200">
              <a:solidFill>
                <a:srgbClr val="151515"/>
              </a:solidFill>
              <a:highlight>
                <a:srgbClr val="FFFFFF"/>
              </a:highlight>
              <a:latin typeface="Overpass"/>
              <a:ea typeface="Overpass"/>
              <a:cs typeface="Overpass"/>
              <a:sym typeface="Overpass"/>
            </a:endParaRPr>
          </a:p>
          <a:p>
            <a:pPr indent="-304800" lvl="0" marL="457200" rtl="0" algn="l">
              <a:spcBef>
                <a:spcPts val="0"/>
              </a:spcBef>
              <a:spcAft>
                <a:spcPts val="0"/>
              </a:spcAft>
              <a:buClr>
                <a:srgbClr val="151515"/>
              </a:buClr>
              <a:buSzPts val="1200"/>
              <a:buFont typeface="Overpass"/>
              <a:buChar char="●"/>
            </a:pPr>
            <a:r>
              <a:rPr b="1" lang="en" sz="1200">
                <a:solidFill>
                  <a:srgbClr val="151515"/>
                </a:solidFill>
                <a:highlight>
                  <a:srgbClr val="FFFFFF"/>
                </a:highlight>
                <a:latin typeface="Overpass"/>
                <a:ea typeface="Overpass"/>
                <a:cs typeface="Overpass"/>
                <a:sym typeface="Overpass"/>
              </a:rPr>
              <a:t>Set </a:t>
            </a:r>
            <a:r>
              <a:rPr b="1" lang="en" sz="1200">
                <a:solidFill>
                  <a:srgbClr val="151515"/>
                </a:solidFill>
                <a:highlight>
                  <a:schemeClr val="lt2"/>
                </a:highlight>
                <a:latin typeface="Overpass"/>
                <a:ea typeface="Overpass"/>
                <a:cs typeface="Overpass"/>
                <a:sym typeface="Overpass"/>
              </a:rPr>
              <a:t>client.rack</a:t>
            </a:r>
            <a:r>
              <a:rPr b="1" lang="en" sz="1200">
                <a:solidFill>
                  <a:srgbClr val="151515"/>
                </a:solidFill>
                <a:highlight>
                  <a:srgbClr val="FFFFFF"/>
                </a:highlight>
                <a:latin typeface="Overpass"/>
                <a:ea typeface="Overpass"/>
                <a:cs typeface="Overpass"/>
                <a:sym typeface="Overpass"/>
              </a:rPr>
              <a:t> in client configuration</a:t>
            </a:r>
            <a:endParaRPr b="1" sz="1200">
              <a:solidFill>
                <a:srgbClr val="151515"/>
              </a:solidFill>
              <a:highlight>
                <a:srgbClr val="FFFFFF"/>
              </a:highlight>
              <a:latin typeface="Overpass"/>
              <a:ea typeface="Overpass"/>
              <a:cs typeface="Overpass"/>
              <a:sym typeface="Overpas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8" name="Google Shape;798;p55"/>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Track (commit) the offset for given partition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 partitioned topic “__consumer_offsets”  is used for that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Key → [group, topic, partition], Value → [offset]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Offset is shared inside the consumer group</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QoS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At most once : read message, commit offset, process message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At least once : read message, process message, commit offset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Exactly once : read message, commit message output and offset to a transactional system (required Transactional API)</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04" name="Google Shape;804;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5" name="Google Shape;805;p56"/>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The consumer is part of a “consumer group”</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Consumer groups are an easy way to scale up consumption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One of the consumers, as “group lead”, applies a strategy to assign partitions to consumers in the group</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Group lead election and synchronization is happening through broker and not directly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When new consumers join or leave, a rebalancing happens to reassign partitions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Rebalancing stops all group members, so scaling consumers up and down is not always the best idea</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Allows pluggable strategies for partition assignment (e.g. stickiness → partition.assignment.strategy)</a:t>
            </a:r>
            <a:endParaRPr sz="1600">
              <a:solidFill>
                <a:schemeClr val="dk1"/>
              </a:solidFill>
            </a:endParaRPr>
          </a:p>
        </p:txBody>
      </p:sp>
      <p:sp>
        <p:nvSpPr>
          <p:cNvPr id="806" name="Google Shape;806;p56"/>
          <p:cNvSpPr txBox="1"/>
          <p:nvPr/>
        </p:nvSpPr>
        <p:spPr>
          <a:xfrm>
            <a:off x="650875" y="6232150"/>
            <a:ext cx="1108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https://medium.com/trendyol-tech/rebalance-and-partition-assignment-strategies-for-kafka-consumers-f50573e49609</a:t>
            </a:r>
            <a:endParaRPr/>
          </a:p>
          <a:p>
            <a:pPr indent="0" lvl="0" marL="0" rtl="0" algn="l">
              <a:spcBef>
                <a:spcPts val="0"/>
              </a:spcBef>
              <a:spcAft>
                <a:spcPts val="0"/>
              </a:spcAft>
              <a:buNone/>
            </a:pPr>
            <a:r>
              <a:t/>
            </a:r>
            <a:endParaRPr/>
          </a:p>
        </p:txBody>
      </p:sp>
      <p:pic>
        <p:nvPicPr>
          <p:cNvPr id="807" name="Google Shape;807;p56"/>
          <p:cNvPicPr preferRelativeResize="0"/>
          <p:nvPr/>
        </p:nvPicPr>
        <p:blipFill>
          <a:blip r:embed="rId4">
            <a:alphaModFix/>
          </a:blip>
          <a:stretch>
            <a:fillRect/>
          </a:stretch>
        </p:blipFill>
        <p:spPr>
          <a:xfrm>
            <a:off x="8035525" y="55450"/>
            <a:ext cx="4102350" cy="3162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4" name="Google Shape;814;p57"/>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815" name="Google Shape;815;p57"/>
          <p:cNvSpPr/>
          <p:nvPr/>
        </p:nvSpPr>
        <p:spPr>
          <a:xfrm>
            <a:off x="1657575" y="3523600"/>
            <a:ext cx="6014100" cy="11958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cxnSp>
        <p:nvCxnSpPr>
          <p:cNvPr id="816" name="Google Shape;816;p57"/>
          <p:cNvCxnSpPr>
            <a:endCxn id="817" idx="1"/>
          </p:cNvCxnSpPr>
          <p:nvPr/>
        </p:nvCxnSpPr>
        <p:spPr>
          <a:xfrm>
            <a:off x="6995575" y="4080000"/>
            <a:ext cx="1566300" cy="1052100"/>
          </a:xfrm>
          <a:prstGeom prst="bentConnector3">
            <a:avLst>
              <a:gd fmla="val -340" name="adj1"/>
            </a:avLst>
          </a:prstGeom>
          <a:noFill/>
          <a:ln cap="flat" cmpd="sng" w="19050">
            <a:solidFill>
              <a:schemeClr val="dk2"/>
            </a:solidFill>
            <a:prstDash val="dot"/>
            <a:round/>
            <a:headEnd len="med" w="med" type="none"/>
            <a:tailEnd len="med" w="med" type="triangle"/>
          </a:ln>
        </p:spPr>
      </p:cxnSp>
      <p:sp>
        <p:nvSpPr>
          <p:cNvPr id="818" name="Google Shape;818;p57"/>
          <p:cNvSpPr/>
          <p:nvPr/>
        </p:nvSpPr>
        <p:spPr>
          <a:xfrm>
            <a:off x="8561873" y="2338200"/>
            <a:ext cx="1791300" cy="1563600"/>
          </a:xfrm>
          <a:prstGeom prst="roundRect">
            <a:avLst>
              <a:gd fmla="val 11581" name="adj"/>
            </a:avLst>
          </a:prstGeom>
          <a:solidFill>
            <a:srgbClr val="57A7B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Consumer</a:t>
            </a:r>
            <a:br>
              <a:rPr b="1" lang="en" sz="1900">
                <a:solidFill>
                  <a:srgbClr val="F3F3F3"/>
                </a:solidFill>
                <a:latin typeface="Red Hat Display"/>
                <a:ea typeface="Red Hat Display"/>
                <a:cs typeface="Red Hat Display"/>
                <a:sym typeface="Red Hat Display"/>
              </a:rPr>
            </a:br>
            <a:r>
              <a:rPr b="1" lang="en" sz="1900">
                <a:solidFill>
                  <a:srgbClr val="F3F3F3"/>
                </a:solidFill>
                <a:latin typeface="Red Hat Display"/>
                <a:ea typeface="Red Hat Display"/>
                <a:cs typeface="Red Hat Display"/>
                <a:sym typeface="Red Hat Display"/>
              </a:rPr>
              <a:t>Group 1</a:t>
            </a:r>
            <a:endParaRPr b="1" sz="1900">
              <a:solidFill>
                <a:srgbClr val="F3F3F3"/>
              </a:solidFill>
              <a:latin typeface="Red Hat Display"/>
              <a:ea typeface="Red Hat Display"/>
              <a:cs typeface="Red Hat Display"/>
              <a:sym typeface="Red Hat Display"/>
            </a:endParaRPr>
          </a:p>
        </p:txBody>
      </p:sp>
      <p:sp>
        <p:nvSpPr>
          <p:cNvPr id="817" name="Google Shape;817;p57"/>
          <p:cNvSpPr/>
          <p:nvPr/>
        </p:nvSpPr>
        <p:spPr>
          <a:xfrm>
            <a:off x="8561875" y="4350300"/>
            <a:ext cx="1791300" cy="1563600"/>
          </a:xfrm>
          <a:prstGeom prst="roundRect">
            <a:avLst>
              <a:gd fmla="val 11581" name="adj"/>
            </a:avLst>
          </a:prstGeom>
          <a:solidFill>
            <a:srgbClr val="57A7B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Consumer</a:t>
            </a:r>
            <a:br>
              <a:rPr b="1" lang="en" sz="1900">
                <a:solidFill>
                  <a:srgbClr val="F3F3F3"/>
                </a:solidFill>
                <a:latin typeface="Red Hat Display"/>
                <a:ea typeface="Red Hat Display"/>
                <a:cs typeface="Red Hat Display"/>
                <a:sym typeface="Red Hat Display"/>
              </a:rPr>
            </a:br>
            <a:r>
              <a:rPr b="1" lang="en" sz="1900">
                <a:solidFill>
                  <a:srgbClr val="F3F3F3"/>
                </a:solidFill>
                <a:latin typeface="Red Hat Display"/>
                <a:ea typeface="Red Hat Display"/>
                <a:cs typeface="Red Hat Display"/>
                <a:sym typeface="Red Hat Display"/>
              </a:rPr>
              <a:t>Group 2</a:t>
            </a:r>
            <a:endParaRPr b="1" sz="1900">
              <a:solidFill>
                <a:srgbClr val="F3F3F3"/>
              </a:solidFill>
              <a:latin typeface="Red Hat Display"/>
              <a:ea typeface="Red Hat Display"/>
              <a:cs typeface="Red Hat Display"/>
              <a:sym typeface="Red Hat Display"/>
            </a:endParaRPr>
          </a:p>
        </p:txBody>
      </p:sp>
      <p:cxnSp>
        <p:nvCxnSpPr>
          <p:cNvPr id="819" name="Google Shape;819;p57"/>
          <p:cNvCxnSpPr>
            <a:endCxn id="818" idx="1"/>
          </p:cNvCxnSpPr>
          <p:nvPr/>
        </p:nvCxnSpPr>
        <p:spPr>
          <a:xfrm flipH="1" rot="10800000">
            <a:off x="6992573" y="3120000"/>
            <a:ext cx="1569300" cy="1019100"/>
          </a:xfrm>
          <a:prstGeom prst="bentConnector3">
            <a:avLst>
              <a:gd fmla="val -148" name="adj1"/>
            </a:avLst>
          </a:prstGeom>
          <a:noFill/>
          <a:ln cap="flat" cmpd="sng" w="19050">
            <a:solidFill>
              <a:schemeClr val="dk2"/>
            </a:solidFill>
            <a:prstDash val="dot"/>
            <a:round/>
            <a:headEnd len="med" w="med" type="none"/>
            <a:tailEnd len="med" w="med" type="triangle"/>
          </a:ln>
        </p:spPr>
      </p:cxnSp>
      <p:sp>
        <p:nvSpPr>
          <p:cNvPr id="820" name="Google Shape;820;p57"/>
          <p:cNvSpPr/>
          <p:nvPr/>
        </p:nvSpPr>
        <p:spPr>
          <a:xfrm>
            <a:off x="10104583" y="43503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0</a:t>
            </a:r>
            <a:endParaRPr b="1" baseline="-25000" sz="1900">
              <a:solidFill>
                <a:srgbClr val="F3F3F3"/>
              </a:solidFill>
              <a:latin typeface="Red Hat Display"/>
              <a:ea typeface="Red Hat Display"/>
              <a:cs typeface="Red Hat Display"/>
              <a:sym typeface="Red Hat Display"/>
            </a:endParaRPr>
          </a:p>
        </p:txBody>
      </p:sp>
      <p:cxnSp>
        <p:nvCxnSpPr>
          <p:cNvPr id="821" name="Google Shape;821;p57"/>
          <p:cNvCxnSpPr>
            <a:stCxn id="822" idx="2"/>
            <a:endCxn id="817" idx="1"/>
          </p:cNvCxnSpPr>
          <p:nvPr/>
        </p:nvCxnSpPr>
        <p:spPr>
          <a:xfrm flipH="1" rot="-5400000">
            <a:off x="5369400" y="1939467"/>
            <a:ext cx="848700" cy="5536500"/>
          </a:xfrm>
          <a:prstGeom prst="bentConnector2">
            <a:avLst/>
          </a:prstGeom>
          <a:noFill/>
          <a:ln cap="flat" cmpd="sng" w="19050">
            <a:solidFill>
              <a:schemeClr val="dk2"/>
            </a:solidFill>
            <a:prstDash val="solid"/>
            <a:round/>
            <a:headEnd len="med" w="med" type="none"/>
            <a:tailEnd len="med" w="med" type="triangle"/>
          </a:ln>
        </p:spPr>
      </p:cxnSp>
      <p:sp>
        <p:nvSpPr>
          <p:cNvPr id="823" name="Google Shape;823;p57"/>
          <p:cNvSpPr/>
          <p:nvPr/>
        </p:nvSpPr>
        <p:spPr>
          <a:xfrm>
            <a:off x="10104583" y="45281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824" name="Google Shape;824;p57"/>
          <p:cNvSpPr/>
          <p:nvPr/>
        </p:nvSpPr>
        <p:spPr>
          <a:xfrm>
            <a:off x="2035417" y="3926500"/>
            <a:ext cx="52875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825" name="Google Shape;825;p57"/>
          <p:cNvSpPr/>
          <p:nvPr/>
        </p:nvSpPr>
        <p:spPr>
          <a:xfrm>
            <a:off x="2035401"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22" name="Google Shape;822;p57"/>
          <p:cNvSpPr/>
          <p:nvPr/>
        </p:nvSpPr>
        <p:spPr>
          <a:xfrm>
            <a:off x="2699250"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26" name="Google Shape;826;p57"/>
          <p:cNvSpPr/>
          <p:nvPr/>
        </p:nvSpPr>
        <p:spPr>
          <a:xfrm>
            <a:off x="3351650"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27" name="Google Shape;827;p57"/>
          <p:cNvSpPr/>
          <p:nvPr/>
        </p:nvSpPr>
        <p:spPr>
          <a:xfrm>
            <a:off x="3998983"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28" name="Google Shape;828;p57"/>
          <p:cNvSpPr/>
          <p:nvPr/>
        </p:nvSpPr>
        <p:spPr>
          <a:xfrm>
            <a:off x="4656450"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29" name="Google Shape;829;p57"/>
          <p:cNvSpPr/>
          <p:nvPr/>
        </p:nvSpPr>
        <p:spPr>
          <a:xfrm>
            <a:off x="5313925" y="3926492"/>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830" name="Google Shape;830;p57"/>
          <p:cNvSpPr/>
          <p:nvPr/>
        </p:nvSpPr>
        <p:spPr>
          <a:xfrm>
            <a:off x="5971400" y="39284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cxnSp>
        <p:nvCxnSpPr>
          <p:cNvPr id="831" name="Google Shape;831;p57"/>
          <p:cNvCxnSpPr>
            <a:stCxn id="825" idx="2"/>
            <a:endCxn id="817" idx="1"/>
          </p:cNvCxnSpPr>
          <p:nvPr/>
        </p:nvCxnSpPr>
        <p:spPr>
          <a:xfrm flipH="1" rot="-5400000">
            <a:off x="5037351" y="1607667"/>
            <a:ext cx="848700" cy="6200100"/>
          </a:xfrm>
          <a:prstGeom prst="bentConnector2">
            <a:avLst/>
          </a:prstGeom>
          <a:noFill/>
          <a:ln cap="flat" cmpd="sng" w="19050">
            <a:solidFill>
              <a:schemeClr val="dk2"/>
            </a:solidFill>
            <a:prstDash val="solid"/>
            <a:round/>
            <a:headEnd len="med" w="med" type="none"/>
            <a:tailEnd len="med" w="med" type="triangle"/>
          </a:ln>
        </p:spPr>
      </p:cxnSp>
      <p:sp>
        <p:nvSpPr>
          <p:cNvPr id="832" name="Google Shape;832;p57"/>
          <p:cNvSpPr/>
          <p:nvPr/>
        </p:nvSpPr>
        <p:spPr>
          <a:xfrm>
            <a:off x="10104583" y="4719338"/>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cxnSp>
        <p:nvCxnSpPr>
          <p:cNvPr id="833" name="Google Shape;833;p57"/>
          <p:cNvCxnSpPr>
            <a:stCxn id="826" idx="2"/>
            <a:endCxn id="817" idx="1"/>
          </p:cNvCxnSpPr>
          <p:nvPr/>
        </p:nvCxnSpPr>
        <p:spPr>
          <a:xfrm flipH="1" rot="-5400000">
            <a:off x="5695550" y="2265717"/>
            <a:ext cx="848700" cy="4884000"/>
          </a:xfrm>
          <a:prstGeom prst="bentConnector2">
            <a:avLst/>
          </a:prstGeom>
          <a:noFill/>
          <a:ln cap="flat" cmpd="sng" w="19050">
            <a:solidFill>
              <a:schemeClr val="dk2"/>
            </a:solidFill>
            <a:prstDash val="solid"/>
            <a:round/>
            <a:headEnd len="med" w="med" type="none"/>
            <a:tailEnd len="med" w="med" type="triangle"/>
          </a:ln>
        </p:spPr>
      </p:cxnSp>
      <p:cxnSp>
        <p:nvCxnSpPr>
          <p:cNvPr id="834" name="Google Shape;834;p57"/>
          <p:cNvCxnSpPr>
            <a:stCxn id="827" idx="2"/>
            <a:endCxn id="817" idx="1"/>
          </p:cNvCxnSpPr>
          <p:nvPr/>
        </p:nvCxnSpPr>
        <p:spPr>
          <a:xfrm flipH="1" rot="-5400000">
            <a:off x="6019183" y="2589417"/>
            <a:ext cx="848700" cy="4236600"/>
          </a:xfrm>
          <a:prstGeom prst="bentConnector2">
            <a:avLst/>
          </a:prstGeom>
          <a:noFill/>
          <a:ln cap="flat" cmpd="sng" w="19050">
            <a:solidFill>
              <a:schemeClr val="dk2"/>
            </a:solidFill>
            <a:prstDash val="solid"/>
            <a:round/>
            <a:headEnd len="med" w="med" type="none"/>
            <a:tailEnd len="med" w="med" type="triangle"/>
          </a:ln>
        </p:spPr>
      </p:cxnSp>
      <p:cxnSp>
        <p:nvCxnSpPr>
          <p:cNvPr id="835" name="Google Shape;835;p57"/>
          <p:cNvCxnSpPr>
            <a:stCxn id="828" idx="2"/>
            <a:endCxn id="817" idx="1"/>
          </p:cNvCxnSpPr>
          <p:nvPr/>
        </p:nvCxnSpPr>
        <p:spPr>
          <a:xfrm flipH="1" rot="-5400000">
            <a:off x="6348000" y="2918067"/>
            <a:ext cx="848700" cy="3579300"/>
          </a:xfrm>
          <a:prstGeom prst="bentConnector2">
            <a:avLst/>
          </a:prstGeom>
          <a:noFill/>
          <a:ln cap="flat" cmpd="sng" w="19050">
            <a:solidFill>
              <a:schemeClr val="dk2"/>
            </a:solidFill>
            <a:prstDash val="solid"/>
            <a:round/>
            <a:headEnd len="med" w="med" type="none"/>
            <a:tailEnd len="med" w="med" type="triangle"/>
          </a:ln>
        </p:spPr>
      </p:cxnSp>
      <p:cxnSp>
        <p:nvCxnSpPr>
          <p:cNvPr id="836" name="Google Shape;836;p57"/>
          <p:cNvCxnSpPr>
            <a:stCxn id="829" idx="2"/>
            <a:endCxn id="817" idx="1"/>
          </p:cNvCxnSpPr>
          <p:nvPr/>
        </p:nvCxnSpPr>
        <p:spPr>
          <a:xfrm flipH="1" rot="-5400000">
            <a:off x="6675625" y="3245942"/>
            <a:ext cx="850800" cy="2921700"/>
          </a:xfrm>
          <a:prstGeom prst="bentConnector2">
            <a:avLst/>
          </a:prstGeom>
          <a:noFill/>
          <a:ln cap="flat" cmpd="sng" w="19050">
            <a:solidFill>
              <a:schemeClr val="dk2"/>
            </a:solidFill>
            <a:prstDash val="solid"/>
            <a:round/>
            <a:headEnd len="med" w="med" type="none"/>
            <a:tailEnd len="med" w="med" type="triangle"/>
          </a:ln>
        </p:spPr>
      </p:cxnSp>
      <p:cxnSp>
        <p:nvCxnSpPr>
          <p:cNvPr id="837" name="Google Shape;837;p57"/>
          <p:cNvCxnSpPr>
            <a:stCxn id="830" idx="2"/>
            <a:endCxn id="817" idx="1"/>
          </p:cNvCxnSpPr>
          <p:nvPr/>
        </p:nvCxnSpPr>
        <p:spPr>
          <a:xfrm flipH="1" rot="-5400000">
            <a:off x="7005350" y="3575667"/>
            <a:ext cx="848700" cy="2264100"/>
          </a:xfrm>
          <a:prstGeom prst="bentConnector2">
            <a:avLst/>
          </a:prstGeom>
          <a:noFill/>
          <a:ln cap="flat" cmpd="sng" w="19050">
            <a:solidFill>
              <a:schemeClr val="dk2"/>
            </a:solidFill>
            <a:prstDash val="solid"/>
            <a:round/>
            <a:headEnd len="med" w="med" type="none"/>
            <a:tailEnd len="med" w="med" type="triangle"/>
          </a:ln>
        </p:spPr>
      </p:cxnSp>
      <p:sp>
        <p:nvSpPr>
          <p:cNvPr id="838" name="Google Shape;838;p57"/>
          <p:cNvSpPr/>
          <p:nvPr/>
        </p:nvSpPr>
        <p:spPr>
          <a:xfrm>
            <a:off x="10104583" y="23382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0</a:t>
            </a:r>
            <a:endParaRPr b="1" baseline="-25000" sz="1900">
              <a:solidFill>
                <a:srgbClr val="F3F3F3"/>
              </a:solidFill>
              <a:latin typeface="Red Hat Display"/>
              <a:ea typeface="Red Hat Display"/>
              <a:cs typeface="Red Hat Display"/>
              <a:sym typeface="Red Hat Display"/>
            </a:endParaRPr>
          </a:p>
        </p:txBody>
      </p:sp>
      <p:sp>
        <p:nvSpPr>
          <p:cNvPr id="839" name="Google Shape;839;p57"/>
          <p:cNvSpPr/>
          <p:nvPr/>
        </p:nvSpPr>
        <p:spPr>
          <a:xfrm>
            <a:off x="10104583" y="4907403"/>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840" name="Google Shape;840;p57"/>
          <p:cNvSpPr/>
          <p:nvPr/>
        </p:nvSpPr>
        <p:spPr>
          <a:xfrm>
            <a:off x="10104567" y="5091303"/>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sp>
        <p:nvSpPr>
          <p:cNvPr id="841" name="Google Shape;841;p57"/>
          <p:cNvSpPr/>
          <p:nvPr/>
        </p:nvSpPr>
        <p:spPr>
          <a:xfrm>
            <a:off x="10104583" y="5272537"/>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5</a:t>
            </a:r>
            <a:endParaRPr b="1" baseline="-25000" sz="1900">
              <a:solidFill>
                <a:srgbClr val="F3F3F3"/>
              </a:solidFill>
              <a:latin typeface="Red Hat Display"/>
              <a:ea typeface="Red Hat Display"/>
              <a:cs typeface="Red Hat Display"/>
              <a:sym typeface="Red Hat Display"/>
            </a:endParaRPr>
          </a:p>
        </p:txBody>
      </p:sp>
      <p:sp>
        <p:nvSpPr>
          <p:cNvPr id="842" name="Google Shape;842;p57"/>
          <p:cNvSpPr/>
          <p:nvPr/>
        </p:nvSpPr>
        <p:spPr>
          <a:xfrm>
            <a:off x="10104583" y="54755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6</a:t>
            </a:r>
            <a:endParaRPr b="1" baseline="-25000" sz="1900">
              <a:solidFill>
                <a:srgbClr val="F3F3F3"/>
              </a:solidFill>
              <a:latin typeface="Red Hat Display"/>
              <a:ea typeface="Red Hat Display"/>
              <a:cs typeface="Red Hat Display"/>
              <a:sym typeface="Red Hat Display"/>
            </a:endParaRPr>
          </a:p>
        </p:txBody>
      </p:sp>
      <p:sp>
        <p:nvSpPr>
          <p:cNvPr id="843" name="Google Shape;843;p57"/>
          <p:cNvSpPr/>
          <p:nvPr/>
        </p:nvSpPr>
        <p:spPr>
          <a:xfrm>
            <a:off x="10104583" y="25217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844" name="Google Shape;844;p57"/>
          <p:cNvSpPr/>
          <p:nvPr/>
        </p:nvSpPr>
        <p:spPr>
          <a:xfrm>
            <a:off x="10104583" y="27103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sp>
        <p:nvSpPr>
          <p:cNvPr id="845" name="Google Shape;845;p57"/>
          <p:cNvSpPr/>
          <p:nvPr/>
        </p:nvSpPr>
        <p:spPr>
          <a:xfrm>
            <a:off x="10104583" y="2892036"/>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846" name="Google Shape;846;p57"/>
          <p:cNvSpPr/>
          <p:nvPr/>
        </p:nvSpPr>
        <p:spPr>
          <a:xfrm>
            <a:off x="10104567" y="3085303"/>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sp>
        <p:nvSpPr>
          <p:cNvPr id="847" name="Google Shape;847;p57"/>
          <p:cNvSpPr/>
          <p:nvPr/>
        </p:nvSpPr>
        <p:spPr>
          <a:xfrm>
            <a:off x="10104583" y="3279037"/>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5</a:t>
            </a:r>
            <a:endParaRPr b="1" baseline="-25000" sz="1900">
              <a:solidFill>
                <a:srgbClr val="F3F3F3"/>
              </a:solidFill>
              <a:latin typeface="Red Hat Display"/>
              <a:ea typeface="Red Hat Display"/>
              <a:cs typeface="Red Hat Display"/>
              <a:sym typeface="Red Hat Display"/>
            </a:endParaRPr>
          </a:p>
        </p:txBody>
      </p:sp>
      <p:sp>
        <p:nvSpPr>
          <p:cNvPr id="848" name="Google Shape;848;p57"/>
          <p:cNvSpPr/>
          <p:nvPr/>
        </p:nvSpPr>
        <p:spPr>
          <a:xfrm>
            <a:off x="10104583" y="34635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6</a:t>
            </a:r>
            <a:endParaRPr b="1" baseline="-25000" sz="1900">
              <a:solidFill>
                <a:srgbClr val="F3F3F3"/>
              </a:solidFill>
              <a:latin typeface="Red Hat Display"/>
              <a:ea typeface="Red Hat Display"/>
              <a:cs typeface="Red Hat Display"/>
              <a:sym typeface="Red Hat Display"/>
            </a:endParaRPr>
          </a:p>
        </p:txBody>
      </p:sp>
      <p:cxnSp>
        <p:nvCxnSpPr>
          <p:cNvPr id="849" name="Google Shape;849;p57"/>
          <p:cNvCxnSpPr>
            <a:stCxn id="822" idx="0"/>
            <a:endCxn id="818" idx="1"/>
          </p:cNvCxnSpPr>
          <p:nvPr/>
        </p:nvCxnSpPr>
        <p:spPr>
          <a:xfrm rot="-5400000">
            <a:off x="5389500" y="755967"/>
            <a:ext cx="808500" cy="5536500"/>
          </a:xfrm>
          <a:prstGeom prst="bentConnector2">
            <a:avLst/>
          </a:prstGeom>
          <a:noFill/>
          <a:ln cap="flat" cmpd="sng" w="19050">
            <a:solidFill>
              <a:schemeClr val="dk2"/>
            </a:solidFill>
            <a:prstDash val="solid"/>
            <a:round/>
            <a:headEnd len="med" w="med" type="none"/>
            <a:tailEnd len="med" w="med" type="triangle"/>
          </a:ln>
        </p:spPr>
      </p:cxnSp>
      <p:cxnSp>
        <p:nvCxnSpPr>
          <p:cNvPr id="850" name="Google Shape;850;p57"/>
          <p:cNvCxnSpPr>
            <a:stCxn id="825" idx="0"/>
            <a:endCxn id="818" idx="1"/>
          </p:cNvCxnSpPr>
          <p:nvPr/>
        </p:nvCxnSpPr>
        <p:spPr>
          <a:xfrm rot="-5400000">
            <a:off x="5057451" y="424167"/>
            <a:ext cx="808500" cy="6200100"/>
          </a:xfrm>
          <a:prstGeom prst="bentConnector2">
            <a:avLst/>
          </a:prstGeom>
          <a:noFill/>
          <a:ln cap="flat" cmpd="sng" w="19050">
            <a:solidFill>
              <a:schemeClr val="dk2"/>
            </a:solidFill>
            <a:prstDash val="solid"/>
            <a:round/>
            <a:headEnd len="med" w="med" type="none"/>
            <a:tailEnd len="med" w="med" type="triangle"/>
          </a:ln>
        </p:spPr>
      </p:cxnSp>
      <p:cxnSp>
        <p:nvCxnSpPr>
          <p:cNvPr id="851" name="Google Shape;851;p57"/>
          <p:cNvCxnSpPr>
            <a:stCxn id="826" idx="0"/>
            <a:endCxn id="818" idx="1"/>
          </p:cNvCxnSpPr>
          <p:nvPr/>
        </p:nvCxnSpPr>
        <p:spPr>
          <a:xfrm rot="-5400000">
            <a:off x="5715650" y="1082217"/>
            <a:ext cx="808500" cy="4884000"/>
          </a:xfrm>
          <a:prstGeom prst="bentConnector2">
            <a:avLst/>
          </a:prstGeom>
          <a:noFill/>
          <a:ln cap="flat" cmpd="sng" w="19050">
            <a:solidFill>
              <a:schemeClr val="dk2"/>
            </a:solidFill>
            <a:prstDash val="solid"/>
            <a:round/>
            <a:headEnd len="med" w="med" type="none"/>
            <a:tailEnd len="med" w="med" type="triangle"/>
          </a:ln>
        </p:spPr>
      </p:cxnSp>
      <p:cxnSp>
        <p:nvCxnSpPr>
          <p:cNvPr id="852" name="Google Shape;852;p57"/>
          <p:cNvCxnSpPr>
            <a:stCxn id="827" idx="0"/>
            <a:endCxn id="818" idx="1"/>
          </p:cNvCxnSpPr>
          <p:nvPr/>
        </p:nvCxnSpPr>
        <p:spPr>
          <a:xfrm rot="-5400000">
            <a:off x="6039283" y="1405917"/>
            <a:ext cx="808500" cy="4236600"/>
          </a:xfrm>
          <a:prstGeom prst="bentConnector2">
            <a:avLst/>
          </a:prstGeom>
          <a:noFill/>
          <a:ln cap="flat" cmpd="sng" w="19050">
            <a:solidFill>
              <a:schemeClr val="dk2"/>
            </a:solidFill>
            <a:prstDash val="solid"/>
            <a:round/>
            <a:headEnd len="med" w="med" type="none"/>
            <a:tailEnd len="med" w="med" type="triangle"/>
          </a:ln>
        </p:spPr>
      </p:cxnSp>
      <p:cxnSp>
        <p:nvCxnSpPr>
          <p:cNvPr id="853" name="Google Shape;853;p57"/>
          <p:cNvCxnSpPr>
            <a:stCxn id="828" idx="0"/>
            <a:endCxn id="818" idx="1"/>
          </p:cNvCxnSpPr>
          <p:nvPr/>
        </p:nvCxnSpPr>
        <p:spPr>
          <a:xfrm rot="-5400000">
            <a:off x="6368100" y="1734567"/>
            <a:ext cx="808500" cy="3579300"/>
          </a:xfrm>
          <a:prstGeom prst="bentConnector2">
            <a:avLst/>
          </a:prstGeom>
          <a:noFill/>
          <a:ln cap="flat" cmpd="sng" w="19050">
            <a:solidFill>
              <a:schemeClr val="dk2"/>
            </a:solidFill>
            <a:prstDash val="solid"/>
            <a:round/>
            <a:headEnd len="med" w="med" type="none"/>
            <a:tailEnd len="med" w="med" type="triangle"/>
          </a:ln>
        </p:spPr>
      </p:cxnSp>
      <p:cxnSp>
        <p:nvCxnSpPr>
          <p:cNvPr id="854" name="Google Shape;854;p57"/>
          <p:cNvCxnSpPr>
            <a:stCxn id="829" idx="0"/>
            <a:endCxn id="818" idx="1"/>
          </p:cNvCxnSpPr>
          <p:nvPr/>
        </p:nvCxnSpPr>
        <p:spPr>
          <a:xfrm rot="-5400000">
            <a:off x="6697825" y="2062442"/>
            <a:ext cx="806400" cy="2921700"/>
          </a:xfrm>
          <a:prstGeom prst="bentConnector2">
            <a:avLst/>
          </a:prstGeom>
          <a:noFill/>
          <a:ln cap="flat" cmpd="sng" w="19050">
            <a:solidFill>
              <a:schemeClr val="dk2"/>
            </a:solidFill>
            <a:prstDash val="solid"/>
            <a:round/>
            <a:headEnd len="med" w="med" type="none"/>
            <a:tailEnd len="med" w="med" type="triangle"/>
          </a:ln>
        </p:spPr>
      </p:cxnSp>
      <p:cxnSp>
        <p:nvCxnSpPr>
          <p:cNvPr id="855" name="Google Shape;855;p57"/>
          <p:cNvCxnSpPr>
            <a:stCxn id="830" idx="0"/>
            <a:endCxn id="818" idx="1"/>
          </p:cNvCxnSpPr>
          <p:nvPr/>
        </p:nvCxnSpPr>
        <p:spPr>
          <a:xfrm rot="-5400000">
            <a:off x="7025450" y="2392167"/>
            <a:ext cx="808500" cy="22641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xit" presetID="10" presetSubtype="0">
                                  <p:stCondLst>
                                    <p:cond delay="0"/>
                                  </p:stCondLst>
                                  <p:childTnLst>
                                    <p:animEffect filter="fade" transition="out">
                                      <p:cBhvr>
                                        <p:cTn dur="1000"/>
                                        <p:tgtEl>
                                          <p:spTgt spid="850"/>
                                        </p:tgtEl>
                                      </p:cBhvr>
                                    </p:animEffect>
                                    <p:set>
                                      <p:cBhvr>
                                        <p:cTn dur="1" fill="hold">
                                          <p:stCondLst>
                                            <p:cond delay="1000"/>
                                          </p:stCondLst>
                                        </p:cTn>
                                        <p:tgtEl>
                                          <p:spTgt spid="8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xit" presetID="10" presetSubtype="0">
                                  <p:stCondLst>
                                    <p:cond delay="0"/>
                                  </p:stCondLst>
                                  <p:childTnLst>
                                    <p:animEffect filter="fade" transition="out">
                                      <p:cBhvr>
                                        <p:cTn dur="1000"/>
                                        <p:tgtEl>
                                          <p:spTgt spid="849"/>
                                        </p:tgtEl>
                                      </p:cBhvr>
                                    </p:animEffect>
                                    <p:set>
                                      <p:cBhvr>
                                        <p:cTn dur="1" fill="hold">
                                          <p:stCondLst>
                                            <p:cond delay="1000"/>
                                          </p:stCondLst>
                                        </p:cTn>
                                        <p:tgtEl>
                                          <p:spTgt spid="8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xit" presetID="10" presetSubtype="0">
                                  <p:stCondLst>
                                    <p:cond delay="0"/>
                                  </p:stCondLst>
                                  <p:childTnLst>
                                    <p:animEffect filter="fade" transition="out">
                                      <p:cBhvr>
                                        <p:cTn dur="1000"/>
                                        <p:tgtEl>
                                          <p:spTgt spid="851"/>
                                        </p:tgtEl>
                                      </p:cBhvr>
                                    </p:animEffect>
                                    <p:set>
                                      <p:cBhvr>
                                        <p:cTn dur="1" fill="hold">
                                          <p:stCondLst>
                                            <p:cond delay="1000"/>
                                          </p:stCondLst>
                                        </p:cTn>
                                        <p:tgtEl>
                                          <p:spTgt spid="8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xit" presetID="10" presetSubtype="0">
                                  <p:stCondLst>
                                    <p:cond delay="0"/>
                                  </p:stCondLst>
                                  <p:childTnLst>
                                    <p:animEffect filter="fade" transition="out">
                                      <p:cBhvr>
                                        <p:cTn dur="1000"/>
                                        <p:tgtEl>
                                          <p:spTgt spid="852"/>
                                        </p:tgtEl>
                                      </p:cBhvr>
                                    </p:animEffect>
                                    <p:set>
                                      <p:cBhvr>
                                        <p:cTn dur="1" fill="hold">
                                          <p:stCondLst>
                                            <p:cond delay="1000"/>
                                          </p:stCondLst>
                                        </p:cTn>
                                        <p:tgtEl>
                                          <p:spTgt spid="852"/>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par>
                                <p:cTn fill="hold" nodeType="withEffect" presetClass="exit" presetID="10" presetSubtype="0">
                                  <p:stCondLst>
                                    <p:cond delay="0"/>
                                  </p:stCondLst>
                                  <p:childTnLst>
                                    <p:animEffect filter="fade" transition="out">
                                      <p:cBhvr>
                                        <p:cTn dur="1000"/>
                                        <p:tgtEl>
                                          <p:spTgt spid="831"/>
                                        </p:tgtEl>
                                      </p:cBhvr>
                                    </p:animEffect>
                                    <p:set>
                                      <p:cBhvr>
                                        <p:cTn dur="1" fill="hold">
                                          <p:stCondLst>
                                            <p:cond delay="1000"/>
                                          </p:stCondLst>
                                        </p:cTn>
                                        <p:tgtEl>
                                          <p:spTgt spid="8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xit" presetID="10" presetSubtype="0">
                                  <p:stCondLst>
                                    <p:cond delay="0"/>
                                  </p:stCondLst>
                                  <p:childTnLst>
                                    <p:animEffect filter="fade" transition="out">
                                      <p:cBhvr>
                                        <p:cTn dur="1000"/>
                                        <p:tgtEl>
                                          <p:spTgt spid="821"/>
                                        </p:tgtEl>
                                      </p:cBhvr>
                                    </p:animEffect>
                                    <p:set>
                                      <p:cBhvr>
                                        <p:cTn dur="1" fill="hold">
                                          <p:stCondLst>
                                            <p:cond delay="1000"/>
                                          </p:stCondLst>
                                        </p:cTn>
                                        <p:tgtEl>
                                          <p:spTgt spid="8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xit" presetID="10" presetSubtype="0">
                                  <p:stCondLst>
                                    <p:cond delay="0"/>
                                  </p:stCondLst>
                                  <p:childTnLst>
                                    <p:animEffect filter="fade" transition="out">
                                      <p:cBhvr>
                                        <p:cTn dur="1000"/>
                                        <p:tgtEl>
                                          <p:spTgt spid="833"/>
                                        </p:tgtEl>
                                      </p:cBhvr>
                                    </p:animEffect>
                                    <p:set>
                                      <p:cBhvr>
                                        <p:cTn dur="1" fill="hold">
                                          <p:stCondLst>
                                            <p:cond delay="1000"/>
                                          </p:stCondLst>
                                        </p:cTn>
                                        <p:tgtEl>
                                          <p:spTgt spid="8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par>
                                <p:cTn fill="hold" nodeType="withEffect" presetClass="exit" presetID="10" presetSubtype="0">
                                  <p:stCondLst>
                                    <p:cond delay="0"/>
                                  </p:stCondLst>
                                  <p:childTnLst>
                                    <p:animEffect filter="fade" transition="out">
                                      <p:cBhvr>
                                        <p:cTn dur="1000"/>
                                        <p:tgtEl>
                                          <p:spTgt spid="834"/>
                                        </p:tgtEl>
                                      </p:cBhvr>
                                    </p:animEffect>
                                    <p:set>
                                      <p:cBhvr>
                                        <p:cTn dur="1" fill="hold">
                                          <p:stCondLst>
                                            <p:cond delay="1000"/>
                                          </p:stCondLst>
                                        </p:cTn>
                                        <p:tgtEl>
                                          <p:spTgt spid="8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xit" presetID="10" presetSubtype="0">
                                  <p:stCondLst>
                                    <p:cond delay="0"/>
                                  </p:stCondLst>
                                  <p:childTnLst>
                                    <p:animEffect filter="fade" transition="out">
                                      <p:cBhvr>
                                        <p:cTn dur="1000"/>
                                        <p:tgtEl>
                                          <p:spTgt spid="835"/>
                                        </p:tgtEl>
                                      </p:cBhvr>
                                    </p:animEffect>
                                    <p:set>
                                      <p:cBhvr>
                                        <p:cTn dur="1" fill="hold">
                                          <p:stCondLst>
                                            <p:cond delay="1000"/>
                                          </p:stCondLst>
                                        </p:cTn>
                                        <p:tgtEl>
                                          <p:spTgt spid="8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xit" presetID="10" presetSubtype="0">
                                  <p:stCondLst>
                                    <p:cond delay="0"/>
                                  </p:stCondLst>
                                  <p:childTnLst>
                                    <p:animEffect filter="fade" transition="out">
                                      <p:cBhvr>
                                        <p:cTn dur="1000"/>
                                        <p:tgtEl>
                                          <p:spTgt spid="836"/>
                                        </p:tgtEl>
                                      </p:cBhvr>
                                    </p:animEffect>
                                    <p:set>
                                      <p:cBhvr>
                                        <p:cTn dur="1" fill="hold">
                                          <p:stCondLst>
                                            <p:cond delay="1000"/>
                                          </p:stCondLst>
                                        </p:cTn>
                                        <p:tgtEl>
                                          <p:spTgt spid="8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xit" presetID="10" presetSubtype="0">
                                  <p:stCondLst>
                                    <p:cond delay="0"/>
                                  </p:stCondLst>
                                  <p:childTnLst>
                                    <p:animEffect filter="fade" transition="out">
                                      <p:cBhvr>
                                        <p:cTn dur="1000"/>
                                        <p:tgtEl>
                                          <p:spTgt spid="837"/>
                                        </p:tgtEl>
                                      </p:cBhvr>
                                    </p:animEffect>
                                    <p:set>
                                      <p:cBhvr>
                                        <p:cTn dur="1" fill="hold">
                                          <p:stCondLst>
                                            <p:cond delay="1000"/>
                                          </p:stCondLst>
                                        </p:cTn>
                                        <p:tgtEl>
                                          <p:spTgt spid="837"/>
                                        </p:tgtEl>
                                        <p:attrNameLst>
                                          <p:attrName>style.visibility</p:attrName>
                                        </p:attrNameLst>
                                      </p:cBhvr>
                                      <p:to>
                                        <p:strVal val="hidden"/>
                                      </p:to>
                                    </p:se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xit" presetID="10" presetSubtype="0">
                                  <p:stCondLst>
                                    <p:cond delay="0"/>
                                  </p:stCondLst>
                                  <p:childTnLst>
                                    <p:animEffect filter="fade" transition="out">
                                      <p:cBhvr>
                                        <p:cTn dur="1000"/>
                                        <p:tgtEl>
                                          <p:spTgt spid="853"/>
                                        </p:tgtEl>
                                      </p:cBhvr>
                                    </p:animEffect>
                                    <p:set>
                                      <p:cBhvr>
                                        <p:cTn dur="1" fill="hold">
                                          <p:stCondLst>
                                            <p:cond delay="1000"/>
                                          </p:stCondLst>
                                        </p:cTn>
                                        <p:tgtEl>
                                          <p:spTgt spid="85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1000"/>
                                        <p:tgtEl>
                                          <p:spTgt spid="854"/>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xit" presetID="10" presetSubtype="0">
                                  <p:stCondLst>
                                    <p:cond delay="0"/>
                                  </p:stCondLst>
                                  <p:childTnLst>
                                    <p:animEffect filter="fade" transition="out">
                                      <p:cBhvr>
                                        <p:cTn dur="1000"/>
                                        <p:tgtEl>
                                          <p:spTgt spid="854"/>
                                        </p:tgtEl>
                                      </p:cBhvr>
                                    </p:animEffect>
                                    <p:set>
                                      <p:cBhvr>
                                        <p:cTn dur="1" fill="hold">
                                          <p:stCondLst>
                                            <p:cond delay="1000"/>
                                          </p:stCondLst>
                                        </p:cTn>
                                        <p:tgtEl>
                                          <p:spTgt spid="8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1000"/>
                                        <p:tgtEl>
                                          <p:spTgt spid="855"/>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par>
                                <p:cTn fill="hold" nodeType="withEffect" presetClass="exit" presetID="10" presetSubtype="0">
                                  <p:stCondLst>
                                    <p:cond delay="0"/>
                                  </p:stCondLst>
                                  <p:childTnLst>
                                    <p:animEffect filter="fade" transition="out">
                                      <p:cBhvr>
                                        <p:cTn dur="1000"/>
                                        <p:tgtEl>
                                          <p:spTgt spid="855"/>
                                        </p:tgtEl>
                                      </p:cBhvr>
                                    </p:animEffect>
                                    <p:set>
                                      <p:cBhvr>
                                        <p:cTn dur="1" fill="hold">
                                          <p:stCondLst>
                                            <p:cond delay="1000"/>
                                          </p:stCondLst>
                                        </p:cTn>
                                        <p:tgtEl>
                                          <p:spTgt spid="855"/>
                                        </p:tgtEl>
                                        <p:attrNameLst>
                                          <p:attrName>style.visibility</p:attrName>
                                        </p:attrNameLst>
                                      </p:cBhvr>
                                      <p:to>
                                        <p:strVal val="hidden"/>
                                      </p:to>
                                    </p:se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61" name="Google Shape;861;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2" name="Google Shape;862;p58"/>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863" name="Google Shape;863;p58"/>
          <p:cNvSpPr/>
          <p:nvPr/>
        </p:nvSpPr>
        <p:spPr>
          <a:xfrm>
            <a:off x="2388413" y="2888300"/>
            <a:ext cx="2438400" cy="3022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864" name="Google Shape;864;p58"/>
          <p:cNvSpPr txBox="1"/>
          <p:nvPr/>
        </p:nvSpPr>
        <p:spPr>
          <a:xfrm>
            <a:off x="2376979" y="2956967"/>
            <a:ext cx="243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Topic</a:t>
            </a:r>
            <a:endParaRPr b="1" sz="1300">
              <a:solidFill>
                <a:srgbClr val="434343"/>
              </a:solidFill>
              <a:latin typeface="Red Hat Display"/>
              <a:ea typeface="Red Hat Display"/>
              <a:cs typeface="Red Hat Display"/>
              <a:sym typeface="Red Hat Display"/>
            </a:endParaRPr>
          </a:p>
        </p:txBody>
      </p:sp>
      <p:sp>
        <p:nvSpPr>
          <p:cNvPr id="865" name="Google Shape;865;p58"/>
          <p:cNvSpPr/>
          <p:nvPr/>
        </p:nvSpPr>
        <p:spPr>
          <a:xfrm>
            <a:off x="2892013" y="3365183"/>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0</a:t>
            </a:r>
            <a:endParaRPr b="1" sz="1300">
              <a:solidFill>
                <a:srgbClr val="F3F3F3"/>
              </a:solidFill>
              <a:latin typeface="Red Hat Display"/>
              <a:ea typeface="Red Hat Display"/>
              <a:cs typeface="Red Hat Display"/>
              <a:sym typeface="Red Hat Display"/>
            </a:endParaRPr>
          </a:p>
        </p:txBody>
      </p:sp>
      <p:sp>
        <p:nvSpPr>
          <p:cNvPr id="866" name="Google Shape;866;p58"/>
          <p:cNvSpPr/>
          <p:nvPr/>
        </p:nvSpPr>
        <p:spPr>
          <a:xfrm>
            <a:off x="2892013" y="3986650"/>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1</a:t>
            </a:r>
            <a:endParaRPr b="1" sz="1300">
              <a:solidFill>
                <a:srgbClr val="F3F3F3"/>
              </a:solidFill>
              <a:latin typeface="Red Hat Display"/>
              <a:ea typeface="Red Hat Display"/>
              <a:cs typeface="Red Hat Display"/>
              <a:sym typeface="Red Hat Display"/>
            </a:endParaRPr>
          </a:p>
        </p:txBody>
      </p:sp>
      <p:sp>
        <p:nvSpPr>
          <p:cNvPr id="867" name="Google Shape;867;p58"/>
          <p:cNvSpPr/>
          <p:nvPr/>
        </p:nvSpPr>
        <p:spPr>
          <a:xfrm>
            <a:off x="2892013" y="4608117"/>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2</a:t>
            </a:r>
            <a:endParaRPr b="1" sz="1300">
              <a:solidFill>
                <a:srgbClr val="F3F3F3"/>
              </a:solidFill>
              <a:latin typeface="Red Hat Display"/>
              <a:ea typeface="Red Hat Display"/>
              <a:cs typeface="Red Hat Display"/>
              <a:sym typeface="Red Hat Display"/>
            </a:endParaRPr>
          </a:p>
        </p:txBody>
      </p:sp>
      <p:sp>
        <p:nvSpPr>
          <p:cNvPr id="868" name="Google Shape;868;p58"/>
          <p:cNvSpPr/>
          <p:nvPr/>
        </p:nvSpPr>
        <p:spPr>
          <a:xfrm>
            <a:off x="2892013" y="5229583"/>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3</a:t>
            </a:r>
            <a:endParaRPr b="1" sz="1300">
              <a:solidFill>
                <a:srgbClr val="F3F3F3"/>
              </a:solidFill>
              <a:latin typeface="Red Hat Display"/>
              <a:ea typeface="Red Hat Display"/>
              <a:cs typeface="Red Hat Display"/>
              <a:sym typeface="Red Hat Display"/>
            </a:endParaRPr>
          </a:p>
        </p:txBody>
      </p:sp>
      <p:sp>
        <p:nvSpPr>
          <p:cNvPr id="869" name="Google Shape;869;p58"/>
          <p:cNvSpPr/>
          <p:nvPr/>
        </p:nvSpPr>
        <p:spPr>
          <a:xfrm>
            <a:off x="7376613" y="2360433"/>
            <a:ext cx="2438400" cy="16263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870" name="Google Shape;870;p58"/>
          <p:cNvSpPr txBox="1"/>
          <p:nvPr/>
        </p:nvSpPr>
        <p:spPr>
          <a:xfrm>
            <a:off x="7376613" y="2413100"/>
            <a:ext cx="243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Consumer Group A</a:t>
            </a:r>
            <a:endParaRPr b="1" sz="1300">
              <a:solidFill>
                <a:srgbClr val="434343"/>
              </a:solidFill>
              <a:latin typeface="Red Hat Display"/>
              <a:ea typeface="Red Hat Display"/>
              <a:cs typeface="Red Hat Display"/>
              <a:sym typeface="Red Hat Display"/>
            </a:endParaRPr>
          </a:p>
        </p:txBody>
      </p:sp>
      <p:sp>
        <p:nvSpPr>
          <p:cNvPr id="871" name="Google Shape;871;p58"/>
          <p:cNvSpPr/>
          <p:nvPr/>
        </p:nvSpPr>
        <p:spPr>
          <a:xfrm>
            <a:off x="7880213" y="2753750"/>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872" name="Google Shape;872;p58"/>
          <p:cNvSpPr/>
          <p:nvPr/>
        </p:nvSpPr>
        <p:spPr>
          <a:xfrm>
            <a:off x="7880213" y="3345050"/>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873" name="Google Shape;873;p58"/>
          <p:cNvSpPr/>
          <p:nvPr/>
        </p:nvSpPr>
        <p:spPr>
          <a:xfrm>
            <a:off x="7376613" y="4162400"/>
            <a:ext cx="2438400" cy="22209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874" name="Google Shape;874;p58"/>
          <p:cNvSpPr/>
          <p:nvPr/>
        </p:nvSpPr>
        <p:spPr>
          <a:xfrm>
            <a:off x="7880213" y="4555717"/>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875" name="Google Shape;875;p58"/>
          <p:cNvSpPr txBox="1"/>
          <p:nvPr/>
        </p:nvSpPr>
        <p:spPr>
          <a:xfrm>
            <a:off x="7376613" y="4215067"/>
            <a:ext cx="243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Consumer Group B</a:t>
            </a:r>
            <a:endParaRPr b="1" sz="1300">
              <a:solidFill>
                <a:srgbClr val="434343"/>
              </a:solidFill>
              <a:latin typeface="Red Hat Display"/>
              <a:ea typeface="Red Hat Display"/>
              <a:cs typeface="Red Hat Display"/>
              <a:sym typeface="Red Hat Display"/>
            </a:endParaRPr>
          </a:p>
        </p:txBody>
      </p:sp>
      <p:sp>
        <p:nvSpPr>
          <p:cNvPr id="876" name="Google Shape;876;p58"/>
          <p:cNvSpPr/>
          <p:nvPr/>
        </p:nvSpPr>
        <p:spPr>
          <a:xfrm>
            <a:off x="7880213" y="5147017"/>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877" name="Google Shape;877;p58"/>
          <p:cNvSpPr/>
          <p:nvPr/>
        </p:nvSpPr>
        <p:spPr>
          <a:xfrm>
            <a:off x="7880213" y="5738317"/>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cxnSp>
        <p:nvCxnSpPr>
          <p:cNvPr id="878" name="Google Shape;878;p58"/>
          <p:cNvCxnSpPr>
            <a:stCxn id="865" idx="3"/>
            <a:endCxn id="871" idx="1"/>
          </p:cNvCxnSpPr>
          <p:nvPr/>
        </p:nvCxnSpPr>
        <p:spPr>
          <a:xfrm flipH="1" rot="10800000">
            <a:off x="4323313" y="2972933"/>
            <a:ext cx="3556800" cy="611400"/>
          </a:xfrm>
          <a:prstGeom prst="straightConnector1">
            <a:avLst/>
          </a:prstGeom>
          <a:noFill/>
          <a:ln cap="flat" cmpd="sng" w="9525">
            <a:solidFill>
              <a:srgbClr val="004153"/>
            </a:solidFill>
            <a:prstDash val="solid"/>
            <a:round/>
            <a:headEnd len="med" w="med" type="none"/>
            <a:tailEnd len="med" w="med" type="triangle"/>
          </a:ln>
        </p:spPr>
      </p:cxnSp>
      <p:cxnSp>
        <p:nvCxnSpPr>
          <p:cNvPr id="879" name="Google Shape;879;p58"/>
          <p:cNvCxnSpPr>
            <a:stCxn id="866" idx="3"/>
            <a:endCxn id="871" idx="1"/>
          </p:cNvCxnSpPr>
          <p:nvPr/>
        </p:nvCxnSpPr>
        <p:spPr>
          <a:xfrm flipH="1" rot="10800000">
            <a:off x="4323313" y="2972800"/>
            <a:ext cx="3556800" cy="1233000"/>
          </a:xfrm>
          <a:prstGeom prst="straightConnector1">
            <a:avLst/>
          </a:prstGeom>
          <a:noFill/>
          <a:ln cap="flat" cmpd="sng" w="9525">
            <a:solidFill>
              <a:srgbClr val="004153"/>
            </a:solidFill>
            <a:prstDash val="solid"/>
            <a:round/>
            <a:headEnd len="med" w="med" type="none"/>
            <a:tailEnd len="med" w="med" type="triangle"/>
          </a:ln>
        </p:spPr>
      </p:cxnSp>
      <p:cxnSp>
        <p:nvCxnSpPr>
          <p:cNvPr id="880" name="Google Shape;880;p58"/>
          <p:cNvCxnSpPr>
            <a:stCxn id="867" idx="3"/>
            <a:endCxn id="872" idx="1"/>
          </p:cNvCxnSpPr>
          <p:nvPr/>
        </p:nvCxnSpPr>
        <p:spPr>
          <a:xfrm flipH="1" rot="10800000">
            <a:off x="4323313" y="3564267"/>
            <a:ext cx="3556800" cy="1263000"/>
          </a:xfrm>
          <a:prstGeom prst="straightConnector1">
            <a:avLst/>
          </a:prstGeom>
          <a:noFill/>
          <a:ln cap="flat" cmpd="sng" w="9525">
            <a:solidFill>
              <a:srgbClr val="004153"/>
            </a:solidFill>
            <a:prstDash val="solid"/>
            <a:round/>
            <a:headEnd len="med" w="med" type="none"/>
            <a:tailEnd len="med" w="med" type="triangle"/>
          </a:ln>
        </p:spPr>
      </p:cxnSp>
      <p:cxnSp>
        <p:nvCxnSpPr>
          <p:cNvPr id="881" name="Google Shape;881;p58"/>
          <p:cNvCxnSpPr>
            <a:endCxn id="872" idx="1"/>
          </p:cNvCxnSpPr>
          <p:nvPr/>
        </p:nvCxnSpPr>
        <p:spPr>
          <a:xfrm flipH="1" rot="10800000">
            <a:off x="4323113" y="3564200"/>
            <a:ext cx="3557100" cy="1884300"/>
          </a:xfrm>
          <a:prstGeom prst="straightConnector1">
            <a:avLst/>
          </a:prstGeom>
          <a:noFill/>
          <a:ln cap="flat" cmpd="sng" w="9525">
            <a:solidFill>
              <a:srgbClr val="004153"/>
            </a:solidFill>
            <a:prstDash val="solid"/>
            <a:round/>
            <a:headEnd len="med" w="med" type="none"/>
            <a:tailEnd len="med" w="med" type="triangle"/>
          </a:ln>
        </p:spPr>
      </p:cxnSp>
      <p:cxnSp>
        <p:nvCxnSpPr>
          <p:cNvPr id="882" name="Google Shape;882;p58"/>
          <p:cNvCxnSpPr>
            <a:stCxn id="865" idx="3"/>
            <a:endCxn id="874" idx="1"/>
          </p:cNvCxnSpPr>
          <p:nvPr/>
        </p:nvCxnSpPr>
        <p:spPr>
          <a:xfrm>
            <a:off x="4323313" y="3584333"/>
            <a:ext cx="3556800" cy="1190400"/>
          </a:xfrm>
          <a:prstGeom prst="straightConnector1">
            <a:avLst/>
          </a:prstGeom>
          <a:noFill/>
          <a:ln cap="flat" cmpd="sng" w="9525">
            <a:solidFill>
              <a:schemeClr val="dk2"/>
            </a:solidFill>
            <a:prstDash val="solid"/>
            <a:round/>
            <a:headEnd len="med" w="med" type="none"/>
            <a:tailEnd len="med" w="med" type="triangle"/>
          </a:ln>
        </p:spPr>
      </p:cxnSp>
      <p:cxnSp>
        <p:nvCxnSpPr>
          <p:cNvPr id="883" name="Google Shape;883;p58"/>
          <p:cNvCxnSpPr>
            <a:stCxn id="866" idx="3"/>
            <a:endCxn id="876" idx="1"/>
          </p:cNvCxnSpPr>
          <p:nvPr/>
        </p:nvCxnSpPr>
        <p:spPr>
          <a:xfrm>
            <a:off x="4323313" y="4205800"/>
            <a:ext cx="3556800" cy="1160400"/>
          </a:xfrm>
          <a:prstGeom prst="straightConnector1">
            <a:avLst/>
          </a:prstGeom>
          <a:noFill/>
          <a:ln cap="flat" cmpd="sng" w="9525">
            <a:solidFill>
              <a:schemeClr val="dk2"/>
            </a:solidFill>
            <a:prstDash val="solid"/>
            <a:round/>
            <a:headEnd len="med" w="med" type="none"/>
            <a:tailEnd len="med" w="med" type="triangle"/>
          </a:ln>
        </p:spPr>
      </p:cxnSp>
      <p:cxnSp>
        <p:nvCxnSpPr>
          <p:cNvPr id="884" name="Google Shape;884;p58"/>
          <p:cNvCxnSpPr>
            <a:stCxn id="867" idx="3"/>
            <a:endCxn id="877" idx="1"/>
          </p:cNvCxnSpPr>
          <p:nvPr/>
        </p:nvCxnSpPr>
        <p:spPr>
          <a:xfrm>
            <a:off x="4323313" y="4827267"/>
            <a:ext cx="3556800" cy="1130100"/>
          </a:xfrm>
          <a:prstGeom prst="straightConnector1">
            <a:avLst/>
          </a:prstGeom>
          <a:noFill/>
          <a:ln cap="flat" cmpd="sng" w="9525">
            <a:solidFill>
              <a:schemeClr val="dk2"/>
            </a:solidFill>
            <a:prstDash val="solid"/>
            <a:round/>
            <a:headEnd len="med" w="med" type="none"/>
            <a:tailEnd len="med" w="med" type="triangle"/>
          </a:ln>
        </p:spPr>
      </p:cxnSp>
      <p:cxnSp>
        <p:nvCxnSpPr>
          <p:cNvPr id="885" name="Google Shape;885;p58"/>
          <p:cNvCxnSpPr>
            <a:stCxn id="868" idx="3"/>
            <a:endCxn id="877" idx="1"/>
          </p:cNvCxnSpPr>
          <p:nvPr/>
        </p:nvCxnSpPr>
        <p:spPr>
          <a:xfrm>
            <a:off x="4323313" y="5448733"/>
            <a:ext cx="3556800" cy="508800"/>
          </a:xfrm>
          <a:prstGeom prst="straightConnector1">
            <a:avLst/>
          </a:prstGeom>
          <a:noFill/>
          <a:ln cap="flat" cmpd="sng" w="9525">
            <a:solidFill>
              <a:schemeClr val="dk2"/>
            </a:solidFill>
            <a:prstDash val="solid"/>
            <a:round/>
            <a:headEnd len="med" w="med" type="none"/>
            <a:tailEnd len="med" w="med" type="triangle"/>
          </a:ln>
        </p:spPr>
      </p:cxnSp>
      <p:pic>
        <p:nvPicPr>
          <p:cNvPr descr="Icon_RH_Science_Explosion_RGB_Black.png" id="886" name="Google Shape;886;p58"/>
          <p:cNvPicPr preferRelativeResize="0"/>
          <p:nvPr/>
        </p:nvPicPr>
        <p:blipFill>
          <a:blip r:embed="rId3">
            <a:alphaModFix/>
          </a:blip>
          <a:stretch>
            <a:fillRect/>
          </a:stretch>
        </p:blipFill>
        <p:spPr>
          <a:xfrm>
            <a:off x="8280110" y="5651720"/>
            <a:ext cx="631406" cy="611600"/>
          </a:xfrm>
          <a:prstGeom prst="rect">
            <a:avLst/>
          </a:prstGeom>
          <a:noFill/>
          <a:ln>
            <a:noFill/>
          </a:ln>
        </p:spPr>
      </p:pic>
      <p:cxnSp>
        <p:nvCxnSpPr>
          <p:cNvPr id="887" name="Google Shape;887;p58"/>
          <p:cNvCxnSpPr/>
          <p:nvPr/>
        </p:nvCxnSpPr>
        <p:spPr>
          <a:xfrm flipH="1" rot="10800000">
            <a:off x="4323213" y="4774817"/>
            <a:ext cx="3557100" cy="52500"/>
          </a:xfrm>
          <a:prstGeom prst="straightConnector1">
            <a:avLst/>
          </a:prstGeom>
          <a:noFill/>
          <a:ln cap="flat" cmpd="sng" w="9525">
            <a:solidFill>
              <a:schemeClr val="dk2"/>
            </a:solidFill>
            <a:prstDash val="solid"/>
            <a:round/>
            <a:headEnd len="med" w="med" type="none"/>
            <a:tailEnd len="med" w="med" type="triangle"/>
          </a:ln>
        </p:spPr>
      </p:cxnSp>
      <p:cxnSp>
        <p:nvCxnSpPr>
          <p:cNvPr id="888" name="Google Shape;888;p58"/>
          <p:cNvCxnSpPr/>
          <p:nvPr/>
        </p:nvCxnSpPr>
        <p:spPr>
          <a:xfrm flipH="1" rot="10800000">
            <a:off x="4323213" y="5366283"/>
            <a:ext cx="3557100" cy="8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877"/>
                                        </p:tgtEl>
                                      </p:cBhvr>
                                    </p:animEffect>
                                    <p:set>
                                      <p:cBhvr>
                                        <p:cTn dur="1" fill="hold">
                                          <p:stCondLst>
                                            <p:cond delay="1000"/>
                                          </p:stCondLst>
                                        </p:cTn>
                                        <p:tgtEl>
                                          <p:spTgt spid="8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86"/>
                                        </p:tgtEl>
                                      </p:cBhvr>
                                    </p:animEffect>
                                    <p:set>
                                      <p:cBhvr>
                                        <p:cTn dur="1" fill="hold">
                                          <p:stCondLst>
                                            <p:cond delay="1000"/>
                                          </p:stCondLst>
                                        </p:cTn>
                                        <p:tgtEl>
                                          <p:spTgt spid="8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84"/>
                                        </p:tgtEl>
                                      </p:cBhvr>
                                    </p:animEffect>
                                    <p:set>
                                      <p:cBhvr>
                                        <p:cTn dur="1" fill="hold">
                                          <p:stCondLst>
                                            <p:cond delay="1000"/>
                                          </p:stCondLst>
                                        </p:cTn>
                                        <p:tgtEl>
                                          <p:spTgt spid="8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85"/>
                                        </p:tgtEl>
                                      </p:cBhvr>
                                    </p:animEffect>
                                    <p:set>
                                      <p:cBhvr>
                                        <p:cTn dur="1" fill="hold">
                                          <p:stCondLst>
                                            <p:cond delay="1000"/>
                                          </p:stCondLst>
                                        </p:cTn>
                                        <p:tgtEl>
                                          <p:spTgt spid="885"/>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94" name="Google Shape;894;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5" name="Google Shape;895;p59"/>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896" name="Google Shape;896;p59"/>
          <p:cNvSpPr/>
          <p:nvPr/>
        </p:nvSpPr>
        <p:spPr>
          <a:xfrm>
            <a:off x="2388413" y="2592325"/>
            <a:ext cx="2438400" cy="3022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897" name="Google Shape;897;p59"/>
          <p:cNvSpPr txBox="1"/>
          <p:nvPr/>
        </p:nvSpPr>
        <p:spPr>
          <a:xfrm>
            <a:off x="2376979" y="2660992"/>
            <a:ext cx="243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Topic</a:t>
            </a:r>
            <a:endParaRPr b="1" sz="1300">
              <a:solidFill>
                <a:srgbClr val="434343"/>
              </a:solidFill>
              <a:latin typeface="Red Hat Display"/>
              <a:ea typeface="Red Hat Display"/>
              <a:cs typeface="Red Hat Display"/>
              <a:sym typeface="Red Hat Display"/>
            </a:endParaRPr>
          </a:p>
        </p:txBody>
      </p:sp>
      <p:sp>
        <p:nvSpPr>
          <p:cNvPr id="898" name="Google Shape;898;p59"/>
          <p:cNvSpPr/>
          <p:nvPr/>
        </p:nvSpPr>
        <p:spPr>
          <a:xfrm>
            <a:off x="2892013" y="3068292"/>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0</a:t>
            </a:r>
            <a:endParaRPr b="1" sz="1300">
              <a:solidFill>
                <a:srgbClr val="F3F3F3"/>
              </a:solidFill>
              <a:latin typeface="Red Hat Display"/>
              <a:ea typeface="Red Hat Display"/>
              <a:cs typeface="Red Hat Display"/>
              <a:sym typeface="Red Hat Display"/>
            </a:endParaRPr>
          </a:p>
        </p:txBody>
      </p:sp>
      <p:sp>
        <p:nvSpPr>
          <p:cNvPr id="899" name="Google Shape;899;p59"/>
          <p:cNvSpPr/>
          <p:nvPr/>
        </p:nvSpPr>
        <p:spPr>
          <a:xfrm>
            <a:off x="2892013" y="3674675"/>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1</a:t>
            </a:r>
            <a:endParaRPr b="1" sz="1300">
              <a:solidFill>
                <a:srgbClr val="F3F3F3"/>
              </a:solidFill>
              <a:latin typeface="Red Hat Display"/>
              <a:ea typeface="Red Hat Display"/>
              <a:cs typeface="Red Hat Display"/>
              <a:sym typeface="Red Hat Display"/>
            </a:endParaRPr>
          </a:p>
        </p:txBody>
      </p:sp>
      <p:sp>
        <p:nvSpPr>
          <p:cNvPr id="900" name="Google Shape;900;p59"/>
          <p:cNvSpPr/>
          <p:nvPr/>
        </p:nvSpPr>
        <p:spPr>
          <a:xfrm>
            <a:off x="2892013" y="4285942"/>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2</a:t>
            </a:r>
            <a:endParaRPr b="1" sz="1300">
              <a:solidFill>
                <a:srgbClr val="F3F3F3"/>
              </a:solidFill>
              <a:latin typeface="Red Hat Display"/>
              <a:ea typeface="Red Hat Display"/>
              <a:cs typeface="Red Hat Display"/>
              <a:sym typeface="Red Hat Display"/>
            </a:endParaRPr>
          </a:p>
        </p:txBody>
      </p:sp>
      <p:sp>
        <p:nvSpPr>
          <p:cNvPr id="901" name="Google Shape;901;p59"/>
          <p:cNvSpPr/>
          <p:nvPr/>
        </p:nvSpPr>
        <p:spPr>
          <a:xfrm>
            <a:off x="2892013" y="4892325"/>
            <a:ext cx="1431300" cy="438300"/>
          </a:xfrm>
          <a:prstGeom prst="rect">
            <a:avLst/>
          </a:prstGeom>
          <a:solidFill>
            <a:srgbClr val="01415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Partition 3</a:t>
            </a:r>
            <a:endParaRPr b="1" sz="1300">
              <a:solidFill>
                <a:srgbClr val="F3F3F3"/>
              </a:solidFill>
              <a:latin typeface="Red Hat Display"/>
              <a:ea typeface="Red Hat Display"/>
              <a:cs typeface="Red Hat Display"/>
              <a:sym typeface="Red Hat Display"/>
            </a:endParaRPr>
          </a:p>
        </p:txBody>
      </p:sp>
      <p:sp>
        <p:nvSpPr>
          <p:cNvPr id="902" name="Google Shape;902;p59"/>
          <p:cNvSpPr/>
          <p:nvPr/>
        </p:nvSpPr>
        <p:spPr>
          <a:xfrm>
            <a:off x="7376613" y="2592325"/>
            <a:ext cx="2438400" cy="3655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903" name="Google Shape;903;p59"/>
          <p:cNvSpPr txBox="1"/>
          <p:nvPr/>
        </p:nvSpPr>
        <p:spPr>
          <a:xfrm>
            <a:off x="7376613" y="2656658"/>
            <a:ext cx="243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Consumer Group</a:t>
            </a:r>
            <a:endParaRPr b="1" sz="1300">
              <a:solidFill>
                <a:srgbClr val="434343"/>
              </a:solidFill>
              <a:latin typeface="Red Hat Display"/>
              <a:ea typeface="Red Hat Display"/>
              <a:cs typeface="Red Hat Display"/>
              <a:sym typeface="Red Hat Display"/>
            </a:endParaRPr>
          </a:p>
        </p:txBody>
      </p:sp>
      <p:sp>
        <p:nvSpPr>
          <p:cNvPr id="904" name="Google Shape;904;p59"/>
          <p:cNvSpPr/>
          <p:nvPr/>
        </p:nvSpPr>
        <p:spPr>
          <a:xfrm>
            <a:off x="7880213" y="3068292"/>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905" name="Google Shape;905;p59"/>
          <p:cNvSpPr/>
          <p:nvPr/>
        </p:nvSpPr>
        <p:spPr>
          <a:xfrm>
            <a:off x="7880213" y="3674675"/>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906" name="Google Shape;906;p59"/>
          <p:cNvSpPr/>
          <p:nvPr/>
        </p:nvSpPr>
        <p:spPr>
          <a:xfrm>
            <a:off x="7880213" y="4285942"/>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907" name="Google Shape;907;p59"/>
          <p:cNvSpPr/>
          <p:nvPr/>
        </p:nvSpPr>
        <p:spPr>
          <a:xfrm>
            <a:off x="7880213" y="4892325"/>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sp>
        <p:nvSpPr>
          <p:cNvPr id="908" name="Google Shape;908;p59"/>
          <p:cNvSpPr/>
          <p:nvPr/>
        </p:nvSpPr>
        <p:spPr>
          <a:xfrm>
            <a:off x="7880213" y="5543942"/>
            <a:ext cx="1431300" cy="438300"/>
          </a:xfrm>
          <a:prstGeom prst="rect">
            <a:avLst/>
          </a:prstGeom>
          <a:solidFill>
            <a:srgbClr val="80BDC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300">
                <a:solidFill>
                  <a:srgbClr val="F3F3F3"/>
                </a:solidFill>
                <a:latin typeface="Red Hat Display"/>
                <a:ea typeface="Red Hat Display"/>
                <a:cs typeface="Red Hat Display"/>
                <a:sym typeface="Red Hat Display"/>
              </a:rPr>
              <a:t>Consumer</a:t>
            </a:r>
            <a:endParaRPr b="1" sz="1300">
              <a:solidFill>
                <a:srgbClr val="F3F3F3"/>
              </a:solidFill>
              <a:latin typeface="Red Hat Display"/>
              <a:ea typeface="Red Hat Display"/>
              <a:cs typeface="Red Hat Display"/>
              <a:sym typeface="Red Hat Display"/>
            </a:endParaRPr>
          </a:p>
        </p:txBody>
      </p:sp>
      <p:cxnSp>
        <p:nvCxnSpPr>
          <p:cNvPr id="909" name="Google Shape;909;p59"/>
          <p:cNvCxnSpPr>
            <a:stCxn id="898" idx="3"/>
            <a:endCxn id="904" idx="1"/>
          </p:cNvCxnSpPr>
          <p:nvPr/>
        </p:nvCxnSpPr>
        <p:spPr>
          <a:xfrm>
            <a:off x="4323313" y="3287442"/>
            <a:ext cx="3556800" cy="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59"/>
          <p:cNvCxnSpPr>
            <a:stCxn id="899" idx="3"/>
            <a:endCxn id="905" idx="1"/>
          </p:cNvCxnSpPr>
          <p:nvPr/>
        </p:nvCxnSpPr>
        <p:spPr>
          <a:xfrm>
            <a:off x="4323313" y="3893825"/>
            <a:ext cx="3556800" cy="0"/>
          </a:xfrm>
          <a:prstGeom prst="straightConnector1">
            <a:avLst/>
          </a:prstGeom>
          <a:noFill/>
          <a:ln cap="flat" cmpd="sng" w="9525">
            <a:solidFill>
              <a:schemeClr val="dk2"/>
            </a:solidFill>
            <a:prstDash val="solid"/>
            <a:round/>
            <a:headEnd len="med" w="med" type="none"/>
            <a:tailEnd len="med" w="med" type="triangle"/>
          </a:ln>
        </p:spPr>
      </p:cxnSp>
      <p:cxnSp>
        <p:nvCxnSpPr>
          <p:cNvPr id="911" name="Google Shape;911;p59"/>
          <p:cNvCxnSpPr>
            <a:stCxn id="900" idx="3"/>
            <a:endCxn id="906" idx="1"/>
          </p:cNvCxnSpPr>
          <p:nvPr/>
        </p:nvCxnSpPr>
        <p:spPr>
          <a:xfrm>
            <a:off x="4323313" y="4505092"/>
            <a:ext cx="3556800" cy="0"/>
          </a:xfrm>
          <a:prstGeom prst="straightConnector1">
            <a:avLst/>
          </a:prstGeom>
          <a:noFill/>
          <a:ln cap="flat" cmpd="sng" w="9525">
            <a:solidFill>
              <a:schemeClr val="dk2"/>
            </a:solidFill>
            <a:prstDash val="solid"/>
            <a:round/>
            <a:headEnd len="med" w="med" type="none"/>
            <a:tailEnd len="med" w="med" type="triangle"/>
          </a:ln>
        </p:spPr>
      </p:cxnSp>
      <p:cxnSp>
        <p:nvCxnSpPr>
          <p:cNvPr id="912" name="Google Shape;912;p59"/>
          <p:cNvCxnSpPr>
            <a:stCxn id="901" idx="3"/>
            <a:endCxn id="907" idx="1"/>
          </p:cNvCxnSpPr>
          <p:nvPr/>
        </p:nvCxnSpPr>
        <p:spPr>
          <a:xfrm>
            <a:off x="4323313" y="5111475"/>
            <a:ext cx="3556800" cy="0"/>
          </a:xfrm>
          <a:prstGeom prst="straightConnector1">
            <a:avLst/>
          </a:prstGeom>
          <a:noFill/>
          <a:ln cap="flat" cmpd="sng" w="9525">
            <a:solidFill>
              <a:schemeClr val="dk2"/>
            </a:solidFill>
            <a:prstDash val="solid"/>
            <a:round/>
            <a:headEnd len="med" w="med" type="none"/>
            <a:tailEnd len="med" w="med" type="triangle"/>
          </a:ln>
        </p:spPr>
      </p:cxnSp>
      <p:pic>
        <p:nvPicPr>
          <p:cNvPr id="913" name="Google Shape;913;p59"/>
          <p:cNvPicPr preferRelativeResize="0"/>
          <p:nvPr/>
        </p:nvPicPr>
        <p:blipFill>
          <a:blip r:embed="rId3">
            <a:alphaModFix/>
          </a:blip>
          <a:stretch>
            <a:fillRect/>
          </a:stretch>
        </p:blipFill>
        <p:spPr>
          <a:xfrm>
            <a:off x="9398185" y="5576708"/>
            <a:ext cx="256695" cy="372899"/>
          </a:xfrm>
          <a:prstGeom prst="rect">
            <a:avLst/>
          </a:prstGeom>
          <a:noFill/>
          <a:ln>
            <a:noFill/>
          </a:ln>
        </p:spPr>
      </p:pic>
      <p:pic>
        <p:nvPicPr>
          <p:cNvPr descr="Icon_RH_Science_Explosion_RGB_Black.png" id="914" name="Google Shape;914;p59"/>
          <p:cNvPicPr preferRelativeResize="0"/>
          <p:nvPr/>
        </p:nvPicPr>
        <p:blipFill>
          <a:blip r:embed="rId4">
            <a:alphaModFix/>
          </a:blip>
          <a:stretch>
            <a:fillRect/>
          </a:stretch>
        </p:blipFill>
        <p:spPr>
          <a:xfrm>
            <a:off x="8280110" y="4805712"/>
            <a:ext cx="631406" cy="611600"/>
          </a:xfrm>
          <a:prstGeom prst="rect">
            <a:avLst/>
          </a:prstGeom>
          <a:noFill/>
          <a:ln>
            <a:noFill/>
          </a:ln>
        </p:spPr>
      </p:pic>
      <p:cxnSp>
        <p:nvCxnSpPr>
          <p:cNvPr id="915" name="Google Shape;915;p59"/>
          <p:cNvCxnSpPr>
            <a:stCxn id="901" idx="3"/>
            <a:endCxn id="908" idx="1"/>
          </p:cNvCxnSpPr>
          <p:nvPr/>
        </p:nvCxnSpPr>
        <p:spPr>
          <a:xfrm>
            <a:off x="4323313" y="5111475"/>
            <a:ext cx="3556800" cy="65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2000"/>
                            </p:stCondLst>
                            <p:childTnLst>
                              <p:par>
                                <p:cTn fill="hold" nodeType="after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3000"/>
                            </p:stCondLst>
                            <p:childTnLst>
                              <p:par>
                                <p:cTn fill="hold" nodeType="after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4000"/>
                            </p:stCondLst>
                            <p:childTnLst>
                              <p:par>
                                <p:cTn fill="hold" nodeType="after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5000"/>
                            </p:stCondLst>
                            <p:childTnLst>
                              <p:par>
                                <p:cTn fill="hold" nodeType="afterEffect" presetClass="emph" presetID="8" presetSubtype="0">
                                  <p:stCondLst>
                                    <p:cond delay="0"/>
                                  </p:stCondLst>
                                  <p:childTnLst>
                                    <p:animRot by="-21600000">
                                      <p:cBhvr>
                                        <p:cTn dur="1000" fill="hold"/>
                                        <p:tgtEl>
                                          <p:spTgt spid="913"/>
                                        </p:tgtEl>
                                        <p:attrNameLst>
                                          <p:attrName>r</p:attrName>
                                        </p:attrNameLst>
                                      </p:cBhvr>
                                    </p:animRo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1000"/>
                                        <p:tgtEl>
                                          <p:spTgt spid="907"/>
                                        </p:tgtEl>
                                      </p:cBhvr>
                                    </p:animEffect>
                                    <p:set>
                                      <p:cBhvr>
                                        <p:cTn dur="1" fill="hold">
                                          <p:stCondLst>
                                            <p:cond delay="1000"/>
                                          </p:stCondLst>
                                        </p:cTn>
                                        <p:tgtEl>
                                          <p:spTgt spid="9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4"/>
                                        </p:tgtEl>
                                      </p:cBhvr>
                                    </p:animEffect>
                                    <p:set>
                                      <p:cBhvr>
                                        <p:cTn dur="1" fill="hold">
                                          <p:stCondLst>
                                            <p:cond delay="1000"/>
                                          </p:stCondLst>
                                        </p:cTn>
                                        <p:tgtEl>
                                          <p:spTgt spid="9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2"/>
                                        </p:tgtEl>
                                      </p:cBhvr>
                                    </p:animEffect>
                                    <p:set>
                                      <p:cBhvr>
                                        <p:cTn dur="1" fill="hold">
                                          <p:stCondLst>
                                            <p:cond delay="1000"/>
                                          </p:stCondLst>
                                        </p:cTn>
                                        <p:tgtEl>
                                          <p:spTgt spid="912"/>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par>
                                <p:cTn fill="hold" nodeType="withEffect" presetClass="exit" presetID="10" presetSubtype="0">
                                  <p:stCondLst>
                                    <p:cond delay="0"/>
                                  </p:stCondLst>
                                  <p:childTnLst>
                                    <p:animEffect filter="fade" transition="out">
                                      <p:cBhvr>
                                        <p:cTn dur="1000"/>
                                        <p:tgtEl>
                                          <p:spTgt spid="913"/>
                                        </p:tgtEl>
                                      </p:cBhvr>
                                    </p:animEffect>
                                    <p:set>
                                      <p:cBhvr>
                                        <p:cTn dur="1" fill="hold">
                                          <p:stCondLst>
                                            <p:cond delay="1000"/>
                                          </p:stCondLst>
                                        </p:cTn>
                                        <p:tgtEl>
                                          <p:spTgt spid="9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21" name="Google Shape;921;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2" name="Google Shape;922;p60"/>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Consumer Group</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Grouping multiple consumers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Each consumer reads from a “unique” subset of partition → max consumers = num partitions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They are “competing” consumers on the topic, each message delivered to one consumer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Messages with same “key” delivered to same consumer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More consumer groups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Allows publish/subscribe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Same messages delivered to different consumers in different consumer groups</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28" name="Google Shape;928;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9" name="Google Shape;929;p61"/>
          <p:cNvSpPr txBox="1"/>
          <p:nvPr>
            <p:ph type="title"/>
          </p:nvPr>
        </p:nvSpPr>
        <p:spPr>
          <a:xfrm>
            <a:off x="0" y="871750"/>
            <a:ext cx="11290500" cy="1104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5500">
                <a:solidFill>
                  <a:srgbClr val="EE0000"/>
                </a:solidFill>
              </a:rPr>
              <a:t>Partition Assignment Strategies</a:t>
            </a:r>
            <a:endParaRPr sz="1600">
              <a:solidFill>
                <a:schemeClr val="dk1"/>
              </a:solidFill>
            </a:endParaRPr>
          </a:p>
        </p:txBody>
      </p:sp>
      <p:sp>
        <p:nvSpPr>
          <p:cNvPr id="930" name="Google Shape;930;p61"/>
          <p:cNvSpPr txBox="1"/>
          <p:nvPr/>
        </p:nvSpPr>
        <p:spPr>
          <a:xfrm>
            <a:off x="544925" y="2071325"/>
            <a:ext cx="62379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Range</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assign the same partition number in every topic to a specific consumer. (order by using the member_id parameter assigned by the broker)</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Round Robin</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Stricky</a:t>
            </a:r>
            <a:endParaRPr sz="1600">
              <a:solidFill>
                <a:schemeClr val="dk1"/>
              </a:solidFill>
              <a:latin typeface="Red Hat Display"/>
              <a:ea typeface="Red Hat Display"/>
              <a:cs typeface="Red Hat Display"/>
              <a:sym typeface="Red Hat Display"/>
            </a:endParaRPr>
          </a:p>
        </p:txBody>
      </p:sp>
      <p:pic>
        <p:nvPicPr>
          <p:cNvPr id="931" name="Google Shape;931;p61"/>
          <p:cNvPicPr preferRelativeResize="0"/>
          <p:nvPr/>
        </p:nvPicPr>
        <p:blipFill>
          <a:blip r:embed="rId3">
            <a:alphaModFix/>
          </a:blip>
          <a:stretch>
            <a:fillRect/>
          </a:stretch>
        </p:blipFill>
        <p:spPr>
          <a:xfrm>
            <a:off x="6935225" y="2128750"/>
            <a:ext cx="3443176" cy="1939025"/>
          </a:xfrm>
          <a:prstGeom prst="rect">
            <a:avLst/>
          </a:prstGeom>
          <a:noFill/>
          <a:ln>
            <a:noFill/>
          </a:ln>
        </p:spPr>
      </p:pic>
      <p:pic>
        <p:nvPicPr>
          <p:cNvPr id="932" name="Google Shape;932;p61"/>
          <p:cNvPicPr preferRelativeResize="0"/>
          <p:nvPr/>
        </p:nvPicPr>
        <p:blipFill>
          <a:blip r:embed="rId4">
            <a:alphaModFix/>
          </a:blip>
          <a:stretch>
            <a:fillRect/>
          </a:stretch>
        </p:blipFill>
        <p:spPr>
          <a:xfrm>
            <a:off x="7002863" y="4220175"/>
            <a:ext cx="3307899" cy="186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6" name="Google Shape;706;p44"/>
          <p:cNvSpPr txBox="1"/>
          <p:nvPr>
            <p:ph type="title"/>
          </p:nvPr>
        </p:nvSpPr>
        <p:spPr>
          <a:xfrm>
            <a:off x="478800" y="282725"/>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Producer &amp; Consumer</a:t>
            </a:r>
            <a:endParaRPr sz="5500">
              <a:solidFill>
                <a:srgbClr val="EE0000"/>
              </a:solidFill>
            </a:endParaRPr>
          </a:p>
          <a:p>
            <a:pPr indent="0" lvl="0" marL="457200" rtl="0" algn="l">
              <a:lnSpc>
                <a:spcPct val="150000"/>
              </a:lnSpc>
              <a:spcBef>
                <a:spcPts val="4000"/>
              </a:spcBef>
              <a:spcAft>
                <a:spcPts val="0"/>
              </a:spcAft>
              <a:buNone/>
            </a:pPr>
            <a:r>
              <a:t/>
            </a:r>
            <a:endParaRPr sz="1600">
              <a:solidFill>
                <a:schemeClr val="dk1"/>
              </a:solidFill>
            </a:endParaRPr>
          </a:p>
        </p:txBody>
      </p:sp>
      <p:pic>
        <p:nvPicPr>
          <p:cNvPr id="707" name="Google Shape;707;p44"/>
          <p:cNvPicPr preferRelativeResize="0"/>
          <p:nvPr/>
        </p:nvPicPr>
        <p:blipFill>
          <a:blip r:embed="rId3">
            <a:alphaModFix/>
          </a:blip>
          <a:stretch>
            <a:fillRect/>
          </a:stretch>
        </p:blipFill>
        <p:spPr>
          <a:xfrm>
            <a:off x="1767675" y="1341574"/>
            <a:ext cx="8712750" cy="486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38" name="Google Shape;938;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9" name="Google Shape;939;p62"/>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a:t>
            </a:r>
            <a:r>
              <a:rPr lang="en" sz="5500">
                <a:solidFill>
                  <a:srgbClr val="EE0000"/>
                </a:solidFill>
              </a:rPr>
              <a:t> APIs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Consumes messages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Created consumer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Poll for messages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Messages are consumed in batches =&gt; iterate through the batch</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Deserialize Message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Commit the offsets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No per message acknowledgements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The offset acknowledges all previous messages</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Interceptors can be used to intercept and manipulate messages</a:t>
            </a: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45" name="Google Shape;945;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46" name="Google Shape;946;p63"/>
          <p:cNvSpPr txBox="1"/>
          <p:nvPr>
            <p:ph type="title"/>
          </p:nvPr>
        </p:nvSpPr>
        <p:spPr>
          <a:xfrm>
            <a:off x="447775" y="901600"/>
            <a:ext cx="34992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Polling</a:t>
            </a:r>
            <a:endParaRPr sz="5500">
              <a:solidFill>
                <a:srgbClr val="EE0000"/>
              </a:solidFill>
            </a:endParaRPr>
          </a:p>
          <a:p>
            <a:pPr indent="-330200" lvl="0" marL="457200" rtl="0" algn="l">
              <a:lnSpc>
                <a:spcPct val="150000"/>
              </a:lnSpc>
              <a:spcBef>
                <a:spcPts val="4000"/>
              </a:spcBef>
              <a:spcAft>
                <a:spcPts val="0"/>
              </a:spcAft>
              <a:buSzPts val="1600"/>
              <a:buChar char="●"/>
            </a:pPr>
            <a:r>
              <a:rPr lang="en" sz="1600">
                <a:solidFill>
                  <a:schemeClr val="dk1"/>
                </a:solidFill>
              </a:rPr>
              <a:t>Consumers receive records in batches. </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The maximum number of records in the batch can be configured by setting the </a:t>
            </a:r>
            <a:r>
              <a:rPr lang="en" sz="1600">
                <a:solidFill>
                  <a:schemeClr val="dk1"/>
                </a:solidFill>
                <a:highlight>
                  <a:schemeClr val="lt2"/>
                </a:highlight>
              </a:rPr>
              <a:t>max.poll.records</a:t>
            </a:r>
            <a:r>
              <a:rPr lang="en" sz="1600">
                <a:solidFill>
                  <a:schemeClr val="dk1"/>
                </a:solidFill>
              </a:rPr>
              <a:t> consumer property. </a:t>
            </a:r>
            <a:endParaRPr sz="1600">
              <a:solidFill>
                <a:schemeClr val="dk1"/>
              </a:solidFill>
            </a:endParaRPr>
          </a:p>
        </p:txBody>
      </p:sp>
      <p:pic>
        <p:nvPicPr>
          <p:cNvPr id="947" name="Google Shape;947;p63"/>
          <p:cNvPicPr preferRelativeResize="0"/>
          <p:nvPr/>
        </p:nvPicPr>
        <p:blipFill>
          <a:blip r:embed="rId3">
            <a:alphaModFix/>
          </a:blip>
          <a:stretch>
            <a:fillRect/>
          </a:stretch>
        </p:blipFill>
        <p:spPr>
          <a:xfrm>
            <a:off x="3946975" y="2099812"/>
            <a:ext cx="7995576" cy="3423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54" name="Google Shape;954;p64"/>
          <p:cNvSpPr txBox="1"/>
          <p:nvPr>
            <p:ph type="title"/>
          </p:nvPr>
        </p:nvSpPr>
        <p:spPr>
          <a:xfrm>
            <a:off x="447775" y="901600"/>
            <a:ext cx="5712300" cy="1137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(De)</a:t>
            </a:r>
            <a:r>
              <a:rPr lang="en" sz="5500">
                <a:solidFill>
                  <a:schemeClr val="accent1"/>
                </a:solidFill>
              </a:rPr>
              <a:t>Serializers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pic>
        <p:nvPicPr>
          <p:cNvPr id="955" name="Google Shape;955;p64"/>
          <p:cNvPicPr preferRelativeResize="0"/>
          <p:nvPr/>
        </p:nvPicPr>
        <p:blipFill>
          <a:blip r:embed="rId3">
            <a:alphaModFix/>
          </a:blip>
          <a:stretch>
            <a:fillRect/>
          </a:stretch>
        </p:blipFill>
        <p:spPr>
          <a:xfrm>
            <a:off x="481200" y="1919500"/>
            <a:ext cx="7687050" cy="3719649"/>
          </a:xfrm>
          <a:prstGeom prst="rect">
            <a:avLst/>
          </a:prstGeom>
          <a:noFill/>
          <a:ln>
            <a:noFill/>
          </a:ln>
        </p:spPr>
      </p:pic>
      <p:pic>
        <p:nvPicPr>
          <p:cNvPr id="956" name="Google Shape;956;p64"/>
          <p:cNvPicPr preferRelativeResize="0"/>
          <p:nvPr/>
        </p:nvPicPr>
        <p:blipFill>
          <a:blip r:embed="rId4">
            <a:alphaModFix/>
          </a:blip>
          <a:stretch>
            <a:fillRect/>
          </a:stretch>
        </p:blipFill>
        <p:spPr>
          <a:xfrm>
            <a:off x="4557447" y="3225851"/>
            <a:ext cx="7436825" cy="209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62" name="Google Shape;962;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63" name="Google Shape;963;p65"/>
          <p:cNvSpPr txBox="1"/>
          <p:nvPr>
            <p:ph type="title"/>
          </p:nvPr>
        </p:nvSpPr>
        <p:spPr>
          <a:xfrm>
            <a:off x="447775" y="901600"/>
            <a:ext cx="7184400" cy="1137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Commit Strategies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964" name="Google Shape;964;p65"/>
          <p:cNvSpPr txBox="1"/>
          <p:nvPr>
            <p:ph idx="4294967295" type="subTitle"/>
          </p:nvPr>
        </p:nvSpPr>
        <p:spPr>
          <a:xfrm>
            <a:off x="813675" y="1965500"/>
            <a:ext cx="9753000" cy="4347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Auto Commit (enable.auto.commit=true, auto.commit.interval.ms default 5 seconds)</a:t>
            </a:r>
            <a:endParaRPr/>
          </a:p>
          <a:p>
            <a:pPr indent="-317500" lvl="1" marL="914400" rtl="0" algn="l">
              <a:spcBef>
                <a:spcPts val="0"/>
              </a:spcBef>
              <a:spcAft>
                <a:spcPts val="0"/>
              </a:spcAft>
              <a:buSzPts val="1400"/>
              <a:buChar char="○"/>
            </a:pPr>
            <a:r>
              <a:rPr lang="en"/>
              <a:t>If fails, it throws an exception, it means that it won’t commit anymore</a:t>
            </a:r>
            <a:endParaRPr/>
          </a:p>
          <a:p>
            <a:pPr indent="-317500" lvl="1" marL="914400" rtl="0" algn="l">
              <a:spcBef>
                <a:spcPts val="0"/>
              </a:spcBef>
              <a:spcAft>
                <a:spcPts val="0"/>
              </a:spcAft>
              <a:buSzPts val="1400"/>
              <a:buChar char="○"/>
            </a:pPr>
            <a:r>
              <a:rPr lang="en"/>
              <a:t>it resumes from the last committed offset </a:t>
            </a:r>
            <a:endParaRPr/>
          </a:p>
          <a:p>
            <a:pPr indent="-330200" lvl="0" marL="457200" rtl="0" algn="l">
              <a:spcBef>
                <a:spcPts val="0"/>
              </a:spcBef>
              <a:spcAft>
                <a:spcPts val="0"/>
              </a:spcAft>
              <a:buSzPts val="1600"/>
              <a:buChar char="●"/>
            </a:pPr>
            <a:r>
              <a:rPr lang="en"/>
              <a:t>Manual Commit (Trade-offs: latency vs. data consistency)</a:t>
            </a:r>
            <a:endParaRPr/>
          </a:p>
          <a:p>
            <a:pPr indent="-317500" lvl="1" marL="914400" rtl="0" algn="l">
              <a:spcBef>
                <a:spcPts val="0"/>
              </a:spcBef>
              <a:spcAft>
                <a:spcPts val="0"/>
              </a:spcAft>
              <a:buSzPts val="1400"/>
              <a:buChar char="○"/>
            </a:pPr>
            <a:r>
              <a:rPr lang="en"/>
              <a:t>Sync,  synchronous commits and will block until either the commit succeeds</a:t>
            </a:r>
            <a:endParaRPr/>
          </a:p>
          <a:p>
            <a:pPr indent="-317500" lvl="1" marL="914400" rtl="0" algn="l">
              <a:spcBef>
                <a:spcPts val="0"/>
              </a:spcBef>
              <a:spcAft>
                <a:spcPts val="0"/>
              </a:spcAft>
              <a:buSzPts val="1400"/>
              <a:buChar char="○"/>
            </a:pPr>
            <a:r>
              <a:rPr lang="en"/>
              <a:t>Async, asynchronous call and will not block. Any errors encountered are either passed to the callback (if provided) or discarded.</a:t>
            </a:r>
            <a:endParaRPr/>
          </a:p>
          <a:p>
            <a:pPr indent="-330200" lvl="0" marL="457200" rtl="0" algn="l">
              <a:spcBef>
                <a:spcPts val="0"/>
              </a:spcBef>
              <a:spcAft>
                <a:spcPts val="0"/>
              </a:spcAft>
              <a:buSzPts val="1600"/>
              <a:buChar char="●"/>
            </a:pPr>
            <a:r>
              <a:rPr lang="en"/>
              <a:t>Kafka message include Topic, partition &amp; offset</a:t>
            </a:r>
            <a:endParaRPr/>
          </a:p>
          <a:p>
            <a:pPr indent="-317500" lvl="1" marL="914400" rtl="0" algn="l">
              <a:spcBef>
                <a:spcPts val="0"/>
              </a:spcBef>
              <a:spcAft>
                <a:spcPts val="0"/>
              </a:spcAft>
              <a:buSzPts val="1400"/>
              <a:buChar char="○"/>
            </a:pPr>
            <a:r>
              <a:rPr lang="en"/>
              <a:t>Consumer can retrieve from last offset or specific offset position</a:t>
            </a:r>
            <a:endParaRPr/>
          </a:p>
          <a:p>
            <a:pPr indent="-330200" lvl="0" marL="457200" rtl="0" algn="l">
              <a:spcBef>
                <a:spcPts val="0"/>
              </a:spcBef>
              <a:spcAft>
                <a:spcPts val="0"/>
              </a:spcAft>
              <a:buSzPts val="1600"/>
              <a:buChar char="●"/>
            </a:pPr>
            <a:r>
              <a:rPr lang="en"/>
              <a:t>For reconciliation, consumer can keep message information in persistent (such as database) or reconciliation with offset in kafka</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sz="2400"/>
          </a:p>
          <a:p>
            <a:pPr indent="0" lvl="0" marL="0" rtl="0" algn="l">
              <a:spcBef>
                <a:spcPts val="500"/>
              </a:spcBef>
              <a:spcAft>
                <a:spcPts val="5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71" name="Google Shape;971;p66"/>
          <p:cNvSpPr txBox="1"/>
          <p:nvPr>
            <p:ph type="title"/>
          </p:nvPr>
        </p:nvSpPr>
        <p:spPr>
          <a:xfrm>
            <a:off x="447775" y="901600"/>
            <a:ext cx="7184400" cy="1137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Commit Strategies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pic>
        <p:nvPicPr>
          <p:cNvPr id="972" name="Google Shape;972;p66"/>
          <p:cNvPicPr preferRelativeResize="0"/>
          <p:nvPr/>
        </p:nvPicPr>
        <p:blipFill>
          <a:blip r:embed="rId3">
            <a:alphaModFix/>
          </a:blip>
          <a:stretch>
            <a:fillRect/>
          </a:stretch>
        </p:blipFill>
        <p:spPr>
          <a:xfrm>
            <a:off x="5896200" y="3907525"/>
            <a:ext cx="4702300" cy="2688934"/>
          </a:xfrm>
          <a:prstGeom prst="rect">
            <a:avLst/>
          </a:prstGeom>
          <a:noFill/>
          <a:ln>
            <a:noFill/>
          </a:ln>
        </p:spPr>
      </p:pic>
      <p:pic>
        <p:nvPicPr>
          <p:cNvPr id="973" name="Google Shape;973;p66"/>
          <p:cNvPicPr preferRelativeResize="0"/>
          <p:nvPr/>
        </p:nvPicPr>
        <p:blipFill>
          <a:blip r:embed="rId4">
            <a:alphaModFix/>
          </a:blip>
          <a:stretch>
            <a:fillRect/>
          </a:stretch>
        </p:blipFill>
        <p:spPr>
          <a:xfrm>
            <a:off x="5896200" y="1959751"/>
            <a:ext cx="4702299" cy="1786051"/>
          </a:xfrm>
          <a:prstGeom prst="rect">
            <a:avLst/>
          </a:prstGeom>
          <a:noFill/>
          <a:ln>
            <a:noFill/>
          </a:ln>
        </p:spPr>
      </p:pic>
      <p:pic>
        <p:nvPicPr>
          <p:cNvPr id="974" name="Google Shape;974;p66"/>
          <p:cNvPicPr preferRelativeResize="0"/>
          <p:nvPr/>
        </p:nvPicPr>
        <p:blipFill>
          <a:blip r:embed="rId5">
            <a:alphaModFix/>
          </a:blip>
          <a:stretch>
            <a:fillRect/>
          </a:stretch>
        </p:blipFill>
        <p:spPr>
          <a:xfrm>
            <a:off x="734450" y="1959750"/>
            <a:ext cx="4370305" cy="232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80" name="Google Shape;980;p67"/>
          <p:cNvSpPr txBox="1"/>
          <p:nvPr>
            <p:ph type="title"/>
          </p:nvPr>
        </p:nvSpPr>
        <p:spPr>
          <a:xfrm>
            <a:off x="450750" y="1062825"/>
            <a:ext cx="11290500" cy="41952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Kafka console producer</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highlight>
                  <a:schemeClr val="lt2"/>
                </a:highlight>
              </a:rPr>
              <a:t>kafka-console-producer.sh --bootstrap-server localhost:9092 --topic first_topic</a:t>
            </a:r>
            <a:endParaRPr sz="1600">
              <a:solidFill>
                <a:schemeClr val="dk1"/>
              </a:solidFill>
              <a:highlight>
                <a:schemeClr val="lt2"/>
              </a:highlight>
            </a:endParaRPr>
          </a:p>
          <a:p>
            <a:pPr indent="-323850" lvl="1" marL="914400" rtl="0" algn="l">
              <a:lnSpc>
                <a:spcPct val="150000"/>
              </a:lnSpc>
              <a:spcBef>
                <a:spcPts val="0"/>
              </a:spcBef>
              <a:spcAft>
                <a:spcPts val="0"/>
              </a:spcAft>
              <a:buSzPts val="1500"/>
              <a:buChar char="○"/>
            </a:pPr>
            <a:r>
              <a:rPr lang="en" sz="1500">
                <a:solidFill>
                  <a:schemeClr val="dk1"/>
                </a:solidFill>
              </a:rPr>
              <a:t>To pass in any producer property, such as the acks=all setting</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highlight>
                  <a:schemeClr val="lt2"/>
                </a:highlight>
              </a:rPr>
              <a:t>--producer-property acks=all</a:t>
            </a:r>
            <a:endParaRPr sz="1500">
              <a:solidFill>
                <a:schemeClr val="dk1"/>
              </a:solidFill>
              <a:highlight>
                <a:schemeClr val="lt2"/>
              </a:highlight>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Produce message with key</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highlight>
                  <a:schemeClr val="lt2"/>
                </a:highlight>
              </a:rPr>
              <a:t>--property parse.key=true --property key.separator=:</a:t>
            </a:r>
            <a:endParaRPr sz="1500">
              <a:solidFill>
                <a:schemeClr val="dk1"/>
              </a:solidFill>
              <a:highlight>
                <a:schemeClr val="lt2"/>
              </a:highlight>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Produce messages to a topic in a secure cluster</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highlight>
                  <a:schemeClr val="lt2"/>
                </a:highlight>
              </a:rPr>
              <a:t>--producer.config client.properties</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rPr>
              <a:t>Example of properties file</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highlight>
                  <a:schemeClr val="lt2"/>
                </a:highlight>
              </a:rPr>
              <a:t>security.protocol = SASL_SSL</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sasl.mechanism=GSSAPI</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sasl.kerberos.service.name = kafka</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ssl.truststore.location = /var/private/ssl/kafka.client.truststore.jks</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ssl.truststore.password = test1234</a:t>
            </a:r>
            <a:endParaRPr sz="1500">
              <a:solidFill>
                <a:schemeClr val="dk1"/>
              </a:solidFill>
              <a:highlight>
                <a:schemeClr val="lt2"/>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sasl.jaas.config=com.sun.security.auth.module.Krb5LoginModule required useTicketCache=true;</a:t>
            </a:r>
            <a:endParaRPr sz="1500">
              <a:solidFill>
                <a:schemeClr val="dk1"/>
              </a:solidFill>
              <a:highlight>
                <a:schemeClr val="lt2"/>
              </a:highlight>
            </a:endParaRPr>
          </a:p>
        </p:txBody>
      </p:sp>
      <p:sp>
        <p:nvSpPr>
          <p:cNvPr id="981" name="Google Shape;981;p67"/>
          <p:cNvSpPr txBox="1"/>
          <p:nvPr/>
        </p:nvSpPr>
        <p:spPr>
          <a:xfrm>
            <a:off x="450750" y="0"/>
            <a:ext cx="10556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Consumer and Producer Utility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87" name="Google Shape;987;p68"/>
          <p:cNvSpPr txBox="1"/>
          <p:nvPr>
            <p:ph type="title"/>
          </p:nvPr>
        </p:nvSpPr>
        <p:spPr>
          <a:xfrm>
            <a:off x="450750" y="1062825"/>
            <a:ext cx="11290500" cy="41952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Kafka console consumer</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highlight>
                  <a:schemeClr val="lt2"/>
                </a:highlight>
              </a:rPr>
              <a:t>kafka-console-consumer.sh --bootstrap-server localhost:9092 --topic first_topic</a:t>
            </a:r>
            <a:endParaRPr sz="1600">
              <a:solidFill>
                <a:schemeClr val="dk1"/>
              </a:solidFill>
              <a:highlight>
                <a:schemeClr val="lt2"/>
              </a:highlight>
            </a:endParaRPr>
          </a:p>
          <a:p>
            <a:pPr indent="-323850" lvl="0" marL="914400" rtl="0" algn="l">
              <a:lnSpc>
                <a:spcPct val="150000"/>
              </a:lnSpc>
              <a:spcBef>
                <a:spcPts val="0"/>
              </a:spcBef>
              <a:spcAft>
                <a:spcPts val="0"/>
              </a:spcAft>
              <a:buClr>
                <a:schemeClr val="dk1"/>
              </a:buClr>
              <a:buSzPts val="1500"/>
              <a:buChar char="○"/>
            </a:pPr>
            <a:r>
              <a:rPr lang="en" sz="1500">
                <a:solidFill>
                  <a:schemeClr val="dk1"/>
                </a:solidFill>
                <a:highlight>
                  <a:schemeClr val="lt1"/>
                </a:highlight>
              </a:rPr>
              <a:t>To read all historical messages</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--from-beginning</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highlight>
                  <a:schemeClr val="lt1"/>
                </a:highlight>
              </a:rPr>
              <a:t>To display messages in a particular format </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--formatter</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highlight>
                  <a:schemeClr val="lt1"/>
                </a:highlight>
              </a:rPr>
              <a:t>To pass in any consumer property, such as the </a:t>
            </a:r>
            <a:r>
              <a:rPr lang="en" sz="1500">
                <a:solidFill>
                  <a:schemeClr val="dk1"/>
                </a:solidFill>
                <a:highlight>
                  <a:schemeClr val="lt2"/>
                </a:highlight>
              </a:rPr>
              <a:t>allow.auto.create.topics</a:t>
            </a:r>
            <a:r>
              <a:rPr lang="en" sz="1500">
                <a:solidFill>
                  <a:schemeClr val="dk1"/>
                </a:solidFill>
                <a:highlight>
                  <a:schemeClr val="lt1"/>
                </a:highlight>
              </a:rPr>
              <a:t> setting</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--consumer-property</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highlight>
                  <a:schemeClr val="lt1"/>
                </a:highlight>
              </a:rPr>
              <a:t>By default a random consumer group ID is chosen, but you can override it with this option. </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--group</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highlight>
                  <a:schemeClr val="lt1"/>
                </a:highlight>
              </a:rPr>
              <a:t>Number of messages to consume before exiting</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--max-messages</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highlight>
                  <a:schemeClr val="lt1"/>
                </a:highlight>
              </a:rPr>
              <a:t>If you want to only consume from a specific partition.</a:t>
            </a:r>
            <a:endParaRPr sz="1500">
              <a:solidFill>
                <a:schemeClr val="dk1"/>
              </a:solidFill>
              <a:highlight>
                <a:schemeClr val="lt1"/>
              </a:highlight>
            </a:endParaRPr>
          </a:p>
          <a:p>
            <a:pPr indent="0" lvl="0" marL="914400" rtl="0" algn="l">
              <a:lnSpc>
                <a:spcPct val="150000"/>
              </a:lnSpc>
              <a:spcBef>
                <a:spcPts val="0"/>
              </a:spcBef>
              <a:spcAft>
                <a:spcPts val="0"/>
              </a:spcAft>
              <a:buNone/>
            </a:pPr>
            <a:r>
              <a:rPr lang="en" sz="1500">
                <a:solidFill>
                  <a:schemeClr val="dk1"/>
                </a:solidFill>
                <a:highlight>
                  <a:schemeClr val="lt2"/>
                </a:highlight>
              </a:rPr>
              <a:t>--partition</a:t>
            </a:r>
            <a:endParaRPr sz="1500">
              <a:solidFill>
                <a:schemeClr val="dk1"/>
              </a:solidFill>
              <a:highlight>
                <a:schemeClr val="lt2"/>
              </a:highlight>
            </a:endParaRPr>
          </a:p>
          <a:p>
            <a:pPr indent="-323850" lvl="0" marL="914400" rtl="0" algn="l">
              <a:lnSpc>
                <a:spcPct val="150000"/>
              </a:lnSpc>
              <a:spcBef>
                <a:spcPts val="0"/>
              </a:spcBef>
              <a:spcAft>
                <a:spcPts val="0"/>
              </a:spcAft>
              <a:buSzPts val="1500"/>
              <a:buChar char="○"/>
            </a:pPr>
            <a:r>
              <a:rPr lang="en" sz="1500">
                <a:solidFill>
                  <a:schemeClr val="dk1"/>
                </a:solidFill>
              </a:rPr>
              <a:t>Consume messages from a topic in a secure cluster</a:t>
            </a:r>
            <a:endParaRPr sz="1500">
              <a:solidFill>
                <a:schemeClr val="dk1"/>
              </a:solidFill>
            </a:endParaRPr>
          </a:p>
          <a:p>
            <a:pPr indent="0" lvl="0" marL="914400" rtl="0" algn="l">
              <a:lnSpc>
                <a:spcPct val="150000"/>
              </a:lnSpc>
              <a:spcBef>
                <a:spcPts val="0"/>
              </a:spcBef>
              <a:spcAft>
                <a:spcPts val="0"/>
              </a:spcAft>
              <a:buNone/>
            </a:pPr>
            <a:r>
              <a:rPr lang="en" sz="1500">
                <a:solidFill>
                  <a:schemeClr val="dk1"/>
                </a:solidFill>
                <a:highlight>
                  <a:schemeClr val="lt2"/>
                </a:highlight>
              </a:rPr>
              <a:t>--consumer.config client.properties</a:t>
            </a:r>
            <a:endParaRPr sz="1500">
              <a:solidFill>
                <a:schemeClr val="dk1"/>
              </a:solidFill>
              <a:highlight>
                <a:schemeClr val="lt1"/>
              </a:highlight>
            </a:endParaRPr>
          </a:p>
        </p:txBody>
      </p:sp>
      <p:sp>
        <p:nvSpPr>
          <p:cNvPr id="988" name="Google Shape;988;p68"/>
          <p:cNvSpPr txBox="1"/>
          <p:nvPr/>
        </p:nvSpPr>
        <p:spPr>
          <a:xfrm>
            <a:off x="450750" y="0"/>
            <a:ext cx="10556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Consumer and Producer Utility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94" name="Google Shape;994;p69"/>
          <p:cNvSpPr txBox="1"/>
          <p:nvPr>
            <p:ph type="title"/>
          </p:nvPr>
        </p:nvSpPr>
        <p:spPr>
          <a:xfrm>
            <a:off x="450750" y="1062825"/>
            <a:ext cx="11290500" cy="41952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kafka-producer-perf-test for load test producer</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highlight>
                  <a:schemeClr val="lt2"/>
                </a:highlight>
              </a:rPr>
              <a:t>kafka-producer-perf-test.sh --topic ssl-perf-test --throughput -1 --num-records 3000000 \</a:t>
            </a:r>
            <a:endParaRPr sz="1600">
              <a:solidFill>
                <a:schemeClr val="dk1"/>
              </a:solidFill>
              <a:highlight>
                <a:schemeClr val="lt2"/>
              </a:highlight>
            </a:endParaRPr>
          </a:p>
          <a:p>
            <a:pPr indent="0" lvl="0" marL="457200" rtl="0" algn="l">
              <a:lnSpc>
                <a:spcPct val="150000"/>
              </a:lnSpc>
              <a:spcBef>
                <a:spcPts val="0"/>
              </a:spcBef>
              <a:spcAft>
                <a:spcPts val="0"/>
              </a:spcAft>
              <a:buNone/>
            </a:pPr>
            <a:r>
              <a:rPr lang="en" sz="1600">
                <a:solidFill>
                  <a:schemeClr val="dk1"/>
                </a:solidFill>
                <a:highlight>
                  <a:schemeClr val="lt2"/>
                </a:highlight>
              </a:rPr>
              <a:t>--record-size 1024 --producer-props acks=all bootstrap.servers=broker0:9093,broker1:9093,broker2:9093 \</a:t>
            </a:r>
            <a:endParaRPr sz="1600">
              <a:solidFill>
                <a:schemeClr val="dk1"/>
              </a:solidFill>
              <a:highlight>
                <a:schemeClr val="lt2"/>
              </a:highlight>
            </a:endParaRPr>
          </a:p>
          <a:p>
            <a:pPr indent="0" lvl="0" marL="457200" rtl="0" algn="l">
              <a:lnSpc>
                <a:spcPct val="150000"/>
              </a:lnSpc>
              <a:spcBef>
                <a:spcPts val="0"/>
              </a:spcBef>
              <a:spcAft>
                <a:spcPts val="0"/>
              </a:spcAft>
              <a:buNone/>
            </a:pPr>
            <a:r>
              <a:rPr lang="en" sz="1600">
                <a:solidFill>
                  <a:schemeClr val="dk1"/>
                </a:solidFill>
                <a:highlight>
                  <a:schemeClr val="lt2"/>
                </a:highlight>
              </a:rPr>
              <a:t>--producer.config /path/to/ssl-perf-test.properties</a:t>
            </a:r>
            <a:endParaRPr sz="1600">
              <a:solidFill>
                <a:schemeClr val="dk1"/>
              </a:solidFill>
              <a:highlight>
                <a:schemeClr val="lt2"/>
              </a:highlight>
            </a:endParaRPr>
          </a:p>
          <a:p>
            <a:pPr indent="0" lvl="0" marL="457200" rtl="0" algn="l">
              <a:lnSpc>
                <a:spcPct val="150000"/>
              </a:lnSpc>
              <a:spcBef>
                <a:spcPts val="0"/>
              </a:spcBef>
              <a:spcAft>
                <a:spcPts val="0"/>
              </a:spcAft>
              <a:buNone/>
            </a:pPr>
            <a:r>
              <a:rPr lang="en" sz="1600">
                <a:solidFill>
                  <a:schemeClr val="dk1"/>
                </a:solidFill>
              </a:rPr>
              <a:t>Example parameter</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--topic :  produce messages to this topic</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--num-records : number of messages to produce</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--throughput : throttle maximum message (messages/sec). Set this to -1 to disable throttling.</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--producer-props : kafka producer related configuration  properties  like bootstrap.servers,client.id etc.</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--producer.config : producer config properties file.</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--record-size : message size in bytes. </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--payload-file : file to read the message payloads from.</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995" name="Google Shape;995;p69"/>
          <p:cNvSpPr txBox="1"/>
          <p:nvPr/>
        </p:nvSpPr>
        <p:spPr>
          <a:xfrm>
            <a:off x="450750" y="0"/>
            <a:ext cx="10556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Consumer and Producer Utility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01" name="Google Shape;1001;p70"/>
          <p:cNvSpPr txBox="1"/>
          <p:nvPr>
            <p:ph type="title"/>
          </p:nvPr>
        </p:nvSpPr>
        <p:spPr>
          <a:xfrm>
            <a:off x="450750" y="1062825"/>
            <a:ext cx="11290500" cy="41952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kafka-consumer-perf-test for load test consumer</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highlight>
                  <a:schemeClr val="lt2"/>
                </a:highlight>
              </a:rPr>
              <a:t>kafka-consumer-perf-test.sh --topic ssl-perf-test --broker-list broker0:9093,broker1:9093,broker2:9093 \</a:t>
            </a:r>
            <a:endParaRPr sz="1600">
              <a:solidFill>
                <a:schemeClr val="dk1"/>
              </a:solidFill>
              <a:highlight>
                <a:schemeClr val="lt2"/>
              </a:highlight>
            </a:endParaRPr>
          </a:p>
          <a:p>
            <a:pPr indent="0" lvl="0" marL="457200" rtl="0" algn="l">
              <a:lnSpc>
                <a:spcPct val="150000"/>
              </a:lnSpc>
              <a:spcBef>
                <a:spcPts val="0"/>
              </a:spcBef>
              <a:spcAft>
                <a:spcPts val="0"/>
              </a:spcAft>
              <a:buNone/>
            </a:pPr>
            <a:r>
              <a:rPr lang="en" sz="1600">
                <a:solidFill>
                  <a:schemeClr val="dk1"/>
                </a:solidFill>
                <a:highlight>
                  <a:schemeClr val="lt2"/>
                </a:highlight>
              </a:rPr>
              <a:t>--messages 3000000 --consumer.config /path/to/ssl-perf-test.properties</a:t>
            </a:r>
            <a:endParaRPr sz="1600">
              <a:solidFill>
                <a:schemeClr val="dk1"/>
              </a:solidFill>
              <a:highlight>
                <a:schemeClr val="lt2"/>
              </a:highlight>
            </a:endParaRPr>
          </a:p>
          <a:p>
            <a:pPr indent="0" lvl="0" marL="457200" rtl="0" algn="l">
              <a:lnSpc>
                <a:spcPct val="150000"/>
              </a:lnSpc>
              <a:spcBef>
                <a:spcPts val="0"/>
              </a:spcBef>
              <a:spcAft>
                <a:spcPts val="0"/>
              </a:spcAft>
              <a:buNone/>
            </a:pPr>
            <a:r>
              <a:rPr lang="en" sz="1600">
                <a:solidFill>
                  <a:schemeClr val="dk1"/>
                </a:solidFill>
              </a:rPr>
              <a:t>Example parameter</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--bootstrap-server : The broker list string in the form HOST1:PORT1,HOST2:PORT2.</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--consumer.config : Consumer config properties file.</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--group : The group id to consume on. </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--messages: The number of messages to send or consume</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--topic : The topic to consume from.</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1002" name="Google Shape;1002;p70"/>
          <p:cNvSpPr txBox="1"/>
          <p:nvPr/>
        </p:nvSpPr>
        <p:spPr>
          <a:xfrm>
            <a:off x="450750" y="0"/>
            <a:ext cx="10556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Consumer and Producer Utility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08" name="Google Shape;1008;p71"/>
          <p:cNvSpPr txBox="1"/>
          <p:nvPr>
            <p:ph type="title"/>
          </p:nvPr>
        </p:nvSpPr>
        <p:spPr>
          <a:xfrm>
            <a:off x="5660525" y="568626"/>
            <a:ext cx="5736300" cy="192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1009" name="Google Shape;1009;p7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AMQ Streams Enablement training 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13" name="Google Shape;713;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4" name="Google Shape;714;p45"/>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and Producer APIs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Java based clients which are part of Apache Kafka project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Sending and receiving messages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Always up to date Kafka API</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Have support for serializing / deserializing objects</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1" name="Google Shape;721;p46"/>
          <p:cNvSpPr txBox="1"/>
          <p:nvPr>
            <p:ph type="title"/>
          </p:nvPr>
        </p:nvSpPr>
        <p:spPr>
          <a:xfrm>
            <a:off x="450750" y="87175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Producers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Destination partition computed on client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Round robin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Specified by hashing the “key” in the message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Custom partitioning (client API)</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Writes messages to “leader” for a partition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Acknowledge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No ack, </a:t>
            </a:r>
            <a:r>
              <a:rPr b="1" lang="en" sz="1200">
                <a:solidFill>
                  <a:schemeClr val="dk1"/>
                </a:solidFill>
                <a:highlight>
                  <a:srgbClr val="FFFFFF"/>
                </a:highlight>
                <a:latin typeface="Roboto"/>
                <a:ea typeface="Roboto"/>
                <a:cs typeface="Roboto"/>
                <a:sym typeface="Roboto"/>
              </a:rPr>
              <a:t>acks=0</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Ack on message written to “leader”, </a:t>
            </a:r>
            <a:r>
              <a:rPr b="1" lang="en" sz="1200">
                <a:solidFill>
                  <a:schemeClr val="dk1"/>
                </a:solidFill>
                <a:highlight>
                  <a:srgbClr val="FFFFFF"/>
                </a:highlight>
                <a:latin typeface="Roboto"/>
                <a:ea typeface="Roboto"/>
                <a:cs typeface="Roboto"/>
                <a:sym typeface="Roboto"/>
              </a:rPr>
              <a:t>acks=1 (default)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Ack on message also replicated to “in-sync” replicas (min.insync.replicas), </a:t>
            </a:r>
            <a:r>
              <a:rPr b="1" lang="en" sz="1200">
                <a:solidFill>
                  <a:schemeClr val="dk1"/>
                </a:solidFill>
                <a:highlight>
                  <a:srgbClr val="FFFFFF"/>
                </a:highlight>
                <a:latin typeface="Roboto"/>
                <a:ea typeface="Roboto"/>
                <a:cs typeface="Roboto"/>
                <a:sym typeface="Roboto"/>
              </a:rPr>
              <a:t>acks=all</a:t>
            </a:r>
            <a:endParaRPr sz="1600">
              <a:solidFill>
                <a:schemeClr val="dk1"/>
              </a:solidFill>
            </a:endParaRPr>
          </a:p>
        </p:txBody>
      </p:sp>
      <p:pic>
        <p:nvPicPr>
          <p:cNvPr id="722" name="Google Shape;722;p46"/>
          <p:cNvPicPr preferRelativeResize="0"/>
          <p:nvPr/>
        </p:nvPicPr>
        <p:blipFill>
          <a:blip r:embed="rId3">
            <a:alphaModFix/>
          </a:blip>
          <a:stretch>
            <a:fillRect/>
          </a:stretch>
        </p:blipFill>
        <p:spPr>
          <a:xfrm>
            <a:off x="7013402" y="1856213"/>
            <a:ext cx="4727851" cy="31455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9" name="Google Shape;729;p47"/>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Producer APIs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Produces messages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Create producer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Send messages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Get confirmation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Messages are batched over network where possible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Reliability can be configured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Combination of </a:t>
            </a:r>
            <a:r>
              <a:rPr b="1" lang="en" sz="1600">
                <a:solidFill>
                  <a:schemeClr val="dk1"/>
                </a:solidFill>
                <a:latin typeface="Courier New"/>
                <a:ea typeface="Courier New"/>
                <a:cs typeface="Courier New"/>
                <a:sym typeface="Courier New"/>
              </a:rPr>
              <a:t>acks</a:t>
            </a:r>
            <a:r>
              <a:rPr lang="en" sz="1600">
                <a:solidFill>
                  <a:schemeClr val="dk1"/>
                </a:solidFill>
              </a:rPr>
              <a:t> option in producer and </a:t>
            </a:r>
            <a:r>
              <a:rPr b="1" lang="en" sz="1600">
                <a:solidFill>
                  <a:schemeClr val="dk1"/>
                </a:solidFill>
                <a:latin typeface="Courier New"/>
                <a:ea typeface="Courier New"/>
                <a:cs typeface="Courier New"/>
                <a:sym typeface="Courier New"/>
              </a:rPr>
              <a:t>min.insync.replicas</a:t>
            </a:r>
            <a:r>
              <a:rPr lang="en" sz="1600">
                <a:solidFill>
                  <a:schemeClr val="dk1"/>
                </a:solidFill>
              </a:rPr>
              <a:t> option in broker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Interceptors can be used to intercept and manipulate messages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pic>
        <p:nvPicPr>
          <p:cNvPr id="730" name="Google Shape;730;p47"/>
          <p:cNvPicPr preferRelativeResize="0"/>
          <p:nvPr/>
        </p:nvPicPr>
        <p:blipFill>
          <a:blip r:embed="rId3">
            <a:alphaModFix/>
          </a:blip>
          <a:stretch>
            <a:fillRect/>
          </a:stretch>
        </p:blipFill>
        <p:spPr>
          <a:xfrm>
            <a:off x="6096000" y="1675925"/>
            <a:ext cx="5960849" cy="300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7" name="Google Shape;737;p48"/>
          <p:cNvSpPr txBox="1"/>
          <p:nvPr>
            <p:ph type="title"/>
          </p:nvPr>
        </p:nvSpPr>
        <p:spPr>
          <a:xfrm>
            <a:off x="450750" y="87175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Producer APIs</a:t>
            </a:r>
            <a:endParaRPr sz="5500">
              <a:solidFill>
                <a:srgbClr val="EE0000"/>
              </a:solidFill>
            </a:endParaRPr>
          </a:p>
          <a:p>
            <a:pPr indent="-317500" lvl="0" marL="457200" rtl="0" algn="l">
              <a:lnSpc>
                <a:spcPct val="150000"/>
              </a:lnSpc>
              <a:spcBef>
                <a:spcPts val="4000"/>
              </a:spcBef>
              <a:spcAft>
                <a:spcPts val="0"/>
              </a:spcAft>
              <a:buClr>
                <a:schemeClr val="dk1"/>
              </a:buClr>
              <a:buSzPts val="1400"/>
              <a:buChar char="●"/>
            </a:pPr>
            <a:r>
              <a:rPr lang="en" sz="1400">
                <a:solidFill>
                  <a:schemeClr val="dk1"/>
                </a:solidFill>
              </a:rPr>
              <a:t>You can access this API by using a variety of clients, but the Java client is the only one maintained as part of the main Kafka project.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Record Abstraction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Topic</a:t>
            </a:r>
            <a:r>
              <a:rPr lang="en" sz="1400">
                <a:solidFill>
                  <a:schemeClr val="dk1"/>
                </a:solidFill>
              </a:rPr>
              <a:t>: The topic where the record is sent.</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Partition</a:t>
            </a:r>
            <a:r>
              <a:rPr lang="en" sz="1400">
                <a:solidFill>
                  <a:schemeClr val="dk1"/>
                </a:solidFill>
              </a:rPr>
              <a:t> (optional): The partition where the record is sent. If not provided, then the key field is used to choose the partition.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Key</a:t>
            </a:r>
            <a:r>
              <a:rPr lang="en" sz="1400">
                <a:solidFill>
                  <a:schemeClr val="dk1"/>
                </a:solidFill>
              </a:rPr>
              <a:t> (optional): The identifier of the record. The key is used to choose the partition where the record is sent. Records with the same key are sent to the same partition.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If both partition and key fields are not provided, then the partition is assigned in a round-robin fashion.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Value</a:t>
            </a:r>
            <a:r>
              <a:rPr lang="en" sz="1400">
                <a:solidFill>
                  <a:schemeClr val="dk1"/>
                </a:solidFill>
              </a:rPr>
              <a:t>: The value or payload. </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Timestamp</a:t>
            </a:r>
            <a:r>
              <a:rPr lang="en" sz="1400">
                <a:solidFill>
                  <a:schemeClr val="dk1"/>
                </a:solidFill>
              </a:rPr>
              <a:t> (optional): Represents the creation time of the record. If not provided, current time.</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sz="1400">
                <a:solidFill>
                  <a:schemeClr val="dk1"/>
                </a:solidFill>
              </a:rPr>
              <a:t>Headers</a:t>
            </a:r>
            <a:r>
              <a:rPr lang="en" sz="1400">
                <a:solidFill>
                  <a:schemeClr val="dk1"/>
                </a:solidFill>
              </a:rPr>
              <a:t> (optional) A list of key/value additional information.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 constructor for the ProducerRecord class has the following signature:</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ProducerRecord​(String topic, Integer partition, K key, V value, Iterable&lt;Header&gt; headers)</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43" name="Google Shape;743;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4" name="Google Shape;744;p49"/>
          <p:cNvSpPr txBox="1"/>
          <p:nvPr>
            <p:ph type="title"/>
          </p:nvPr>
        </p:nvSpPr>
        <p:spPr>
          <a:xfrm>
            <a:off x="450750" y="87175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Serializers</a:t>
            </a:r>
            <a:endParaRPr sz="5500">
              <a:solidFill>
                <a:srgbClr val="EE0000"/>
              </a:solidFill>
            </a:endParaRPr>
          </a:p>
          <a:p>
            <a:pPr indent="-317500" lvl="0" marL="457200" rtl="0" algn="l">
              <a:lnSpc>
                <a:spcPct val="150000"/>
              </a:lnSpc>
              <a:spcBef>
                <a:spcPts val="4000"/>
              </a:spcBef>
              <a:spcAft>
                <a:spcPts val="0"/>
              </a:spcAft>
              <a:buClr>
                <a:schemeClr val="dk1"/>
              </a:buClr>
              <a:buSzPts val="1400"/>
              <a:buChar char="●"/>
            </a:pPr>
            <a:r>
              <a:rPr lang="en" sz="1400">
                <a:solidFill>
                  <a:schemeClr val="dk1"/>
                </a:solidFill>
              </a:rPr>
              <a:t>transforms an object, or a data structure, into a stream of bytes. (array of bytes)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You serialize when you produce messages and you deserialize (the opposite operation) when you consume messages.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Kafka includes built-in serializers for simple data types (integer, string, float, long…​).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Need Custom serializers for complex data</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For example, let's say you have the following class: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Serializers and deserializers implement the org.apache.kafka.common.serialization.Serializer and org.apache.kafka.common.serialization.Deserializer interfaces (respectively).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Producers expect a configuration property named key.serializer to be completed with the serializer class used to send records.</a:t>
            </a:r>
            <a:endParaRPr sz="1400">
              <a:solidFill>
                <a:schemeClr val="dk1"/>
              </a:solidFill>
            </a:endParaRPr>
          </a:p>
        </p:txBody>
      </p:sp>
      <p:pic>
        <p:nvPicPr>
          <p:cNvPr id="745" name="Google Shape;745;p49"/>
          <p:cNvPicPr preferRelativeResize="0"/>
          <p:nvPr/>
        </p:nvPicPr>
        <p:blipFill>
          <a:blip r:embed="rId3">
            <a:alphaModFix/>
          </a:blip>
          <a:stretch>
            <a:fillRect/>
          </a:stretch>
        </p:blipFill>
        <p:spPr>
          <a:xfrm>
            <a:off x="6443950" y="276305"/>
            <a:ext cx="5358024" cy="171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51" name="Google Shape;751;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2" name="Google Shape;752;p50"/>
          <p:cNvSpPr txBox="1"/>
          <p:nvPr>
            <p:ph type="title"/>
          </p:nvPr>
        </p:nvSpPr>
        <p:spPr>
          <a:xfrm>
            <a:off x="447775" y="901600"/>
            <a:ext cx="5712300" cy="1137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chemeClr val="accent1"/>
                </a:solidFill>
              </a:rPr>
              <a:t>Serializers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pic>
        <p:nvPicPr>
          <p:cNvPr id="753" name="Google Shape;753;p50"/>
          <p:cNvPicPr preferRelativeResize="0"/>
          <p:nvPr/>
        </p:nvPicPr>
        <p:blipFill>
          <a:blip r:embed="rId3">
            <a:alphaModFix/>
          </a:blip>
          <a:stretch>
            <a:fillRect/>
          </a:stretch>
        </p:blipFill>
        <p:spPr>
          <a:xfrm>
            <a:off x="381000" y="2014747"/>
            <a:ext cx="6011377" cy="3516400"/>
          </a:xfrm>
          <a:prstGeom prst="rect">
            <a:avLst/>
          </a:prstGeom>
          <a:noFill/>
          <a:ln>
            <a:noFill/>
          </a:ln>
        </p:spPr>
      </p:pic>
      <p:pic>
        <p:nvPicPr>
          <p:cNvPr id="754" name="Google Shape;754;p50"/>
          <p:cNvPicPr preferRelativeResize="0"/>
          <p:nvPr/>
        </p:nvPicPr>
        <p:blipFill>
          <a:blip r:embed="rId4">
            <a:alphaModFix/>
          </a:blip>
          <a:stretch>
            <a:fillRect/>
          </a:stretch>
        </p:blipFill>
        <p:spPr>
          <a:xfrm>
            <a:off x="4062800" y="2241550"/>
            <a:ext cx="7648376" cy="184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0" name="Google Shape;760;p51"/>
          <p:cNvSpPr txBox="1"/>
          <p:nvPr>
            <p:ph type="title"/>
          </p:nvPr>
        </p:nvSpPr>
        <p:spPr>
          <a:xfrm>
            <a:off x="447775" y="588275"/>
            <a:ext cx="66066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3900">
                <a:solidFill>
                  <a:srgbClr val="EE0000"/>
                </a:solidFill>
              </a:rPr>
              <a:t>Sending Records to Kafka</a:t>
            </a:r>
            <a:endParaRPr sz="3900">
              <a:solidFill>
                <a:srgbClr val="EE0000"/>
              </a:solidFill>
            </a:endParaRPr>
          </a:p>
          <a:p>
            <a:pPr indent="-317500" lvl="0" marL="457200" rtl="0" algn="l">
              <a:lnSpc>
                <a:spcPct val="150000"/>
              </a:lnSpc>
              <a:spcBef>
                <a:spcPts val="4000"/>
              </a:spcBef>
              <a:spcAft>
                <a:spcPts val="0"/>
              </a:spcAft>
              <a:buClr>
                <a:schemeClr val="dk1"/>
              </a:buClr>
              <a:buSzPts val="1400"/>
              <a:buChar char="●"/>
            </a:pPr>
            <a:r>
              <a:rPr lang="en" sz="1400">
                <a:solidFill>
                  <a:schemeClr val="dk1"/>
                </a:solidFill>
              </a:rPr>
              <a:t>The producer creates a record with at least a topic and a value.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producer serializes the record key, and value.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producer sends the record to a partitioner. A partitioner is a component of the producer responsible for choosing the partition where the record is sent. (partition field → key → round-robin)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producer groups records going to the same partition in batches.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Another thread sends the batches of records to the appropriate Kafka brokers.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broker receives the messages and sends back a response. If the records were written successfully, then the broker sends a response containing topic, partition, and offset. Because several records were sent, the offset starts from the last record written into the topic.</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On errors, the producer might retry sending the records if the error is transient and the producer is configured to retry.</a:t>
            </a:r>
            <a:endParaRPr sz="1400">
              <a:solidFill>
                <a:schemeClr val="dk1"/>
              </a:solidFill>
            </a:endParaRPr>
          </a:p>
        </p:txBody>
      </p:sp>
      <p:pic>
        <p:nvPicPr>
          <p:cNvPr id="761" name="Google Shape;761;p51"/>
          <p:cNvPicPr preferRelativeResize="0"/>
          <p:nvPr/>
        </p:nvPicPr>
        <p:blipFill>
          <a:blip r:embed="rId3">
            <a:alphaModFix/>
          </a:blip>
          <a:stretch>
            <a:fillRect/>
          </a:stretch>
        </p:blipFill>
        <p:spPr>
          <a:xfrm>
            <a:off x="6505550" y="152400"/>
            <a:ext cx="5534051" cy="56176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