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ed Hat Text Medium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Red Hat Display Medium"/>
      <p:regular r:id="rId32"/>
      <p:bold r:id="rId33"/>
      <p:italic r:id="rId34"/>
      <p:boldItalic r:id="rId35"/>
    </p:embeddedFont>
    <p:embeddedFont>
      <p:font typeface="Red Hat Display"/>
      <p:regular r:id="rId36"/>
      <p:bold r:id="rId37"/>
      <p:italic r:id="rId38"/>
      <p:boldItalic r:id="rId39"/>
    </p:embeddedFont>
    <p:embeddedFont>
      <p:font typeface="Overpass SemiBold"/>
      <p:regular r:id="rId40"/>
      <p:bold r:id="rId41"/>
      <p:italic r:id="rId42"/>
      <p:boldItalic r:id="rId43"/>
    </p:embeddedFont>
    <p:embeddedFont>
      <p:font typeface="Red Hat Tex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OverpassSemiBold-italic.fntdata"/><Relationship Id="rId41" Type="http://schemas.openxmlformats.org/officeDocument/2006/relationships/font" Target="fonts/OverpassSemiBold-bold.fntdata"/><Relationship Id="rId22" Type="http://schemas.openxmlformats.org/officeDocument/2006/relationships/slide" Target="slides/slide17.xml"/><Relationship Id="rId44" Type="http://schemas.openxmlformats.org/officeDocument/2006/relationships/font" Target="fonts/RedHatText-regular.fntdata"/><Relationship Id="rId21" Type="http://schemas.openxmlformats.org/officeDocument/2006/relationships/slide" Target="slides/slide16.xml"/><Relationship Id="rId43" Type="http://schemas.openxmlformats.org/officeDocument/2006/relationships/font" Target="fonts/OverpassSemiBold-boldItalic.fntdata"/><Relationship Id="rId24" Type="http://schemas.openxmlformats.org/officeDocument/2006/relationships/font" Target="fonts/RedHatTextMedium-regular.fntdata"/><Relationship Id="rId46" Type="http://schemas.openxmlformats.org/officeDocument/2006/relationships/font" Target="fonts/RedHatText-italic.fntdata"/><Relationship Id="rId23" Type="http://schemas.openxmlformats.org/officeDocument/2006/relationships/slide" Target="slides/slide18.xml"/><Relationship Id="rId45" Type="http://schemas.openxmlformats.org/officeDocument/2006/relationships/font" Target="fonts/RedHatTex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TextMedium-italic.fntdata"/><Relationship Id="rId25" Type="http://schemas.openxmlformats.org/officeDocument/2006/relationships/font" Target="fonts/RedHatTextMedium-bold.fntdata"/><Relationship Id="rId47" Type="http://schemas.openxmlformats.org/officeDocument/2006/relationships/font" Target="fonts/RedHatText-boldItalic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edHatTex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edHatDisplayMedium-bold.fntdata"/><Relationship Id="rId10" Type="http://schemas.openxmlformats.org/officeDocument/2006/relationships/slide" Target="slides/slide5.xml"/><Relationship Id="rId32" Type="http://schemas.openxmlformats.org/officeDocument/2006/relationships/font" Target="fonts/RedHatDisplayMedium-regular.fntdata"/><Relationship Id="rId13" Type="http://schemas.openxmlformats.org/officeDocument/2006/relationships/slide" Target="slides/slide8.xml"/><Relationship Id="rId35" Type="http://schemas.openxmlformats.org/officeDocument/2006/relationships/font" Target="fonts/RedHatDisplay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edHatDisplayMedium-italic.fntdata"/><Relationship Id="rId15" Type="http://schemas.openxmlformats.org/officeDocument/2006/relationships/slide" Target="slides/slide10.xml"/><Relationship Id="rId37" Type="http://schemas.openxmlformats.org/officeDocument/2006/relationships/font" Target="fonts/RedHatDisplay-bold.fntdata"/><Relationship Id="rId14" Type="http://schemas.openxmlformats.org/officeDocument/2006/relationships/slide" Target="slides/slide9.xml"/><Relationship Id="rId36" Type="http://schemas.openxmlformats.org/officeDocument/2006/relationships/font" Target="fonts/RedHatDisplay-regular.fntdata"/><Relationship Id="rId17" Type="http://schemas.openxmlformats.org/officeDocument/2006/relationships/slide" Target="slides/slide12.xml"/><Relationship Id="rId39" Type="http://schemas.openxmlformats.org/officeDocument/2006/relationships/font" Target="fonts/RedHatDisplay-boldItalic.fntdata"/><Relationship Id="rId16" Type="http://schemas.openxmlformats.org/officeDocument/2006/relationships/slide" Target="slides/slide11.xml"/><Relationship Id="rId38" Type="http://schemas.openxmlformats.org/officeDocument/2006/relationships/font" Target="fonts/RedHatDispl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4771633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4771633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2b733400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2b733400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2b733400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2b733400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2b733400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2b733400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52b73340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52b73340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2b733400e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2b733400e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2b733400e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2b733400e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52b733400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52b733400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2b733400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2b733400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2b73340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2b73340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2b733400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2b733400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2b73340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2b73340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2b733400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2b733400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2b73340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2b73340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2b733400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2b733400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2b733400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2b733400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2b733400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2b733400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9" name="Google Shape;169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95" name="Google Shape;195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11" name="Google Shape;211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3" name="Google Shape;26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70" name="Google Shape;270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1" name="Google Shape;271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2" name="Google Shape;272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3" name="Google Shape;273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8" name="Google Shape;278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4" name="Google Shape;284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3" name="Google Shape;293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2" name="Google Shape;302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3" name="Google Shape;303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4" name="Google Shape;304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5" name="Google Shape;305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8" name="Google Shape;318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8" name="Google Shape;528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1" name="Google Shape;531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4" name="Google Shape;534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5" name="Google Shape;535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42" name="Google Shape;54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8" name="Google Shape;548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2" name="Google Shape;552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53" name="Google Shape;5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57" name="Google Shape;55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63" name="Google Shape;563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68" name="Google Shape;568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3" name="Google Shape;573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5" name="Google Shape;575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6" name="Google Shape;576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7" name="Google Shape;577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9" name="Google Shape;579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1" name="Google Shape;581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4" name="Google Shape;584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5" name="Google Shape;585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0" name="Google Shape;590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1" name="Google Shape;591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9" name="Google Shape;599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1" name="Google Shape;601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5" name="Google Shape;605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6" name="Google Shape;606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2" name="Google Shape;612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3" name="Google Shape;613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4" name="Google Shape;614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5" name="Google Shape;615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6" name="Google Shape;616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20" name="Google Shape;620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6" name="Google Shape;626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7" name="Google Shape;637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6" name="Google Shape;646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47" name="Google Shape;64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57" name="Google Shape;657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64" name="Google Shape;66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66" name="Google Shape;666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75" name="Google Shape;675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7" name="Google Shape;677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2" name="Google Shape;682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686" name="Google Shape;68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688" name="Google Shape;688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3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5" name="Google Shape;695;p43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6" name="Google Shape;696;p43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1">
  <p:cSld name="CUSTOM_1_2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4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0" name="Google Shape;700;p44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1" name="Google Shape;701;p44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ccess.redhat.com/documentation/en-us/red_hat_amq/7.5/html/using_amq_streams_on_openshift/kafka-bridge-3-scale-st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45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5"/>
          <p:cNvSpPr txBox="1"/>
          <p:nvPr>
            <p:ph type="title"/>
          </p:nvPr>
        </p:nvSpPr>
        <p:spPr>
          <a:xfrm>
            <a:off x="5516625" y="1709025"/>
            <a:ext cx="60330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HTTP Bridge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9" name="Google Shape;709;p45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Chatchai Kongmanee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Specialist Solution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 Hat, Thailand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0" name="Google Shape;710;p45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4" name="Google Shape;824;p54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Poll for messages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5" name="Google Shape;8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38" y="2942000"/>
            <a:ext cx="11505572" cy="1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55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Poll for messages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33" name="Google Shape;8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112" y="2349989"/>
            <a:ext cx="4477775" cy="385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56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Commit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1" name="Google Shape;8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50" y="3281899"/>
            <a:ext cx="10523146" cy="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57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Scalability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HTTP Bridge consumers follow the consumer group principles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consumer with given consumer group is created, it is assigned set or partitions to consume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the consumer exists on multiple instances, all of them need to be polled for messages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 deploy many bridges in parallel each for different application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Run the bridge as sidecar in the application pod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 limitations to producer scalability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58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Scalability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856" name="Google Shape;856;p58"/>
          <p:cNvGrpSpPr/>
          <p:nvPr/>
        </p:nvGrpSpPr>
        <p:grpSpPr>
          <a:xfrm>
            <a:off x="5574409" y="3721117"/>
            <a:ext cx="997975" cy="1154771"/>
            <a:chOff x="4485975" y="1864162"/>
            <a:chExt cx="748500" cy="866100"/>
          </a:xfrm>
        </p:grpSpPr>
        <p:sp>
          <p:nvSpPr>
            <p:cNvPr id="857" name="Google Shape;857;p58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8" name="Google Shape;858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9" name="Google Shape;859;p58"/>
          <p:cNvCxnSpPr>
            <a:stCxn id="860" idx="3"/>
          </p:cNvCxnSpPr>
          <p:nvPr/>
        </p:nvCxnSpPr>
        <p:spPr>
          <a:xfrm flipH="1" rot="10800000">
            <a:off x="2028600" y="4299963"/>
            <a:ext cx="3519600" cy="4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0" name="Google Shape;86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75" y="3626788"/>
            <a:ext cx="818525" cy="13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58"/>
          <p:cNvSpPr/>
          <p:nvPr/>
        </p:nvSpPr>
        <p:spPr>
          <a:xfrm>
            <a:off x="8528500" y="2987272"/>
            <a:ext cx="2438400" cy="2416500"/>
          </a:xfrm>
          <a:prstGeom prst="roundRect">
            <a:avLst>
              <a:gd fmla="val 1862" name="adj"/>
            </a:avLst>
          </a:prstGeom>
          <a:solidFill>
            <a:srgbClr val="DCDCD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2" name="Google Shape;862;p58"/>
          <p:cNvSpPr txBox="1"/>
          <p:nvPr/>
        </p:nvSpPr>
        <p:spPr>
          <a:xfrm>
            <a:off x="8517054" y="3055929"/>
            <a:ext cx="24384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Topic</a:t>
            </a:r>
            <a:endParaRPr b="1" sz="1300">
              <a:solidFill>
                <a:srgbClr val="43434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3" name="Google Shape;863;p58"/>
          <p:cNvSpPr/>
          <p:nvPr/>
        </p:nvSpPr>
        <p:spPr>
          <a:xfrm>
            <a:off x="9032088" y="3464146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0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4" name="Google Shape;864;p58"/>
          <p:cNvSpPr/>
          <p:nvPr/>
        </p:nvSpPr>
        <p:spPr>
          <a:xfrm>
            <a:off x="9032088" y="4085613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1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5" name="Google Shape;865;p58"/>
          <p:cNvSpPr/>
          <p:nvPr/>
        </p:nvSpPr>
        <p:spPr>
          <a:xfrm>
            <a:off x="9032088" y="4707079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2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866" name="Google Shape;866;p58"/>
          <p:cNvGrpSpPr/>
          <p:nvPr/>
        </p:nvGrpSpPr>
        <p:grpSpPr>
          <a:xfrm>
            <a:off x="10513605" y="4818089"/>
            <a:ext cx="997975" cy="1154771"/>
            <a:chOff x="3604650" y="3820687"/>
            <a:chExt cx="748500" cy="866100"/>
          </a:xfrm>
        </p:grpSpPr>
        <p:sp>
          <p:nvSpPr>
            <p:cNvPr id="867" name="Google Shape;867;p58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8" name="Google Shape;868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58"/>
          <p:cNvGrpSpPr/>
          <p:nvPr/>
        </p:nvGrpSpPr>
        <p:grpSpPr>
          <a:xfrm>
            <a:off x="5081109" y="2873067"/>
            <a:ext cx="997975" cy="1154771"/>
            <a:chOff x="4485975" y="1864162"/>
            <a:chExt cx="748500" cy="866100"/>
          </a:xfrm>
        </p:grpSpPr>
        <p:sp>
          <p:nvSpPr>
            <p:cNvPr id="870" name="Google Shape;870;p58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1" name="Google Shape;871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Google Shape;872;p58"/>
          <p:cNvGrpSpPr/>
          <p:nvPr/>
        </p:nvGrpSpPr>
        <p:grpSpPr>
          <a:xfrm>
            <a:off x="5081109" y="4581717"/>
            <a:ext cx="997975" cy="1154771"/>
            <a:chOff x="4485975" y="1864162"/>
            <a:chExt cx="748500" cy="866100"/>
          </a:xfrm>
        </p:grpSpPr>
        <p:sp>
          <p:nvSpPr>
            <p:cNvPr id="873" name="Google Shape;873;p58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4" name="Google Shape;874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5" name="Google Shape;875;p58"/>
          <p:cNvSpPr/>
          <p:nvPr/>
        </p:nvSpPr>
        <p:spPr>
          <a:xfrm>
            <a:off x="5840784" y="2708515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876" name="Google Shape;876;p58"/>
          <p:cNvSpPr/>
          <p:nvPr/>
        </p:nvSpPr>
        <p:spPr>
          <a:xfrm>
            <a:off x="6389909" y="360404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877" name="Google Shape;877;p58"/>
          <p:cNvSpPr/>
          <p:nvPr/>
        </p:nvSpPr>
        <p:spPr>
          <a:xfrm>
            <a:off x="5925159" y="521659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pic>
        <p:nvPicPr>
          <p:cNvPr id="878" name="Google Shape;87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449" y="2596000"/>
            <a:ext cx="274925" cy="17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58"/>
          <p:cNvCxnSpPr>
            <a:stCxn id="865" idx="1"/>
            <a:endCxn id="877" idx="0"/>
          </p:cNvCxnSpPr>
          <p:nvPr/>
        </p:nvCxnSpPr>
        <p:spPr>
          <a:xfrm flipH="1">
            <a:off x="6546588" y="4926229"/>
            <a:ext cx="2485500" cy="550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58"/>
          <p:cNvCxnSpPr>
            <a:stCxn id="863" idx="1"/>
            <a:endCxn id="875" idx="0"/>
          </p:cNvCxnSpPr>
          <p:nvPr/>
        </p:nvCxnSpPr>
        <p:spPr>
          <a:xfrm rot="10800000">
            <a:off x="6461988" y="2968396"/>
            <a:ext cx="2570100" cy="714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58"/>
          <p:cNvCxnSpPr>
            <a:stCxn id="864" idx="1"/>
            <a:endCxn id="876" idx="0"/>
          </p:cNvCxnSpPr>
          <p:nvPr/>
        </p:nvCxnSpPr>
        <p:spPr>
          <a:xfrm rot="10800000">
            <a:off x="7011288" y="3864063"/>
            <a:ext cx="2020800" cy="440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58"/>
          <p:cNvCxnSpPr>
            <a:stCxn id="860" idx="3"/>
            <a:endCxn id="870" idx="1"/>
          </p:cNvCxnSpPr>
          <p:nvPr/>
        </p:nvCxnSpPr>
        <p:spPr>
          <a:xfrm flipH="1" rot="10800000">
            <a:off x="2028600" y="3728763"/>
            <a:ext cx="3052500" cy="57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58"/>
          <p:cNvCxnSpPr>
            <a:stCxn id="860" idx="3"/>
            <a:endCxn id="873" idx="2"/>
          </p:cNvCxnSpPr>
          <p:nvPr/>
        </p:nvCxnSpPr>
        <p:spPr>
          <a:xfrm>
            <a:off x="2028600" y="4304763"/>
            <a:ext cx="3052500" cy="57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4" name="Google Shape;88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024" y="35033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1774" y="5111363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99" y="24650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449" y="262185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5374" y="33605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299" y="35933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99" y="495628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3086" y="50830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199" y="347752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5749" y="334652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0199" y="35033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8774" y="32623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6124" y="3119463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2049" y="33523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9899" y="3313413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24" y="31583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211" y="3285125"/>
            <a:ext cx="274925" cy="1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59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Scalability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908" name="Google Shape;908;p59"/>
          <p:cNvGrpSpPr/>
          <p:nvPr/>
        </p:nvGrpSpPr>
        <p:grpSpPr>
          <a:xfrm>
            <a:off x="5574409" y="3721117"/>
            <a:ext cx="997975" cy="1154771"/>
            <a:chOff x="4485975" y="1864162"/>
            <a:chExt cx="748500" cy="866100"/>
          </a:xfrm>
        </p:grpSpPr>
        <p:sp>
          <p:nvSpPr>
            <p:cNvPr id="909" name="Google Shape;909;p59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0" name="Google Shape;910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1" name="Google Shape;91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75" y="3626788"/>
            <a:ext cx="818525" cy="13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59"/>
          <p:cNvSpPr/>
          <p:nvPr/>
        </p:nvSpPr>
        <p:spPr>
          <a:xfrm>
            <a:off x="8528500" y="2987272"/>
            <a:ext cx="2438400" cy="2416500"/>
          </a:xfrm>
          <a:prstGeom prst="roundRect">
            <a:avLst>
              <a:gd fmla="val 1862" name="adj"/>
            </a:avLst>
          </a:prstGeom>
          <a:solidFill>
            <a:srgbClr val="DCDCD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13" name="Google Shape;913;p59"/>
          <p:cNvSpPr txBox="1"/>
          <p:nvPr/>
        </p:nvSpPr>
        <p:spPr>
          <a:xfrm>
            <a:off x="8517054" y="3055929"/>
            <a:ext cx="24384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Topic</a:t>
            </a:r>
            <a:endParaRPr b="1" sz="1300">
              <a:solidFill>
                <a:srgbClr val="43434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4" name="Google Shape;914;p59"/>
          <p:cNvSpPr/>
          <p:nvPr/>
        </p:nvSpPr>
        <p:spPr>
          <a:xfrm>
            <a:off x="9032088" y="3464146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0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5" name="Google Shape;915;p59"/>
          <p:cNvSpPr/>
          <p:nvPr/>
        </p:nvSpPr>
        <p:spPr>
          <a:xfrm>
            <a:off x="9032088" y="4085613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1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6" name="Google Shape;916;p59"/>
          <p:cNvSpPr/>
          <p:nvPr/>
        </p:nvSpPr>
        <p:spPr>
          <a:xfrm>
            <a:off x="9032088" y="4707079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2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917" name="Google Shape;917;p59"/>
          <p:cNvGrpSpPr/>
          <p:nvPr/>
        </p:nvGrpSpPr>
        <p:grpSpPr>
          <a:xfrm>
            <a:off x="10513605" y="4818089"/>
            <a:ext cx="997975" cy="1154771"/>
            <a:chOff x="3604650" y="3820687"/>
            <a:chExt cx="748500" cy="866100"/>
          </a:xfrm>
        </p:grpSpPr>
        <p:sp>
          <p:nvSpPr>
            <p:cNvPr id="918" name="Google Shape;918;p59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9" name="Google Shape;919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0" name="Google Shape;920;p59"/>
          <p:cNvGrpSpPr/>
          <p:nvPr/>
        </p:nvGrpSpPr>
        <p:grpSpPr>
          <a:xfrm>
            <a:off x="5081109" y="2873067"/>
            <a:ext cx="997975" cy="1154771"/>
            <a:chOff x="4485975" y="1864162"/>
            <a:chExt cx="748500" cy="866100"/>
          </a:xfrm>
        </p:grpSpPr>
        <p:sp>
          <p:nvSpPr>
            <p:cNvPr id="921" name="Google Shape;921;p59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2" name="Google Shape;922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3" name="Google Shape;923;p59"/>
          <p:cNvGrpSpPr/>
          <p:nvPr/>
        </p:nvGrpSpPr>
        <p:grpSpPr>
          <a:xfrm>
            <a:off x="5081109" y="4581717"/>
            <a:ext cx="997975" cy="1154771"/>
            <a:chOff x="4485975" y="1864162"/>
            <a:chExt cx="748500" cy="866100"/>
          </a:xfrm>
        </p:grpSpPr>
        <p:sp>
          <p:nvSpPr>
            <p:cNvPr id="924" name="Google Shape;924;p59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5" name="Google Shape;925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6" name="Google Shape;926;p59"/>
          <p:cNvSpPr/>
          <p:nvPr/>
        </p:nvSpPr>
        <p:spPr>
          <a:xfrm>
            <a:off x="5840784" y="2708515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927" name="Google Shape;927;p59"/>
          <p:cNvSpPr/>
          <p:nvPr/>
        </p:nvSpPr>
        <p:spPr>
          <a:xfrm>
            <a:off x="6389909" y="360404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928" name="Google Shape;928;p59"/>
          <p:cNvSpPr/>
          <p:nvPr/>
        </p:nvSpPr>
        <p:spPr>
          <a:xfrm>
            <a:off x="5925159" y="521659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pic>
        <p:nvPicPr>
          <p:cNvPr id="929" name="Google Shape;92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449" y="2596000"/>
            <a:ext cx="274925" cy="17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0" name="Google Shape;930;p59"/>
          <p:cNvCxnSpPr>
            <a:stCxn id="916" idx="1"/>
            <a:endCxn id="928" idx="0"/>
          </p:cNvCxnSpPr>
          <p:nvPr/>
        </p:nvCxnSpPr>
        <p:spPr>
          <a:xfrm flipH="1">
            <a:off x="6546588" y="4926229"/>
            <a:ext cx="2485500" cy="550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59"/>
          <p:cNvCxnSpPr>
            <a:stCxn id="914" idx="1"/>
            <a:endCxn id="926" idx="0"/>
          </p:cNvCxnSpPr>
          <p:nvPr/>
        </p:nvCxnSpPr>
        <p:spPr>
          <a:xfrm rot="10800000">
            <a:off x="6461988" y="2968396"/>
            <a:ext cx="2570100" cy="714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59"/>
          <p:cNvCxnSpPr>
            <a:stCxn id="915" idx="1"/>
            <a:endCxn id="927" idx="0"/>
          </p:cNvCxnSpPr>
          <p:nvPr/>
        </p:nvCxnSpPr>
        <p:spPr>
          <a:xfrm rot="10800000">
            <a:off x="7011288" y="3864063"/>
            <a:ext cx="2020800" cy="440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59"/>
          <p:cNvCxnSpPr>
            <a:stCxn id="911" idx="3"/>
            <a:endCxn id="924" idx="2"/>
          </p:cNvCxnSpPr>
          <p:nvPr/>
        </p:nvCxnSpPr>
        <p:spPr>
          <a:xfrm>
            <a:off x="2028600" y="4304763"/>
            <a:ext cx="3052500" cy="57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4" name="Google Shape;934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024" y="35033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1774" y="5111363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99" y="24650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449" y="262185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5374" y="33605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299" y="35933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99" y="495628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3086" y="50830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9899" y="3313413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24" y="31583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211" y="328512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649" y="24436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199" y="23126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1649" y="246945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6624" y="342717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3974" y="32843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899" y="3517138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9624" y="34685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9849" y="3313425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0936" y="3440213"/>
            <a:ext cx="274925" cy="1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0" name="Google Shape;960;p60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Scalability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961" name="Google Shape;961;p60"/>
          <p:cNvGrpSpPr/>
          <p:nvPr/>
        </p:nvGrpSpPr>
        <p:grpSpPr>
          <a:xfrm>
            <a:off x="5574409" y="3721117"/>
            <a:ext cx="997975" cy="1154771"/>
            <a:chOff x="4485975" y="1864162"/>
            <a:chExt cx="748500" cy="866100"/>
          </a:xfrm>
        </p:grpSpPr>
        <p:sp>
          <p:nvSpPr>
            <p:cNvPr id="962" name="Google Shape;962;p60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3" name="Google Shape;963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4" name="Google Shape;9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75" y="3626788"/>
            <a:ext cx="818525" cy="13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60"/>
          <p:cNvSpPr/>
          <p:nvPr/>
        </p:nvSpPr>
        <p:spPr>
          <a:xfrm>
            <a:off x="8528500" y="3304125"/>
            <a:ext cx="2438400" cy="1356000"/>
          </a:xfrm>
          <a:prstGeom prst="roundRect">
            <a:avLst>
              <a:gd fmla="val 1862" name="adj"/>
            </a:avLst>
          </a:prstGeom>
          <a:solidFill>
            <a:srgbClr val="DCDCD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66" name="Google Shape;966;p60"/>
          <p:cNvSpPr txBox="1"/>
          <p:nvPr/>
        </p:nvSpPr>
        <p:spPr>
          <a:xfrm>
            <a:off x="8517054" y="3360729"/>
            <a:ext cx="24384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Topic</a:t>
            </a:r>
            <a:endParaRPr b="1" sz="1300">
              <a:solidFill>
                <a:srgbClr val="43434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67" name="Google Shape;967;p60"/>
          <p:cNvSpPr/>
          <p:nvPr/>
        </p:nvSpPr>
        <p:spPr>
          <a:xfrm>
            <a:off x="9032038" y="3762971"/>
            <a:ext cx="1431300" cy="438300"/>
          </a:xfrm>
          <a:prstGeom prst="rect">
            <a:avLst/>
          </a:prstGeom>
          <a:solidFill>
            <a:srgbClr val="01415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Partition 0</a:t>
            </a:r>
            <a:endParaRPr b="1" sz="13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968" name="Google Shape;968;p60"/>
          <p:cNvGrpSpPr/>
          <p:nvPr/>
        </p:nvGrpSpPr>
        <p:grpSpPr>
          <a:xfrm>
            <a:off x="10513605" y="4056089"/>
            <a:ext cx="997975" cy="1154771"/>
            <a:chOff x="3604650" y="3820687"/>
            <a:chExt cx="748500" cy="866100"/>
          </a:xfrm>
        </p:grpSpPr>
        <p:sp>
          <p:nvSpPr>
            <p:cNvPr id="969" name="Google Shape;969;p60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0" name="Google Shape;970;p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1" name="Google Shape;971;p60"/>
          <p:cNvGrpSpPr/>
          <p:nvPr/>
        </p:nvGrpSpPr>
        <p:grpSpPr>
          <a:xfrm>
            <a:off x="5081109" y="2873067"/>
            <a:ext cx="997975" cy="1154771"/>
            <a:chOff x="4485975" y="1864162"/>
            <a:chExt cx="748500" cy="866100"/>
          </a:xfrm>
        </p:grpSpPr>
        <p:sp>
          <p:nvSpPr>
            <p:cNvPr id="972" name="Google Shape;972;p60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3" name="Google Shape;973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4" name="Google Shape;974;p60"/>
          <p:cNvGrpSpPr/>
          <p:nvPr/>
        </p:nvGrpSpPr>
        <p:grpSpPr>
          <a:xfrm>
            <a:off x="5081109" y="4581717"/>
            <a:ext cx="997975" cy="1154771"/>
            <a:chOff x="4485975" y="1864162"/>
            <a:chExt cx="748500" cy="866100"/>
          </a:xfrm>
        </p:grpSpPr>
        <p:sp>
          <p:nvSpPr>
            <p:cNvPr id="975" name="Google Shape;975;p60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6" name="Google Shape;976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7" name="Google Shape;977;p60"/>
          <p:cNvSpPr/>
          <p:nvPr/>
        </p:nvSpPr>
        <p:spPr>
          <a:xfrm>
            <a:off x="5840784" y="2708515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978" name="Google Shape;978;p60"/>
          <p:cNvSpPr/>
          <p:nvPr/>
        </p:nvSpPr>
        <p:spPr>
          <a:xfrm>
            <a:off x="6389909" y="360404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sp>
        <p:nvSpPr>
          <p:cNvPr id="979" name="Google Shape;979;p60"/>
          <p:cNvSpPr/>
          <p:nvPr/>
        </p:nvSpPr>
        <p:spPr>
          <a:xfrm>
            <a:off x="5925159" y="5216590"/>
            <a:ext cx="621300" cy="519900"/>
          </a:xfrm>
          <a:prstGeom prst="hexagon">
            <a:avLst>
              <a:gd fmla="val 29973" name="adj"/>
              <a:gd fmla="val 115470" name="vf"/>
            </a:avLst>
          </a:prstGeom>
          <a:solidFill>
            <a:srgbClr val="A4C2F4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CG1</a:t>
            </a:r>
            <a:endParaRPr sz="1200"/>
          </a:p>
        </p:txBody>
      </p:sp>
      <p:pic>
        <p:nvPicPr>
          <p:cNvPr id="980" name="Google Shape;98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449" y="2596000"/>
            <a:ext cx="274925" cy="17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1" name="Google Shape;981;p60"/>
          <p:cNvCxnSpPr>
            <a:stCxn id="982" idx="1"/>
            <a:endCxn id="979" idx="0"/>
          </p:cNvCxnSpPr>
          <p:nvPr/>
        </p:nvCxnSpPr>
        <p:spPr>
          <a:xfrm flipH="1">
            <a:off x="6546410" y="4437483"/>
            <a:ext cx="1679700" cy="1039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0"/>
          <p:cNvCxnSpPr>
            <a:stCxn id="967" idx="1"/>
            <a:endCxn id="977" idx="0"/>
          </p:cNvCxnSpPr>
          <p:nvPr/>
        </p:nvCxnSpPr>
        <p:spPr>
          <a:xfrm rot="10800000">
            <a:off x="6461938" y="2968421"/>
            <a:ext cx="2570100" cy="1013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60"/>
          <p:cNvCxnSpPr>
            <a:stCxn id="985" idx="1"/>
            <a:endCxn id="978" idx="0"/>
          </p:cNvCxnSpPr>
          <p:nvPr/>
        </p:nvCxnSpPr>
        <p:spPr>
          <a:xfrm rot="10800000">
            <a:off x="7011222" y="3863933"/>
            <a:ext cx="907800" cy="85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60"/>
          <p:cNvCxnSpPr>
            <a:stCxn id="964" idx="3"/>
            <a:endCxn id="975" idx="2"/>
          </p:cNvCxnSpPr>
          <p:nvPr/>
        </p:nvCxnSpPr>
        <p:spPr>
          <a:xfrm>
            <a:off x="2028600" y="4304763"/>
            <a:ext cx="3052500" cy="57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7" name="Google Shape;987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99" y="24650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449" y="262185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649" y="24436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199" y="231260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1649" y="2469450"/>
            <a:ext cx="274925" cy="1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9022" y="3762983"/>
            <a:ext cx="256695" cy="3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6110" y="4251033"/>
            <a:ext cx="256695" cy="3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8" name="Google Shape;998;p61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Security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HTTP and Kafka identities are currently separate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Kafka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Has its own identity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Usual mechanisms are supported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TLS encryption, TLS Auth, SASL Auth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HTTP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3rd party solutions can be used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API Gateways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3scale</a:t>
            </a:r>
            <a:r>
              <a:rPr lang="en" sz="1600">
                <a:solidFill>
                  <a:schemeClr val="dk1"/>
                </a:solidFill>
              </a:rPr>
              <a:t>), OAuth proxies, network policies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security features planned in the future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62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05" name="Google Shape;1005;p62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46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HTTP Bridge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Allows to producer and consumer Kafka messages using HTTP protocol / REST API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Available on RHEL and OCP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 RHEL as a ZIP download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 OCP deployed through the operator using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KafkaBridge</a:t>
            </a:r>
            <a:r>
              <a:rPr lang="en" sz="1600">
                <a:solidFill>
                  <a:schemeClr val="dk1"/>
                </a:solidFill>
              </a:rPr>
              <a:t> custom resource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Allows to consumer and produce JSON and binary messages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JSON messages can be consumed and produced directly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Everything else has to be sent as Binary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Payloads are Base64 encoded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Can cover actual binary data but also things such as Strings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47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HTTP Bridge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25" name="Google Shape;725;p47"/>
          <p:cNvGrpSpPr/>
          <p:nvPr/>
        </p:nvGrpSpPr>
        <p:grpSpPr>
          <a:xfrm>
            <a:off x="5371580" y="5027189"/>
            <a:ext cx="997975" cy="1154771"/>
            <a:chOff x="3604650" y="3820687"/>
            <a:chExt cx="748500" cy="866100"/>
          </a:xfrm>
        </p:grpSpPr>
        <p:sp>
          <p:nvSpPr>
            <p:cNvPr id="726" name="Google Shape;726;p47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7" name="Google Shape;72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47"/>
          <p:cNvGrpSpPr/>
          <p:nvPr/>
        </p:nvGrpSpPr>
        <p:grpSpPr>
          <a:xfrm>
            <a:off x="6369542" y="5027264"/>
            <a:ext cx="997975" cy="1154771"/>
            <a:chOff x="4738500" y="1577687"/>
            <a:chExt cx="748500" cy="866100"/>
          </a:xfrm>
        </p:grpSpPr>
        <p:sp>
          <p:nvSpPr>
            <p:cNvPr id="729" name="Google Shape;729;p47"/>
            <p:cNvSpPr/>
            <p:nvPr/>
          </p:nvSpPr>
          <p:spPr>
            <a:xfrm rot="5400000">
              <a:off x="4679700" y="1636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0" name="Google Shape;730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64244" y="1682351"/>
              <a:ext cx="412296" cy="586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47"/>
          <p:cNvGrpSpPr/>
          <p:nvPr/>
        </p:nvGrpSpPr>
        <p:grpSpPr>
          <a:xfrm>
            <a:off x="3688084" y="3508004"/>
            <a:ext cx="997975" cy="1154771"/>
            <a:chOff x="4485975" y="1864162"/>
            <a:chExt cx="748500" cy="866100"/>
          </a:xfrm>
        </p:grpSpPr>
        <p:sp>
          <p:nvSpPr>
            <p:cNvPr id="732" name="Google Shape;732;p47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3" name="Google Shape;733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34" name="Google Shape;734;p47"/>
          <p:cNvCxnSpPr>
            <a:stCxn id="735" idx="1"/>
          </p:cNvCxnSpPr>
          <p:nvPr/>
        </p:nvCxnSpPr>
        <p:spPr>
          <a:xfrm flipH="1">
            <a:off x="4718373" y="4085361"/>
            <a:ext cx="4047600" cy="2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7"/>
          <p:cNvCxnSpPr>
            <a:stCxn id="737" idx="3"/>
            <a:endCxn id="729" idx="4"/>
          </p:cNvCxnSpPr>
          <p:nvPr/>
        </p:nvCxnSpPr>
        <p:spPr>
          <a:xfrm flipH="1">
            <a:off x="7367467" y="4390537"/>
            <a:ext cx="1629000" cy="9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7"/>
          <p:cNvCxnSpPr>
            <a:stCxn id="737" idx="1"/>
            <a:endCxn id="726" idx="3"/>
          </p:cNvCxnSpPr>
          <p:nvPr/>
        </p:nvCxnSpPr>
        <p:spPr>
          <a:xfrm flipH="1">
            <a:off x="5870609" y="4390537"/>
            <a:ext cx="2778900" cy="63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47"/>
          <p:cNvGrpSpPr/>
          <p:nvPr/>
        </p:nvGrpSpPr>
        <p:grpSpPr>
          <a:xfrm>
            <a:off x="8649509" y="3482927"/>
            <a:ext cx="1153537" cy="1204869"/>
            <a:chOff x="727050" y="2196112"/>
            <a:chExt cx="865175" cy="903675"/>
          </a:xfrm>
        </p:grpSpPr>
        <p:pic>
          <p:nvPicPr>
            <p:cNvPr id="735" name="Google Shape;735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4400" y="2196112"/>
              <a:ext cx="777825" cy="90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7050" y="2746725"/>
              <a:ext cx="260225" cy="260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0" name="Google Shape;740;p47"/>
          <p:cNvCxnSpPr/>
          <p:nvPr/>
        </p:nvCxnSpPr>
        <p:spPr>
          <a:xfrm>
            <a:off x="2028600" y="4085388"/>
            <a:ext cx="1632000" cy="9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7"/>
          <p:cNvCxnSpPr/>
          <p:nvPr/>
        </p:nvCxnSpPr>
        <p:spPr>
          <a:xfrm>
            <a:off x="4686084" y="4363652"/>
            <a:ext cx="685500" cy="96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7"/>
          <p:cNvSpPr txBox="1"/>
          <p:nvPr/>
        </p:nvSpPr>
        <p:spPr>
          <a:xfrm>
            <a:off x="2071525" y="3626567"/>
            <a:ext cx="1345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HTTP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743" name="Google Shape;743;p47"/>
          <p:cNvGrpSpPr/>
          <p:nvPr/>
        </p:nvGrpSpPr>
        <p:grpSpPr>
          <a:xfrm>
            <a:off x="10336458" y="2548151"/>
            <a:ext cx="997975" cy="1154771"/>
            <a:chOff x="273950" y="2214900"/>
            <a:chExt cx="748500" cy="866100"/>
          </a:xfrm>
        </p:grpSpPr>
        <p:sp>
          <p:nvSpPr>
            <p:cNvPr id="744" name="Google Shape;744;p47"/>
            <p:cNvSpPr/>
            <p:nvPr/>
          </p:nvSpPr>
          <p:spPr>
            <a:xfrm rot="5400000">
              <a:off x="215150" y="2273700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5" name="Google Shape;745;p47"/>
            <p:cNvPicPr preferRelativeResize="0"/>
            <p:nvPr/>
          </p:nvPicPr>
          <p:blipFill rotWithShape="1">
            <a:blip r:embed="rId8">
              <a:alphaModFix/>
            </a:blip>
            <a:srcRect b="17389" l="16638" r="0" t="0"/>
            <a:stretch/>
          </p:blipFill>
          <p:spPr>
            <a:xfrm>
              <a:off x="407200" y="2409115"/>
              <a:ext cx="482000" cy="4776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6" name="Google Shape;746;p47"/>
          <p:cNvGrpSpPr/>
          <p:nvPr/>
        </p:nvGrpSpPr>
        <p:grpSpPr>
          <a:xfrm>
            <a:off x="8778283" y="1722551"/>
            <a:ext cx="997975" cy="1154771"/>
            <a:chOff x="273950" y="2214900"/>
            <a:chExt cx="748500" cy="866100"/>
          </a:xfrm>
        </p:grpSpPr>
        <p:sp>
          <p:nvSpPr>
            <p:cNvPr id="747" name="Google Shape;747;p47"/>
            <p:cNvSpPr/>
            <p:nvPr/>
          </p:nvSpPr>
          <p:spPr>
            <a:xfrm rot="5400000">
              <a:off x="215150" y="2273700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8" name="Google Shape;748;p47"/>
            <p:cNvPicPr preferRelativeResize="0"/>
            <p:nvPr/>
          </p:nvPicPr>
          <p:blipFill rotWithShape="1">
            <a:blip r:embed="rId8">
              <a:alphaModFix/>
            </a:blip>
            <a:srcRect b="17389" l="16638" r="0" t="0"/>
            <a:stretch/>
          </p:blipFill>
          <p:spPr>
            <a:xfrm>
              <a:off x="407200" y="2409115"/>
              <a:ext cx="482000" cy="477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p47"/>
          <p:cNvSpPr txBox="1"/>
          <p:nvPr/>
        </p:nvSpPr>
        <p:spPr>
          <a:xfrm>
            <a:off x="10074025" y="2172450"/>
            <a:ext cx="1522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ed Hat Display"/>
                <a:ea typeface="Red Hat Display"/>
                <a:cs typeface="Red Hat Display"/>
                <a:sym typeface="Red Hat Display"/>
              </a:rPr>
              <a:t>Kafka CR</a:t>
            </a:r>
            <a:endParaRPr sz="1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8385513" y="1346850"/>
            <a:ext cx="1783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ed Hat Display"/>
                <a:ea typeface="Red Hat Display"/>
                <a:cs typeface="Red Hat Display"/>
                <a:sym typeface="Red Hat Display"/>
              </a:rPr>
              <a:t>KafkaBridge CR</a:t>
            </a:r>
            <a:endParaRPr sz="1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51" name="Google Shape;751;p47"/>
          <p:cNvCxnSpPr>
            <a:stCxn id="744" idx="1"/>
          </p:cNvCxnSpPr>
          <p:nvPr/>
        </p:nvCxnSpPr>
        <p:spPr>
          <a:xfrm flipH="1">
            <a:off x="9818958" y="3403799"/>
            <a:ext cx="517500" cy="38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47"/>
          <p:cNvCxnSpPr>
            <a:stCxn id="747" idx="0"/>
            <a:endCxn id="735" idx="0"/>
          </p:cNvCxnSpPr>
          <p:nvPr/>
        </p:nvCxnSpPr>
        <p:spPr>
          <a:xfrm>
            <a:off x="9277270" y="2877322"/>
            <a:ext cx="7200" cy="60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753" name="Google Shape;753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050" y="3407413"/>
            <a:ext cx="818525" cy="1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48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Producers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 to the right URI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URI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/topics/&lt;topic-name&gt;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Content-type headers are important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Multiple messages in one request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61" name="Google Shape;7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802" y="1358800"/>
            <a:ext cx="6479473" cy="43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49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Producers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 Response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JSON with the partitions and offsets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69" name="Google Shape;7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275" y="1385450"/>
            <a:ext cx="3091857" cy="43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6" name="Google Shape;776;p50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Consumers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Consumers are </a:t>
            </a:r>
            <a:r>
              <a:rPr i="1" lang="en" sz="1600">
                <a:solidFill>
                  <a:schemeClr val="dk1"/>
                </a:solidFill>
              </a:rPr>
              <a:t>stateful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 consumer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Subscribe it to topics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Consume messages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Close the consumer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Statefulness is needed to handle performance, consumer groups, rebalances etc.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Makes scaling complicated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3" name="Google Shape;783;p51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Consumers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84" name="Google Shape;784;p51"/>
          <p:cNvGrpSpPr/>
          <p:nvPr/>
        </p:nvGrpSpPr>
        <p:grpSpPr>
          <a:xfrm>
            <a:off x="9562580" y="1369589"/>
            <a:ext cx="997975" cy="1154771"/>
            <a:chOff x="3604650" y="3820687"/>
            <a:chExt cx="748500" cy="866100"/>
          </a:xfrm>
        </p:grpSpPr>
        <p:sp>
          <p:nvSpPr>
            <p:cNvPr id="785" name="Google Shape;785;p51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6" name="Google Shape;786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7" name="Google Shape;787;p51"/>
          <p:cNvGrpSpPr/>
          <p:nvPr/>
        </p:nvGrpSpPr>
        <p:grpSpPr>
          <a:xfrm>
            <a:off x="10560542" y="1369664"/>
            <a:ext cx="997975" cy="1154771"/>
            <a:chOff x="4738500" y="1577687"/>
            <a:chExt cx="748500" cy="866100"/>
          </a:xfrm>
        </p:grpSpPr>
        <p:sp>
          <p:nvSpPr>
            <p:cNvPr id="788" name="Google Shape;788;p51"/>
            <p:cNvSpPr/>
            <p:nvPr/>
          </p:nvSpPr>
          <p:spPr>
            <a:xfrm rot="5400000">
              <a:off x="4679700" y="1636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9" name="Google Shape;789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64244" y="1682351"/>
              <a:ext cx="412296" cy="586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0" name="Google Shape;790;p51"/>
          <p:cNvGrpSpPr/>
          <p:nvPr/>
        </p:nvGrpSpPr>
        <p:grpSpPr>
          <a:xfrm>
            <a:off x="7879084" y="2669804"/>
            <a:ext cx="997975" cy="1154771"/>
            <a:chOff x="4485975" y="1864162"/>
            <a:chExt cx="748500" cy="866100"/>
          </a:xfrm>
        </p:grpSpPr>
        <p:sp>
          <p:nvSpPr>
            <p:cNvPr id="791" name="Google Shape;791;p51"/>
            <p:cNvSpPr/>
            <p:nvPr/>
          </p:nvSpPr>
          <p:spPr>
            <a:xfrm rot="5400000">
              <a:off x="4427175" y="1922962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2" name="Google Shape;792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2337" y="2073787"/>
              <a:ext cx="595774" cy="44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93" name="Google Shape;793;p51"/>
          <p:cNvCxnSpPr>
            <a:stCxn id="794" idx="3"/>
          </p:cNvCxnSpPr>
          <p:nvPr/>
        </p:nvCxnSpPr>
        <p:spPr>
          <a:xfrm>
            <a:off x="2071525" y="3247175"/>
            <a:ext cx="5781600" cy="15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51"/>
          <p:cNvCxnSpPr>
            <a:stCxn id="791" idx="4"/>
            <a:endCxn id="785" idx="1"/>
          </p:cNvCxnSpPr>
          <p:nvPr/>
        </p:nvCxnSpPr>
        <p:spPr>
          <a:xfrm flipH="1" rot="10800000">
            <a:off x="8877059" y="2225227"/>
            <a:ext cx="685500" cy="743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4" name="Google Shape;79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000" y="2569200"/>
            <a:ext cx="818525" cy="13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1"/>
          <p:cNvSpPr txBox="1"/>
          <p:nvPr/>
        </p:nvSpPr>
        <p:spPr>
          <a:xfrm>
            <a:off x="2071525" y="3623850"/>
            <a:ext cx="578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ed Hat Display"/>
              <a:buAutoNum type="arabicPeriod"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Create a consumer instance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7" name="Google Shape;797;p51"/>
          <p:cNvSpPr txBox="1"/>
          <p:nvPr/>
        </p:nvSpPr>
        <p:spPr>
          <a:xfrm>
            <a:off x="2097554" y="4660713"/>
            <a:ext cx="580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ed Hat Display"/>
              <a:buAutoNum type="arabicPeriod" startAt="3"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Poll for messages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8" name="Google Shape;798;p51"/>
          <p:cNvSpPr txBox="1"/>
          <p:nvPr/>
        </p:nvSpPr>
        <p:spPr>
          <a:xfrm>
            <a:off x="2110600" y="4136013"/>
            <a:ext cx="578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ed Hat Display"/>
              <a:buAutoNum type="arabicPeriod" startAt="2"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Subscribe to topics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9" name="Google Shape;799;p51"/>
          <p:cNvSpPr txBox="1"/>
          <p:nvPr/>
        </p:nvSpPr>
        <p:spPr>
          <a:xfrm>
            <a:off x="2097554" y="5194113"/>
            <a:ext cx="580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ed Hat Display"/>
              <a:buAutoNum type="arabicPeriod" startAt="4"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Commit messages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0" name="Google Shape;800;p51"/>
          <p:cNvSpPr txBox="1"/>
          <p:nvPr/>
        </p:nvSpPr>
        <p:spPr>
          <a:xfrm>
            <a:off x="2097554" y="5727513"/>
            <a:ext cx="580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ed Hat Display"/>
              <a:buAutoNum type="arabicPeriod" startAt="5"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Close consumer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52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Create consumer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08" name="Google Shape;8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50" y="2272598"/>
            <a:ext cx="9169201" cy="28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338" y="5215475"/>
            <a:ext cx="9131223" cy="12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53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Subscribe consumer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17" name="Google Shape;8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3179301"/>
            <a:ext cx="9893396" cy="1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