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  <p:embeddedFont>
      <p:font typeface="Oswald"/>
      <p:regular r:id="rId28"/>
      <p:bold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A32C7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A32C7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A32C7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277699"/>
              </a:buClr>
              <a:defRPr>
                <a:solidFill>
                  <a:srgbClr val="277699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277699"/>
              </a:buClr>
              <a:defRPr>
                <a:solidFill>
                  <a:srgbClr val="277699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277699"/>
              </a:buClr>
              <a:defRPr>
                <a:solidFill>
                  <a:srgbClr val="277699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277699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rgbClr val="277699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277699"/>
              </a:buClr>
              <a:buSzPct val="100000"/>
              <a:buFont typeface="Oswald"/>
              <a:buNone/>
              <a:defRPr sz="3000">
                <a:solidFill>
                  <a:srgbClr val="27769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s://wpfr.net/slack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ranslate.wordpress.org/projects/wp/dev/fr/default/glossary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.wordpress.org/2016/04/22/regles-typographiques-de-base/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ranslate.wordpress.org" TargetMode="External"/><Relationship Id="rId4" Type="http://schemas.openxmlformats.org/officeDocument/2006/relationships/hyperlink" Target="https://wpfr.net/slack/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fr.wordpress.org/2015/12/18/how-french-community-handles-pte-requests/" TargetMode="External"/><Relationship Id="rId5" Type="http://schemas.openxmlformats.org/officeDocument/2006/relationships/hyperlink" Target="https://fr.wordpress.org/2016/04/22/guide-de-traduction/" TargetMode="External"/><Relationship Id="rId6" Type="http://schemas.openxmlformats.org/officeDocument/2006/relationships/hyperlink" Target="https://translate.wordpress.org/consistency" TargetMode="External"/><Relationship Id="rId7" Type="http://schemas.openxmlformats.org/officeDocument/2006/relationships/hyperlink" Target="https://translate.wordpress.org/locale/fr/default/glossary" TargetMode="External"/><Relationship Id="rId8" Type="http://schemas.openxmlformats.org/officeDocument/2006/relationships/hyperlink" Target="https://fr.wordpress.org/2016/04/22/regles-typographiques-de-base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ptranslationday.org/" TargetMode="External"/><Relationship Id="rId6" Type="http://schemas.openxmlformats.org/officeDocument/2006/relationships/hyperlink" Target="https://jeanbaptisteaudras.com/" TargetMode="External"/><Relationship Id="rId7" Type="http://schemas.openxmlformats.org/officeDocument/2006/relationships/hyperlink" Target="https://twitter.com/audrasjb" TargetMode="External"/><Relationship Id="rId8" Type="http://schemas.openxmlformats.org/officeDocument/2006/relationships/hyperlink" Target="https://creativecommons.org/licenses/by-nc-sa/3.0/f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ptranslationday.org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ordpress.org/support/" TargetMode="External"/><Relationship Id="rId4" Type="http://schemas.openxmlformats.org/officeDocument/2006/relationships/hyperlink" Target="https://wordpress.org/support/register.php" TargetMode="External"/><Relationship Id="rId5" Type="http://schemas.openxmlformats.org/officeDocument/2006/relationships/hyperlink" Target="https://translate.wordpress.org/locale/fr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7967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Traduire WordPress, </a:t>
            </a:r>
            <a:br>
              <a:rPr lang="fr"/>
            </a:br>
            <a:r>
              <a:rPr lang="fr"/>
              <a:t>ses thèmes &amp; extensions</a:t>
            </a:r>
          </a:p>
        </p:txBody>
      </p:sp>
      <p:pic>
        <p:nvPicPr>
          <p:cNvPr descr="WPTD3-logo etc-3ai.ai @ 66,67% (RGB-GPU Preview) .png" id="63" name="Shape 63"/>
          <p:cNvPicPr preferRelativeResize="0"/>
          <p:nvPr/>
        </p:nvPicPr>
        <p:blipFill rotWithShape="1">
          <a:blip r:embed="rId3">
            <a:alphaModFix/>
          </a:blip>
          <a:srcRect b="4747" l="0" r="0" t="10175"/>
          <a:stretch/>
        </p:blipFill>
        <p:spPr>
          <a:xfrm>
            <a:off x="2432900" y="3480899"/>
            <a:ext cx="4202700" cy="15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83975" y="63000"/>
            <a:ext cx="8976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200">
                <a:solidFill>
                  <a:srgbClr val="F3F3F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WordPress Translation Day 3 — 30 septembre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-8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page de traduction d’un projet</a:t>
            </a:r>
          </a:p>
        </p:txBody>
      </p:sp>
      <p:pic>
        <p:nvPicPr>
          <p:cNvPr descr="Capture d’écran 2017-08-06 à 11.05.49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5" y="648975"/>
            <a:ext cx="6994075" cy="443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 de travail 1@2x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statuts des chaînes de traduction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>
                <a:solidFill>
                  <a:schemeClr val="dk1"/>
                </a:solidFill>
              </a:rPr>
              <a:t>translated</a:t>
            </a:r>
            <a:r>
              <a:rPr lang="fr"/>
              <a:t>/</a:t>
            </a:r>
            <a:r>
              <a:rPr lang="fr">
                <a:solidFill>
                  <a:schemeClr val="dk1"/>
                </a:solidFill>
              </a:rPr>
              <a:t>approved</a:t>
            </a:r>
            <a:r>
              <a:rPr lang="fr"/>
              <a:t> : traduction validée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>
                <a:solidFill>
                  <a:schemeClr val="dk1"/>
                </a:solidFill>
              </a:rPr>
              <a:t>untranslated</a:t>
            </a:r>
            <a:r>
              <a:rPr lang="fr"/>
              <a:t> : pas encore de traduction proposée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>
                <a:solidFill>
                  <a:schemeClr val="dk1"/>
                </a:solidFill>
              </a:rPr>
              <a:t>waiting</a:t>
            </a:r>
            <a:r>
              <a:rPr lang="fr"/>
              <a:t> : une traduction a été proposée mais n’a pas encore été validée</a:t>
            </a:r>
          </a:p>
          <a:p>
            <a:pPr indent="-228600" lvl="0" marL="457200">
              <a:spcBef>
                <a:spcPts val="0"/>
              </a:spcBef>
            </a:pPr>
            <a:r>
              <a:rPr lang="fr">
                <a:solidFill>
                  <a:schemeClr val="dk1"/>
                </a:solidFill>
              </a:rPr>
              <a:t>fuzzy</a:t>
            </a:r>
            <a:r>
              <a:rPr lang="fr"/>
              <a:t> : traduction enregistrée en brouillon, doit être validée manuellement</a:t>
            </a:r>
          </a:p>
        </p:txBody>
      </p:sp>
      <p:pic>
        <p:nvPicPr>
          <p:cNvPr descr="Plan de travail 1@2x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Traduire une chaîne avec Translate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Ci-dessous, la chaîne « Remind me again in 4 weeks » n’est pas traduite. Je double-clique dans la cellule correspondante de la colonne « Translation » (ou sur « Details »)</a:t>
            </a:r>
          </a:p>
        </p:txBody>
      </p:sp>
      <p:pic>
        <p:nvPicPr>
          <p:cNvPr descr="Capture d’écran 2017-08-06 à 11.15.19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2891012"/>
            <a:ext cx="90678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 de travail 1@2x.pn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Traduire une chaîne avec Translate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3164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/>
              <a:t>Traduire la chaîne, puis cliquer sur « Suggest new translation » :</a:t>
            </a:r>
          </a:p>
        </p:txBody>
      </p:sp>
      <p:pic>
        <p:nvPicPr>
          <p:cNvPr descr="Capture d’écran 2017-08-06 à 11.18.11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1800"/>
            <a:ext cx="8839199" cy="3210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 de travail 1@2x.pn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Traduire une chaîne avec Translate (suite)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400"/>
              <a:t>La chaîne apparaît maintenant en </a:t>
            </a:r>
            <a:r>
              <a:rPr lang="fr" sz="1400">
                <a:solidFill>
                  <a:srgbClr val="E69138"/>
                </a:solidFill>
              </a:rPr>
              <a:t>orange</a:t>
            </a:r>
            <a:r>
              <a:rPr lang="fr" sz="1400"/>
              <a:t>, elle est en attente de validation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br>
              <a:rPr lang="fr" sz="1400"/>
            </a:br>
            <a:r>
              <a:rPr lang="fr" sz="1400"/>
              <a:t>On peut encore la </a:t>
            </a:r>
            <a:br>
              <a:rPr lang="fr" sz="1400"/>
            </a:br>
            <a:r>
              <a:rPr lang="fr" sz="1400"/>
              <a:t>modifier en cliquant </a:t>
            </a:r>
            <a:br>
              <a:rPr lang="fr" sz="1400"/>
            </a:br>
            <a:r>
              <a:rPr lang="fr" sz="1400"/>
              <a:t>sur « Details » →  </a:t>
            </a:r>
          </a:p>
        </p:txBody>
      </p:sp>
      <p:pic>
        <p:nvPicPr>
          <p:cNvPr descr="Capture d’écran 2017-08-06 à 11.20.47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833562"/>
            <a:ext cx="90297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 d’écran 2017-08-06 à 11.22.42.png"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171" y="2641946"/>
            <a:ext cx="6430602" cy="2400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Plan de travail 1@2x.png"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À partir du moment où </a:t>
            </a:r>
            <a:r>
              <a:rPr lang="fr" u="sng"/>
              <a:t>une</a:t>
            </a:r>
            <a:r>
              <a:rPr lang="fr"/>
              <a:t> chaîne proposée a été validée…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fois une chaîne validée par un PTE ou un GTE 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Celle-ci apparaîtra avec le statut </a:t>
            </a:r>
            <a:r>
              <a:rPr lang="fr">
                <a:solidFill>
                  <a:srgbClr val="6AA84F"/>
                </a:solidFill>
              </a:rPr>
              <a:t>translated</a:t>
            </a:r>
            <a:r>
              <a:rPr lang="fr"/>
              <a:t> dans le pack de langues du projet (en vert)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Elle sera déployée sur toutes les installations utilisant ce projet (thème ou extension)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Vous serez reconnu comme un </a:t>
            </a:r>
            <a:r>
              <a:rPr lang="fr">
                <a:solidFill>
                  <a:schemeClr val="dk1"/>
                </a:solidFill>
              </a:rPr>
              <a:t>contributeur officiel</a:t>
            </a:r>
            <a:r>
              <a:rPr lang="fr"/>
              <a:t> du projet WordPress ! 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3600"/>
              <a:t>     (ง'̀-'́)ง</a:t>
            </a:r>
          </a:p>
        </p:txBody>
      </p:sp>
      <p:pic>
        <p:nvPicPr>
          <p:cNvPr descr="Capture d’écran 2017-08-06 à 11.28.21.png" id="166" name="Shape 166"/>
          <p:cNvPicPr preferRelativeResize="0"/>
          <p:nvPr/>
        </p:nvPicPr>
        <p:blipFill rotWithShape="1">
          <a:blip r:embed="rId3">
            <a:alphaModFix/>
          </a:blip>
          <a:srcRect b="8466" l="0" r="0" t="0"/>
          <a:stretch/>
        </p:blipFill>
        <p:spPr>
          <a:xfrm>
            <a:off x="4068249" y="3756025"/>
            <a:ext cx="5075749" cy="13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 faire pour demander la validation de vos traductions ?</a:t>
            </a:r>
          </a:p>
        </p:txBody>
      </p:sp>
      <p:pic>
        <p:nvPicPr>
          <p:cNvPr descr="Capture d’écran 2017-08-07 à 09.08.09.png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237" y="3523400"/>
            <a:ext cx="50387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Plutôt que d’attendre qu’un GTE ou PTE passe par là, le plus simple est de demander la validation de vos chaînes directement :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S’inscrire sur le Slack WordPress-fr </a:t>
            </a: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2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https://wpfr.net/slack/</a:t>
            </a:r>
            <a:r>
              <a:rPr lang="fr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fr" sz="12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Aller dans le channel </a:t>
            </a:r>
            <a:r>
              <a:rPr i="1"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#traductions</a:t>
            </a: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et poster un lien vers le projet que vous avez traduit</a:t>
            </a:r>
            <a:b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Vous pouvez en profiter </a:t>
            </a:r>
            <a:b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y poser vos questions</a:t>
            </a:r>
            <a:b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éventuelles : la communauté</a:t>
            </a:r>
            <a:b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 là pour vous répondre :)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Recommandations générales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3926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Suivre le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glossaire du cœur de WordPress</a:t>
            </a:r>
            <a:r>
              <a:rPr lang="fr" sz="1400"/>
              <a:t>, il constitue la ligne directrice de la traduction de WordPress.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Privilégier un langage formel. Le « vous » plutôt que le « tu ».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La traduction doit être facile à lire et à comprendre, même pour les utilisateurs qui n’ont pas de bagage technique spécifique.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Utiliser des phrases courtes et claires. Éviter la voix passive et les phrases trop longues.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Le ton doit refléter celui du texte original.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Ne pas traduire littéralement.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400"/>
              <a:t>Ne pas traduire le nom des thèmes, extensions.</a:t>
            </a:r>
          </a:p>
        </p:txBody>
      </p:sp>
      <p:pic>
        <p:nvPicPr>
          <p:cNvPr descr="Plan de travail 1@2x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Suivre les règles typographiques françaises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fr" sz="1400"/>
              <a:t>Gestion de la ponctuation et des espaces insécables</a:t>
            </a:r>
            <a:br>
              <a:rPr lang="fr" sz="1400"/>
            </a:br>
            <a:r>
              <a:rPr lang="fr" sz="1400"/>
              <a:t>→ saisir ALT+255 sur Windows ou ALT+SPACE sur MacOS</a:t>
            </a:r>
            <a:br>
              <a:rPr lang="fr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fr" sz="1400"/>
              <a:t>Utiliser les guillemets français « … »</a:t>
            </a:r>
            <a:br>
              <a:rPr lang="fr" sz="1400"/>
            </a:br>
            <a:r>
              <a:rPr lang="fr" sz="1400"/>
              <a:t>→ saisir ALT+0171 et ALT+</a:t>
            </a:r>
            <a:r>
              <a:rPr lang="fr" sz="1400"/>
              <a:t>0187 sur Windows </a:t>
            </a:r>
            <a:br>
              <a:rPr lang="fr" sz="1400"/>
            </a:br>
            <a:r>
              <a:rPr lang="fr" sz="1400"/>
              <a:t>ou ALT+7 et ALT+SHIFT+7 sur MacOS</a:t>
            </a:r>
            <a:br>
              <a:rPr lang="fr" sz="1400"/>
            </a:b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fr" sz="1400"/>
              <a:t>Utiliser l’apostrophe courbe française ’ au lieu du guillemet droit</a:t>
            </a:r>
            <a:br>
              <a:rPr lang="fr" sz="1400"/>
            </a:br>
            <a:r>
              <a:rPr lang="fr" sz="1400"/>
              <a:t>→ saisir ALT+0146 sur Windows ou ALT+SHIFT+4 sur MacOS</a:t>
            </a:r>
            <a:br>
              <a:rPr lang="fr" sz="1400"/>
            </a:b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fr" sz="1400"/>
              <a:t>Règles typo de base :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https://fr.wordpress.org/2016/04/22/regles-typographiques-de-base/</a:t>
            </a:r>
            <a:r>
              <a:rPr lang="fr" sz="1400"/>
              <a:t> </a:t>
            </a:r>
          </a:p>
        </p:txBody>
      </p:sp>
      <p:pic>
        <p:nvPicPr>
          <p:cNvPr descr="Plan de travail 1@2x.png"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Devenir Project Translation Editor (PTE)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SzPct val="100000"/>
            </a:pPr>
            <a:r>
              <a:rPr lang="fr" sz="1400"/>
              <a:t>Vous êtes éditeur de thèmes ou d’extensions ?</a:t>
            </a:r>
          </a:p>
          <a:p>
            <a:pPr indent="-317500" lvl="0" marL="457200">
              <a:spcBef>
                <a:spcPts val="0"/>
              </a:spcBef>
              <a:buSzPct val="100000"/>
            </a:pPr>
            <a:r>
              <a:rPr lang="fr" sz="1400"/>
              <a:t>Vous êtes un utilisateur assidu d’un thème ou d’une extension qui ne dispose pas de PTE en fr_FR ?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fr" sz="1400"/>
              <a:t>Vous avez déjà l’expérience d’avoir traduit plusieurs chaînes de caractères validées par la communauté ?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Dans ce cas, vous pouvez demander à devenir PTE d’un thème ou d’une extension. Vous pourrez alors valider vos propres traductions ainsi que celles proposées par d’autres utilisateurs.</a:t>
            </a:r>
          </a:p>
          <a:p>
            <a:pPr lvl="0">
              <a:spcBef>
                <a:spcPts val="0"/>
              </a:spcBef>
              <a:buNone/>
            </a:pPr>
            <a:r>
              <a:rPr lang="fr" sz="1400"/>
              <a:t>Il suffit d’en faire la demande sur le Slack, channel </a:t>
            </a:r>
            <a:r>
              <a:rPr i="1" lang="fr" sz="1400"/>
              <a:t>#traductions</a:t>
            </a:r>
            <a:r>
              <a:rPr lang="fr" sz="1400"/>
              <a:t>.</a:t>
            </a:r>
          </a:p>
        </p:txBody>
      </p:sp>
      <p:pic>
        <p:nvPicPr>
          <p:cNvPr descr="Plan de travail 1@2x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L’internationalisation de WordPress et de son écosystème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WordPress est traduit dans plus de 150 langues par des bénévoles de la communauté mondiale, regroupés en équipe de polyglottes.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Chacun peut contribuer à son développement en participant à la traduction française 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du cœur du CMS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de ses extensions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de ses thèmes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au niveau « meta » : documentation, wp.org, apps,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liens pour aller plus loin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13164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Translate sur WordPress.org 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https://translate.wordpress.org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slack WordPress-fr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https://wpfr.net/slack/</a:t>
            </a: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guide de traduction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https://fr.wordpress.org/2016/04/22/guide-de-traduction/</a:t>
            </a: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tableau de cohérence des traductions 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https://translate.wordpress.org/consistency</a:t>
            </a: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 glossaire anglais-français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7"/>
              </a:rPr>
              <a:t>https://translate.wordpress.org/locale/fr/default/glossary</a:t>
            </a: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Règles typographiques de base 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8"/>
              </a:rPr>
              <a:t>https://fr.wordpress.org/2016/04/22/regles-typographiques-de-base/</a:t>
            </a: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Comment devenir PTE pour un projet fr_FR (en anglais)</a:t>
            </a:r>
            <a:b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</a:t>
            </a:r>
            <a:r>
              <a:rPr lang="fr" sz="10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9"/>
              </a:rPr>
              <a:t>https://fr.wordpress.org/2015/12/18/how-french-community-handles-pte-requests/</a:t>
            </a:r>
            <a:r>
              <a:rPr lang="fr" sz="10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pic>
        <p:nvPicPr>
          <p:cNvPr descr="Plan de travail 1@2x.png" id="201" name="Shape 2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À vous de jouer !</a:t>
            </a:r>
          </a:p>
        </p:txBody>
      </p:sp>
      <p:pic>
        <p:nvPicPr>
          <p:cNvPr descr="WPTD3-logo etc-3ai.ai @ 66,67% (RGB-GPU Preview) .png" id="207" name="Shape 207"/>
          <p:cNvPicPr preferRelativeResize="0"/>
          <p:nvPr/>
        </p:nvPicPr>
        <p:blipFill rotWithShape="1">
          <a:blip r:embed="rId3">
            <a:alphaModFix/>
          </a:blip>
          <a:srcRect b="4747" l="0" r="0" t="10175"/>
          <a:stretch/>
        </p:blipFill>
        <p:spPr>
          <a:xfrm>
            <a:off x="2485824" y="170774"/>
            <a:ext cx="3478849" cy="1315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 de travail 1@2x.png"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99" y="4051459"/>
            <a:ext cx="962949" cy="8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435175" y="4036675"/>
            <a:ext cx="70893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Réalisé dans le cadre du </a:t>
            </a:r>
            <a:r>
              <a:rPr lang="fr" sz="1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WP Translation Day 2017</a:t>
            </a:r>
            <a:b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Crédits : </a:t>
            </a:r>
            <a:r>
              <a:rPr lang="fr" sz="1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Jb Audras</a:t>
            </a:r>
            <a: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lang="fr" sz="1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/>
              </a:rPr>
              <a:t>@audrasjb</a:t>
            </a:r>
            <a:b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Avec les contributions de FX Bénard, Thomas Piron &amp; Pascal Casier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Creative Commons </a:t>
            </a:r>
            <a:r>
              <a:rPr lang="fr" sz="1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/>
              </a:rPr>
              <a:t>BY-NC-SA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WordPress Translation Day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11700" y="1468825"/>
            <a:ext cx="86748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Source Code Pro"/>
            </a:pP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évènement annuel mondial</a:t>
            </a:r>
            <a:b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Source Code Pro"/>
            </a:pP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Stats 2016 : </a:t>
            </a:r>
            <a:r>
              <a:rPr lang="fr" sz="1800">
                <a:solidFill>
                  <a:srgbClr val="E91D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780 traducteurs</a:t>
            </a: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dans </a:t>
            </a:r>
            <a:r>
              <a:rPr lang="fr" sz="1800">
                <a:solidFill>
                  <a:srgbClr val="E91D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133 langues</a:t>
            </a: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ont produit </a:t>
            </a:r>
            <a:r>
              <a:rPr lang="fr" sz="1800">
                <a:solidFill>
                  <a:srgbClr val="E91D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60426 traductions</a:t>
            </a: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lors de </a:t>
            </a:r>
            <a:r>
              <a:rPr lang="fr" sz="1800">
                <a:solidFill>
                  <a:srgbClr val="E91D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67 évènements</a:t>
            </a: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dans le monde !</a:t>
            </a:r>
            <a:b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ct val="100000"/>
              <a:buFont typeface="Source Code Pro"/>
            </a:pP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2017, la troisième édition 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évènement sur 24h dans le monde entier et tous les fuseaux horaires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 dizaines d’évènements locaux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 conférences diffusées en streaming toute la journée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Font typeface="Source Code Pro"/>
            </a:pPr>
            <a:r>
              <a:rPr lang="fr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hashtag : </a:t>
            </a:r>
            <a:r>
              <a:rPr lang="fr">
                <a:solidFill>
                  <a:srgbClr val="E91D6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#WPTranslationDay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8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Site officiel →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800" u="sng">
                <a:solidFill>
                  <a:srgbClr val="01AFD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https://wptranslationday.org</a:t>
            </a:r>
            <a:r>
              <a:rPr lang="fr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pic>
        <p:nvPicPr>
          <p:cNvPr descr="Plan de travail 1@2x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Structuration de la communauté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400">
                <a:solidFill>
                  <a:schemeClr val="dk1"/>
                </a:solidFill>
              </a:rPr>
              <a:t>General</a:t>
            </a:r>
            <a:r>
              <a:rPr b="1" lang="fr" sz="1400">
                <a:solidFill>
                  <a:schemeClr val="dk1"/>
                </a:solidFill>
              </a:rPr>
              <a:t> Translation Editor (GTE)</a:t>
            </a:r>
            <a:br>
              <a:rPr lang="fr" sz="1400"/>
            </a:br>
            <a:r>
              <a:rPr lang="fr" sz="1400"/>
              <a:t>&gt; Responsable de la traduction pour une localisation (exemple : fr_FR)</a:t>
            </a:r>
            <a:br>
              <a:rPr lang="fr" sz="1400"/>
            </a:br>
            <a:r>
              <a:rPr lang="fr" sz="1400"/>
              <a:t>&gt; Réalise et valide les traductions proposées sur tous les projets d’une localisation</a:t>
            </a:r>
            <a:br>
              <a:rPr lang="fr" sz="1400"/>
            </a:br>
            <a:r>
              <a:rPr lang="fr" sz="1400"/>
              <a:t>&gt; Valide les demandes de nouveaux PTE et guide la communauté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400">
                <a:solidFill>
                  <a:schemeClr val="dk1"/>
                </a:solidFill>
              </a:rPr>
              <a:t>Project Translation Editor (PTE)</a:t>
            </a:r>
            <a:br>
              <a:rPr lang="fr" sz="1400"/>
            </a:br>
            <a:r>
              <a:rPr lang="fr" sz="1400"/>
              <a:t>&gt; Responsable d’un projet (thème, extension) pour une localisation</a:t>
            </a:r>
            <a:br>
              <a:rPr lang="fr" sz="1400"/>
            </a:br>
            <a:r>
              <a:rPr lang="fr" sz="1400"/>
              <a:t>&gt; Réalise et valide les traductions proposées sur le projet dont il est responsable pour une localisation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400">
                <a:solidFill>
                  <a:schemeClr val="dk1"/>
                </a:solidFill>
              </a:rPr>
              <a:t>Personne disposant d’un compte wordpress.org</a:t>
            </a:r>
            <a:br>
              <a:rPr lang="fr" sz="1400"/>
            </a:br>
            <a:r>
              <a:rPr lang="fr" sz="1400"/>
              <a:t>&gt; Peut proposer des traductions pour validation par un GTE ou par un PTE</a:t>
            </a:r>
          </a:p>
        </p:txBody>
      </p:sp>
      <p:pic>
        <p:nvPicPr>
          <p:cNvPr descr="Plan de travail 1@2x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diffusion des traductions réalisées : le système Translate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Une fois la traduction validée par un PTE ou par un GTE, et lorsque le projet (WordPress, thème, extension) est validé à 95% ou plus dans une localisation donnée, le système Translate 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construit un </a:t>
            </a:r>
            <a:r>
              <a:rPr lang="fr">
                <a:solidFill>
                  <a:schemeClr val="dk1"/>
                </a:solidFill>
              </a:rPr>
              <a:t>paquet de langue</a:t>
            </a:r>
          </a:p>
          <a:p>
            <a:pPr indent="-228600" lvl="0" marL="457200">
              <a:spcBef>
                <a:spcPts val="0"/>
              </a:spcBef>
            </a:pPr>
            <a:r>
              <a:rPr lang="fr">
                <a:solidFill>
                  <a:schemeClr val="dk1"/>
                </a:solidFill>
              </a:rPr>
              <a:t>notifie</a:t>
            </a:r>
            <a:r>
              <a:rPr lang="fr"/>
              <a:t> les utilisateurs via leur administration pour qu’ils puissent mettre à jour la traduction du projet depuis leur interface d’administration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Gestion des traductions sur votre serveur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468825"/>
            <a:ext cx="51054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fichiers de traduction sont situées sur </a:t>
            </a:r>
            <a:r>
              <a:rPr lang="fr">
                <a:solidFill>
                  <a:schemeClr val="dk1"/>
                </a:solidFill>
              </a:rPr>
              <a:t>wp-content/languages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Dans ce répertoire, on trouve les traductions du cœur de WordPress.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traductions des thèmes et extensions sont situées dans les sous-dossiers </a:t>
            </a:r>
            <a:r>
              <a:rPr lang="fr">
                <a:solidFill>
                  <a:schemeClr val="dk1"/>
                </a:solidFill>
              </a:rPr>
              <a:t>/themes</a:t>
            </a:r>
            <a:r>
              <a:rPr lang="fr"/>
              <a:t> et </a:t>
            </a:r>
            <a:r>
              <a:rPr lang="fr">
                <a:solidFill>
                  <a:schemeClr val="dk1"/>
                </a:solidFill>
              </a:rPr>
              <a:t>/plugins</a:t>
            </a:r>
          </a:p>
        </p:txBody>
      </p:sp>
      <p:pic>
        <p:nvPicPr>
          <p:cNvPr descr="Capture d’écran 2017-08-06 à 10.49.02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650" y="1919800"/>
            <a:ext cx="3276600" cy="182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Plan de travail 1@2x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Fonctionnement de la traduction : les chaînes de traduction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600"/>
              <a:t>Une chaîne de traduction est une expression, un mot, une phrase, découpée et isolée et utilisant la syntaxe standard et internationale fournie par PHP : </a:t>
            </a:r>
            <a:r>
              <a:rPr lang="fr" sz="1600">
                <a:latin typeface="Courier New"/>
                <a:ea typeface="Courier New"/>
                <a:cs typeface="Courier New"/>
                <a:sym typeface="Courier New"/>
              </a:rPr>
              <a:t>gettext</a:t>
            </a:r>
          </a:p>
          <a:p>
            <a:pPr lvl="0">
              <a:spcBef>
                <a:spcPts val="0"/>
              </a:spcBef>
              <a:buNone/>
            </a:pPr>
            <a:r>
              <a:rPr b="1" lang="fr"/>
              <a:t>Exemple :</a:t>
            </a:r>
          </a:p>
          <a:p>
            <a:pPr lvl="0" algn="ctr">
              <a:spcBef>
                <a:spcPts val="0"/>
              </a:spcBef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__(‘Hello word’, ‘textdomain’)</a:t>
            </a:r>
          </a:p>
          <a:p>
            <a:pPr lvl="0">
              <a:spcBef>
                <a:spcPts val="0"/>
              </a:spcBef>
              <a:buNone/>
            </a:pPr>
            <a:r>
              <a:rPr lang="fr" sz="1600"/>
              <a:t>Le premier paramètre, ici « </a:t>
            </a:r>
            <a:r>
              <a:rPr lang="fr" sz="1600"/>
              <a:t>Hello word » est l’élément traduisible.</a:t>
            </a:r>
          </a:p>
          <a:p>
            <a:pPr lvl="0">
              <a:spcBef>
                <a:spcPts val="0"/>
              </a:spcBef>
              <a:buNone/>
            </a:pPr>
            <a:r>
              <a:rPr lang="fr" sz="1600"/>
              <a:t>Le second paramètre, ici « textdomain » permet d’identifier le projet auquel la chaîne appartient.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devenir traducteur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 u="sng">
                <a:solidFill>
                  <a:schemeClr val="hlink"/>
                </a:solidFill>
                <a:hlinkClick r:id="rId3"/>
              </a:rPr>
              <a:t>Connectez-vous</a:t>
            </a:r>
            <a:r>
              <a:rPr lang="fr"/>
              <a:t> à WordPress.org ou </a:t>
            </a:r>
            <a:r>
              <a:rPr lang="fr" u="sng">
                <a:solidFill>
                  <a:schemeClr val="hlink"/>
                </a:solidFill>
                <a:hlinkClick r:id="rId4"/>
              </a:rPr>
              <a:t>créez un compte.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Visitez la page des projets en français sur </a:t>
            </a:r>
            <a:r>
              <a:rPr lang="fr" u="sng">
                <a:solidFill>
                  <a:schemeClr val="hlink"/>
                </a:solidFill>
                <a:hlinkClick r:id="rId5"/>
              </a:rPr>
              <a:t>translate.wordpress.org</a:t>
            </a:r>
            <a:r>
              <a:rPr lang="fr"/>
              <a:t>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Choisissez la localisation à </a:t>
            </a:r>
            <a:br>
              <a:rPr lang="fr"/>
            </a:br>
            <a:r>
              <a:rPr lang="fr"/>
              <a:t>laquelle vous souhaitez contribuer</a:t>
            </a:r>
            <a:br>
              <a:rPr lang="fr"/>
            </a:br>
            <a:r>
              <a:rPr lang="fr"/>
              <a:t>ici : </a:t>
            </a:r>
            <a:br>
              <a:rPr lang="fr"/>
            </a:br>
            <a:r>
              <a:rPr lang="fr"/>
              <a:t>French (France)</a:t>
            </a:r>
            <a:br>
              <a:rPr lang="fr"/>
            </a:br>
            <a:r>
              <a:rPr lang="fr"/>
              <a:t>Français – fr_FR</a:t>
            </a:r>
          </a:p>
        </p:txBody>
      </p:sp>
      <p:pic>
        <p:nvPicPr>
          <p:cNvPr descr="Capture d’écran 2017-08-06 à 10.59.33.png"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9637" y="2940962"/>
            <a:ext cx="29051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 de travail 1@2x.png"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traduire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/>
              <a:t>Trouver un projet que vous connaissez/utilisez.</a:t>
            </a:r>
            <a:br>
              <a:rPr lang="fr"/>
            </a:br>
            <a:r>
              <a:rPr lang="fr"/>
              <a:t>Par exemple ici je clique sur Plugins dans le menu, puis j’utilise le moteur de recherche pour trouver </a:t>
            </a:r>
            <a:r>
              <a:rPr i="1" lang="fr"/>
              <a:t>Yoast SEO</a:t>
            </a:r>
            <a:r>
              <a:rPr lang="fr"/>
              <a:t> :</a:t>
            </a:r>
          </a:p>
        </p:txBody>
      </p:sp>
      <p:pic>
        <p:nvPicPr>
          <p:cNvPr descr="Capture d’écran 2017-08-06 à 11.03.55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324" y="2550674"/>
            <a:ext cx="5414274" cy="249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n de travail 1@2x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349" y="333484"/>
            <a:ext cx="962949" cy="8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