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59" r:id="rId6"/>
    <p:sldId id="263"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4" d="100"/>
          <a:sy n="64" d="100"/>
        </p:scale>
        <p:origin x="680" y="36"/>
      </p:cViewPr>
      <p:guideLst/>
    </p:cSldViewPr>
  </p:slideViewPr>
  <p:notesTextViewPr>
    <p:cViewPr>
      <p:scale>
        <a:sx n="1" d="1"/>
        <a:sy n="1" d="1"/>
      </p:scale>
      <p:origin x="0" y="0"/>
    </p:cViewPr>
  </p:notesTextViewPr>
  <p:notesViewPr>
    <p:cSldViewPr snapToGrid="0">
      <p:cViewPr varScale="1">
        <p:scale>
          <a:sx n="96" d="100"/>
          <a:sy n="96" d="100"/>
        </p:scale>
        <p:origin x="36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EDBFF-7B4B-4DD5-94E1-63849A832F7C}"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7B728-B40C-4351-A33C-26E612BF2930}" type="slidenum">
              <a:rPr lang="en-US" smtClean="0"/>
              <a:t>‹#›</a:t>
            </a:fld>
            <a:endParaRPr lang="en-US"/>
          </a:p>
        </p:txBody>
      </p:sp>
    </p:spTree>
    <p:extLst>
      <p:ext uri="{BB962C8B-B14F-4D97-AF65-F5344CB8AC3E}">
        <p14:creationId xmlns:p14="http://schemas.microsoft.com/office/powerpoint/2010/main" val="356432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98B4-645B-411A-81B1-9E454D6D5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0D9B1-2946-4617-8090-C6E57D2AA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166F9-F0E8-49C9-A02E-7B06CF84E425}"/>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5" name="Footer Placeholder 4">
            <a:extLst>
              <a:ext uri="{FF2B5EF4-FFF2-40B4-BE49-F238E27FC236}">
                <a16:creationId xmlns:a16="http://schemas.microsoft.com/office/drawing/2014/main" id="{359EEC69-F058-4E56-A5D7-90D77E83C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653B1-3702-4A71-BA75-3BADEBFEA9D0}"/>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241360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18D3-C9F3-43BE-BDF6-6ADB9EF19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9400F-9FD8-4CA9-A9EB-6725B5EBF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6AB3F-9055-4931-80C2-4BEAAD8D80D3}"/>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5" name="Footer Placeholder 4">
            <a:extLst>
              <a:ext uri="{FF2B5EF4-FFF2-40B4-BE49-F238E27FC236}">
                <a16:creationId xmlns:a16="http://schemas.microsoft.com/office/drawing/2014/main" id="{F1F50E1D-10E9-4D85-AA64-632371E7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1E5BD-155A-4B92-8800-062A60128F3A}"/>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182730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6DA97-6E54-4198-8DFA-36E200781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1F512-FCED-440A-8C2F-2D915DDC3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7E825-9261-430F-9412-412464FB238B}"/>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5" name="Footer Placeholder 4">
            <a:extLst>
              <a:ext uri="{FF2B5EF4-FFF2-40B4-BE49-F238E27FC236}">
                <a16:creationId xmlns:a16="http://schemas.microsoft.com/office/drawing/2014/main" id="{2FAEA02F-EF85-4DD9-9F54-0C6D2F336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C003B-FC50-4465-96BC-44B7053E3A37}"/>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93170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7F8F-2593-4F51-9AD8-031F3B1D5BD5}"/>
              </a:ext>
            </a:extLst>
          </p:cNvPr>
          <p:cNvSpPr>
            <a:spLocks noGrp="1"/>
          </p:cNvSpPr>
          <p:nvPr>
            <p:ph type="title"/>
          </p:nvPr>
        </p:nvSpPr>
        <p:spPr>
          <a:xfrm>
            <a:off x="278295" y="262392"/>
            <a:ext cx="11608903" cy="80308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596AF2-40AC-491B-8203-FAD3CD752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A5E01-DBE2-4AE5-9843-2F166679BE70}"/>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5" name="Footer Placeholder 4">
            <a:extLst>
              <a:ext uri="{FF2B5EF4-FFF2-40B4-BE49-F238E27FC236}">
                <a16:creationId xmlns:a16="http://schemas.microsoft.com/office/drawing/2014/main" id="{4C41A325-A81B-48B7-B474-63BF39088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A11F-961B-4ECD-884D-59ACAF43260E}"/>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336108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B755-65BF-4608-88E6-BC1745908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95905-D650-437C-8AA5-6CCD3E931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8A0F5-AD6C-4318-9A4B-65D11BA5799C}"/>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5" name="Footer Placeholder 4">
            <a:extLst>
              <a:ext uri="{FF2B5EF4-FFF2-40B4-BE49-F238E27FC236}">
                <a16:creationId xmlns:a16="http://schemas.microsoft.com/office/drawing/2014/main" id="{C3D918B1-82DE-4C13-9779-41A08769D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438DB-7D34-4902-9F44-165AE5A600DC}"/>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8844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8720-8A5C-498D-86FE-91FB036A90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BB62D-A96D-4072-BFDB-2A2305C3B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F2233-A570-4DFB-A94C-0E24CBD78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D2616A-7EDB-4F25-A86E-B10D7772031A}"/>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6" name="Footer Placeholder 5">
            <a:extLst>
              <a:ext uri="{FF2B5EF4-FFF2-40B4-BE49-F238E27FC236}">
                <a16:creationId xmlns:a16="http://schemas.microsoft.com/office/drawing/2014/main" id="{C421C03F-041F-4CDC-84C2-9E83981D7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32470-8887-471B-A871-75D4E3DA49C3}"/>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50648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41C2-0D7B-4CEE-992E-4432AD552E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B4C55-3058-4632-9B95-B944F0364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48987-F96D-471A-BE4F-B9EE05110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BA8C6-5577-463B-A2DC-69CCE3F23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381E5-98FC-4546-84DB-306F22C6C4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AEE5DE-9985-448F-9413-55A6DB28B5CA}"/>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8" name="Footer Placeholder 7">
            <a:extLst>
              <a:ext uri="{FF2B5EF4-FFF2-40B4-BE49-F238E27FC236}">
                <a16:creationId xmlns:a16="http://schemas.microsoft.com/office/drawing/2014/main" id="{91B6E6E9-B5DC-47BA-BAC4-60340E029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FACC7-2F7E-4E5F-91B4-B56BBEBA8BA8}"/>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5552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DE40-5BFA-46CB-869A-950A962FF9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26FFBC-1415-4CAA-A6CE-B4FEAB6E0EFD}"/>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4" name="Footer Placeholder 3">
            <a:extLst>
              <a:ext uri="{FF2B5EF4-FFF2-40B4-BE49-F238E27FC236}">
                <a16:creationId xmlns:a16="http://schemas.microsoft.com/office/drawing/2014/main" id="{BA595E58-4868-4C87-99CE-8B249D8746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0927BB-32D7-4CC1-B73E-43C797297F2F}"/>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83371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8F5D4-15F3-4D66-92BE-CDA4844E3987}"/>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3" name="Footer Placeholder 2">
            <a:extLst>
              <a:ext uri="{FF2B5EF4-FFF2-40B4-BE49-F238E27FC236}">
                <a16:creationId xmlns:a16="http://schemas.microsoft.com/office/drawing/2014/main" id="{698BC695-6551-4F4B-AC86-A1CE25489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A51A91-9C1A-4601-93C4-04D449D9792F}"/>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70894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3E15-DCA2-4B0A-B45E-11443FEB8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54D08-E5BD-4E4C-9D26-839BF5CB6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E591F-D7B3-4E50-B33C-FCE6082A7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63F76-6741-48B3-A943-45E9283DEA40}"/>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6" name="Footer Placeholder 5">
            <a:extLst>
              <a:ext uri="{FF2B5EF4-FFF2-40B4-BE49-F238E27FC236}">
                <a16:creationId xmlns:a16="http://schemas.microsoft.com/office/drawing/2014/main" id="{EABB854A-FF6B-439B-A19E-5AEE6D0D1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367F7-C619-43B2-B2CF-3EFA832AE1BB}"/>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757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29C-09B5-4452-8773-971741093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701D70-50D7-4489-88C3-1B0431CB5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E340B-8193-4031-987C-D3A0DE7DF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6C85F-0D4B-438D-AB0F-1DC73BDBDBBC}"/>
              </a:ext>
            </a:extLst>
          </p:cNvPr>
          <p:cNvSpPr>
            <a:spLocks noGrp="1"/>
          </p:cNvSpPr>
          <p:nvPr>
            <p:ph type="dt" sz="half" idx="10"/>
          </p:nvPr>
        </p:nvSpPr>
        <p:spPr/>
        <p:txBody>
          <a:bodyPr/>
          <a:lstStyle/>
          <a:p>
            <a:fld id="{7665F76B-9CC4-46F3-8062-53530F006593}" type="datetimeFigureOut">
              <a:rPr lang="en-US" smtClean="0"/>
              <a:t>8/25/2019</a:t>
            </a:fld>
            <a:endParaRPr lang="en-US"/>
          </a:p>
        </p:txBody>
      </p:sp>
      <p:sp>
        <p:nvSpPr>
          <p:cNvPr id="6" name="Footer Placeholder 5">
            <a:extLst>
              <a:ext uri="{FF2B5EF4-FFF2-40B4-BE49-F238E27FC236}">
                <a16:creationId xmlns:a16="http://schemas.microsoft.com/office/drawing/2014/main" id="{895CC8D9-EA4B-4BC7-A4ED-829D10ED4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0EA01-773C-4F21-95C2-24680ABDA600}"/>
              </a:ext>
            </a:extLst>
          </p:cNvPr>
          <p:cNvSpPr>
            <a:spLocks noGrp="1"/>
          </p:cNvSpPr>
          <p:nvPr>
            <p:ph type="sldNum" sz="quarter" idx="12"/>
          </p:nvPr>
        </p:nvSpPr>
        <p:spPr/>
        <p:txBody>
          <a:bodyPr/>
          <a:lstStyle/>
          <a:p>
            <a:fld id="{A31EC1FC-33CD-4C51-9DB7-DFCE90AAC2DC}" type="slidenum">
              <a:rPr lang="en-US" smtClean="0"/>
              <a:t>‹#›</a:t>
            </a:fld>
            <a:endParaRPr lang="en-US"/>
          </a:p>
        </p:txBody>
      </p:sp>
    </p:spTree>
    <p:extLst>
      <p:ext uri="{BB962C8B-B14F-4D97-AF65-F5344CB8AC3E}">
        <p14:creationId xmlns:p14="http://schemas.microsoft.com/office/powerpoint/2010/main" val="42709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AA7B2-8387-43DD-B5FC-09771521E51A}"/>
              </a:ext>
            </a:extLst>
          </p:cNvPr>
          <p:cNvSpPr>
            <a:spLocks noGrp="1"/>
          </p:cNvSpPr>
          <p:nvPr>
            <p:ph type="title"/>
          </p:nvPr>
        </p:nvSpPr>
        <p:spPr>
          <a:xfrm>
            <a:off x="278296" y="253806"/>
            <a:ext cx="11608904" cy="811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B95CF0-F586-48E8-9DE5-4099BC2A3763}"/>
              </a:ext>
            </a:extLst>
          </p:cNvPr>
          <p:cNvSpPr>
            <a:spLocks noGrp="1"/>
          </p:cNvSpPr>
          <p:nvPr>
            <p:ph type="body" idx="1"/>
          </p:nvPr>
        </p:nvSpPr>
        <p:spPr>
          <a:xfrm>
            <a:off x="278295" y="1240402"/>
            <a:ext cx="11608903" cy="51603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31B243-54FF-4809-860A-94DA3954FAB2}"/>
              </a:ext>
            </a:extLst>
          </p:cNvPr>
          <p:cNvSpPr>
            <a:spLocks noGrp="1"/>
          </p:cNvSpPr>
          <p:nvPr>
            <p:ph type="dt" sz="half" idx="2"/>
          </p:nvPr>
        </p:nvSpPr>
        <p:spPr>
          <a:xfrm>
            <a:off x="278295" y="6488264"/>
            <a:ext cx="2743200" cy="233211"/>
          </a:xfrm>
          <a:prstGeom prst="rect">
            <a:avLst/>
          </a:prstGeom>
        </p:spPr>
        <p:txBody>
          <a:bodyPr vert="horz" lIns="91440" tIns="45720" rIns="91440" bIns="45720" rtlCol="0" anchor="ctr"/>
          <a:lstStyle>
            <a:lvl1pPr algn="l">
              <a:defRPr sz="1000">
                <a:solidFill>
                  <a:schemeClr val="tx1">
                    <a:tint val="75000"/>
                  </a:schemeClr>
                </a:solidFill>
              </a:defRPr>
            </a:lvl1pPr>
          </a:lstStyle>
          <a:p>
            <a:fld id="{7665F76B-9CC4-46F3-8062-53530F006593}" type="datetimeFigureOut">
              <a:rPr lang="en-US" smtClean="0"/>
              <a:pPr/>
              <a:t>8/25/2019</a:t>
            </a:fld>
            <a:endParaRPr lang="en-US" dirty="0"/>
          </a:p>
        </p:txBody>
      </p:sp>
      <p:sp>
        <p:nvSpPr>
          <p:cNvPr id="5" name="Footer Placeholder 4">
            <a:extLst>
              <a:ext uri="{FF2B5EF4-FFF2-40B4-BE49-F238E27FC236}">
                <a16:creationId xmlns:a16="http://schemas.microsoft.com/office/drawing/2014/main" id="{351EB5E9-277D-4599-A1EA-C46120CE7E39}"/>
              </a:ext>
            </a:extLst>
          </p:cNvPr>
          <p:cNvSpPr>
            <a:spLocks noGrp="1"/>
          </p:cNvSpPr>
          <p:nvPr>
            <p:ph type="ftr" sz="quarter" idx="3"/>
          </p:nvPr>
        </p:nvSpPr>
        <p:spPr>
          <a:xfrm>
            <a:off x="4038600" y="6488264"/>
            <a:ext cx="4114800" cy="23321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83283F-8F30-4411-8C5D-30949E0AEA6A}"/>
              </a:ext>
            </a:extLst>
          </p:cNvPr>
          <p:cNvSpPr>
            <a:spLocks noGrp="1"/>
          </p:cNvSpPr>
          <p:nvPr>
            <p:ph type="sldNum" sz="quarter" idx="4"/>
          </p:nvPr>
        </p:nvSpPr>
        <p:spPr>
          <a:xfrm>
            <a:off x="9143998" y="6488264"/>
            <a:ext cx="2743200" cy="233211"/>
          </a:xfrm>
          <a:prstGeom prst="rect">
            <a:avLst/>
          </a:prstGeom>
        </p:spPr>
        <p:txBody>
          <a:bodyPr vert="horz" lIns="91440" tIns="45720" rIns="91440" bIns="45720" rtlCol="0" anchor="ctr"/>
          <a:lstStyle>
            <a:lvl1pPr algn="r">
              <a:defRPr sz="1000">
                <a:solidFill>
                  <a:schemeClr val="tx1">
                    <a:tint val="75000"/>
                  </a:schemeClr>
                </a:solidFill>
              </a:defRPr>
            </a:lvl1pPr>
          </a:lstStyle>
          <a:p>
            <a:fld id="{A31EC1FC-33CD-4C51-9DB7-DFCE90AAC2DC}" type="slidenum">
              <a:rPr lang="en-US" smtClean="0"/>
              <a:pPr/>
              <a:t>‹#›</a:t>
            </a:fld>
            <a:endParaRPr lang="en-US"/>
          </a:p>
        </p:txBody>
      </p:sp>
    </p:spTree>
    <p:extLst>
      <p:ext uri="{BB962C8B-B14F-4D97-AF65-F5344CB8AC3E}">
        <p14:creationId xmlns:p14="http://schemas.microsoft.com/office/powerpoint/2010/main" val="379847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postal_codes_of_Canada:_K" TargetMode="External"/><Relationship Id="rId2" Type="http://schemas.openxmlformats.org/officeDocument/2006/relationships/hyperlink" Target="https://en.wikipedia.org/wiki/List_of_postal_codes_of_Canada:_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foursquare.com/v2/venues/explore?client_id=%7b%7d&amp;client_secret=%7b%7d&amp;ll=%7b%7d,%7b%7d&amp;v=%7b%7d&amp;radius=%7b%7d&amp;limit=%7b%7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9190-E48D-4F4F-9992-8678BC9BFA0D}"/>
              </a:ext>
            </a:extLst>
          </p:cNvPr>
          <p:cNvSpPr>
            <a:spLocks noGrp="1"/>
          </p:cNvSpPr>
          <p:nvPr>
            <p:ph type="ctrTitle"/>
          </p:nvPr>
        </p:nvSpPr>
        <p:spPr/>
        <p:txBody>
          <a:bodyPr>
            <a:normAutofit/>
          </a:bodyPr>
          <a:lstStyle/>
          <a:p>
            <a:r>
              <a:rPr lang="en-US" sz="4800" b="1" dirty="0"/>
              <a:t>A Glance of Major Cities in Canada</a:t>
            </a:r>
          </a:p>
        </p:txBody>
      </p:sp>
      <p:sp>
        <p:nvSpPr>
          <p:cNvPr id="3" name="Subtitle 2">
            <a:extLst>
              <a:ext uri="{FF2B5EF4-FFF2-40B4-BE49-F238E27FC236}">
                <a16:creationId xmlns:a16="http://schemas.microsoft.com/office/drawing/2014/main" id="{F5D8A21C-7C13-4C4F-A1CE-AA3F3328C56F}"/>
              </a:ext>
            </a:extLst>
          </p:cNvPr>
          <p:cNvSpPr>
            <a:spLocks noGrp="1"/>
          </p:cNvSpPr>
          <p:nvPr>
            <p:ph type="subTitle" idx="1"/>
          </p:nvPr>
        </p:nvSpPr>
        <p:spPr/>
        <p:txBody>
          <a:bodyPr>
            <a:normAutofit/>
          </a:bodyPr>
          <a:lstStyle/>
          <a:p>
            <a:r>
              <a:rPr lang="en-US" sz="3200" dirty="0"/>
              <a:t>- A Tourist’s Point of View</a:t>
            </a:r>
          </a:p>
        </p:txBody>
      </p:sp>
    </p:spTree>
    <p:extLst>
      <p:ext uri="{BB962C8B-B14F-4D97-AF65-F5344CB8AC3E}">
        <p14:creationId xmlns:p14="http://schemas.microsoft.com/office/powerpoint/2010/main" val="22512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B285E-900D-41C4-AFEC-E6C7DEDBDB97}"/>
              </a:ext>
            </a:extLst>
          </p:cNvPr>
          <p:cNvSpPr>
            <a:spLocks noGrp="1"/>
          </p:cNvSpPr>
          <p:nvPr>
            <p:ph type="title"/>
          </p:nvPr>
        </p:nvSpPr>
        <p:spPr>
          <a:xfrm>
            <a:off x="278295" y="212696"/>
            <a:ext cx="11608903" cy="803083"/>
          </a:xfrm>
        </p:spPr>
        <p:txBody>
          <a:bodyPr/>
          <a:lstStyle/>
          <a:p>
            <a:r>
              <a:rPr lang="en-US" b="1" dirty="0"/>
              <a:t>Business Problem </a:t>
            </a:r>
            <a:r>
              <a:rPr lang="en-US" dirty="0"/>
              <a:t>| Inspiration</a:t>
            </a:r>
          </a:p>
        </p:txBody>
      </p:sp>
      <p:sp>
        <p:nvSpPr>
          <p:cNvPr id="5" name="Content Placeholder 4">
            <a:extLst>
              <a:ext uri="{FF2B5EF4-FFF2-40B4-BE49-F238E27FC236}">
                <a16:creationId xmlns:a16="http://schemas.microsoft.com/office/drawing/2014/main" id="{D0F18CEE-55B7-44B4-99B1-74FA35DDA011}"/>
              </a:ext>
            </a:extLst>
          </p:cNvPr>
          <p:cNvSpPr>
            <a:spLocks noGrp="1"/>
          </p:cNvSpPr>
          <p:nvPr>
            <p:ph idx="1"/>
          </p:nvPr>
        </p:nvSpPr>
        <p:spPr/>
        <p:txBody>
          <a:bodyPr/>
          <a:lstStyle/>
          <a:p>
            <a:r>
              <a:rPr lang="en-US" dirty="0"/>
              <a:t>As a tourist visiting Canada for the first time, the major cities Toronto, Vancouver and Ottawa are on my list.</a:t>
            </a:r>
          </a:p>
          <a:p>
            <a:r>
              <a:rPr lang="en-US" dirty="0"/>
              <a:t>While planning my trip, I want to learn about the cities on the high level so I know what to expect, and what to focus on in each city.</a:t>
            </a:r>
          </a:p>
          <a:p>
            <a:pPr marL="914400" lvl="1" indent="-457200">
              <a:buFont typeface="+mj-lt"/>
              <a:buAutoNum type="arabicParenR"/>
            </a:pPr>
            <a:r>
              <a:rPr lang="en-US" b="1" dirty="0"/>
              <a:t>Downtowns</a:t>
            </a:r>
            <a:r>
              <a:rPr lang="en-US" dirty="0"/>
              <a:t>: How similar/dissimilar are the downtowns?</a:t>
            </a:r>
          </a:p>
          <a:p>
            <a:pPr marL="914400" lvl="1" indent="-457200">
              <a:buFont typeface="+mj-lt"/>
              <a:buAutoNum type="arabicParenR"/>
            </a:pPr>
            <a:r>
              <a:rPr lang="en-US" b="1" dirty="0"/>
              <a:t>Neighborhoods</a:t>
            </a:r>
            <a:r>
              <a:rPr lang="en-US" dirty="0"/>
              <a:t>: What are the different neighborhoods in each city?</a:t>
            </a:r>
          </a:p>
          <a:p>
            <a:pPr marL="914400" lvl="1" indent="-457200">
              <a:buFont typeface="+mj-lt"/>
              <a:buAutoNum type="arabicParenR"/>
            </a:pPr>
            <a:r>
              <a:rPr lang="en-US" b="1" dirty="0"/>
              <a:t>Food</a:t>
            </a:r>
            <a:r>
              <a:rPr lang="en-US" dirty="0"/>
              <a:t> </a:t>
            </a:r>
            <a:r>
              <a:rPr lang="en-US" b="1" dirty="0"/>
              <a:t>Selection</a:t>
            </a:r>
            <a:r>
              <a:rPr lang="en-US" dirty="0"/>
              <a:t>: What are the most popular cuisines in each city?</a:t>
            </a:r>
          </a:p>
          <a:p>
            <a:pPr marL="914400" lvl="1" indent="-457200">
              <a:buFont typeface="+mj-lt"/>
              <a:buAutoNum type="arabicParenR"/>
            </a:pPr>
            <a:r>
              <a:rPr lang="en-US" b="1" dirty="0"/>
              <a:t>To-do</a:t>
            </a:r>
            <a:r>
              <a:rPr lang="en-US" dirty="0"/>
              <a:t>: What are the most popular recreational activities in each city?</a:t>
            </a:r>
          </a:p>
          <a:p>
            <a:pPr marL="914400" lvl="1" indent="-457200">
              <a:buFont typeface="+mj-lt"/>
              <a:buAutoNum type="arabicParenR"/>
            </a:pPr>
            <a:r>
              <a:rPr lang="en-US" b="1" dirty="0"/>
              <a:t>Other</a:t>
            </a:r>
            <a:r>
              <a:rPr lang="en-US" dirty="0"/>
              <a:t>: What are some of the unique characteristics of each city?</a:t>
            </a:r>
          </a:p>
        </p:txBody>
      </p:sp>
    </p:spTree>
    <p:extLst>
      <p:ext uri="{BB962C8B-B14F-4D97-AF65-F5344CB8AC3E}">
        <p14:creationId xmlns:p14="http://schemas.microsoft.com/office/powerpoint/2010/main" val="42574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BA25-8BEC-4D32-991E-E864C4BE6BD5}"/>
              </a:ext>
            </a:extLst>
          </p:cNvPr>
          <p:cNvSpPr>
            <a:spLocks noGrp="1"/>
          </p:cNvSpPr>
          <p:nvPr>
            <p:ph type="title"/>
          </p:nvPr>
        </p:nvSpPr>
        <p:spPr/>
        <p:txBody>
          <a:bodyPr/>
          <a:lstStyle/>
          <a:p>
            <a:r>
              <a:rPr lang="en-US" b="1" dirty="0"/>
              <a:t>Business Problem</a:t>
            </a:r>
            <a:r>
              <a:rPr lang="en-US" dirty="0"/>
              <a:t> | Generalization</a:t>
            </a:r>
          </a:p>
        </p:txBody>
      </p:sp>
      <p:sp>
        <p:nvSpPr>
          <p:cNvPr id="3" name="Content Placeholder 2">
            <a:extLst>
              <a:ext uri="{FF2B5EF4-FFF2-40B4-BE49-F238E27FC236}">
                <a16:creationId xmlns:a16="http://schemas.microsoft.com/office/drawing/2014/main" id="{3C5EE873-9200-4E31-918F-634708A04FDC}"/>
              </a:ext>
            </a:extLst>
          </p:cNvPr>
          <p:cNvSpPr>
            <a:spLocks noGrp="1"/>
          </p:cNvSpPr>
          <p:nvPr>
            <p:ph idx="1"/>
          </p:nvPr>
        </p:nvSpPr>
        <p:spPr/>
        <p:txBody>
          <a:bodyPr/>
          <a:lstStyle/>
          <a:p>
            <a:r>
              <a:rPr lang="en-US" dirty="0"/>
              <a:t>Once packaged as a product, this can be a custom trip planning service</a:t>
            </a:r>
          </a:p>
          <a:p>
            <a:pPr lvl="1"/>
            <a:r>
              <a:rPr lang="en-US" dirty="0"/>
              <a:t>The customer can select the cities they want to visit (rather than most of the current travel sites that provide plans for only fixed combination of cities)</a:t>
            </a:r>
          </a:p>
          <a:p>
            <a:pPr lvl="1"/>
            <a:r>
              <a:rPr lang="en-US" dirty="0"/>
              <a:t>Rather than just giving out plans, compare and contrast the cities from various perspective to give travelers more background information. Travelers can then refine their plans to include/exclude, or increase/reduce time in certain cities based on what they see and what interest them</a:t>
            </a:r>
          </a:p>
          <a:p>
            <a:pPr lvl="1"/>
            <a:r>
              <a:rPr lang="en-US" dirty="0"/>
              <a:t>In each categories (such as food, culture, activities), customers can have an overview of what’s most popular and what’s most unique to each city, so that they can prioritize based on their own interests.</a:t>
            </a:r>
          </a:p>
          <a:p>
            <a:pPr lvl="1"/>
            <a:endParaRPr lang="en-US" dirty="0"/>
          </a:p>
          <a:p>
            <a:pPr lvl="1"/>
            <a:endParaRPr lang="en-US" dirty="0"/>
          </a:p>
        </p:txBody>
      </p:sp>
    </p:spTree>
    <p:extLst>
      <p:ext uri="{BB962C8B-B14F-4D97-AF65-F5344CB8AC3E}">
        <p14:creationId xmlns:p14="http://schemas.microsoft.com/office/powerpoint/2010/main" val="317677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ABB2-65E9-45AA-8F26-F192C7563CBC}"/>
              </a:ext>
            </a:extLst>
          </p:cNvPr>
          <p:cNvSpPr>
            <a:spLocks noGrp="1"/>
          </p:cNvSpPr>
          <p:nvPr>
            <p:ph type="title"/>
          </p:nvPr>
        </p:nvSpPr>
        <p:spPr/>
        <p:txBody>
          <a:bodyPr/>
          <a:lstStyle/>
          <a:p>
            <a:r>
              <a:rPr lang="en-US" b="1" dirty="0"/>
              <a:t>Data</a:t>
            </a:r>
            <a:r>
              <a:rPr lang="en-US" dirty="0"/>
              <a:t> | What’s Needed</a:t>
            </a:r>
          </a:p>
        </p:txBody>
      </p:sp>
      <p:sp>
        <p:nvSpPr>
          <p:cNvPr id="3" name="Content Placeholder 2">
            <a:extLst>
              <a:ext uri="{FF2B5EF4-FFF2-40B4-BE49-F238E27FC236}">
                <a16:creationId xmlns:a16="http://schemas.microsoft.com/office/drawing/2014/main" id="{0A934A32-683B-4DA1-B506-4E5D4DC45926}"/>
              </a:ext>
            </a:extLst>
          </p:cNvPr>
          <p:cNvSpPr>
            <a:spLocks noGrp="1"/>
          </p:cNvSpPr>
          <p:nvPr>
            <p:ph idx="1"/>
          </p:nvPr>
        </p:nvSpPr>
        <p:spPr/>
        <p:txBody>
          <a:bodyPr/>
          <a:lstStyle/>
          <a:p>
            <a:r>
              <a:rPr lang="en-US" sz="2800" dirty="0"/>
              <a:t>To Achieve this, the following data will be used</a:t>
            </a:r>
          </a:p>
          <a:p>
            <a:pPr lvl="1"/>
            <a:r>
              <a:rPr lang="en-US" dirty="0"/>
              <a:t>Data that contains the </a:t>
            </a:r>
            <a:r>
              <a:rPr lang="en-US" b="1" dirty="0"/>
              <a:t>zip code and neighborhood</a:t>
            </a:r>
            <a:r>
              <a:rPr lang="en-US" dirty="0"/>
              <a:t> information of Toronto, Vancouver, and Ottawa.</a:t>
            </a:r>
          </a:p>
          <a:p>
            <a:pPr lvl="1"/>
            <a:r>
              <a:rPr lang="en-US" b="1" dirty="0"/>
              <a:t>Latitude and Longitude </a:t>
            </a:r>
            <a:r>
              <a:rPr lang="en-US" dirty="0"/>
              <a:t>information by zip code</a:t>
            </a:r>
          </a:p>
          <a:p>
            <a:pPr lvl="1"/>
            <a:r>
              <a:rPr lang="en-US" dirty="0"/>
              <a:t>Foursquare data that contains </a:t>
            </a:r>
            <a:r>
              <a:rPr lang="en-US" b="1" dirty="0"/>
              <a:t>venue</a:t>
            </a:r>
            <a:r>
              <a:rPr lang="en-US" dirty="0"/>
              <a:t> information in the 3 cities</a:t>
            </a:r>
          </a:p>
        </p:txBody>
      </p:sp>
    </p:spTree>
    <p:extLst>
      <p:ext uri="{BB962C8B-B14F-4D97-AF65-F5344CB8AC3E}">
        <p14:creationId xmlns:p14="http://schemas.microsoft.com/office/powerpoint/2010/main" val="58219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6EE9-F01B-422F-BB1D-BA246928E19C}"/>
              </a:ext>
            </a:extLst>
          </p:cNvPr>
          <p:cNvSpPr>
            <a:spLocks noGrp="1"/>
          </p:cNvSpPr>
          <p:nvPr>
            <p:ph type="title"/>
          </p:nvPr>
        </p:nvSpPr>
        <p:spPr/>
        <p:txBody>
          <a:bodyPr/>
          <a:lstStyle/>
          <a:p>
            <a:r>
              <a:rPr lang="en-US" b="1" dirty="0"/>
              <a:t>Data</a:t>
            </a:r>
            <a:r>
              <a:rPr lang="en-US" dirty="0"/>
              <a:t> | Zip Code - Neighborhood</a:t>
            </a:r>
          </a:p>
        </p:txBody>
      </p:sp>
      <p:sp>
        <p:nvSpPr>
          <p:cNvPr id="3" name="Content Placeholder 2">
            <a:extLst>
              <a:ext uri="{FF2B5EF4-FFF2-40B4-BE49-F238E27FC236}">
                <a16:creationId xmlns:a16="http://schemas.microsoft.com/office/drawing/2014/main" id="{13F0116B-E03B-468E-B4C6-4ACD0BED65E9}"/>
              </a:ext>
            </a:extLst>
          </p:cNvPr>
          <p:cNvSpPr>
            <a:spLocks noGrp="1"/>
          </p:cNvSpPr>
          <p:nvPr>
            <p:ph idx="1"/>
          </p:nvPr>
        </p:nvSpPr>
        <p:spPr>
          <a:xfrm>
            <a:off x="536713" y="1326873"/>
            <a:ext cx="4512365" cy="4934779"/>
          </a:xfrm>
        </p:spPr>
        <p:txBody>
          <a:bodyPr/>
          <a:lstStyle/>
          <a:p>
            <a:r>
              <a:rPr lang="en-US" dirty="0"/>
              <a:t>For </a:t>
            </a:r>
            <a:r>
              <a:rPr lang="en-US" b="1" dirty="0"/>
              <a:t>Toronto</a:t>
            </a:r>
            <a:r>
              <a:rPr lang="en-US" dirty="0"/>
              <a:t>, there’s a well-formatted data source that contains zip code – neighborhood information:</a:t>
            </a:r>
            <a:br>
              <a:rPr lang="en-US" dirty="0"/>
            </a:br>
            <a:r>
              <a:rPr lang="en-US" sz="2000" u="sng" dirty="0">
                <a:hlinkClick r:id="rId2"/>
              </a:rPr>
              <a:t>https://en.wikipedia.org/wiki/List_of_postal_codes_of_Canada:_M</a:t>
            </a:r>
            <a:endParaRPr lang="en-US" sz="2000" dirty="0"/>
          </a:p>
          <a:p>
            <a:r>
              <a:rPr lang="en-US" dirty="0"/>
              <a:t>Some processing and cleansing is needed for missing data</a:t>
            </a:r>
          </a:p>
        </p:txBody>
      </p:sp>
      <p:pic>
        <p:nvPicPr>
          <p:cNvPr id="4" name="Picture 3">
            <a:extLst>
              <a:ext uri="{FF2B5EF4-FFF2-40B4-BE49-F238E27FC236}">
                <a16:creationId xmlns:a16="http://schemas.microsoft.com/office/drawing/2014/main" id="{1C2AEE9B-B83D-4F2D-85E4-176FCF1308C6}"/>
              </a:ext>
            </a:extLst>
          </p:cNvPr>
          <p:cNvPicPr>
            <a:picLocks noChangeAspect="1"/>
          </p:cNvPicPr>
          <p:nvPr/>
        </p:nvPicPr>
        <p:blipFill>
          <a:blip r:embed="rId3"/>
          <a:stretch>
            <a:fillRect/>
          </a:stretch>
        </p:blipFill>
        <p:spPr>
          <a:xfrm>
            <a:off x="5610288" y="1175303"/>
            <a:ext cx="5495925" cy="5086350"/>
          </a:xfrm>
          <a:prstGeom prst="rect">
            <a:avLst/>
          </a:prstGeom>
        </p:spPr>
      </p:pic>
    </p:spTree>
    <p:extLst>
      <p:ext uri="{BB962C8B-B14F-4D97-AF65-F5344CB8AC3E}">
        <p14:creationId xmlns:p14="http://schemas.microsoft.com/office/powerpoint/2010/main" val="124611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47D6-9D90-4CD9-A2C3-9C3749E25DE1}"/>
              </a:ext>
            </a:extLst>
          </p:cNvPr>
          <p:cNvSpPr>
            <a:spLocks noGrp="1"/>
          </p:cNvSpPr>
          <p:nvPr>
            <p:ph type="title"/>
          </p:nvPr>
        </p:nvSpPr>
        <p:spPr/>
        <p:txBody>
          <a:bodyPr/>
          <a:lstStyle/>
          <a:p>
            <a:r>
              <a:rPr lang="en-US" b="1" dirty="0"/>
              <a:t>Data</a:t>
            </a:r>
            <a:r>
              <a:rPr lang="en-US" dirty="0"/>
              <a:t> | Zip Code - Neighborhood</a:t>
            </a:r>
          </a:p>
        </p:txBody>
      </p:sp>
      <p:sp>
        <p:nvSpPr>
          <p:cNvPr id="3" name="Content Placeholder 2">
            <a:extLst>
              <a:ext uri="{FF2B5EF4-FFF2-40B4-BE49-F238E27FC236}">
                <a16:creationId xmlns:a16="http://schemas.microsoft.com/office/drawing/2014/main" id="{C6A2790C-9BBF-4623-8182-74FADD8B397E}"/>
              </a:ext>
            </a:extLst>
          </p:cNvPr>
          <p:cNvSpPr>
            <a:spLocks noGrp="1"/>
          </p:cNvSpPr>
          <p:nvPr>
            <p:ph idx="1"/>
          </p:nvPr>
        </p:nvSpPr>
        <p:spPr>
          <a:xfrm>
            <a:off x="278295" y="1240403"/>
            <a:ext cx="11608903" cy="1800862"/>
          </a:xfrm>
        </p:spPr>
        <p:txBody>
          <a:bodyPr/>
          <a:lstStyle/>
          <a:p>
            <a:r>
              <a:rPr lang="en-US" dirty="0"/>
              <a:t>For </a:t>
            </a:r>
            <a:r>
              <a:rPr lang="en-US" b="1" dirty="0"/>
              <a:t>Vancouver</a:t>
            </a:r>
            <a:r>
              <a:rPr lang="en-US" dirty="0"/>
              <a:t> and </a:t>
            </a:r>
            <a:r>
              <a:rPr lang="en-US" b="1" dirty="0"/>
              <a:t>Ottawa</a:t>
            </a:r>
            <a:r>
              <a:rPr lang="en-US" dirty="0"/>
              <a:t>, more data processing is needed</a:t>
            </a:r>
          </a:p>
          <a:p>
            <a:pPr lvl="1"/>
            <a:r>
              <a:rPr lang="en-US" dirty="0"/>
              <a:t>Vancouver: </a:t>
            </a:r>
            <a:r>
              <a:rPr lang="en-US" dirty="0">
                <a:hlinkClick r:id="rId2"/>
              </a:rPr>
              <a:t>https://en.wikipedia.org/wiki/List_of_postal_codes_of_Canada:_V</a:t>
            </a:r>
            <a:endParaRPr lang="en-US" dirty="0"/>
          </a:p>
          <a:p>
            <a:pPr lvl="1"/>
            <a:r>
              <a:rPr lang="en-US" dirty="0"/>
              <a:t>Ottawa: </a:t>
            </a:r>
            <a:r>
              <a:rPr lang="en-US" dirty="0">
                <a:hlinkClick r:id="rId3"/>
              </a:rPr>
              <a:t>https://en.wikipedia.org/wiki/List_of_postal_codes_of_Canada:_K</a:t>
            </a:r>
            <a:endParaRPr lang="en-US" dirty="0"/>
          </a:p>
          <a:p>
            <a:pPr marL="457200" lvl="1" indent="0">
              <a:buNone/>
            </a:pPr>
            <a:endParaRPr lang="en-US" dirty="0"/>
          </a:p>
        </p:txBody>
      </p:sp>
      <p:pic>
        <p:nvPicPr>
          <p:cNvPr id="4" name="Picture 3">
            <a:extLst>
              <a:ext uri="{FF2B5EF4-FFF2-40B4-BE49-F238E27FC236}">
                <a16:creationId xmlns:a16="http://schemas.microsoft.com/office/drawing/2014/main" id="{851FD7A2-CB0B-4484-9B02-05BF318A7FF9}"/>
              </a:ext>
            </a:extLst>
          </p:cNvPr>
          <p:cNvPicPr>
            <a:picLocks noChangeAspect="1"/>
          </p:cNvPicPr>
          <p:nvPr/>
        </p:nvPicPr>
        <p:blipFill>
          <a:blip r:embed="rId4"/>
          <a:stretch>
            <a:fillRect/>
          </a:stretch>
        </p:blipFill>
        <p:spPr>
          <a:xfrm>
            <a:off x="304802" y="2757384"/>
            <a:ext cx="7871598" cy="3624532"/>
          </a:xfrm>
          <a:prstGeom prst="rect">
            <a:avLst/>
          </a:prstGeom>
        </p:spPr>
      </p:pic>
      <p:sp>
        <p:nvSpPr>
          <p:cNvPr id="7" name="TextBox 6">
            <a:extLst>
              <a:ext uri="{FF2B5EF4-FFF2-40B4-BE49-F238E27FC236}">
                <a16:creationId xmlns:a16="http://schemas.microsoft.com/office/drawing/2014/main" id="{5DE31C57-DD75-4A0E-BBF6-E650194500BD}"/>
              </a:ext>
            </a:extLst>
          </p:cNvPr>
          <p:cNvSpPr txBox="1"/>
          <p:nvPr/>
        </p:nvSpPr>
        <p:spPr>
          <a:xfrm>
            <a:off x="8347210" y="2925106"/>
            <a:ext cx="353998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is not organized in the </a:t>
            </a:r>
            <a:r>
              <a:rPr lang="en-US" b="1" dirty="0"/>
              <a:t>format</a:t>
            </a:r>
            <a:r>
              <a:rPr lang="en-US" dirty="0"/>
              <a:t> we need, some processing is required</a:t>
            </a:r>
          </a:p>
          <a:p>
            <a:pPr marL="285750" indent="-285750">
              <a:buFont typeface="Arial" panose="020B0604020202020204" pitchFamily="34" charset="0"/>
              <a:buChar char="•"/>
            </a:pPr>
            <a:r>
              <a:rPr lang="en-US" dirty="0"/>
              <a:t>Some </a:t>
            </a:r>
            <a:r>
              <a:rPr lang="en-US" b="1" dirty="0"/>
              <a:t>cleansing</a:t>
            </a:r>
            <a:r>
              <a:rPr lang="en-US" dirty="0"/>
              <a:t> is needed for missing data and irrelevant data (for the screenshot shown, need to limit to Vancouver data only)</a:t>
            </a:r>
          </a:p>
          <a:p>
            <a:endParaRPr lang="en-US" dirty="0"/>
          </a:p>
        </p:txBody>
      </p:sp>
    </p:spTree>
    <p:extLst>
      <p:ext uri="{BB962C8B-B14F-4D97-AF65-F5344CB8AC3E}">
        <p14:creationId xmlns:p14="http://schemas.microsoft.com/office/powerpoint/2010/main" val="359116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EF1F-74A5-4A0B-86DC-29DD7B080612}"/>
              </a:ext>
            </a:extLst>
          </p:cNvPr>
          <p:cNvSpPr>
            <a:spLocks noGrp="1"/>
          </p:cNvSpPr>
          <p:nvPr>
            <p:ph type="title"/>
          </p:nvPr>
        </p:nvSpPr>
        <p:spPr/>
        <p:txBody>
          <a:bodyPr/>
          <a:lstStyle/>
          <a:p>
            <a:r>
              <a:rPr lang="en-US" b="1" dirty="0"/>
              <a:t>Data</a:t>
            </a:r>
            <a:r>
              <a:rPr lang="en-US" dirty="0"/>
              <a:t> | Coordinates</a:t>
            </a:r>
          </a:p>
        </p:txBody>
      </p:sp>
      <p:sp>
        <p:nvSpPr>
          <p:cNvPr id="3" name="Content Placeholder 2">
            <a:extLst>
              <a:ext uri="{FF2B5EF4-FFF2-40B4-BE49-F238E27FC236}">
                <a16:creationId xmlns:a16="http://schemas.microsoft.com/office/drawing/2014/main" id="{E9F3392E-22D3-431A-B77B-EEE780758F5C}"/>
              </a:ext>
            </a:extLst>
          </p:cNvPr>
          <p:cNvSpPr>
            <a:spLocks noGrp="1"/>
          </p:cNvSpPr>
          <p:nvPr>
            <p:ph idx="1"/>
          </p:nvPr>
        </p:nvSpPr>
        <p:spPr/>
        <p:txBody>
          <a:bodyPr/>
          <a:lstStyle/>
          <a:p>
            <a:r>
              <a:rPr lang="en-US" dirty="0"/>
              <a:t>Use the Geocoder Python package to obtain </a:t>
            </a:r>
            <a:r>
              <a:rPr lang="en-US" dirty="0" err="1"/>
              <a:t>coordibates</a:t>
            </a:r>
            <a:r>
              <a:rPr lang="en-US" dirty="0"/>
              <a:t> data for each Zip Code:</a:t>
            </a:r>
          </a:p>
        </p:txBody>
      </p:sp>
      <p:sp>
        <p:nvSpPr>
          <p:cNvPr id="4" name="TextBox 3">
            <a:extLst>
              <a:ext uri="{FF2B5EF4-FFF2-40B4-BE49-F238E27FC236}">
                <a16:creationId xmlns:a16="http://schemas.microsoft.com/office/drawing/2014/main" id="{4AF7B9F7-F713-4D80-9A21-2F8B01A81284}"/>
              </a:ext>
            </a:extLst>
          </p:cNvPr>
          <p:cNvSpPr txBox="1"/>
          <p:nvPr/>
        </p:nvSpPr>
        <p:spPr>
          <a:xfrm>
            <a:off x="1848678" y="2335696"/>
            <a:ext cx="8348870" cy="2585323"/>
          </a:xfrm>
          <a:prstGeom prst="rect">
            <a:avLst/>
          </a:prstGeom>
          <a:noFill/>
        </p:spPr>
        <p:txBody>
          <a:bodyPr wrap="square" rtlCol="0">
            <a:spAutoFit/>
          </a:bodyPr>
          <a:lstStyle/>
          <a:p>
            <a:r>
              <a:rPr lang="en-US" dirty="0">
                <a:solidFill>
                  <a:schemeClr val="tx2">
                    <a:lumMod val="60000"/>
                    <a:lumOff val="40000"/>
                  </a:schemeClr>
                </a:solidFill>
                <a:latin typeface="Calibri" panose="020F0502020204030204" pitchFamily="34" charset="0"/>
                <a:cs typeface="Calibri" panose="020F0502020204030204" pitchFamily="34" charset="0"/>
              </a:rPr>
              <a:t>import geocoder # import geocoder</a:t>
            </a:r>
          </a:p>
          <a:p>
            <a:r>
              <a:rPr lang="en-US" dirty="0">
                <a:solidFill>
                  <a:schemeClr val="tx2">
                    <a:lumMod val="60000"/>
                    <a:lumOff val="40000"/>
                  </a:schemeClr>
                </a:solidFill>
                <a:latin typeface="Calibri" panose="020F0502020204030204" pitchFamily="34" charset="0"/>
                <a:cs typeface="Calibri" panose="020F0502020204030204" pitchFamily="34" charset="0"/>
              </a:rPr>
              <a:t># initialize your variable to </a:t>
            </a:r>
            <a:r>
              <a:rPr lang="en-US" dirty="0" err="1">
                <a:solidFill>
                  <a:schemeClr val="tx2">
                    <a:lumMod val="60000"/>
                    <a:lumOff val="40000"/>
                  </a:schemeClr>
                </a:solidFill>
                <a:latin typeface="Calibri" panose="020F0502020204030204" pitchFamily="34" charset="0"/>
                <a:cs typeface="Calibri" panose="020F0502020204030204" pitchFamily="34" charset="0"/>
              </a:rPr>
              <a:t>Nonelat_lng_coords</a:t>
            </a:r>
            <a:r>
              <a:rPr lang="en-US" dirty="0">
                <a:solidFill>
                  <a:schemeClr val="tx2">
                    <a:lumMod val="60000"/>
                    <a:lumOff val="40000"/>
                  </a:schemeClr>
                </a:solidFill>
                <a:latin typeface="Calibri" panose="020F0502020204030204" pitchFamily="34" charset="0"/>
                <a:cs typeface="Calibri" panose="020F0502020204030204" pitchFamily="34" charset="0"/>
              </a:rPr>
              <a:t> = None</a:t>
            </a:r>
          </a:p>
          <a:p>
            <a:r>
              <a:rPr lang="en-US" dirty="0">
                <a:solidFill>
                  <a:schemeClr val="tx2">
                    <a:lumMod val="60000"/>
                    <a:lumOff val="40000"/>
                  </a:schemeClr>
                </a:solidFill>
                <a:latin typeface="Calibri" panose="020F0502020204030204" pitchFamily="34" charset="0"/>
                <a:cs typeface="Calibri" panose="020F0502020204030204" pitchFamily="34" charset="0"/>
              </a:rPr>
              <a:t># loop until you get the coordinates</a:t>
            </a:r>
          </a:p>
          <a:p>
            <a:r>
              <a:rPr lang="en-US" dirty="0">
                <a:solidFill>
                  <a:schemeClr val="tx2">
                    <a:lumMod val="60000"/>
                    <a:lumOff val="40000"/>
                  </a:schemeClr>
                </a:solidFill>
                <a:latin typeface="Calibri" panose="020F0502020204030204" pitchFamily="34" charset="0"/>
                <a:cs typeface="Calibri" panose="020F0502020204030204" pitchFamily="34" charset="0"/>
              </a:rPr>
              <a:t>while(</a:t>
            </a:r>
            <a:r>
              <a:rPr lang="en-US" dirty="0" err="1">
                <a:solidFill>
                  <a:schemeClr val="tx2">
                    <a:lumMod val="60000"/>
                    <a:lumOff val="40000"/>
                  </a:schemeClr>
                </a:solidFill>
                <a:latin typeface="Calibri" panose="020F0502020204030204" pitchFamily="34" charset="0"/>
                <a:cs typeface="Calibri" panose="020F0502020204030204" pitchFamily="34" charset="0"/>
              </a:rPr>
              <a:t>lat_lng_coords</a:t>
            </a:r>
            <a:r>
              <a:rPr lang="en-US" dirty="0">
                <a:solidFill>
                  <a:schemeClr val="tx2">
                    <a:lumMod val="60000"/>
                    <a:lumOff val="40000"/>
                  </a:schemeClr>
                </a:solidFill>
                <a:latin typeface="Calibri" panose="020F0502020204030204" pitchFamily="34" charset="0"/>
                <a:cs typeface="Calibri" panose="020F0502020204030204" pitchFamily="34" charset="0"/>
              </a:rPr>
              <a:t> is None):  </a:t>
            </a:r>
          </a:p>
          <a:p>
            <a:r>
              <a:rPr lang="en-US" dirty="0">
                <a:solidFill>
                  <a:schemeClr val="tx2">
                    <a:lumMod val="60000"/>
                    <a:lumOff val="40000"/>
                  </a:schemeClr>
                </a:solidFill>
                <a:latin typeface="Calibri" panose="020F0502020204030204" pitchFamily="34" charset="0"/>
                <a:cs typeface="Calibri" panose="020F0502020204030204" pitchFamily="34" charset="0"/>
              </a:rPr>
              <a:t>	g = </a:t>
            </a:r>
            <a:r>
              <a:rPr lang="en-US" dirty="0" err="1">
                <a:solidFill>
                  <a:schemeClr val="tx2">
                    <a:lumMod val="60000"/>
                    <a:lumOff val="40000"/>
                  </a:schemeClr>
                </a:solidFill>
                <a:latin typeface="Calibri" panose="020F0502020204030204" pitchFamily="34" charset="0"/>
                <a:cs typeface="Calibri" panose="020F0502020204030204" pitchFamily="34" charset="0"/>
              </a:rPr>
              <a:t>geocoder.google</a:t>
            </a:r>
            <a:r>
              <a:rPr lang="en-US" dirty="0">
                <a:solidFill>
                  <a:schemeClr val="tx2">
                    <a:lumMod val="60000"/>
                    <a:lumOff val="40000"/>
                  </a:schemeClr>
                </a:solidFill>
                <a:latin typeface="Calibri" panose="020F0502020204030204" pitchFamily="34" charset="0"/>
                <a:cs typeface="Calibri" panose="020F0502020204030204" pitchFamily="34" charset="0"/>
              </a:rPr>
              <a:t>('{}, Toronto, </a:t>
            </a:r>
            <a:r>
              <a:rPr lang="en-US" dirty="0" err="1">
                <a:solidFill>
                  <a:schemeClr val="tx2">
                    <a:lumMod val="60000"/>
                    <a:lumOff val="40000"/>
                  </a:schemeClr>
                </a:solidFill>
                <a:latin typeface="Calibri" panose="020F0502020204030204" pitchFamily="34" charset="0"/>
                <a:cs typeface="Calibri" panose="020F0502020204030204" pitchFamily="34" charset="0"/>
              </a:rPr>
              <a:t>Ontario'.format</a:t>
            </a:r>
            <a:r>
              <a:rPr lang="en-US" dirty="0">
                <a:solidFill>
                  <a:schemeClr val="tx2">
                    <a:lumMod val="60000"/>
                    <a:lumOff val="40000"/>
                  </a:schemeClr>
                </a:solidFill>
                <a:latin typeface="Calibri" panose="020F0502020204030204" pitchFamily="34" charset="0"/>
                <a:cs typeface="Calibri" panose="020F0502020204030204" pitchFamily="34" charset="0"/>
              </a:rPr>
              <a:t>(</a:t>
            </a:r>
            <a:r>
              <a:rPr lang="en-US" dirty="0" err="1">
                <a:solidFill>
                  <a:schemeClr val="tx2">
                    <a:lumMod val="60000"/>
                    <a:lumOff val="40000"/>
                  </a:schemeClr>
                </a:solidFill>
                <a:latin typeface="Calibri" panose="020F0502020204030204" pitchFamily="34" charset="0"/>
                <a:cs typeface="Calibri" panose="020F0502020204030204" pitchFamily="34" charset="0"/>
              </a:rPr>
              <a:t>postal_code</a:t>
            </a:r>
            <a:r>
              <a:rPr lang="en-US" dirty="0">
                <a:solidFill>
                  <a:schemeClr val="tx2">
                    <a:lumMod val="60000"/>
                    <a:lumOff val="40000"/>
                  </a:schemeClr>
                </a:solidFill>
                <a:latin typeface="Calibri" panose="020F0502020204030204" pitchFamily="34" charset="0"/>
                <a:cs typeface="Calibri" panose="020F0502020204030204" pitchFamily="34" charset="0"/>
              </a:rPr>
              <a:t>)) </a:t>
            </a:r>
          </a:p>
          <a:p>
            <a:r>
              <a:rPr lang="en-US" dirty="0">
                <a:solidFill>
                  <a:schemeClr val="tx2">
                    <a:lumMod val="60000"/>
                    <a:lumOff val="40000"/>
                  </a:schemeClr>
                </a:solidFill>
                <a:latin typeface="Calibri" panose="020F0502020204030204" pitchFamily="34" charset="0"/>
                <a:cs typeface="Calibri" panose="020F0502020204030204" pitchFamily="34" charset="0"/>
              </a:rPr>
              <a:t>	</a:t>
            </a:r>
            <a:r>
              <a:rPr lang="en-US" dirty="0" err="1">
                <a:solidFill>
                  <a:schemeClr val="tx2">
                    <a:lumMod val="60000"/>
                    <a:lumOff val="40000"/>
                  </a:schemeClr>
                </a:solidFill>
                <a:latin typeface="Calibri" panose="020F0502020204030204" pitchFamily="34" charset="0"/>
                <a:cs typeface="Calibri" panose="020F0502020204030204" pitchFamily="34" charset="0"/>
              </a:rPr>
              <a:t>lat_lng_coords</a:t>
            </a:r>
            <a:r>
              <a:rPr lang="en-US" dirty="0">
                <a:solidFill>
                  <a:schemeClr val="tx2">
                    <a:lumMod val="60000"/>
                    <a:lumOff val="40000"/>
                  </a:schemeClr>
                </a:solidFill>
                <a:latin typeface="Calibri" panose="020F0502020204030204" pitchFamily="34" charset="0"/>
                <a:cs typeface="Calibri" panose="020F0502020204030204" pitchFamily="34" charset="0"/>
              </a:rPr>
              <a:t> = </a:t>
            </a:r>
            <a:r>
              <a:rPr lang="en-US" dirty="0" err="1">
                <a:solidFill>
                  <a:schemeClr val="tx2">
                    <a:lumMod val="60000"/>
                    <a:lumOff val="40000"/>
                  </a:schemeClr>
                </a:solidFill>
                <a:latin typeface="Calibri" panose="020F0502020204030204" pitchFamily="34" charset="0"/>
                <a:cs typeface="Calibri" panose="020F0502020204030204" pitchFamily="34" charset="0"/>
              </a:rPr>
              <a:t>g.latlng</a:t>
            </a:r>
            <a:endParaRPr lang="en-US" dirty="0">
              <a:solidFill>
                <a:schemeClr val="tx2">
                  <a:lumMod val="60000"/>
                  <a:lumOff val="40000"/>
                </a:schemeClr>
              </a:solidFill>
              <a:latin typeface="Calibri" panose="020F0502020204030204" pitchFamily="34" charset="0"/>
              <a:cs typeface="Calibri" panose="020F0502020204030204" pitchFamily="34" charset="0"/>
            </a:endParaRPr>
          </a:p>
          <a:p>
            <a:endParaRPr lang="en-US" dirty="0">
              <a:solidFill>
                <a:schemeClr val="tx2">
                  <a:lumMod val="60000"/>
                  <a:lumOff val="40000"/>
                </a:schemeClr>
              </a:solidFill>
              <a:latin typeface="Calibri" panose="020F0502020204030204" pitchFamily="34" charset="0"/>
              <a:cs typeface="Calibri" panose="020F0502020204030204" pitchFamily="34" charset="0"/>
            </a:endParaRPr>
          </a:p>
          <a:p>
            <a:r>
              <a:rPr lang="en-US" dirty="0">
                <a:solidFill>
                  <a:schemeClr val="tx2">
                    <a:lumMod val="60000"/>
                    <a:lumOff val="40000"/>
                  </a:schemeClr>
                </a:solidFill>
                <a:latin typeface="Calibri" panose="020F0502020204030204" pitchFamily="34" charset="0"/>
                <a:cs typeface="Calibri" panose="020F0502020204030204" pitchFamily="34" charset="0"/>
              </a:rPr>
              <a:t>latitude = </a:t>
            </a:r>
            <a:r>
              <a:rPr lang="en-US" dirty="0" err="1">
                <a:solidFill>
                  <a:schemeClr val="tx2">
                    <a:lumMod val="60000"/>
                    <a:lumOff val="40000"/>
                  </a:schemeClr>
                </a:solidFill>
                <a:latin typeface="Calibri" panose="020F0502020204030204" pitchFamily="34" charset="0"/>
                <a:cs typeface="Calibri" panose="020F0502020204030204" pitchFamily="34" charset="0"/>
              </a:rPr>
              <a:t>lat_lng_coords</a:t>
            </a:r>
            <a:r>
              <a:rPr lang="en-US" dirty="0">
                <a:solidFill>
                  <a:schemeClr val="tx2">
                    <a:lumMod val="60000"/>
                    <a:lumOff val="40000"/>
                  </a:schemeClr>
                </a:solidFill>
                <a:latin typeface="Calibri" panose="020F0502020204030204" pitchFamily="34" charset="0"/>
                <a:cs typeface="Calibri" panose="020F0502020204030204" pitchFamily="34" charset="0"/>
              </a:rPr>
              <a:t>[0]</a:t>
            </a:r>
          </a:p>
          <a:p>
            <a:r>
              <a:rPr lang="en-US" dirty="0">
                <a:solidFill>
                  <a:schemeClr val="tx2">
                    <a:lumMod val="60000"/>
                    <a:lumOff val="40000"/>
                  </a:schemeClr>
                </a:solidFill>
                <a:latin typeface="Calibri" panose="020F0502020204030204" pitchFamily="34" charset="0"/>
                <a:cs typeface="Calibri" panose="020F0502020204030204" pitchFamily="34" charset="0"/>
              </a:rPr>
              <a:t>longitude = </a:t>
            </a:r>
            <a:r>
              <a:rPr lang="en-US" dirty="0" err="1">
                <a:solidFill>
                  <a:schemeClr val="tx2">
                    <a:lumMod val="60000"/>
                    <a:lumOff val="40000"/>
                  </a:schemeClr>
                </a:solidFill>
                <a:latin typeface="Calibri" panose="020F0502020204030204" pitchFamily="34" charset="0"/>
                <a:cs typeface="Calibri" panose="020F0502020204030204" pitchFamily="34" charset="0"/>
              </a:rPr>
              <a:t>lat_lng_coords</a:t>
            </a:r>
            <a:r>
              <a:rPr lang="en-US" dirty="0">
                <a:solidFill>
                  <a:schemeClr val="tx2">
                    <a:lumMod val="60000"/>
                    <a:lumOff val="40000"/>
                  </a:schemeClr>
                </a:solidFill>
                <a:latin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34396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E24B-06F8-4594-AA99-2B0EC5906395}"/>
              </a:ext>
            </a:extLst>
          </p:cNvPr>
          <p:cNvSpPr>
            <a:spLocks noGrp="1"/>
          </p:cNvSpPr>
          <p:nvPr>
            <p:ph type="title"/>
          </p:nvPr>
        </p:nvSpPr>
        <p:spPr/>
        <p:txBody>
          <a:bodyPr/>
          <a:lstStyle/>
          <a:p>
            <a:r>
              <a:rPr lang="en-US" b="1" dirty="0"/>
              <a:t>Data</a:t>
            </a:r>
            <a:r>
              <a:rPr lang="en-US" dirty="0"/>
              <a:t> | Venue Information</a:t>
            </a:r>
          </a:p>
        </p:txBody>
      </p:sp>
      <p:sp>
        <p:nvSpPr>
          <p:cNvPr id="3" name="Content Placeholder 2">
            <a:extLst>
              <a:ext uri="{FF2B5EF4-FFF2-40B4-BE49-F238E27FC236}">
                <a16:creationId xmlns:a16="http://schemas.microsoft.com/office/drawing/2014/main" id="{FC2CD94B-0E8D-49EA-A365-1D48075ED307}"/>
              </a:ext>
            </a:extLst>
          </p:cNvPr>
          <p:cNvSpPr>
            <a:spLocks noGrp="1"/>
          </p:cNvSpPr>
          <p:nvPr>
            <p:ph idx="1"/>
          </p:nvPr>
        </p:nvSpPr>
        <p:spPr/>
        <p:txBody>
          <a:bodyPr/>
          <a:lstStyle/>
          <a:p>
            <a:r>
              <a:rPr lang="en-US" dirty="0"/>
              <a:t>Use Foursquare API to explore venues near each zip codes</a:t>
            </a:r>
          </a:p>
          <a:p>
            <a:pPr lvl="1"/>
            <a:r>
              <a:rPr lang="en-US" dirty="0"/>
              <a:t>Format of API is: </a:t>
            </a:r>
            <a:r>
              <a:rPr lang="en-US" dirty="0">
                <a:hlinkClick r:id="rId2"/>
              </a:rPr>
              <a:t>https://api.foursquare.com/v2/venues/explore?client_id={}&amp;client_secret={}&amp;ll={},{}&amp;v={}&amp;radius={}&amp;limit={}</a:t>
            </a:r>
            <a:endParaRPr lang="en-US" dirty="0"/>
          </a:p>
          <a:p>
            <a:r>
              <a:rPr lang="en-US" dirty="0"/>
              <a:t>Once data is obtained, a cluster analysis will be performed on neighborhoods, to find different neighborhoods in each city.</a:t>
            </a:r>
          </a:p>
          <a:p>
            <a:pPr marL="0" indent="0">
              <a:buNone/>
            </a:pPr>
            <a:endParaRPr lang="en-US" dirty="0"/>
          </a:p>
          <a:p>
            <a:pPr lvl="1"/>
            <a:endParaRPr lang="en-US" dirty="0"/>
          </a:p>
        </p:txBody>
      </p:sp>
      <p:pic>
        <p:nvPicPr>
          <p:cNvPr id="4" name="Picture 3">
            <a:extLst>
              <a:ext uri="{FF2B5EF4-FFF2-40B4-BE49-F238E27FC236}">
                <a16:creationId xmlns:a16="http://schemas.microsoft.com/office/drawing/2014/main" id="{5A98E09B-181F-4360-A4E3-D6B3BDB1D7AD}"/>
              </a:ext>
            </a:extLst>
          </p:cNvPr>
          <p:cNvPicPr>
            <a:picLocks noChangeAspect="1"/>
          </p:cNvPicPr>
          <p:nvPr/>
        </p:nvPicPr>
        <p:blipFill>
          <a:blip r:embed="rId3"/>
          <a:stretch>
            <a:fillRect/>
          </a:stretch>
        </p:blipFill>
        <p:spPr>
          <a:xfrm>
            <a:off x="881049" y="3761427"/>
            <a:ext cx="10429901" cy="2215010"/>
          </a:xfrm>
          <a:prstGeom prst="rect">
            <a:avLst/>
          </a:prstGeom>
        </p:spPr>
      </p:pic>
    </p:spTree>
    <p:extLst>
      <p:ext uri="{BB962C8B-B14F-4D97-AF65-F5344CB8AC3E}">
        <p14:creationId xmlns:p14="http://schemas.microsoft.com/office/powerpoint/2010/main" val="695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DAFD-1B84-4164-AD6C-EB76FABD2924}"/>
              </a:ext>
            </a:extLst>
          </p:cNvPr>
          <p:cNvSpPr>
            <a:spLocks noGrp="1"/>
          </p:cNvSpPr>
          <p:nvPr>
            <p:ph type="title"/>
          </p:nvPr>
        </p:nvSpPr>
        <p:spPr/>
        <p:txBody>
          <a:bodyPr/>
          <a:lstStyle/>
          <a:p>
            <a:r>
              <a:rPr lang="en-US" b="1" dirty="0"/>
              <a:t>Data</a:t>
            </a:r>
            <a:r>
              <a:rPr lang="en-US" dirty="0"/>
              <a:t> | Venue Information</a:t>
            </a:r>
          </a:p>
        </p:txBody>
      </p:sp>
      <p:sp>
        <p:nvSpPr>
          <p:cNvPr id="3" name="Content Placeholder 2">
            <a:extLst>
              <a:ext uri="{FF2B5EF4-FFF2-40B4-BE49-F238E27FC236}">
                <a16:creationId xmlns:a16="http://schemas.microsoft.com/office/drawing/2014/main" id="{D25D47D2-86C8-43FF-9424-C0CB09556371}"/>
              </a:ext>
            </a:extLst>
          </p:cNvPr>
          <p:cNvSpPr>
            <a:spLocks noGrp="1"/>
          </p:cNvSpPr>
          <p:nvPr>
            <p:ph idx="1"/>
          </p:nvPr>
        </p:nvSpPr>
        <p:spPr>
          <a:xfrm>
            <a:off x="278295" y="1240402"/>
            <a:ext cx="11608903" cy="2346471"/>
          </a:xfrm>
        </p:spPr>
        <p:txBody>
          <a:bodyPr/>
          <a:lstStyle/>
          <a:p>
            <a:r>
              <a:rPr lang="en-US" dirty="0"/>
              <a:t>For analysis on “food selection”, “to-do”, and “others”, realized the “category name” of venues are too detailed/granular for the purpose of this analysis</a:t>
            </a:r>
          </a:p>
          <a:p>
            <a:pPr lvl="1"/>
            <a:r>
              <a:rPr lang="en-US" dirty="0"/>
              <a:t>For example, restaurants/food is separated into cuisines and subtypes of cuisines; similar for other categories</a:t>
            </a:r>
          </a:p>
          <a:p>
            <a:pPr lvl="1"/>
            <a:r>
              <a:rPr lang="en-US" dirty="0"/>
              <a:t>Some manual grouping (most likely based on string matches) will be needed</a:t>
            </a:r>
          </a:p>
          <a:p>
            <a:endParaRPr lang="en-US" dirty="0"/>
          </a:p>
        </p:txBody>
      </p:sp>
      <p:pic>
        <p:nvPicPr>
          <p:cNvPr id="4" name="Picture 3">
            <a:extLst>
              <a:ext uri="{FF2B5EF4-FFF2-40B4-BE49-F238E27FC236}">
                <a16:creationId xmlns:a16="http://schemas.microsoft.com/office/drawing/2014/main" id="{84289991-81F2-4770-A3DA-1FC9B23A5C91}"/>
              </a:ext>
            </a:extLst>
          </p:cNvPr>
          <p:cNvPicPr>
            <a:picLocks noChangeAspect="1"/>
          </p:cNvPicPr>
          <p:nvPr/>
        </p:nvPicPr>
        <p:blipFill>
          <a:blip r:embed="rId2"/>
          <a:stretch>
            <a:fillRect/>
          </a:stretch>
        </p:blipFill>
        <p:spPr>
          <a:xfrm>
            <a:off x="1073666" y="3569723"/>
            <a:ext cx="9286875" cy="2047875"/>
          </a:xfrm>
          <a:prstGeom prst="rect">
            <a:avLst/>
          </a:prstGeom>
        </p:spPr>
      </p:pic>
      <p:sp>
        <p:nvSpPr>
          <p:cNvPr id="5" name="TextBox 4">
            <a:extLst>
              <a:ext uri="{FF2B5EF4-FFF2-40B4-BE49-F238E27FC236}">
                <a16:creationId xmlns:a16="http://schemas.microsoft.com/office/drawing/2014/main" id="{A3B3CE9A-A7B0-4B2F-9D23-ED926B32CE93}"/>
              </a:ext>
            </a:extLst>
          </p:cNvPr>
          <p:cNvSpPr txBox="1"/>
          <p:nvPr/>
        </p:nvSpPr>
        <p:spPr>
          <a:xfrm>
            <a:off x="884088" y="5718789"/>
            <a:ext cx="10619165" cy="338554"/>
          </a:xfrm>
          <a:prstGeom prst="rect">
            <a:avLst/>
          </a:prstGeom>
          <a:noFill/>
        </p:spPr>
        <p:txBody>
          <a:bodyPr wrap="square" rtlCol="0">
            <a:spAutoFit/>
          </a:bodyPr>
          <a:lstStyle/>
          <a:p>
            <a:r>
              <a:rPr lang="en-US" sz="1600" i="1" dirty="0">
                <a:solidFill>
                  <a:schemeClr val="tx1">
                    <a:lumMod val="75000"/>
                    <a:lumOff val="25000"/>
                  </a:schemeClr>
                </a:solidFill>
              </a:rPr>
              <a:t>All the highlighted categories are food options, while the detailed breakdown is not necessary.</a:t>
            </a:r>
          </a:p>
        </p:txBody>
      </p:sp>
    </p:spTree>
    <p:extLst>
      <p:ext uri="{BB962C8B-B14F-4D97-AF65-F5344CB8AC3E}">
        <p14:creationId xmlns:p14="http://schemas.microsoft.com/office/powerpoint/2010/main" val="49922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651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Office Theme</vt:lpstr>
      <vt:lpstr>A Glance of Major Cities in Canada</vt:lpstr>
      <vt:lpstr>Business Problem | Inspiration</vt:lpstr>
      <vt:lpstr>Business Problem | Generalization</vt:lpstr>
      <vt:lpstr>Data | What’s Needed</vt:lpstr>
      <vt:lpstr>Data | Zip Code - Neighborhood</vt:lpstr>
      <vt:lpstr>Data | Zip Code - Neighborhood</vt:lpstr>
      <vt:lpstr>Data | Coordinates</vt:lpstr>
      <vt:lpstr>Data | Venue Information</vt:lpstr>
      <vt:lpstr>Data | Venue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whuang</dc:creator>
  <cp:lastModifiedBy>whuang</cp:lastModifiedBy>
  <cp:revision>16</cp:revision>
  <dcterms:created xsi:type="dcterms:W3CDTF">2019-08-26T05:02:30Z</dcterms:created>
  <dcterms:modified xsi:type="dcterms:W3CDTF">2019-08-26T06:55:52Z</dcterms:modified>
</cp:coreProperties>
</file>