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58" r:id="rId5"/>
    <p:sldId id="259"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D7D"/>
    <a:srgbClr val="2BDDDD"/>
    <a:srgbClr val="A147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336"/>
      </p:cViewPr>
      <p:guideLst/>
    </p:cSldViewPr>
  </p:slideViewPr>
  <p:notesTextViewPr>
    <p:cViewPr>
      <p:scale>
        <a:sx n="1" d="1"/>
        <a:sy n="1" d="1"/>
      </p:scale>
      <p:origin x="0" y="0"/>
    </p:cViewPr>
  </p:notesTextViewPr>
  <p:notesViewPr>
    <p:cSldViewPr snapToGrid="0">
      <p:cViewPr varScale="1">
        <p:scale>
          <a:sx n="96" d="100"/>
          <a:sy n="96" d="100"/>
        </p:scale>
        <p:origin x="364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EDBFF-7B4B-4DD5-94E1-63849A832F7C}" type="datetimeFigureOut">
              <a:rPr lang="en-US" smtClean="0"/>
              <a:t>9/1/2019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7B728-B40C-4351-A33C-26E612BF2930}" type="slidenum">
              <a:rPr lang="en-US" smtClean="0"/>
              <a:t>‹#›</a:t>
            </a:fld>
            <a:endParaRPr lang="en-US"/>
          </a:p>
        </p:txBody>
      </p:sp>
    </p:spTree>
    <p:extLst>
      <p:ext uri="{BB962C8B-B14F-4D97-AF65-F5344CB8AC3E}">
        <p14:creationId xmlns:p14="http://schemas.microsoft.com/office/powerpoint/2010/main" val="356432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98B4-645B-411A-81B1-9E454D6D57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30D9B1-2946-4617-8090-C6E57D2AA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A166F9-F0E8-49C9-A02E-7B06CF84E425}"/>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5" name="Footer Placeholder 4">
            <a:extLst>
              <a:ext uri="{FF2B5EF4-FFF2-40B4-BE49-F238E27FC236}">
                <a16:creationId xmlns:a16="http://schemas.microsoft.com/office/drawing/2014/main" id="{359EEC69-F058-4E56-A5D7-90D77E83C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653B1-3702-4A71-BA75-3BADEBFEA9D0}"/>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241360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18D3-C9F3-43BE-BDF6-6ADB9EF19A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E9400F-9FD8-4CA9-A9EB-6725B5EBF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6AB3F-9055-4931-80C2-4BEAAD8D80D3}"/>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5" name="Footer Placeholder 4">
            <a:extLst>
              <a:ext uri="{FF2B5EF4-FFF2-40B4-BE49-F238E27FC236}">
                <a16:creationId xmlns:a16="http://schemas.microsoft.com/office/drawing/2014/main" id="{F1F50E1D-10E9-4D85-AA64-632371E73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1E5BD-155A-4B92-8800-062A60128F3A}"/>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182730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6DA97-6E54-4198-8DFA-36E200781B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1F512-FCED-440A-8C2F-2D915DDC3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7E825-9261-430F-9412-412464FB238B}"/>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5" name="Footer Placeholder 4">
            <a:extLst>
              <a:ext uri="{FF2B5EF4-FFF2-40B4-BE49-F238E27FC236}">
                <a16:creationId xmlns:a16="http://schemas.microsoft.com/office/drawing/2014/main" id="{2FAEA02F-EF85-4DD9-9F54-0C6D2F336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C003B-FC50-4465-96BC-44B7053E3A37}"/>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93170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7F8F-2593-4F51-9AD8-031F3B1D5BD5}"/>
              </a:ext>
            </a:extLst>
          </p:cNvPr>
          <p:cNvSpPr>
            <a:spLocks noGrp="1"/>
          </p:cNvSpPr>
          <p:nvPr>
            <p:ph type="title"/>
          </p:nvPr>
        </p:nvSpPr>
        <p:spPr>
          <a:xfrm>
            <a:off x="278295" y="262392"/>
            <a:ext cx="11608903" cy="80308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2596AF2-40AC-491B-8203-FAD3CD752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A5E01-DBE2-4AE5-9843-2F166679BE70}"/>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5" name="Footer Placeholder 4">
            <a:extLst>
              <a:ext uri="{FF2B5EF4-FFF2-40B4-BE49-F238E27FC236}">
                <a16:creationId xmlns:a16="http://schemas.microsoft.com/office/drawing/2014/main" id="{4C41A325-A81B-48B7-B474-63BF39088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BA11F-961B-4ECD-884D-59ACAF43260E}"/>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336108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B755-65BF-4608-88E6-BC1745908A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95905-D650-437C-8AA5-6CCD3E931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8A0F5-AD6C-4318-9A4B-65D11BA5799C}"/>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5" name="Footer Placeholder 4">
            <a:extLst>
              <a:ext uri="{FF2B5EF4-FFF2-40B4-BE49-F238E27FC236}">
                <a16:creationId xmlns:a16="http://schemas.microsoft.com/office/drawing/2014/main" id="{C3D918B1-82DE-4C13-9779-41A08769D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438DB-7D34-4902-9F44-165AE5A600DC}"/>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88449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8720-8A5C-498D-86FE-91FB036A90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BB62D-A96D-4072-BFDB-2A2305C3BBC7}"/>
              </a:ext>
            </a:extLst>
          </p:cNvPr>
          <p:cNvSpPr>
            <a:spLocks noGrp="1"/>
          </p:cNvSpPr>
          <p:nvPr>
            <p:ph sz="half" idx="1"/>
          </p:nvPr>
        </p:nvSpPr>
        <p:spPr>
          <a:xfrm>
            <a:off x="278295" y="1216550"/>
            <a:ext cx="5741505" cy="51603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8F2233-A570-4DFB-A94C-0E24CBD785D5}"/>
              </a:ext>
            </a:extLst>
          </p:cNvPr>
          <p:cNvSpPr>
            <a:spLocks noGrp="1"/>
          </p:cNvSpPr>
          <p:nvPr>
            <p:ph sz="half" idx="2"/>
          </p:nvPr>
        </p:nvSpPr>
        <p:spPr>
          <a:xfrm>
            <a:off x="6172200" y="1216550"/>
            <a:ext cx="5714998" cy="51603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D2616A-7EDB-4F25-A86E-B10D7772031A}"/>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6" name="Footer Placeholder 5">
            <a:extLst>
              <a:ext uri="{FF2B5EF4-FFF2-40B4-BE49-F238E27FC236}">
                <a16:creationId xmlns:a16="http://schemas.microsoft.com/office/drawing/2014/main" id="{C421C03F-041F-4CDC-84C2-9E83981D7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32470-8887-471B-A871-75D4E3DA49C3}"/>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50648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41C2-0D7B-4CEE-992E-4432AD552E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AB4C55-3058-4632-9B95-B944F0364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B48987-F96D-471A-BE4F-B9EE05110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BA8C6-5577-463B-A2DC-69CCE3F23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381E5-98FC-4546-84DB-306F22C6C4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AEE5DE-9985-448F-9413-55A6DB28B5CA}"/>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8" name="Footer Placeholder 7">
            <a:extLst>
              <a:ext uri="{FF2B5EF4-FFF2-40B4-BE49-F238E27FC236}">
                <a16:creationId xmlns:a16="http://schemas.microsoft.com/office/drawing/2014/main" id="{91B6E6E9-B5DC-47BA-BAC4-60340E029A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0FACC7-2F7E-4E5F-91B4-B56BBEBA8BA8}"/>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425552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DE40-5BFA-46CB-869A-950A962FF9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26FFBC-1415-4CAA-A6CE-B4FEAB6E0EFD}"/>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4" name="Footer Placeholder 3">
            <a:extLst>
              <a:ext uri="{FF2B5EF4-FFF2-40B4-BE49-F238E27FC236}">
                <a16:creationId xmlns:a16="http://schemas.microsoft.com/office/drawing/2014/main" id="{BA595E58-4868-4C87-99CE-8B249D8746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0927BB-32D7-4CC1-B73E-43C797297F2F}"/>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83371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8F5D4-15F3-4D66-92BE-CDA4844E3987}"/>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3" name="Footer Placeholder 2">
            <a:extLst>
              <a:ext uri="{FF2B5EF4-FFF2-40B4-BE49-F238E27FC236}">
                <a16:creationId xmlns:a16="http://schemas.microsoft.com/office/drawing/2014/main" id="{698BC695-6551-4F4B-AC86-A1CE25489E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A51A91-9C1A-4601-93C4-04D449D9792F}"/>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70894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3E15-DCA2-4B0A-B45E-11443FEB8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54D08-E5BD-4E4C-9D26-839BF5CB6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DE591F-D7B3-4E50-B33C-FCE6082A7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63F76-6741-48B3-A943-45E9283DEA40}"/>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6" name="Footer Placeholder 5">
            <a:extLst>
              <a:ext uri="{FF2B5EF4-FFF2-40B4-BE49-F238E27FC236}">
                <a16:creationId xmlns:a16="http://schemas.microsoft.com/office/drawing/2014/main" id="{EABB854A-FF6B-439B-A19E-5AEE6D0D1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367F7-C619-43B2-B2CF-3EFA832AE1BB}"/>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42757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29C-09B5-4452-8773-971741093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701D70-50D7-4489-88C3-1B0431CB5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AE340B-8193-4031-987C-D3A0DE7DF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6C85F-0D4B-438D-AB0F-1DC73BDBDBBC}"/>
              </a:ext>
            </a:extLst>
          </p:cNvPr>
          <p:cNvSpPr>
            <a:spLocks noGrp="1"/>
          </p:cNvSpPr>
          <p:nvPr>
            <p:ph type="dt" sz="half" idx="10"/>
          </p:nvPr>
        </p:nvSpPr>
        <p:spPr/>
        <p:txBody>
          <a:bodyPr/>
          <a:lstStyle/>
          <a:p>
            <a:fld id="{7665F76B-9CC4-46F3-8062-53530F006593}" type="datetimeFigureOut">
              <a:rPr lang="en-US" smtClean="0"/>
              <a:t>9/1/2019</a:t>
            </a:fld>
            <a:endParaRPr lang="en-US"/>
          </a:p>
        </p:txBody>
      </p:sp>
      <p:sp>
        <p:nvSpPr>
          <p:cNvPr id="6" name="Footer Placeholder 5">
            <a:extLst>
              <a:ext uri="{FF2B5EF4-FFF2-40B4-BE49-F238E27FC236}">
                <a16:creationId xmlns:a16="http://schemas.microsoft.com/office/drawing/2014/main" id="{895CC8D9-EA4B-4BC7-A4ED-829D10ED4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0EA01-773C-4F21-95C2-24680ABDA600}"/>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42709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9AA7B2-8387-43DD-B5FC-09771521E51A}"/>
              </a:ext>
            </a:extLst>
          </p:cNvPr>
          <p:cNvSpPr>
            <a:spLocks noGrp="1"/>
          </p:cNvSpPr>
          <p:nvPr>
            <p:ph type="title"/>
          </p:nvPr>
        </p:nvSpPr>
        <p:spPr>
          <a:xfrm>
            <a:off x="278296" y="253806"/>
            <a:ext cx="11608904" cy="811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B95CF0-F586-48E8-9DE5-4099BC2A3763}"/>
              </a:ext>
            </a:extLst>
          </p:cNvPr>
          <p:cNvSpPr>
            <a:spLocks noGrp="1"/>
          </p:cNvSpPr>
          <p:nvPr>
            <p:ph type="body" idx="1"/>
          </p:nvPr>
        </p:nvSpPr>
        <p:spPr>
          <a:xfrm>
            <a:off x="278295" y="1240402"/>
            <a:ext cx="11608903" cy="516039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31B243-54FF-4809-860A-94DA3954FAB2}"/>
              </a:ext>
            </a:extLst>
          </p:cNvPr>
          <p:cNvSpPr>
            <a:spLocks noGrp="1"/>
          </p:cNvSpPr>
          <p:nvPr>
            <p:ph type="dt" sz="half" idx="2"/>
          </p:nvPr>
        </p:nvSpPr>
        <p:spPr>
          <a:xfrm>
            <a:off x="278295" y="6488264"/>
            <a:ext cx="2743200" cy="233211"/>
          </a:xfrm>
          <a:prstGeom prst="rect">
            <a:avLst/>
          </a:prstGeom>
        </p:spPr>
        <p:txBody>
          <a:bodyPr vert="horz" lIns="91440" tIns="45720" rIns="91440" bIns="45720" rtlCol="0" anchor="ctr"/>
          <a:lstStyle>
            <a:lvl1pPr algn="l">
              <a:defRPr sz="1000">
                <a:solidFill>
                  <a:schemeClr val="tx1">
                    <a:tint val="75000"/>
                  </a:schemeClr>
                </a:solidFill>
              </a:defRPr>
            </a:lvl1pPr>
          </a:lstStyle>
          <a:p>
            <a:fld id="{7665F76B-9CC4-46F3-8062-53530F006593}" type="datetimeFigureOut">
              <a:rPr lang="en-US" smtClean="0"/>
              <a:pPr/>
              <a:t>9/1/2019</a:t>
            </a:fld>
            <a:endParaRPr lang="en-US" dirty="0"/>
          </a:p>
        </p:txBody>
      </p:sp>
      <p:sp>
        <p:nvSpPr>
          <p:cNvPr id="5" name="Footer Placeholder 4">
            <a:extLst>
              <a:ext uri="{FF2B5EF4-FFF2-40B4-BE49-F238E27FC236}">
                <a16:creationId xmlns:a16="http://schemas.microsoft.com/office/drawing/2014/main" id="{351EB5E9-277D-4599-A1EA-C46120CE7E39}"/>
              </a:ext>
            </a:extLst>
          </p:cNvPr>
          <p:cNvSpPr>
            <a:spLocks noGrp="1"/>
          </p:cNvSpPr>
          <p:nvPr>
            <p:ph type="ftr" sz="quarter" idx="3"/>
          </p:nvPr>
        </p:nvSpPr>
        <p:spPr>
          <a:xfrm>
            <a:off x="4038600" y="6488264"/>
            <a:ext cx="4114800" cy="23321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C83283F-8F30-4411-8C5D-30949E0AEA6A}"/>
              </a:ext>
            </a:extLst>
          </p:cNvPr>
          <p:cNvSpPr>
            <a:spLocks noGrp="1"/>
          </p:cNvSpPr>
          <p:nvPr>
            <p:ph type="sldNum" sz="quarter" idx="4"/>
          </p:nvPr>
        </p:nvSpPr>
        <p:spPr>
          <a:xfrm>
            <a:off x="9143998" y="6488264"/>
            <a:ext cx="2743200" cy="233211"/>
          </a:xfrm>
          <a:prstGeom prst="rect">
            <a:avLst/>
          </a:prstGeom>
        </p:spPr>
        <p:txBody>
          <a:bodyPr vert="horz" lIns="91440" tIns="45720" rIns="91440" bIns="45720" rtlCol="0" anchor="ctr"/>
          <a:lstStyle>
            <a:lvl1pPr algn="r">
              <a:defRPr sz="1000">
                <a:solidFill>
                  <a:schemeClr val="tx1">
                    <a:tint val="75000"/>
                  </a:schemeClr>
                </a:solidFill>
              </a:defRPr>
            </a:lvl1pPr>
          </a:lstStyle>
          <a:p>
            <a:fld id="{A31EC1FC-33CD-4C51-9DB7-DFCE90AAC2DC}" type="slidenum">
              <a:rPr lang="en-US" smtClean="0"/>
              <a:pPr/>
              <a:t>‹#›</a:t>
            </a:fld>
            <a:endParaRPr lang="en-US"/>
          </a:p>
        </p:txBody>
      </p:sp>
    </p:spTree>
    <p:extLst>
      <p:ext uri="{BB962C8B-B14F-4D97-AF65-F5344CB8AC3E}">
        <p14:creationId xmlns:p14="http://schemas.microsoft.com/office/powerpoint/2010/main" val="379847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12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12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postal_codes_of_Canada:_K" TargetMode="External"/><Relationship Id="rId2" Type="http://schemas.openxmlformats.org/officeDocument/2006/relationships/hyperlink" Target="https://en.wikipedia.org/wiki/List_of_postal_codes_of_Canada:_V"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hyperlink" Target="https://fusiontables.google.com/DataSource?docid=1H_cl-oyeG4FDwqJUTeI_aGKmmkJdPDzRNccp96M&amp;hl=en_US&amp;pli=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foursquare.com/v2/venues/explore?client_id=%7b%7d&amp;client_secret=%7b%7d&amp;ll=%7b%7d,%7b%7d&amp;v=%7b%7d&amp;radius=%7b%7d&amp;limit=%7b%7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9190-E48D-4F4F-9992-8678BC9BFA0D}"/>
              </a:ext>
            </a:extLst>
          </p:cNvPr>
          <p:cNvSpPr>
            <a:spLocks noGrp="1"/>
          </p:cNvSpPr>
          <p:nvPr>
            <p:ph type="ctrTitle"/>
          </p:nvPr>
        </p:nvSpPr>
        <p:spPr/>
        <p:txBody>
          <a:bodyPr>
            <a:normAutofit/>
          </a:bodyPr>
          <a:lstStyle/>
          <a:p>
            <a:r>
              <a:rPr lang="en-US" sz="4800" b="1" dirty="0"/>
              <a:t>A Glance of Major Cities in Canada</a:t>
            </a:r>
          </a:p>
        </p:txBody>
      </p:sp>
      <p:sp>
        <p:nvSpPr>
          <p:cNvPr id="3" name="Subtitle 2">
            <a:extLst>
              <a:ext uri="{FF2B5EF4-FFF2-40B4-BE49-F238E27FC236}">
                <a16:creationId xmlns:a16="http://schemas.microsoft.com/office/drawing/2014/main" id="{F5D8A21C-7C13-4C4F-A1CE-AA3F3328C56F}"/>
              </a:ext>
            </a:extLst>
          </p:cNvPr>
          <p:cNvSpPr>
            <a:spLocks noGrp="1"/>
          </p:cNvSpPr>
          <p:nvPr>
            <p:ph type="subTitle" idx="1"/>
          </p:nvPr>
        </p:nvSpPr>
        <p:spPr/>
        <p:txBody>
          <a:bodyPr>
            <a:normAutofit/>
          </a:bodyPr>
          <a:lstStyle/>
          <a:p>
            <a:r>
              <a:rPr lang="en-US" sz="3200" dirty="0"/>
              <a:t>- A Tourist’s Point of View</a:t>
            </a:r>
          </a:p>
        </p:txBody>
      </p:sp>
    </p:spTree>
    <p:extLst>
      <p:ext uri="{BB962C8B-B14F-4D97-AF65-F5344CB8AC3E}">
        <p14:creationId xmlns:p14="http://schemas.microsoft.com/office/powerpoint/2010/main" val="225128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C108-7BA1-4CD4-AB8E-58E98D874AFD}"/>
              </a:ext>
            </a:extLst>
          </p:cNvPr>
          <p:cNvSpPr>
            <a:spLocks noGrp="1"/>
          </p:cNvSpPr>
          <p:nvPr>
            <p:ph type="title"/>
          </p:nvPr>
        </p:nvSpPr>
        <p:spPr/>
        <p:txBody>
          <a:bodyPr/>
          <a:lstStyle/>
          <a:p>
            <a:r>
              <a:rPr lang="en-US" b="1" dirty="0"/>
              <a:t>Observation</a:t>
            </a:r>
            <a:r>
              <a:rPr lang="en-US" dirty="0"/>
              <a:t> | Overview of the Cities</a:t>
            </a:r>
          </a:p>
        </p:txBody>
      </p:sp>
      <p:sp>
        <p:nvSpPr>
          <p:cNvPr id="3" name="Content Placeholder 2">
            <a:extLst>
              <a:ext uri="{FF2B5EF4-FFF2-40B4-BE49-F238E27FC236}">
                <a16:creationId xmlns:a16="http://schemas.microsoft.com/office/drawing/2014/main" id="{D890363B-472F-4FBA-891C-CC640C239386}"/>
              </a:ext>
            </a:extLst>
          </p:cNvPr>
          <p:cNvSpPr>
            <a:spLocks noGrp="1"/>
          </p:cNvSpPr>
          <p:nvPr>
            <p:ph idx="1"/>
          </p:nvPr>
        </p:nvSpPr>
        <p:spPr/>
        <p:txBody>
          <a:bodyPr/>
          <a:lstStyle/>
          <a:p>
            <a:r>
              <a:rPr lang="en-US" dirty="0"/>
              <a:t>For each city, analyses on the Category Groups’ frequencies and rankings for each will be performed</a:t>
            </a:r>
          </a:p>
          <a:p>
            <a:r>
              <a:rPr lang="en-US" dirty="0"/>
              <a:t>Category Group Frequency</a:t>
            </a:r>
          </a:p>
          <a:p>
            <a:endParaRPr lang="en-US" dirty="0"/>
          </a:p>
          <a:p>
            <a:endParaRPr lang="en-US" dirty="0"/>
          </a:p>
          <a:p>
            <a:endParaRPr lang="en-US" dirty="0"/>
          </a:p>
          <a:p>
            <a:r>
              <a:rPr lang="en-US" dirty="0"/>
              <a:t>Category Group Ranking</a:t>
            </a:r>
          </a:p>
        </p:txBody>
      </p:sp>
      <p:pic>
        <p:nvPicPr>
          <p:cNvPr id="4" name="Picture 3">
            <a:extLst>
              <a:ext uri="{FF2B5EF4-FFF2-40B4-BE49-F238E27FC236}">
                <a16:creationId xmlns:a16="http://schemas.microsoft.com/office/drawing/2014/main" id="{16021A61-16F6-4E07-9C90-DC2584693F1C}"/>
              </a:ext>
            </a:extLst>
          </p:cNvPr>
          <p:cNvPicPr/>
          <p:nvPr/>
        </p:nvPicPr>
        <p:blipFill>
          <a:blip r:embed="rId2"/>
          <a:stretch>
            <a:fillRect/>
          </a:stretch>
        </p:blipFill>
        <p:spPr>
          <a:xfrm>
            <a:off x="1654906" y="2608690"/>
            <a:ext cx="8291543" cy="1207936"/>
          </a:xfrm>
          <a:prstGeom prst="rect">
            <a:avLst/>
          </a:prstGeom>
        </p:spPr>
      </p:pic>
      <p:pic>
        <p:nvPicPr>
          <p:cNvPr id="5" name="Picture 4">
            <a:extLst>
              <a:ext uri="{FF2B5EF4-FFF2-40B4-BE49-F238E27FC236}">
                <a16:creationId xmlns:a16="http://schemas.microsoft.com/office/drawing/2014/main" id="{3EB7F4D1-F1A5-40D7-9FBB-445C152BA3C2}"/>
              </a:ext>
            </a:extLst>
          </p:cNvPr>
          <p:cNvPicPr/>
          <p:nvPr/>
        </p:nvPicPr>
        <p:blipFill>
          <a:blip r:embed="rId3"/>
          <a:stretch>
            <a:fillRect/>
          </a:stretch>
        </p:blipFill>
        <p:spPr>
          <a:xfrm>
            <a:off x="1765567" y="4594363"/>
            <a:ext cx="8180882" cy="1567897"/>
          </a:xfrm>
          <a:prstGeom prst="rect">
            <a:avLst/>
          </a:prstGeom>
        </p:spPr>
      </p:pic>
    </p:spTree>
    <p:extLst>
      <p:ext uri="{BB962C8B-B14F-4D97-AF65-F5344CB8AC3E}">
        <p14:creationId xmlns:p14="http://schemas.microsoft.com/office/powerpoint/2010/main" val="296515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41A1-9F08-4971-AF8D-C181DF9D18C9}"/>
              </a:ext>
            </a:extLst>
          </p:cNvPr>
          <p:cNvSpPr>
            <a:spLocks noGrp="1"/>
          </p:cNvSpPr>
          <p:nvPr>
            <p:ph type="title"/>
          </p:nvPr>
        </p:nvSpPr>
        <p:spPr/>
        <p:txBody>
          <a:bodyPr/>
          <a:lstStyle/>
          <a:p>
            <a:r>
              <a:rPr lang="en-US" b="1" dirty="0"/>
              <a:t>Observation</a:t>
            </a:r>
            <a:r>
              <a:rPr lang="en-US" dirty="0"/>
              <a:t> | Overview of the Cities</a:t>
            </a:r>
          </a:p>
        </p:txBody>
      </p:sp>
      <p:sp>
        <p:nvSpPr>
          <p:cNvPr id="3" name="Content Placeholder 2">
            <a:extLst>
              <a:ext uri="{FF2B5EF4-FFF2-40B4-BE49-F238E27FC236}">
                <a16:creationId xmlns:a16="http://schemas.microsoft.com/office/drawing/2014/main" id="{179608E8-1EF8-4A20-B6BB-F984B88BF63C}"/>
              </a:ext>
            </a:extLst>
          </p:cNvPr>
          <p:cNvSpPr>
            <a:spLocks noGrp="1"/>
          </p:cNvSpPr>
          <p:nvPr>
            <p:ph idx="1"/>
          </p:nvPr>
        </p:nvSpPr>
        <p:spPr>
          <a:xfrm>
            <a:off x="278295" y="1121133"/>
            <a:ext cx="11608903" cy="5335324"/>
          </a:xfrm>
        </p:spPr>
        <p:txBody>
          <a:bodyPr>
            <a:normAutofit fontScale="47500" lnSpcReduction="20000"/>
          </a:bodyPr>
          <a:lstStyle/>
          <a:p>
            <a:r>
              <a:rPr lang="en-US" sz="3800" dirty="0"/>
              <a:t>From the analyses, we are able to get an overview of the cities:</a:t>
            </a:r>
          </a:p>
          <a:p>
            <a:pPr lvl="1"/>
            <a:r>
              <a:rPr lang="en-US" sz="2500" b="1" dirty="0"/>
              <a:t>Top 3 Venue Types </a:t>
            </a:r>
            <a:r>
              <a:rPr lang="en-US" sz="2500" dirty="0"/>
              <a:t>(Category Groups)</a:t>
            </a:r>
          </a:p>
          <a:p>
            <a:pPr lvl="2">
              <a:lnSpc>
                <a:spcPct val="120000"/>
              </a:lnSpc>
              <a:spcBef>
                <a:spcPts val="600"/>
              </a:spcBef>
            </a:pPr>
            <a:r>
              <a:rPr lang="en-US" sz="2100" dirty="0"/>
              <a:t>No.1 Venue Type: For all 3 cities</a:t>
            </a:r>
            <a:r>
              <a:rPr lang="en-US" sz="2100" b="1" dirty="0"/>
              <a:t>, Food/Restaurant </a:t>
            </a:r>
            <a:r>
              <a:rPr lang="en-US" sz="2100" dirty="0"/>
              <a:t>is the most common venue type in the downtown area. </a:t>
            </a:r>
          </a:p>
          <a:p>
            <a:pPr lvl="2">
              <a:lnSpc>
                <a:spcPct val="120000"/>
              </a:lnSpc>
              <a:spcBef>
                <a:spcPts val="600"/>
              </a:spcBef>
            </a:pPr>
            <a:r>
              <a:rPr lang="en-US" sz="2100" dirty="0"/>
              <a:t>Other members in Top 3 Places: </a:t>
            </a:r>
            <a:r>
              <a:rPr lang="en-US" sz="2100" b="1" dirty="0"/>
              <a:t>Coffee/Tea places </a:t>
            </a:r>
            <a:r>
              <a:rPr lang="en-US" sz="2100" dirty="0"/>
              <a:t>are also among the top 3 venue types for all 3 cities. The remaining member in the top 3 places in both Ottawa and Vancouver is "Specialty Store", whereas in Vancouver "Specialty Food" made the 3rd place. This makes the density of food venues in downtown Vancouver the highest among the 3 cities.</a:t>
            </a:r>
          </a:p>
          <a:p>
            <a:pPr lvl="1"/>
            <a:r>
              <a:rPr lang="en-US" sz="2500" b="1" dirty="0"/>
              <a:t>Shopping</a:t>
            </a:r>
          </a:p>
          <a:p>
            <a:pPr lvl="2">
              <a:lnSpc>
                <a:spcPct val="120000"/>
              </a:lnSpc>
              <a:spcBef>
                <a:spcPts val="600"/>
              </a:spcBef>
            </a:pPr>
            <a:r>
              <a:rPr lang="en-US" sz="2100" dirty="0"/>
              <a:t>With "Specialty Store" being the no.2 venue type, and General Shopping (which primarily comprises of department stores, shopping malls &amp; etc.), </a:t>
            </a:r>
            <a:r>
              <a:rPr lang="en-US" sz="2100" b="1" dirty="0"/>
              <a:t>Ottawa</a:t>
            </a:r>
            <a:r>
              <a:rPr lang="en-US" sz="2100" dirty="0"/>
              <a:t> appears to be the city that will be most attractive to shoppers.</a:t>
            </a:r>
          </a:p>
          <a:p>
            <a:pPr lvl="1"/>
            <a:r>
              <a:rPr lang="en-US" sz="2500" b="1" dirty="0"/>
              <a:t>Car Dependency</a:t>
            </a:r>
          </a:p>
          <a:p>
            <a:pPr lvl="2">
              <a:lnSpc>
                <a:spcPct val="120000"/>
              </a:lnSpc>
              <a:spcBef>
                <a:spcPts val="600"/>
              </a:spcBef>
            </a:pPr>
            <a:r>
              <a:rPr lang="en-US" sz="2100" dirty="0"/>
              <a:t>With a significantly higher density of public transportation facility (Category Group = Transportation), </a:t>
            </a:r>
            <a:r>
              <a:rPr lang="en-US" sz="2100" b="1" dirty="0"/>
              <a:t>Ottawa is the least car dependent city</a:t>
            </a:r>
            <a:r>
              <a:rPr lang="en-US" sz="2100" dirty="0"/>
              <a:t>, which usually means more flexibility and convenience to travelers.</a:t>
            </a:r>
          </a:p>
          <a:p>
            <a:pPr lvl="1"/>
            <a:r>
              <a:rPr lang="en-US" sz="2500" b="1" dirty="0"/>
              <a:t>Culture</a:t>
            </a:r>
          </a:p>
          <a:p>
            <a:pPr lvl="2">
              <a:spcBef>
                <a:spcPts val="600"/>
              </a:spcBef>
            </a:pPr>
            <a:r>
              <a:rPr lang="en-US" sz="2100" b="1" dirty="0"/>
              <a:t>Ottawa and Toronto </a:t>
            </a:r>
            <a:r>
              <a:rPr lang="en-US" sz="2100" dirty="0"/>
              <a:t>have more Cultural venues with a combined Entertainment and Historic/Museum density of 5% (compared to 1.8% in Vancouver)</a:t>
            </a:r>
          </a:p>
          <a:p>
            <a:pPr lvl="1"/>
            <a:r>
              <a:rPr lang="en-US" sz="2500" b="1" dirty="0"/>
              <a:t>Outdoor</a:t>
            </a:r>
          </a:p>
          <a:p>
            <a:pPr lvl="2">
              <a:spcBef>
                <a:spcPts val="600"/>
              </a:spcBef>
            </a:pPr>
            <a:r>
              <a:rPr lang="en-US" sz="2100" b="1" dirty="0"/>
              <a:t>Vancouver</a:t>
            </a:r>
            <a:r>
              <a:rPr lang="en-US" sz="2100" dirty="0"/>
              <a:t> has much more Outdoor activity options (5% venues being Outdoor compared to 2% in Toronto and only 1.2% in Ottawa). </a:t>
            </a:r>
          </a:p>
          <a:p>
            <a:pPr lvl="1"/>
            <a:r>
              <a:rPr lang="en-US" sz="2500" b="1" dirty="0"/>
              <a:t>Business</a:t>
            </a:r>
          </a:p>
          <a:p>
            <a:pPr lvl="2">
              <a:spcBef>
                <a:spcPts val="600"/>
              </a:spcBef>
            </a:pPr>
            <a:r>
              <a:rPr lang="en-US" sz="2100" b="1" dirty="0"/>
              <a:t>Vancouver</a:t>
            </a:r>
            <a:r>
              <a:rPr lang="en-US" sz="2100" dirty="0"/>
              <a:t> has much higher density of Office spaces.</a:t>
            </a:r>
          </a:p>
          <a:p>
            <a:pPr lvl="2">
              <a:spcBef>
                <a:spcPts val="600"/>
              </a:spcBef>
            </a:pPr>
            <a:r>
              <a:rPr lang="en-US" sz="2100" dirty="0"/>
              <a:t>Vancouver also has the highest Event Spaces and Hotel/Accommodation venues, which makes it a place very suitable for conventions, exhibitions, and other events.</a:t>
            </a:r>
          </a:p>
          <a:p>
            <a:pPr lvl="1"/>
            <a:r>
              <a:rPr lang="en-US" sz="2500" b="1" dirty="0"/>
              <a:t>Other</a:t>
            </a:r>
          </a:p>
          <a:p>
            <a:pPr lvl="2">
              <a:lnSpc>
                <a:spcPct val="120000"/>
              </a:lnSpc>
              <a:spcBef>
                <a:spcPts val="600"/>
              </a:spcBef>
            </a:pPr>
            <a:r>
              <a:rPr lang="en-US" sz="2100" b="1" dirty="0"/>
              <a:t>Toronto may be a more comfortable and convenient city to live in </a:t>
            </a:r>
            <a:r>
              <a:rPr lang="en-US" sz="2100" dirty="0"/>
              <a:t>with higher density of Service venues (salon, spa, auto shop, &amp; etc.), and a good balance of other venues including public facilities (Category Group = Community), grocery store/supermarket, gym/fitness, and good amount of shopping and food selection in general. It also seems to be an interesting place to live in with its high density of bars, pubs, and coffee/tea places, and the good amount of cultural venues including museums and entertainment venues.</a:t>
            </a:r>
          </a:p>
        </p:txBody>
      </p:sp>
    </p:spTree>
    <p:extLst>
      <p:ext uri="{BB962C8B-B14F-4D97-AF65-F5344CB8AC3E}">
        <p14:creationId xmlns:p14="http://schemas.microsoft.com/office/powerpoint/2010/main" val="140441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B0E7-18D7-48E7-8E66-AA08BE0F8C92}"/>
              </a:ext>
            </a:extLst>
          </p:cNvPr>
          <p:cNvSpPr>
            <a:spLocks noGrp="1"/>
          </p:cNvSpPr>
          <p:nvPr>
            <p:ph type="title"/>
          </p:nvPr>
        </p:nvSpPr>
        <p:spPr/>
        <p:txBody>
          <a:bodyPr/>
          <a:lstStyle/>
          <a:p>
            <a:r>
              <a:rPr lang="en-US" b="1" dirty="0"/>
              <a:t>Observation</a:t>
            </a:r>
            <a:r>
              <a:rPr lang="en-US" dirty="0"/>
              <a:t> | Neighborhood Clusters</a:t>
            </a:r>
          </a:p>
        </p:txBody>
      </p:sp>
      <p:sp>
        <p:nvSpPr>
          <p:cNvPr id="3" name="Content Placeholder 2">
            <a:extLst>
              <a:ext uri="{FF2B5EF4-FFF2-40B4-BE49-F238E27FC236}">
                <a16:creationId xmlns:a16="http://schemas.microsoft.com/office/drawing/2014/main" id="{C0F52B5D-0007-4CBC-BA7D-77D3F18681B9}"/>
              </a:ext>
            </a:extLst>
          </p:cNvPr>
          <p:cNvSpPr>
            <a:spLocks noGrp="1"/>
          </p:cNvSpPr>
          <p:nvPr>
            <p:ph idx="1"/>
          </p:nvPr>
        </p:nvSpPr>
        <p:spPr/>
        <p:txBody>
          <a:bodyPr/>
          <a:lstStyle/>
          <a:p>
            <a:r>
              <a:rPr lang="en-US" dirty="0"/>
              <a:t>We are going to look at what different neighborhoods there are in each city. Through this we will know what city functionality is in what relative location.</a:t>
            </a:r>
          </a:p>
          <a:p>
            <a:r>
              <a:rPr lang="en-US" dirty="0"/>
              <a:t>We will be using k-nearest neighbors (KNN) algorithm to cluster the neighborhoods based on the venue category groups that present in each of them.</a:t>
            </a:r>
          </a:p>
          <a:p>
            <a:r>
              <a:rPr lang="en-US" dirty="0"/>
              <a:t>For each city, we will group the neighborhoods into 4 clusters. For each cluster, we will compare and contrast the venue category group frequencies, top groups, and observe their location on a map.</a:t>
            </a:r>
          </a:p>
          <a:p>
            <a:endParaRPr lang="en-US" dirty="0"/>
          </a:p>
        </p:txBody>
      </p:sp>
    </p:spTree>
    <p:extLst>
      <p:ext uri="{BB962C8B-B14F-4D97-AF65-F5344CB8AC3E}">
        <p14:creationId xmlns:p14="http://schemas.microsoft.com/office/powerpoint/2010/main" val="238529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17FF-B681-4DEF-AA5E-0B3C0E772C90}"/>
              </a:ext>
            </a:extLst>
          </p:cNvPr>
          <p:cNvSpPr>
            <a:spLocks noGrp="1"/>
          </p:cNvSpPr>
          <p:nvPr>
            <p:ph type="title"/>
          </p:nvPr>
        </p:nvSpPr>
        <p:spPr/>
        <p:txBody>
          <a:bodyPr/>
          <a:lstStyle/>
          <a:p>
            <a:r>
              <a:rPr lang="en-US" b="1" dirty="0"/>
              <a:t>Observation</a:t>
            </a:r>
            <a:r>
              <a:rPr lang="en-US" dirty="0"/>
              <a:t> | Toronto Neighborhood Clusters</a:t>
            </a:r>
          </a:p>
        </p:txBody>
      </p:sp>
      <p:sp>
        <p:nvSpPr>
          <p:cNvPr id="4" name="Content Placeholder 3">
            <a:extLst>
              <a:ext uri="{FF2B5EF4-FFF2-40B4-BE49-F238E27FC236}">
                <a16:creationId xmlns:a16="http://schemas.microsoft.com/office/drawing/2014/main" id="{5E8C2945-4681-43EB-840A-32470F8755BF}"/>
              </a:ext>
            </a:extLst>
          </p:cNvPr>
          <p:cNvSpPr>
            <a:spLocks noGrp="1"/>
          </p:cNvSpPr>
          <p:nvPr>
            <p:ph sz="half" idx="1"/>
          </p:nvPr>
        </p:nvSpPr>
        <p:spPr/>
        <p:txBody>
          <a:bodyPr>
            <a:normAutofit fontScale="70000" lnSpcReduction="20000"/>
          </a:bodyPr>
          <a:lstStyle/>
          <a:p>
            <a:r>
              <a:rPr lang="en-US" b="1" dirty="0">
                <a:solidFill>
                  <a:srgbClr val="FF0000"/>
                </a:solidFill>
              </a:rPr>
              <a:t>Cluster 0: Residential (red)</a:t>
            </a:r>
            <a:endParaRPr lang="en-US" dirty="0">
              <a:solidFill>
                <a:srgbClr val="FF0000"/>
              </a:solidFill>
            </a:endParaRPr>
          </a:p>
          <a:p>
            <a:pPr lvl="1">
              <a:lnSpc>
                <a:spcPct val="120000"/>
              </a:lnSpc>
              <a:spcBef>
                <a:spcPts val="600"/>
              </a:spcBef>
            </a:pPr>
            <a:r>
              <a:rPr lang="en-US" dirty="0"/>
              <a:t>Venues include Shopping, Pharmacy, Service, and a decent amount of Grocery/Supermarket, Outdoor, and Sports/Fitness (including gyms and studios) facilities</a:t>
            </a:r>
          </a:p>
          <a:p>
            <a:r>
              <a:rPr lang="en-US" b="1" dirty="0">
                <a:solidFill>
                  <a:srgbClr val="A147F6"/>
                </a:solidFill>
              </a:rPr>
              <a:t>Cluster 1: Event/Tourism (purple)</a:t>
            </a:r>
            <a:endParaRPr lang="en-US" dirty="0">
              <a:solidFill>
                <a:srgbClr val="A147F6"/>
              </a:solidFill>
            </a:endParaRPr>
          </a:p>
          <a:p>
            <a:pPr lvl="1">
              <a:lnSpc>
                <a:spcPct val="120000"/>
              </a:lnSpc>
              <a:spcBef>
                <a:spcPts val="600"/>
              </a:spcBef>
            </a:pPr>
            <a:r>
              <a:rPr lang="en-US" dirty="0"/>
              <a:t>High concentration of Event Space, Hotel/Accommodation, Transportation, Tourism, Entertainment, Sports/Fitness (including stadiums)</a:t>
            </a:r>
          </a:p>
          <a:p>
            <a:r>
              <a:rPr lang="en-US" b="1" dirty="0">
                <a:solidFill>
                  <a:srgbClr val="2BDDDD"/>
                </a:solidFill>
              </a:rPr>
              <a:t>Cluster 2: Business/City Center (teal/blue)</a:t>
            </a:r>
            <a:endParaRPr lang="en-US" dirty="0">
              <a:solidFill>
                <a:srgbClr val="2BDDDD"/>
              </a:solidFill>
            </a:endParaRPr>
          </a:p>
          <a:p>
            <a:pPr lvl="1">
              <a:lnSpc>
                <a:spcPct val="120000"/>
              </a:lnSpc>
              <a:spcBef>
                <a:spcPts val="600"/>
              </a:spcBef>
            </a:pPr>
            <a:r>
              <a:rPr lang="en-US" dirty="0"/>
              <a:t>High Concentration of Bar/Pub/Lounge, Food/Restaurant &amp; Specialty Food. Office buildings are also found in this area, and it also has a decent amount of public facilities</a:t>
            </a:r>
          </a:p>
          <a:p>
            <a:r>
              <a:rPr lang="en-US" b="1" dirty="0">
                <a:solidFill>
                  <a:srgbClr val="D4DD7D"/>
                </a:solidFill>
              </a:rPr>
              <a:t>Cluster 3: Culture/Education (lime/green)</a:t>
            </a:r>
            <a:endParaRPr lang="en-US" dirty="0">
              <a:solidFill>
                <a:srgbClr val="D4DD7D"/>
              </a:solidFill>
            </a:endParaRPr>
          </a:p>
          <a:p>
            <a:pPr lvl="1">
              <a:lnSpc>
                <a:spcPct val="120000"/>
              </a:lnSpc>
              <a:spcBef>
                <a:spcPts val="600"/>
              </a:spcBef>
            </a:pPr>
            <a:r>
              <a:rPr lang="en-US" dirty="0"/>
              <a:t>Center of culture and education. Where you can find historic sites and museums, training and education institutions. There's also a decent amount of public facilities, entertainment, and hotel/accommodations.</a:t>
            </a:r>
          </a:p>
          <a:p>
            <a:endParaRPr lang="en-US" dirty="0"/>
          </a:p>
        </p:txBody>
      </p:sp>
      <p:pic>
        <p:nvPicPr>
          <p:cNvPr id="8" name="Content Placeholder 5">
            <a:extLst>
              <a:ext uri="{FF2B5EF4-FFF2-40B4-BE49-F238E27FC236}">
                <a16:creationId xmlns:a16="http://schemas.microsoft.com/office/drawing/2014/main" id="{86A0E1AD-704C-4DA8-8C8E-769F0628D3B0}"/>
              </a:ext>
            </a:extLst>
          </p:cNvPr>
          <p:cNvPicPr>
            <a:picLocks noGrp="1"/>
          </p:cNvPicPr>
          <p:nvPr>
            <p:ph sz="half" idx="2"/>
          </p:nvPr>
        </p:nvPicPr>
        <p:blipFill rotWithShape="1">
          <a:blip r:embed="rId2"/>
          <a:srcRect l="15826" r="18365"/>
          <a:stretch/>
        </p:blipFill>
        <p:spPr>
          <a:xfrm>
            <a:off x="6204265" y="1216025"/>
            <a:ext cx="5650870" cy="5160963"/>
          </a:xfrm>
          <a:prstGeom prst="rect">
            <a:avLst/>
          </a:prstGeom>
        </p:spPr>
      </p:pic>
    </p:spTree>
    <p:extLst>
      <p:ext uri="{BB962C8B-B14F-4D97-AF65-F5344CB8AC3E}">
        <p14:creationId xmlns:p14="http://schemas.microsoft.com/office/powerpoint/2010/main" val="243120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28A3-3B28-45A8-98D6-2DD9F53F42E9}"/>
              </a:ext>
            </a:extLst>
          </p:cNvPr>
          <p:cNvSpPr>
            <a:spLocks noGrp="1"/>
          </p:cNvSpPr>
          <p:nvPr>
            <p:ph type="title"/>
          </p:nvPr>
        </p:nvSpPr>
        <p:spPr/>
        <p:txBody>
          <a:bodyPr/>
          <a:lstStyle/>
          <a:p>
            <a:r>
              <a:rPr lang="en-US" b="1" dirty="0"/>
              <a:t>Observation</a:t>
            </a:r>
            <a:r>
              <a:rPr lang="en-US" dirty="0"/>
              <a:t> | Vancouver Neighborhood Clusters</a:t>
            </a:r>
          </a:p>
        </p:txBody>
      </p:sp>
      <p:sp>
        <p:nvSpPr>
          <p:cNvPr id="3" name="Content Placeholder 2">
            <a:extLst>
              <a:ext uri="{FF2B5EF4-FFF2-40B4-BE49-F238E27FC236}">
                <a16:creationId xmlns:a16="http://schemas.microsoft.com/office/drawing/2014/main" id="{6E544DEC-5AA4-4ECD-B85C-A19259C05F1C}"/>
              </a:ext>
            </a:extLst>
          </p:cNvPr>
          <p:cNvSpPr>
            <a:spLocks noGrp="1"/>
          </p:cNvSpPr>
          <p:nvPr>
            <p:ph sz="half" idx="1"/>
          </p:nvPr>
        </p:nvSpPr>
        <p:spPr/>
        <p:txBody>
          <a:bodyPr>
            <a:normAutofit fontScale="55000" lnSpcReduction="20000"/>
          </a:bodyPr>
          <a:lstStyle/>
          <a:p>
            <a:r>
              <a:rPr lang="en-US" b="1" dirty="0">
                <a:solidFill>
                  <a:srgbClr val="FF0000"/>
                </a:solidFill>
              </a:rPr>
              <a:t>Cluster 0: City Center (red)</a:t>
            </a:r>
            <a:endParaRPr lang="en-US" dirty="0">
              <a:solidFill>
                <a:srgbClr val="FF0000"/>
              </a:solidFill>
            </a:endParaRPr>
          </a:p>
          <a:p>
            <a:pPr lvl="1">
              <a:lnSpc>
                <a:spcPct val="120000"/>
              </a:lnSpc>
              <a:spcBef>
                <a:spcPts val="600"/>
              </a:spcBef>
            </a:pPr>
            <a:r>
              <a:rPr lang="en-US" dirty="0"/>
              <a:t>Center of entertainment and hotel/accommodation for the city, also has good amount of food selection including specialty food and general restaurant. Some training and education institution and outdoor facilities can also be found.</a:t>
            </a:r>
          </a:p>
          <a:p>
            <a:r>
              <a:rPr lang="en-US" b="1" dirty="0">
                <a:solidFill>
                  <a:srgbClr val="A147F6"/>
                </a:solidFill>
              </a:rPr>
              <a:t>Cluster 1: Residential, Harbor, Tourism &amp; Outdoor (purple)</a:t>
            </a:r>
            <a:endParaRPr lang="en-US" dirty="0">
              <a:solidFill>
                <a:srgbClr val="A147F6"/>
              </a:solidFill>
            </a:endParaRPr>
          </a:p>
          <a:p>
            <a:pPr lvl="1">
              <a:lnSpc>
                <a:spcPct val="120000"/>
              </a:lnSpc>
              <a:spcBef>
                <a:spcPts val="600"/>
              </a:spcBef>
            </a:pPr>
            <a:r>
              <a:rPr lang="en-US" dirty="0"/>
              <a:t>Higher centration of banks, public facilities, general shopping, grocery store/supermarket and pharmacies make it convenient for residents. It has a good amount of office buildings, making commute easier for office workers. </a:t>
            </a:r>
          </a:p>
          <a:p>
            <a:pPr lvl="1">
              <a:lnSpc>
                <a:spcPct val="120000"/>
              </a:lnSpc>
              <a:spcBef>
                <a:spcPts val="600"/>
              </a:spcBef>
            </a:pPr>
            <a:r>
              <a:rPr lang="en-US" dirty="0"/>
              <a:t>Unlike residential areas in Toronto, this function area in Vancouver also has a good amount of outdoor facilities, tourism sites, historical sites and museums. </a:t>
            </a:r>
          </a:p>
          <a:p>
            <a:pPr lvl="1">
              <a:lnSpc>
                <a:spcPct val="120000"/>
              </a:lnSpc>
              <a:spcBef>
                <a:spcPts val="600"/>
              </a:spcBef>
            </a:pPr>
            <a:r>
              <a:rPr lang="en-US" dirty="0"/>
              <a:t>The harbor and public transportation facilities make it convenient for both residents and visitors.</a:t>
            </a:r>
          </a:p>
          <a:p>
            <a:r>
              <a:rPr lang="en-US" b="1" dirty="0">
                <a:solidFill>
                  <a:srgbClr val="2BDDDD"/>
                </a:solidFill>
              </a:rPr>
              <a:t>Cluster 2: Culture &amp; Entertainment (teal/blue)</a:t>
            </a:r>
            <a:endParaRPr lang="en-US" dirty="0">
              <a:solidFill>
                <a:srgbClr val="2BDDDD"/>
              </a:solidFill>
            </a:endParaRPr>
          </a:p>
          <a:p>
            <a:pPr lvl="1">
              <a:lnSpc>
                <a:spcPct val="120000"/>
              </a:lnSpc>
              <a:spcBef>
                <a:spcPts val="600"/>
              </a:spcBef>
            </a:pPr>
            <a:r>
              <a:rPr lang="en-US" dirty="0"/>
              <a:t>This area is a good location for local cultural events and entertainment, with high concentration of bars, pubs, and lounges, decent entertainment, food venues, and historic sites/museums.</a:t>
            </a:r>
          </a:p>
          <a:p>
            <a:r>
              <a:rPr lang="en-US" b="1" dirty="0">
                <a:solidFill>
                  <a:srgbClr val="D4DD7D"/>
                </a:solidFill>
              </a:rPr>
              <a:t>Cluster 3: Event &amp; Entertainment (lime/green)</a:t>
            </a:r>
            <a:endParaRPr lang="en-US" dirty="0">
              <a:solidFill>
                <a:srgbClr val="D4DD7D"/>
              </a:solidFill>
            </a:endParaRPr>
          </a:p>
          <a:p>
            <a:pPr lvl="1">
              <a:lnSpc>
                <a:spcPct val="120000"/>
              </a:lnSpc>
              <a:spcBef>
                <a:spcPts val="600"/>
              </a:spcBef>
            </a:pPr>
            <a:r>
              <a:rPr lang="en-US" dirty="0"/>
              <a:t>This is the event center for the city. It has the highest density of event spaces, great food selection including both general restaurants and specialty food, and decent entertainment options.</a:t>
            </a:r>
          </a:p>
        </p:txBody>
      </p:sp>
      <p:pic>
        <p:nvPicPr>
          <p:cNvPr id="7" name="Content Placeholder 4">
            <a:extLst>
              <a:ext uri="{FF2B5EF4-FFF2-40B4-BE49-F238E27FC236}">
                <a16:creationId xmlns:a16="http://schemas.microsoft.com/office/drawing/2014/main" id="{10497673-02BE-41CA-8422-492682FF6F05}"/>
              </a:ext>
            </a:extLst>
          </p:cNvPr>
          <p:cNvPicPr>
            <a:picLocks noGrp="1"/>
          </p:cNvPicPr>
          <p:nvPr>
            <p:ph sz="half" idx="2"/>
          </p:nvPr>
        </p:nvPicPr>
        <p:blipFill rotWithShape="1">
          <a:blip r:embed="rId2"/>
          <a:srcRect l="19304" r="17809"/>
          <a:stretch/>
        </p:blipFill>
        <p:spPr>
          <a:xfrm>
            <a:off x="6318492" y="1216025"/>
            <a:ext cx="5422415" cy="5160963"/>
          </a:xfrm>
          <a:prstGeom prst="rect">
            <a:avLst/>
          </a:prstGeom>
        </p:spPr>
      </p:pic>
    </p:spTree>
    <p:extLst>
      <p:ext uri="{BB962C8B-B14F-4D97-AF65-F5344CB8AC3E}">
        <p14:creationId xmlns:p14="http://schemas.microsoft.com/office/powerpoint/2010/main" val="191235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0287-0A4D-4E3E-BCF2-44F6438093BE}"/>
              </a:ext>
            </a:extLst>
          </p:cNvPr>
          <p:cNvSpPr>
            <a:spLocks noGrp="1"/>
          </p:cNvSpPr>
          <p:nvPr>
            <p:ph type="title"/>
          </p:nvPr>
        </p:nvSpPr>
        <p:spPr/>
        <p:txBody>
          <a:bodyPr/>
          <a:lstStyle/>
          <a:p>
            <a:r>
              <a:rPr lang="en-US" b="1" dirty="0"/>
              <a:t>Observation</a:t>
            </a:r>
            <a:r>
              <a:rPr lang="en-US" dirty="0"/>
              <a:t> | Ottawa Neighborhood Clusters</a:t>
            </a:r>
          </a:p>
        </p:txBody>
      </p:sp>
      <p:sp>
        <p:nvSpPr>
          <p:cNvPr id="3" name="Content Placeholder 2">
            <a:extLst>
              <a:ext uri="{FF2B5EF4-FFF2-40B4-BE49-F238E27FC236}">
                <a16:creationId xmlns:a16="http://schemas.microsoft.com/office/drawing/2014/main" id="{6F950F4F-6354-4B42-8875-1F61FD639A7E}"/>
              </a:ext>
            </a:extLst>
          </p:cNvPr>
          <p:cNvSpPr>
            <a:spLocks noGrp="1"/>
          </p:cNvSpPr>
          <p:nvPr>
            <p:ph sz="half" idx="1"/>
          </p:nvPr>
        </p:nvSpPr>
        <p:spPr/>
        <p:txBody>
          <a:bodyPr>
            <a:normAutofit fontScale="55000" lnSpcReduction="20000"/>
          </a:bodyPr>
          <a:lstStyle/>
          <a:p>
            <a:r>
              <a:rPr lang="en-US" b="1" dirty="0">
                <a:solidFill>
                  <a:srgbClr val="FF0000"/>
                </a:solidFill>
              </a:rPr>
              <a:t>Cluster 0: Outer City (red)</a:t>
            </a:r>
            <a:endParaRPr lang="en-US" dirty="0">
              <a:solidFill>
                <a:srgbClr val="FF0000"/>
              </a:solidFill>
            </a:endParaRPr>
          </a:p>
          <a:p>
            <a:pPr lvl="1">
              <a:lnSpc>
                <a:spcPct val="120000"/>
              </a:lnSpc>
              <a:spcBef>
                <a:spcPts val="600"/>
              </a:spcBef>
            </a:pPr>
            <a:r>
              <a:rPr lang="en-US" dirty="0"/>
              <a:t>Only two neighborhoods are categorized in this cluster. This cluster is primarily comprised of farms, historical sites and museums, transportation facilities, and sports facilities.</a:t>
            </a:r>
          </a:p>
          <a:p>
            <a:r>
              <a:rPr lang="en-US" b="1" dirty="0">
                <a:solidFill>
                  <a:srgbClr val="A147F6"/>
                </a:solidFill>
              </a:rPr>
              <a:t>Cluster 1: Residential (purple)</a:t>
            </a:r>
            <a:endParaRPr lang="en-US" dirty="0">
              <a:solidFill>
                <a:srgbClr val="A147F6"/>
              </a:solidFill>
            </a:endParaRPr>
          </a:p>
          <a:p>
            <a:pPr lvl="1">
              <a:lnSpc>
                <a:spcPct val="120000"/>
              </a:lnSpc>
              <a:spcBef>
                <a:spcPts val="600"/>
              </a:spcBef>
            </a:pPr>
            <a:r>
              <a:rPr lang="en-US" dirty="0"/>
              <a:t>This is the residential area with easy access to banks, entertainment, food and restaurant, shopping (general and specialty goods), grocery store and supermarket, pharmacies, service facilities, and gyms and fitness facilities. </a:t>
            </a:r>
          </a:p>
          <a:p>
            <a:pPr lvl="1">
              <a:lnSpc>
                <a:spcPct val="120000"/>
              </a:lnSpc>
              <a:spcBef>
                <a:spcPts val="600"/>
              </a:spcBef>
            </a:pPr>
            <a:r>
              <a:rPr lang="en-US" dirty="0"/>
              <a:t>There are also some office buildings which makes it convenient for commuters.  </a:t>
            </a:r>
          </a:p>
          <a:p>
            <a:r>
              <a:rPr lang="en-US" b="1" dirty="0">
                <a:solidFill>
                  <a:srgbClr val="2BDDDD"/>
                </a:solidFill>
              </a:rPr>
              <a:t>Cluster 2: Suburb (teal/blue)</a:t>
            </a:r>
            <a:endParaRPr lang="en-US" dirty="0">
              <a:solidFill>
                <a:srgbClr val="2BDDDD"/>
              </a:solidFill>
            </a:endParaRPr>
          </a:p>
          <a:p>
            <a:pPr lvl="1">
              <a:lnSpc>
                <a:spcPct val="120000"/>
              </a:lnSpc>
              <a:spcBef>
                <a:spcPts val="600"/>
              </a:spcBef>
            </a:pPr>
            <a:r>
              <a:rPr lang="en-US" dirty="0"/>
              <a:t>Only one neighborhood (Greely) is in this cluster. Only four venues are found in this neighborhood, which is a zoo, a post office, a trailer park, and a bazaar. This is a suburban neighborhood.</a:t>
            </a:r>
          </a:p>
          <a:p>
            <a:r>
              <a:rPr lang="en-US" b="1" dirty="0">
                <a:solidFill>
                  <a:srgbClr val="D4DD7D"/>
                </a:solidFill>
              </a:rPr>
              <a:t>Cluster 3: City Center (lime/green)</a:t>
            </a:r>
            <a:endParaRPr lang="en-US" dirty="0">
              <a:solidFill>
                <a:srgbClr val="D4DD7D"/>
              </a:solidFill>
            </a:endParaRPr>
          </a:p>
          <a:p>
            <a:pPr lvl="1">
              <a:lnSpc>
                <a:spcPct val="120000"/>
              </a:lnSpc>
              <a:spcBef>
                <a:spcPts val="600"/>
              </a:spcBef>
            </a:pPr>
            <a:r>
              <a:rPr lang="en-US" dirty="0"/>
              <a:t>This is the city center with high concentration of bars, pubs, and lounges, entertainment, event spaces, great food selections including general restaurant and specialty stores, and hotels and accommodations.</a:t>
            </a:r>
          </a:p>
          <a:p>
            <a:pPr lvl="1">
              <a:lnSpc>
                <a:spcPct val="120000"/>
              </a:lnSpc>
              <a:spcBef>
                <a:spcPts val="600"/>
              </a:spcBef>
            </a:pPr>
            <a:r>
              <a:rPr lang="en-US" dirty="0"/>
              <a:t>This is also the center of public cultural functions including public service facilities, historical site and museums, and libraries.</a:t>
            </a:r>
          </a:p>
        </p:txBody>
      </p:sp>
      <p:pic>
        <p:nvPicPr>
          <p:cNvPr id="7" name="Content Placeholder 4">
            <a:extLst>
              <a:ext uri="{FF2B5EF4-FFF2-40B4-BE49-F238E27FC236}">
                <a16:creationId xmlns:a16="http://schemas.microsoft.com/office/drawing/2014/main" id="{BF3274E4-D806-4E2B-ADE5-3AE3F3D095C9}"/>
              </a:ext>
            </a:extLst>
          </p:cNvPr>
          <p:cNvPicPr>
            <a:picLocks noGrp="1"/>
          </p:cNvPicPr>
          <p:nvPr>
            <p:ph sz="half" idx="2"/>
          </p:nvPr>
        </p:nvPicPr>
        <p:blipFill rotWithShape="1">
          <a:blip r:embed="rId2"/>
          <a:srcRect l="17496" r="20452"/>
          <a:stretch/>
        </p:blipFill>
        <p:spPr>
          <a:xfrm>
            <a:off x="6343299" y="1216025"/>
            <a:ext cx="5372802" cy="5160963"/>
          </a:xfrm>
          <a:prstGeom prst="rect">
            <a:avLst/>
          </a:prstGeom>
        </p:spPr>
      </p:pic>
    </p:spTree>
    <p:extLst>
      <p:ext uri="{BB962C8B-B14F-4D97-AF65-F5344CB8AC3E}">
        <p14:creationId xmlns:p14="http://schemas.microsoft.com/office/powerpoint/2010/main" val="219906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EFB4-76DF-4FE9-91CF-76257D07F3D5}"/>
              </a:ext>
            </a:extLst>
          </p:cNvPr>
          <p:cNvSpPr>
            <a:spLocks noGrp="1"/>
          </p:cNvSpPr>
          <p:nvPr>
            <p:ph type="title"/>
          </p:nvPr>
        </p:nvSpPr>
        <p:spPr/>
        <p:txBody>
          <a:bodyPr/>
          <a:lstStyle/>
          <a:p>
            <a:r>
              <a:rPr lang="en-US" b="1" dirty="0"/>
              <a:t>Observation</a:t>
            </a:r>
            <a:r>
              <a:rPr lang="en-US" dirty="0"/>
              <a:t> | Food Selection Deep-Dive</a:t>
            </a:r>
          </a:p>
        </p:txBody>
      </p:sp>
      <p:sp>
        <p:nvSpPr>
          <p:cNvPr id="3" name="Content Placeholder 2">
            <a:extLst>
              <a:ext uri="{FF2B5EF4-FFF2-40B4-BE49-F238E27FC236}">
                <a16:creationId xmlns:a16="http://schemas.microsoft.com/office/drawing/2014/main" id="{70C83132-818B-4FE6-89E2-EF82FB82B925}"/>
              </a:ext>
            </a:extLst>
          </p:cNvPr>
          <p:cNvSpPr>
            <a:spLocks noGrp="1"/>
          </p:cNvSpPr>
          <p:nvPr>
            <p:ph sz="half" idx="1"/>
          </p:nvPr>
        </p:nvSpPr>
        <p:spPr/>
        <p:txBody>
          <a:bodyPr/>
          <a:lstStyle/>
          <a:p>
            <a:r>
              <a:rPr lang="en-US" dirty="0"/>
              <a:t>From frequency and ranking analyses we have the following observation on food selection in each city:</a:t>
            </a:r>
          </a:p>
          <a:p>
            <a:pPr lvl="1"/>
            <a:r>
              <a:rPr lang="en-US" sz="1800" dirty="0"/>
              <a:t>Relative to the other two cities, </a:t>
            </a:r>
            <a:r>
              <a:rPr lang="en-US" sz="1800" b="1" dirty="0"/>
              <a:t>Ottawa</a:t>
            </a:r>
            <a:r>
              <a:rPr lang="en-US" sz="1800" dirty="0"/>
              <a:t> has less international food selections and more casual eating options (pizza, fast food, and sandwiches)</a:t>
            </a:r>
          </a:p>
          <a:p>
            <a:pPr lvl="1"/>
            <a:r>
              <a:rPr lang="en-US" sz="1800" b="1" dirty="0"/>
              <a:t>Toronto</a:t>
            </a:r>
            <a:r>
              <a:rPr lang="en-US" sz="1800" dirty="0"/>
              <a:t> has more international food by having Japanese, Italian, Mexican, French, Mediterranean, and Spanish (Tapas) restaurants as top venues.</a:t>
            </a:r>
          </a:p>
          <a:p>
            <a:pPr lvl="1"/>
            <a:r>
              <a:rPr lang="en-US" sz="1800" b="1" dirty="0"/>
              <a:t>Vancouver</a:t>
            </a:r>
            <a:r>
              <a:rPr lang="en-US" sz="1800" dirty="0"/>
              <a:t> has more Asian food by having Japanese, Vietnamese, and Indian restaurants in the top venue list. </a:t>
            </a:r>
          </a:p>
          <a:p>
            <a:endParaRPr lang="en-US" dirty="0"/>
          </a:p>
        </p:txBody>
      </p:sp>
      <p:pic>
        <p:nvPicPr>
          <p:cNvPr id="5" name="Content Placeholder 4">
            <a:extLst>
              <a:ext uri="{FF2B5EF4-FFF2-40B4-BE49-F238E27FC236}">
                <a16:creationId xmlns:a16="http://schemas.microsoft.com/office/drawing/2014/main" id="{07DB907C-5C73-440C-B20A-B5D3DC000A21}"/>
              </a:ext>
            </a:extLst>
          </p:cNvPr>
          <p:cNvPicPr>
            <a:picLocks noGrp="1" noChangeAspect="1"/>
          </p:cNvPicPr>
          <p:nvPr>
            <p:ph sz="half" idx="2"/>
          </p:nvPr>
        </p:nvPicPr>
        <p:blipFill>
          <a:blip r:embed="rId2"/>
          <a:stretch>
            <a:fillRect/>
          </a:stretch>
        </p:blipFill>
        <p:spPr>
          <a:xfrm>
            <a:off x="6172200" y="1877899"/>
            <a:ext cx="5715000" cy="3837214"/>
          </a:xfrm>
          <a:prstGeom prst="rect">
            <a:avLst/>
          </a:prstGeom>
        </p:spPr>
      </p:pic>
    </p:spTree>
    <p:extLst>
      <p:ext uri="{BB962C8B-B14F-4D97-AF65-F5344CB8AC3E}">
        <p14:creationId xmlns:p14="http://schemas.microsoft.com/office/powerpoint/2010/main" val="379545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B250-E3D3-4BD5-A929-00312AD0E0A8}"/>
              </a:ext>
            </a:extLst>
          </p:cNvPr>
          <p:cNvSpPr>
            <a:spLocks noGrp="1"/>
          </p:cNvSpPr>
          <p:nvPr>
            <p:ph type="title"/>
          </p:nvPr>
        </p:nvSpPr>
        <p:spPr/>
        <p:txBody>
          <a:bodyPr/>
          <a:lstStyle/>
          <a:p>
            <a:r>
              <a:rPr lang="en-US" b="1" dirty="0"/>
              <a:t>Observation</a:t>
            </a:r>
            <a:r>
              <a:rPr lang="en-US" dirty="0"/>
              <a:t> | Activity Deep-Dive</a:t>
            </a:r>
          </a:p>
        </p:txBody>
      </p:sp>
      <p:sp>
        <p:nvSpPr>
          <p:cNvPr id="3" name="Content Placeholder 2">
            <a:extLst>
              <a:ext uri="{FF2B5EF4-FFF2-40B4-BE49-F238E27FC236}">
                <a16:creationId xmlns:a16="http://schemas.microsoft.com/office/drawing/2014/main" id="{A3D1EC77-2CE1-4AB3-B6E9-8878C1AD39C7}"/>
              </a:ext>
            </a:extLst>
          </p:cNvPr>
          <p:cNvSpPr>
            <a:spLocks noGrp="1"/>
          </p:cNvSpPr>
          <p:nvPr>
            <p:ph sz="half" idx="1"/>
          </p:nvPr>
        </p:nvSpPr>
        <p:spPr/>
        <p:txBody>
          <a:bodyPr>
            <a:normAutofit/>
          </a:bodyPr>
          <a:lstStyle/>
          <a:p>
            <a:r>
              <a:rPr lang="en-US" dirty="0"/>
              <a:t>From frequency and Ranking analyses we have the following observation on activity options in each city:</a:t>
            </a:r>
          </a:p>
          <a:p>
            <a:pPr lvl="1"/>
            <a:r>
              <a:rPr lang="en-US" sz="1800" b="1" dirty="0"/>
              <a:t>Ottawa</a:t>
            </a:r>
            <a:r>
              <a:rPr lang="en-US" sz="1800" dirty="0"/>
              <a:t> has relatively limited outdoor activity options. There is ample amount of cultural activities in Ottawa such as museums, art, historical sites &amp; etc.</a:t>
            </a:r>
          </a:p>
          <a:p>
            <a:pPr lvl="1"/>
            <a:r>
              <a:rPr lang="en-US" sz="1800" dirty="0"/>
              <a:t>There are plenty to look at in the city of  </a:t>
            </a:r>
            <a:r>
              <a:rPr lang="en-US" sz="1800" b="1" dirty="0"/>
              <a:t>Toronto</a:t>
            </a:r>
            <a:r>
              <a:rPr lang="en-US" sz="1800" dirty="0"/>
              <a:t>, in addition to museums and historical sites like Ottawa, Toronto also has more varieties like Castles and Aquariums.</a:t>
            </a:r>
          </a:p>
          <a:p>
            <a:pPr lvl="1"/>
            <a:r>
              <a:rPr lang="en-US" sz="1800" dirty="0"/>
              <a:t>In </a:t>
            </a:r>
            <a:r>
              <a:rPr lang="en-US" sz="1800" b="1" dirty="0"/>
              <a:t>Vancouver</a:t>
            </a:r>
            <a:r>
              <a:rPr lang="en-US" sz="1800" dirty="0"/>
              <a:t>, visitors have many outdoor activity options. There are trails, beaches, scenic lookouts, national parks &amp; etc. in Vancouver area.</a:t>
            </a:r>
          </a:p>
        </p:txBody>
      </p:sp>
      <p:pic>
        <p:nvPicPr>
          <p:cNvPr id="5" name="Content Placeholder 4">
            <a:extLst>
              <a:ext uri="{FF2B5EF4-FFF2-40B4-BE49-F238E27FC236}">
                <a16:creationId xmlns:a16="http://schemas.microsoft.com/office/drawing/2014/main" id="{4B300D47-436E-4089-931A-8676F70A0A0D}"/>
              </a:ext>
            </a:extLst>
          </p:cNvPr>
          <p:cNvPicPr>
            <a:picLocks noGrp="1" noChangeAspect="1"/>
          </p:cNvPicPr>
          <p:nvPr>
            <p:ph sz="half" idx="2"/>
          </p:nvPr>
        </p:nvPicPr>
        <p:blipFill>
          <a:blip r:embed="rId2"/>
          <a:stretch>
            <a:fillRect/>
          </a:stretch>
        </p:blipFill>
        <p:spPr>
          <a:xfrm>
            <a:off x="6172200" y="2278460"/>
            <a:ext cx="5715000" cy="3036093"/>
          </a:xfrm>
          <a:prstGeom prst="rect">
            <a:avLst/>
          </a:prstGeom>
        </p:spPr>
      </p:pic>
    </p:spTree>
    <p:extLst>
      <p:ext uri="{BB962C8B-B14F-4D97-AF65-F5344CB8AC3E}">
        <p14:creationId xmlns:p14="http://schemas.microsoft.com/office/powerpoint/2010/main" val="2684155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DF9D-9102-48E9-BEB0-FBD5AE87EEB5}"/>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3063C5C1-0DBE-4281-818A-A29944636DD1}"/>
              </a:ext>
            </a:extLst>
          </p:cNvPr>
          <p:cNvSpPr>
            <a:spLocks noGrp="1"/>
          </p:cNvSpPr>
          <p:nvPr>
            <p:ph sz="half" idx="1"/>
          </p:nvPr>
        </p:nvSpPr>
        <p:spPr/>
        <p:txBody>
          <a:bodyPr>
            <a:normAutofit fontScale="62500" lnSpcReduction="20000"/>
          </a:bodyPr>
          <a:lstStyle/>
          <a:p>
            <a:pPr marL="0" indent="0">
              <a:buNone/>
            </a:pPr>
            <a:r>
              <a:rPr lang="en-US" b="1" dirty="0"/>
              <a:t>Venue data categorization</a:t>
            </a:r>
            <a:endParaRPr lang="en-US" dirty="0"/>
          </a:p>
          <a:p>
            <a:pPr>
              <a:lnSpc>
                <a:spcPct val="120000"/>
              </a:lnSpc>
              <a:spcBef>
                <a:spcPts val="600"/>
              </a:spcBef>
            </a:pPr>
            <a:r>
              <a:rPr lang="en-US" sz="2600" dirty="0"/>
              <a:t>The current venue category values seem to be quite liberal, sometimes inaccurate categorization may happen. This is common in user-submitted data. </a:t>
            </a:r>
          </a:p>
          <a:p>
            <a:pPr>
              <a:lnSpc>
                <a:spcPct val="120000"/>
              </a:lnSpc>
              <a:spcBef>
                <a:spcPts val="600"/>
              </a:spcBef>
            </a:pPr>
            <a:r>
              <a:rPr lang="en-US" sz="2600" dirty="0"/>
              <a:t>When the data volume is big (in big cities like Vancouver), usually it won’t affect the overall quality of the analyses too much. But if the data volume is limited (like the few suburban neighborhoods in Ottawa), a few mis-classification may have bigger impact on overall accuracy of analyses. In this case, more human intervention/review of the data will be needed.</a:t>
            </a:r>
          </a:p>
          <a:p>
            <a:endParaRPr lang="en-US" dirty="0"/>
          </a:p>
        </p:txBody>
      </p:sp>
      <p:sp>
        <p:nvSpPr>
          <p:cNvPr id="4" name="Content Placeholder 3">
            <a:extLst>
              <a:ext uri="{FF2B5EF4-FFF2-40B4-BE49-F238E27FC236}">
                <a16:creationId xmlns:a16="http://schemas.microsoft.com/office/drawing/2014/main" id="{4D11F43D-83FD-4005-8A02-E32DF511E858}"/>
              </a:ext>
            </a:extLst>
          </p:cNvPr>
          <p:cNvSpPr>
            <a:spLocks noGrp="1"/>
          </p:cNvSpPr>
          <p:nvPr>
            <p:ph sz="half" idx="2"/>
          </p:nvPr>
        </p:nvSpPr>
        <p:spPr/>
        <p:txBody>
          <a:bodyPr>
            <a:normAutofit fontScale="62500" lnSpcReduction="20000"/>
          </a:bodyPr>
          <a:lstStyle/>
          <a:p>
            <a:pPr marL="0" indent="0">
              <a:buNone/>
            </a:pPr>
            <a:r>
              <a:rPr lang="en-US" b="1" dirty="0"/>
              <a:t>Granularity of venue category data</a:t>
            </a:r>
            <a:endParaRPr lang="en-US" dirty="0"/>
          </a:p>
          <a:p>
            <a:pPr>
              <a:lnSpc>
                <a:spcPct val="120000"/>
              </a:lnSpc>
              <a:spcBef>
                <a:spcPts val="600"/>
              </a:spcBef>
            </a:pPr>
            <a:r>
              <a:rPr lang="en-US" dirty="0"/>
              <a:t>As discussed in the Data section, the current “Venue Category” data from Foursquare API is too detailed and granular. This will post challenges in clustering analysis. In this project, a manual grouping of the Venue Category data is performed, and it greatly helped the effectiveness of the clustering algorithm (the clusters based on Category Groups are much cleaner and more explainable than those based on the raw Venue Categories). </a:t>
            </a:r>
          </a:p>
          <a:p>
            <a:pPr>
              <a:lnSpc>
                <a:spcPct val="120000"/>
              </a:lnSpc>
              <a:spcBef>
                <a:spcPts val="600"/>
              </a:spcBef>
            </a:pPr>
            <a:r>
              <a:rPr lang="en-US" dirty="0"/>
              <a:t>If this analysis were to be generalized to be used on more cities, a better method to create the Category Group will be needed. This can be done through a few different ways:</a:t>
            </a:r>
          </a:p>
          <a:p>
            <a:pPr lvl="1">
              <a:lnSpc>
                <a:spcPct val="120000"/>
              </a:lnSpc>
              <a:spcBef>
                <a:spcPts val="600"/>
              </a:spcBef>
            </a:pPr>
            <a:r>
              <a:rPr lang="en-US" sz="1900" dirty="0"/>
              <a:t>Improvement of Foursquare data submission (make a mandatory Category Group field with pre-determined value selections upon venue creation)</a:t>
            </a:r>
          </a:p>
          <a:p>
            <a:pPr lvl="1">
              <a:lnSpc>
                <a:spcPct val="120000"/>
              </a:lnSpc>
              <a:spcBef>
                <a:spcPts val="600"/>
              </a:spcBef>
            </a:pPr>
            <a:r>
              <a:rPr lang="en-US" sz="1900" dirty="0"/>
              <a:t>A more intelligent algorithm to create the Category Group upon data processing. Regular Expression and/or other string analysis methods will need to be used.</a:t>
            </a:r>
          </a:p>
        </p:txBody>
      </p:sp>
    </p:spTree>
    <p:extLst>
      <p:ext uri="{BB962C8B-B14F-4D97-AF65-F5344CB8AC3E}">
        <p14:creationId xmlns:p14="http://schemas.microsoft.com/office/powerpoint/2010/main" val="80598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9310-EBC2-4A3F-A7B4-7EF3C9C3BDEC}"/>
              </a:ext>
            </a:extLst>
          </p:cNvPr>
          <p:cNvSpPr>
            <a:spLocks noGrp="1"/>
          </p:cNvSpPr>
          <p:nvPr>
            <p:ph type="title"/>
          </p:nvPr>
        </p:nvSpPr>
        <p:spPr/>
        <p:txBody>
          <a:bodyPr/>
          <a:lstStyle/>
          <a:p>
            <a:r>
              <a:rPr lang="en-US" b="1" dirty="0"/>
              <a:t>Conclusion</a:t>
            </a:r>
          </a:p>
        </p:txBody>
      </p:sp>
      <p:sp>
        <p:nvSpPr>
          <p:cNvPr id="5" name="Content Placeholder 4">
            <a:extLst>
              <a:ext uri="{FF2B5EF4-FFF2-40B4-BE49-F238E27FC236}">
                <a16:creationId xmlns:a16="http://schemas.microsoft.com/office/drawing/2014/main" id="{875D1BDA-64D8-4EB0-AEFE-EDCDD5E06F39}"/>
              </a:ext>
            </a:extLst>
          </p:cNvPr>
          <p:cNvSpPr>
            <a:spLocks noGrp="1"/>
          </p:cNvSpPr>
          <p:nvPr>
            <p:ph idx="1"/>
          </p:nvPr>
        </p:nvSpPr>
        <p:spPr/>
        <p:txBody>
          <a:bodyPr>
            <a:normAutofit/>
          </a:bodyPr>
          <a:lstStyle/>
          <a:p>
            <a:r>
              <a:rPr lang="en-US" sz="2000" dirty="0"/>
              <a:t>Through the analyses of venues in the 3 major cities of Canada – Toronto, Vancouver, and Ottawa, we have gained knowledge of the similarities and dissimilarities of the cities. </a:t>
            </a:r>
          </a:p>
          <a:p>
            <a:pPr lvl="1"/>
            <a:r>
              <a:rPr lang="en-US" sz="1800" b="1" dirty="0"/>
              <a:t>Toronto</a:t>
            </a:r>
            <a:r>
              <a:rPr lang="en-US" sz="1800" dirty="0"/>
              <a:t> is a very diversified city, it has many facilities that make it convenient and comfortable for residents to live in, and it also has many cultural and entertainment activities which makes it a very interesting place for tourists to visit.</a:t>
            </a:r>
          </a:p>
          <a:p>
            <a:pPr lvl="1"/>
            <a:r>
              <a:rPr lang="en-US" sz="1800" b="1" dirty="0"/>
              <a:t>Vancouver</a:t>
            </a:r>
            <a:r>
              <a:rPr lang="en-US" sz="1800" dirty="0"/>
              <a:t> is a city with significant immigrant presence and it has great food selections. It has many outdoor attractions which makes it a wonderful destination for nature lovers. It is also a great city for conventions and events. </a:t>
            </a:r>
          </a:p>
          <a:p>
            <a:pPr lvl="1"/>
            <a:r>
              <a:rPr lang="en-US" sz="1800" b="1" dirty="0"/>
              <a:t>Ottawa</a:t>
            </a:r>
            <a:r>
              <a:rPr lang="en-US" sz="1800" dirty="0"/>
              <a:t> as the capital of the country, it has many cultural and historical sites. The public transportation system is advanced here which makes it easy for visitors to get around. It is also a good place for shopping with a high concentration of department stores, shopping malls and specialty stores. </a:t>
            </a:r>
          </a:p>
          <a:p>
            <a:r>
              <a:rPr lang="en-US" sz="2000" dirty="0"/>
              <a:t>As a tourist, this project provided me with clear pictures of the unique characteristics of the 3 cities, and I now have a clear vision and expectation when I visit the cities.   </a:t>
            </a:r>
          </a:p>
          <a:p>
            <a:endParaRPr lang="en-US" dirty="0"/>
          </a:p>
        </p:txBody>
      </p:sp>
    </p:spTree>
    <p:extLst>
      <p:ext uri="{BB962C8B-B14F-4D97-AF65-F5344CB8AC3E}">
        <p14:creationId xmlns:p14="http://schemas.microsoft.com/office/powerpoint/2010/main" val="124716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AB285E-900D-41C4-AFEC-E6C7DEDBDB97}"/>
              </a:ext>
            </a:extLst>
          </p:cNvPr>
          <p:cNvSpPr>
            <a:spLocks noGrp="1"/>
          </p:cNvSpPr>
          <p:nvPr>
            <p:ph type="title"/>
          </p:nvPr>
        </p:nvSpPr>
        <p:spPr>
          <a:xfrm>
            <a:off x="278295" y="212696"/>
            <a:ext cx="11608903" cy="803083"/>
          </a:xfrm>
        </p:spPr>
        <p:txBody>
          <a:bodyPr/>
          <a:lstStyle/>
          <a:p>
            <a:r>
              <a:rPr lang="en-US" b="1" dirty="0"/>
              <a:t>Business Problem </a:t>
            </a:r>
            <a:r>
              <a:rPr lang="en-US" dirty="0"/>
              <a:t>| Inspiration</a:t>
            </a:r>
          </a:p>
        </p:txBody>
      </p:sp>
      <p:sp>
        <p:nvSpPr>
          <p:cNvPr id="5" name="Content Placeholder 4">
            <a:extLst>
              <a:ext uri="{FF2B5EF4-FFF2-40B4-BE49-F238E27FC236}">
                <a16:creationId xmlns:a16="http://schemas.microsoft.com/office/drawing/2014/main" id="{D0F18CEE-55B7-44B4-99B1-74FA35DDA011}"/>
              </a:ext>
            </a:extLst>
          </p:cNvPr>
          <p:cNvSpPr>
            <a:spLocks noGrp="1"/>
          </p:cNvSpPr>
          <p:nvPr>
            <p:ph idx="1"/>
          </p:nvPr>
        </p:nvSpPr>
        <p:spPr/>
        <p:txBody>
          <a:bodyPr/>
          <a:lstStyle/>
          <a:p>
            <a:r>
              <a:rPr lang="en-US" dirty="0"/>
              <a:t>As a tourist visiting Canada for the first time, the major cities Toronto, Vancouver and Ottawa are on my list.</a:t>
            </a:r>
          </a:p>
          <a:p>
            <a:r>
              <a:rPr lang="en-US" dirty="0"/>
              <a:t>While planning my trip, I want to learn about the cities on the high level so I know what to expect, and what to focus on in each city.</a:t>
            </a:r>
          </a:p>
          <a:p>
            <a:pPr marL="914400" lvl="1" indent="-457200">
              <a:buFont typeface="+mj-lt"/>
              <a:buAutoNum type="arabicParenR"/>
            </a:pPr>
            <a:r>
              <a:rPr lang="en-US" b="1" dirty="0"/>
              <a:t>Downtowns</a:t>
            </a:r>
            <a:r>
              <a:rPr lang="en-US" dirty="0"/>
              <a:t>: How similar/dissimilar are the downtowns?</a:t>
            </a:r>
          </a:p>
          <a:p>
            <a:pPr marL="914400" lvl="1" indent="-457200">
              <a:buFont typeface="+mj-lt"/>
              <a:buAutoNum type="arabicParenR"/>
            </a:pPr>
            <a:r>
              <a:rPr lang="en-US" b="1" dirty="0"/>
              <a:t>Neighborhoods</a:t>
            </a:r>
            <a:r>
              <a:rPr lang="en-US" dirty="0"/>
              <a:t>: What are the different neighborhoods in each city?</a:t>
            </a:r>
          </a:p>
          <a:p>
            <a:pPr marL="914400" lvl="1" indent="-457200">
              <a:buFont typeface="+mj-lt"/>
              <a:buAutoNum type="arabicParenR"/>
            </a:pPr>
            <a:r>
              <a:rPr lang="en-US" b="1" dirty="0"/>
              <a:t>Food</a:t>
            </a:r>
            <a:r>
              <a:rPr lang="en-US" dirty="0"/>
              <a:t> </a:t>
            </a:r>
            <a:r>
              <a:rPr lang="en-US" b="1" dirty="0"/>
              <a:t>Selection</a:t>
            </a:r>
            <a:r>
              <a:rPr lang="en-US" dirty="0"/>
              <a:t>: What are the most popular cuisines in each city?</a:t>
            </a:r>
          </a:p>
          <a:p>
            <a:pPr marL="914400" lvl="1" indent="-457200">
              <a:buFont typeface="+mj-lt"/>
              <a:buAutoNum type="arabicParenR"/>
            </a:pPr>
            <a:r>
              <a:rPr lang="en-US" b="1" dirty="0"/>
              <a:t>To-do</a:t>
            </a:r>
            <a:r>
              <a:rPr lang="en-US" dirty="0"/>
              <a:t>: What are the most popular recreational activities in each city?</a:t>
            </a:r>
          </a:p>
          <a:p>
            <a:pPr marL="914400" lvl="1" indent="-457200">
              <a:buFont typeface="+mj-lt"/>
              <a:buAutoNum type="arabicParenR"/>
            </a:pPr>
            <a:r>
              <a:rPr lang="en-US" b="1" dirty="0"/>
              <a:t>Other</a:t>
            </a:r>
            <a:r>
              <a:rPr lang="en-US" dirty="0"/>
              <a:t>: What are some of the unique characteristics of each city?</a:t>
            </a:r>
          </a:p>
        </p:txBody>
      </p:sp>
    </p:spTree>
    <p:extLst>
      <p:ext uri="{BB962C8B-B14F-4D97-AF65-F5344CB8AC3E}">
        <p14:creationId xmlns:p14="http://schemas.microsoft.com/office/powerpoint/2010/main" val="425746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BA25-8BEC-4D32-991E-E864C4BE6BD5}"/>
              </a:ext>
            </a:extLst>
          </p:cNvPr>
          <p:cNvSpPr>
            <a:spLocks noGrp="1"/>
          </p:cNvSpPr>
          <p:nvPr>
            <p:ph type="title"/>
          </p:nvPr>
        </p:nvSpPr>
        <p:spPr/>
        <p:txBody>
          <a:bodyPr/>
          <a:lstStyle/>
          <a:p>
            <a:r>
              <a:rPr lang="en-US" b="1" dirty="0"/>
              <a:t>Business Problem</a:t>
            </a:r>
            <a:r>
              <a:rPr lang="en-US" dirty="0"/>
              <a:t> | Generalization</a:t>
            </a:r>
          </a:p>
        </p:txBody>
      </p:sp>
      <p:sp>
        <p:nvSpPr>
          <p:cNvPr id="3" name="Content Placeholder 2">
            <a:extLst>
              <a:ext uri="{FF2B5EF4-FFF2-40B4-BE49-F238E27FC236}">
                <a16:creationId xmlns:a16="http://schemas.microsoft.com/office/drawing/2014/main" id="{3C5EE873-9200-4E31-918F-634708A04FDC}"/>
              </a:ext>
            </a:extLst>
          </p:cNvPr>
          <p:cNvSpPr>
            <a:spLocks noGrp="1"/>
          </p:cNvSpPr>
          <p:nvPr>
            <p:ph idx="1"/>
          </p:nvPr>
        </p:nvSpPr>
        <p:spPr/>
        <p:txBody>
          <a:bodyPr/>
          <a:lstStyle/>
          <a:p>
            <a:r>
              <a:rPr lang="en-US" dirty="0"/>
              <a:t>Once packaged as a product, this can be a custom trip planning service</a:t>
            </a:r>
          </a:p>
          <a:p>
            <a:pPr lvl="1"/>
            <a:r>
              <a:rPr lang="en-US" dirty="0"/>
              <a:t>The customer can select the cities they want to visit (rather than most of the current travel sites that provide plans for only fixed combination of cities)</a:t>
            </a:r>
          </a:p>
          <a:p>
            <a:pPr lvl="1"/>
            <a:r>
              <a:rPr lang="en-US" dirty="0"/>
              <a:t>Rather than just giving out plans, compare and contrast the cities from various perspective to give travelers more background information. Travelers can then refine their plans to include/exclude, or increase/reduce time in certain cities based on what they see and what interest them</a:t>
            </a:r>
          </a:p>
          <a:p>
            <a:pPr lvl="1"/>
            <a:r>
              <a:rPr lang="en-US" dirty="0"/>
              <a:t>In each categories (such as food, culture, activities), customers can have an overview of what’s most popular and what’s most unique to each city, so that they can prioritize based on their own interests.</a:t>
            </a:r>
          </a:p>
          <a:p>
            <a:pPr lvl="1"/>
            <a:endParaRPr lang="en-US" dirty="0"/>
          </a:p>
          <a:p>
            <a:pPr lvl="1"/>
            <a:endParaRPr lang="en-US" dirty="0"/>
          </a:p>
        </p:txBody>
      </p:sp>
    </p:spTree>
    <p:extLst>
      <p:ext uri="{BB962C8B-B14F-4D97-AF65-F5344CB8AC3E}">
        <p14:creationId xmlns:p14="http://schemas.microsoft.com/office/powerpoint/2010/main" val="317677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ABB2-65E9-45AA-8F26-F192C7563CBC}"/>
              </a:ext>
            </a:extLst>
          </p:cNvPr>
          <p:cNvSpPr>
            <a:spLocks noGrp="1"/>
          </p:cNvSpPr>
          <p:nvPr>
            <p:ph type="title"/>
          </p:nvPr>
        </p:nvSpPr>
        <p:spPr/>
        <p:txBody>
          <a:bodyPr/>
          <a:lstStyle/>
          <a:p>
            <a:r>
              <a:rPr lang="en-US" b="1" dirty="0"/>
              <a:t>Data</a:t>
            </a:r>
            <a:r>
              <a:rPr lang="en-US" dirty="0"/>
              <a:t> | What’s Needed</a:t>
            </a:r>
          </a:p>
        </p:txBody>
      </p:sp>
      <p:sp>
        <p:nvSpPr>
          <p:cNvPr id="3" name="Content Placeholder 2">
            <a:extLst>
              <a:ext uri="{FF2B5EF4-FFF2-40B4-BE49-F238E27FC236}">
                <a16:creationId xmlns:a16="http://schemas.microsoft.com/office/drawing/2014/main" id="{0A934A32-683B-4DA1-B506-4E5D4DC45926}"/>
              </a:ext>
            </a:extLst>
          </p:cNvPr>
          <p:cNvSpPr>
            <a:spLocks noGrp="1"/>
          </p:cNvSpPr>
          <p:nvPr>
            <p:ph idx="1"/>
          </p:nvPr>
        </p:nvSpPr>
        <p:spPr/>
        <p:txBody>
          <a:bodyPr/>
          <a:lstStyle/>
          <a:p>
            <a:r>
              <a:rPr lang="en-US" sz="2800" dirty="0"/>
              <a:t>To Achieve this, the following data will be used</a:t>
            </a:r>
          </a:p>
          <a:p>
            <a:pPr lvl="1"/>
            <a:r>
              <a:rPr lang="en-US" dirty="0"/>
              <a:t>Data that contains the </a:t>
            </a:r>
            <a:r>
              <a:rPr lang="en-US" b="1" dirty="0"/>
              <a:t>zip code and neighborhood</a:t>
            </a:r>
            <a:r>
              <a:rPr lang="en-US" dirty="0"/>
              <a:t> information of Toronto, Vancouver, and Ottawa.</a:t>
            </a:r>
          </a:p>
          <a:p>
            <a:pPr lvl="1"/>
            <a:r>
              <a:rPr lang="en-US" b="1" dirty="0"/>
              <a:t>Latitude and Longitude </a:t>
            </a:r>
            <a:r>
              <a:rPr lang="en-US" dirty="0"/>
              <a:t>information by zip code</a:t>
            </a:r>
          </a:p>
          <a:p>
            <a:pPr lvl="1"/>
            <a:r>
              <a:rPr lang="en-US" dirty="0"/>
              <a:t>Foursquare data that contains </a:t>
            </a:r>
            <a:r>
              <a:rPr lang="en-US" b="1" dirty="0"/>
              <a:t>venue</a:t>
            </a:r>
            <a:r>
              <a:rPr lang="en-US" dirty="0"/>
              <a:t> information in the 3 cities</a:t>
            </a:r>
          </a:p>
        </p:txBody>
      </p:sp>
    </p:spTree>
    <p:extLst>
      <p:ext uri="{BB962C8B-B14F-4D97-AF65-F5344CB8AC3E}">
        <p14:creationId xmlns:p14="http://schemas.microsoft.com/office/powerpoint/2010/main" val="58219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6EE9-F01B-422F-BB1D-BA246928E19C}"/>
              </a:ext>
            </a:extLst>
          </p:cNvPr>
          <p:cNvSpPr>
            <a:spLocks noGrp="1"/>
          </p:cNvSpPr>
          <p:nvPr>
            <p:ph type="title"/>
          </p:nvPr>
        </p:nvSpPr>
        <p:spPr/>
        <p:txBody>
          <a:bodyPr/>
          <a:lstStyle/>
          <a:p>
            <a:r>
              <a:rPr lang="en-US" b="1" dirty="0"/>
              <a:t>Data</a:t>
            </a:r>
            <a:r>
              <a:rPr lang="en-US" dirty="0"/>
              <a:t> | Zip Code - Neighborhood</a:t>
            </a:r>
          </a:p>
        </p:txBody>
      </p:sp>
      <p:sp>
        <p:nvSpPr>
          <p:cNvPr id="3" name="Content Placeholder 2">
            <a:extLst>
              <a:ext uri="{FF2B5EF4-FFF2-40B4-BE49-F238E27FC236}">
                <a16:creationId xmlns:a16="http://schemas.microsoft.com/office/drawing/2014/main" id="{13F0116B-E03B-468E-B4C6-4ACD0BED65E9}"/>
              </a:ext>
            </a:extLst>
          </p:cNvPr>
          <p:cNvSpPr>
            <a:spLocks noGrp="1"/>
          </p:cNvSpPr>
          <p:nvPr>
            <p:ph idx="1"/>
          </p:nvPr>
        </p:nvSpPr>
        <p:spPr>
          <a:xfrm>
            <a:off x="536713" y="1326873"/>
            <a:ext cx="4512365" cy="4934779"/>
          </a:xfrm>
        </p:spPr>
        <p:txBody>
          <a:bodyPr/>
          <a:lstStyle/>
          <a:p>
            <a:r>
              <a:rPr lang="en-US" dirty="0"/>
              <a:t>For </a:t>
            </a:r>
            <a:r>
              <a:rPr lang="en-US" b="1" dirty="0"/>
              <a:t>Toronto</a:t>
            </a:r>
            <a:r>
              <a:rPr lang="en-US" dirty="0"/>
              <a:t>, there’s a well-formatted data source that contains zip code – neighborhood information:</a:t>
            </a:r>
            <a:br>
              <a:rPr lang="en-US" dirty="0"/>
            </a:br>
            <a:r>
              <a:rPr lang="en-US" sz="2000" u="sng" dirty="0">
                <a:hlinkClick r:id="rId2"/>
              </a:rPr>
              <a:t>https://en.wikipedia.org/wiki/List_of_postal_codes_of_Canada:_M</a:t>
            </a:r>
            <a:endParaRPr lang="en-US" sz="2000" dirty="0"/>
          </a:p>
          <a:p>
            <a:r>
              <a:rPr lang="en-US" dirty="0"/>
              <a:t>Some processing and cleansing is needed for missing data</a:t>
            </a:r>
          </a:p>
        </p:txBody>
      </p:sp>
      <p:pic>
        <p:nvPicPr>
          <p:cNvPr id="4" name="Picture 3">
            <a:extLst>
              <a:ext uri="{FF2B5EF4-FFF2-40B4-BE49-F238E27FC236}">
                <a16:creationId xmlns:a16="http://schemas.microsoft.com/office/drawing/2014/main" id="{1C2AEE9B-B83D-4F2D-85E4-176FCF1308C6}"/>
              </a:ext>
            </a:extLst>
          </p:cNvPr>
          <p:cNvPicPr>
            <a:picLocks noChangeAspect="1"/>
          </p:cNvPicPr>
          <p:nvPr/>
        </p:nvPicPr>
        <p:blipFill>
          <a:blip r:embed="rId3"/>
          <a:stretch>
            <a:fillRect/>
          </a:stretch>
        </p:blipFill>
        <p:spPr>
          <a:xfrm>
            <a:off x="5610288" y="1175303"/>
            <a:ext cx="5495925" cy="5086350"/>
          </a:xfrm>
          <a:prstGeom prst="rect">
            <a:avLst/>
          </a:prstGeom>
        </p:spPr>
      </p:pic>
    </p:spTree>
    <p:extLst>
      <p:ext uri="{BB962C8B-B14F-4D97-AF65-F5344CB8AC3E}">
        <p14:creationId xmlns:p14="http://schemas.microsoft.com/office/powerpoint/2010/main" val="124611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47D6-9D90-4CD9-A2C3-9C3749E25DE1}"/>
              </a:ext>
            </a:extLst>
          </p:cNvPr>
          <p:cNvSpPr>
            <a:spLocks noGrp="1"/>
          </p:cNvSpPr>
          <p:nvPr>
            <p:ph type="title"/>
          </p:nvPr>
        </p:nvSpPr>
        <p:spPr/>
        <p:txBody>
          <a:bodyPr/>
          <a:lstStyle/>
          <a:p>
            <a:r>
              <a:rPr lang="en-US" b="1" dirty="0"/>
              <a:t>Data</a:t>
            </a:r>
            <a:r>
              <a:rPr lang="en-US" dirty="0"/>
              <a:t> | Zip Code - Neighborhood</a:t>
            </a:r>
          </a:p>
        </p:txBody>
      </p:sp>
      <p:sp>
        <p:nvSpPr>
          <p:cNvPr id="3" name="Content Placeholder 2">
            <a:extLst>
              <a:ext uri="{FF2B5EF4-FFF2-40B4-BE49-F238E27FC236}">
                <a16:creationId xmlns:a16="http://schemas.microsoft.com/office/drawing/2014/main" id="{C6A2790C-9BBF-4623-8182-74FADD8B397E}"/>
              </a:ext>
            </a:extLst>
          </p:cNvPr>
          <p:cNvSpPr>
            <a:spLocks noGrp="1"/>
          </p:cNvSpPr>
          <p:nvPr>
            <p:ph idx="1"/>
          </p:nvPr>
        </p:nvSpPr>
        <p:spPr>
          <a:xfrm>
            <a:off x="278295" y="1240403"/>
            <a:ext cx="11608903" cy="1800862"/>
          </a:xfrm>
        </p:spPr>
        <p:txBody>
          <a:bodyPr/>
          <a:lstStyle/>
          <a:p>
            <a:r>
              <a:rPr lang="en-US" dirty="0"/>
              <a:t>For </a:t>
            </a:r>
            <a:r>
              <a:rPr lang="en-US" b="1" dirty="0"/>
              <a:t>Vancouver</a:t>
            </a:r>
            <a:r>
              <a:rPr lang="en-US" dirty="0"/>
              <a:t> and </a:t>
            </a:r>
            <a:r>
              <a:rPr lang="en-US" b="1" dirty="0"/>
              <a:t>Ottawa</a:t>
            </a:r>
            <a:r>
              <a:rPr lang="en-US" dirty="0"/>
              <a:t>, more data processing is needed</a:t>
            </a:r>
          </a:p>
          <a:p>
            <a:pPr lvl="1"/>
            <a:r>
              <a:rPr lang="en-US" dirty="0"/>
              <a:t>Vancouver: </a:t>
            </a:r>
            <a:r>
              <a:rPr lang="en-US" dirty="0">
                <a:hlinkClick r:id="rId2"/>
              </a:rPr>
              <a:t>https://en.wikipedia.org/wiki/List_of_postal_codes_of_Canada:_V</a:t>
            </a:r>
            <a:endParaRPr lang="en-US" dirty="0"/>
          </a:p>
          <a:p>
            <a:pPr lvl="1"/>
            <a:r>
              <a:rPr lang="en-US" dirty="0"/>
              <a:t>Ottawa: </a:t>
            </a:r>
            <a:r>
              <a:rPr lang="en-US" dirty="0">
                <a:hlinkClick r:id="rId3"/>
              </a:rPr>
              <a:t>https://en.wikipedia.org/wiki/List_of_postal_codes_of_Canada:_K</a:t>
            </a:r>
            <a:endParaRPr lang="en-US" dirty="0"/>
          </a:p>
          <a:p>
            <a:pPr marL="457200" lvl="1" indent="0">
              <a:buNone/>
            </a:pPr>
            <a:endParaRPr lang="en-US" dirty="0"/>
          </a:p>
        </p:txBody>
      </p:sp>
      <p:pic>
        <p:nvPicPr>
          <p:cNvPr id="4" name="Picture 3">
            <a:extLst>
              <a:ext uri="{FF2B5EF4-FFF2-40B4-BE49-F238E27FC236}">
                <a16:creationId xmlns:a16="http://schemas.microsoft.com/office/drawing/2014/main" id="{851FD7A2-CB0B-4484-9B02-05BF318A7FF9}"/>
              </a:ext>
            </a:extLst>
          </p:cNvPr>
          <p:cNvPicPr>
            <a:picLocks noChangeAspect="1"/>
          </p:cNvPicPr>
          <p:nvPr/>
        </p:nvPicPr>
        <p:blipFill>
          <a:blip r:embed="rId4"/>
          <a:stretch>
            <a:fillRect/>
          </a:stretch>
        </p:blipFill>
        <p:spPr>
          <a:xfrm>
            <a:off x="304802" y="2757384"/>
            <a:ext cx="7871598" cy="3624532"/>
          </a:xfrm>
          <a:prstGeom prst="rect">
            <a:avLst/>
          </a:prstGeom>
        </p:spPr>
      </p:pic>
      <p:sp>
        <p:nvSpPr>
          <p:cNvPr id="7" name="TextBox 6">
            <a:extLst>
              <a:ext uri="{FF2B5EF4-FFF2-40B4-BE49-F238E27FC236}">
                <a16:creationId xmlns:a16="http://schemas.microsoft.com/office/drawing/2014/main" id="{5DE31C57-DD75-4A0E-BBF6-E650194500BD}"/>
              </a:ext>
            </a:extLst>
          </p:cNvPr>
          <p:cNvSpPr txBox="1"/>
          <p:nvPr/>
        </p:nvSpPr>
        <p:spPr>
          <a:xfrm>
            <a:off x="8347210" y="2925106"/>
            <a:ext cx="353998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Data is not organized in the </a:t>
            </a:r>
            <a:r>
              <a:rPr lang="en-US" b="1" dirty="0"/>
              <a:t>format</a:t>
            </a:r>
            <a:r>
              <a:rPr lang="en-US" dirty="0"/>
              <a:t> we need, some processing is required</a:t>
            </a:r>
          </a:p>
          <a:p>
            <a:pPr marL="285750" indent="-285750">
              <a:buFont typeface="Arial" panose="020B0604020202020204" pitchFamily="34" charset="0"/>
              <a:buChar char="•"/>
            </a:pPr>
            <a:r>
              <a:rPr lang="en-US" dirty="0"/>
              <a:t>Some </a:t>
            </a:r>
            <a:r>
              <a:rPr lang="en-US" b="1" dirty="0"/>
              <a:t>cleansing</a:t>
            </a:r>
            <a:r>
              <a:rPr lang="en-US" dirty="0"/>
              <a:t> is needed for missing data and irrelevant data (for the screenshot shown, need to limit to Vancouver data only)</a:t>
            </a:r>
          </a:p>
          <a:p>
            <a:endParaRPr lang="en-US" dirty="0"/>
          </a:p>
        </p:txBody>
      </p:sp>
    </p:spTree>
    <p:extLst>
      <p:ext uri="{BB962C8B-B14F-4D97-AF65-F5344CB8AC3E}">
        <p14:creationId xmlns:p14="http://schemas.microsoft.com/office/powerpoint/2010/main" val="359116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EF1F-74A5-4A0B-86DC-29DD7B080612}"/>
              </a:ext>
            </a:extLst>
          </p:cNvPr>
          <p:cNvSpPr>
            <a:spLocks noGrp="1"/>
          </p:cNvSpPr>
          <p:nvPr>
            <p:ph type="title"/>
          </p:nvPr>
        </p:nvSpPr>
        <p:spPr/>
        <p:txBody>
          <a:bodyPr/>
          <a:lstStyle/>
          <a:p>
            <a:r>
              <a:rPr lang="en-US" b="1" dirty="0"/>
              <a:t>Data</a:t>
            </a:r>
            <a:r>
              <a:rPr lang="en-US" dirty="0"/>
              <a:t> | Coordinates</a:t>
            </a:r>
          </a:p>
        </p:txBody>
      </p:sp>
      <p:sp>
        <p:nvSpPr>
          <p:cNvPr id="3" name="Content Placeholder 2">
            <a:extLst>
              <a:ext uri="{FF2B5EF4-FFF2-40B4-BE49-F238E27FC236}">
                <a16:creationId xmlns:a16="http://schemas.microsoft.com/office/drawing/2014/main" id="{E9F3392E-22D3-431A-B77B-EEE780758F5C}"/>
              </a:ext>
            </a:extLst>
          </p:cNvPr>
          <p:cNvSpPr>
            <a:spLocks noGrp="1"/>
          </p:cNvSpPr>
          <p:nvPr>
            <p:ph idx="1"/>
          </p:nvPr>
        </p:nvSpPr>
        <p:spPr/>
        <p:txBody>
          <a:bodyPr/>
          <a:lstStyle/>
          <a:p>
            <a:r>
              <a:rPr lang="en-US" dirty="0"/>
              <a:t>Coordinates information for each city can be found online:</a:t>
            </a:r>
            <a:br>
              <a:rPr lang="en-US" dirty="0"/>
            </a:br>
            <a:r>
              <a:rPr lang="en-US" u="sng" dirty="0">
                <a:hlinkClick r:id="rId2"/>
              </a:rPr>
              <a:t>https://fusiontables.google.com/DataSource?docid=1H_cl-oyeG4FDwqJUTeI_aGKmmkJdPDzRNccp96M&amp;hl=en_US&amp;pli=1</a:t>
            </a:r>
            <a:endParaRPr lang="en-US" u="sng" dirty="0"/>
          </a:p>
          <a:p>
            <a:r>
              <a:rPr lang="en-US" dirty="0"/>
              <a:t>We can filter the data by the first letter in the zip code (FSA-1) to download only data that’s relevant to this analysis.</a:t>
            </a:r>
          </a:p>
          <a:p>
            <a:r>
              <a:rPr lang="en-US" dirty="0"/>
              <a:t>The information will then be imported and combined with the neighborhood dataset in preparation for the next steps.</a:t>
            </a:r>
          </a:p>
        </p:txBody>
      </p:sp>
    </p:spTree>
    <p:extLst>
      <p:ext uri="{BB962C8B-B14F-4D97-AF65-F5344CB8AC3E}">
        <p14:creationId xmlns:p14="http://schemas.microsoft.com/office/powerpoint/2010/main" val="34396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E24B-06F8-4594-AA99-2B0EC5906395}"/>
              </a:ext>
            </a:extLst>
          </p:cNvPr>
          <p:cNvSpPr>
            <a:spLocks noGrp="1"/>
          </p:cNvSpPr>
          <p:nvPr>
            <p:ph type="title"/>
          </p:nvPr>
        </p:nvSpPr>
        <p:spPr/>
        <p:txBody>
          <a:bodyPr/>
          <a:lstStyle/>
          <a:p>
            <a:r>
              <a:rPr lang="en-US" b="1" dirty="0"/>
              <a:t>Data</a:t>
            </a:r>
            <a:r>
              <a:rPr lang="en-US" dirty="0"/>
              <a:t> | Venue Information</a:t>
            </a:r>
          </a:p>
        </p:txBody>
      </p:sp>
      <p:sp>
        <p:nvSpPr>
          <p:cNvPr id="3" name="Content Placeholder 2">
            <a:extLst>
              <a:ext uri="{FF2B5EF4-FFF2-40B4-BE49-F238E27FC236}">
                <a16:creationId xmlns:a16="http://schemas.microsoft.com/office/drawing/2014/main" id="{FC2CD94B-0E8D-49EA-A365-1D48075ED307}"/>
              </a:ext>
            </a:extLst>
          </p:cNvPr>
          <p:cNvSpPr>
            <a:spLocks noGrp="1"/>
          </p:cNvSpPr>
          <p:nvPr>
            <p:ph idx="1"/>
          </p:nvPr>
        </p:nvSpPr>
        <p:spPr/>
        <p:txBody>
          <a:bodyPr/>
          <a:lstStyle/>
          <a:p>
            <a:r>
              <a:rPr lang="en-US" dirty="0"/>
              <a:t>Use Foursquare API to explore venues near each zip codes</a:t>
            </a:r>
          </a:p>
          <a:p>
            <a:pPr lvl="1"/>
            <a:r>
              <a:rPr lang="en-US" dirty="0"/>
              <a:t>Format of API is: </a:t>
            </a:r>
            <a:r>
              <a:rPr lang="en-US" dirty="0">
                <a:hlinkClick r:id="rId2"/>
              </a:rPr>
              <a:t>https://api.foursquare.com/v2/venues/explore?client_id={}&amp;client_secret={}&amp;ll={},{}&amp;v={}&amp;radius={}&amp;limit={}</a:t>
            </a:r>
            <a:endParaRPr lang="en-US" dirty="0"/>
          </a:p>
          <a:p>
            <a:r>
              <a:rPr lang="en-US" dirty="0"/>
              <a:t>Once data is obtained, a cluster analysis will be performed on neighborhoods, to find different neighborhoods in each city.</a:t>
            </a:r>
          </a:p>
          <a:p>
            <a:pPr marL="0" indent="0">
              <a:buNone/>
            </a:pPr>
            <a:endParaRPr lang="en-US" dirty="0"/>
          </a:p>
          <a:p>
            <a:pPr lvl="1"/>
            <a:endParaRPr lang="en-US" dirty="0"/>
          </a:p>
        </p:txBody>
      </p:sp>
      <p:pic>
        <p:nvPicPr>
          <p:cNvPr id="4" name="Picture 3">
            <a:extLst>
              <a:ext uri="{FF2B5EF4-FFF2-40B4-BE49-F238E27FC236}">
                <a16:creationId xmlns:a16="http://schemas.microsoft.com/office/drawing/2014/main" id="{5A98E09B-181F-4360-A4E3-D6B3BDB1D7AD}"/>
              </a:ext>
            </a:extLst>
          </p:cNvPr>
          <p:cNvPicPr>
            <a:picLocks noChangeAspect="1"/>
          </p:cNvPicPr>
          <p:nvPr/>
        </p:nvPicPr>
        <p:blipFill>
          <a:blip r:embed="rId3"/>
          <a:stretch>
            <a:fillRect/>
          </a:stretch>
        </p:blipFill>
        <p:spPr>
          <a:xfrm>
            <a:off x="881049" y="3761427"/>
            <a:ext cx="10429901" cy="2215010"/>
          </a:xfrm>
          <a:prstGeom prst="rect">
            <a:avLst/>
          </a:prstGeom>
        </p:spPr>
      </p:pic>
    </p:spTree>
    <p:extLst>
      <p:ext uri="{BB962C8B-B14F-4D97-AF65-F5344CB8AC3E}">
        <p14:creationId xmlns:p14="http://schemas.microsoft.com/office/powerpoint/2010/main" val="6952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DAFD-1B84-4164-AD6C-EB76FABD2924}"/>
              </a:ext>
            </a:extLst>
          </p:cNvPr>
          <p:cNvSpPr>
            <a:spLocks noGrp="1"/>
          </p:cNvSpPr>
          <p:nvPr>
            <p:ph type="title"/>
          </p:nvPr>
        </p:nvSpPr>
        <p:spPr/>
        <p:txBody>
          <a:bodyPr/>
          <a:lstStyle/>
          <a:p>
            <a:r>
              <a:rPr lang="en-US" b="1" dirty="0"/>
              <a:t>Data</a:t>
            </a:r>
            <a:r>
              <a:rPr lang="en-US" dirty="0"/>
              <a:t> | Venue Information</a:t>
            </a:r>
          </a:p>
        </p:txBody>
      </p:sp>
      <p:sp>
        <p:nvSpPr>
          <p:cNvPr id="3" name="Content Placeholder 2">
            <a:extLst>
              <a:ext uri="{FF2B5EF4-FFF2-40B4-BE49-F238E27FC236}">
                <a16:creationId xmlns:a16="http://schemas.microsoft.com/office/drawing/2014/main" id="{D25D47D2-86C8-43FF-9424-C0CB09556371}"/>
              </a:ext>
            </a:extLst>
          </p:cNvPr>
          <p:cNvSpPr>
            <a:spLocks noGrp="1"/>
          </p:cNvSpPr>
          <p:nvPr>
            <p:ph idx="1"/>
          </p:nvPr>
        </p:nvSpPr>
        <p:spPr>
          <a:xfrm>
            <a:off x="278295" y="1240402"/>
            <a:ext cx="11608903" cy="2346471"/>
          </a:xfrm>
        </p:spPr>
        <p:txBody>
          <a:bodyPr/>
          <a:lstStyle/>
          <a:p>
            <a:r>
              <a:rPr lang="en-US" dirty="0"/>
              <a:t>For analysis on “food selection”, “to-do”, and “others”, realized the “category name” of venues are too detailed/granular for the purpose of this analysis</a:t>
            </a:r>
          </a:p>
          <a:p>
            <a:pPr lvl="1"/>
            <a:r>
              <a:rPr lang="en-US" dirty="0"/>
              <a:t>For example, restaurants/food is separated into cuisines and subtypes of cuisines; similar for other categories</a:t>
            </a:r>
          </a:p>
          <a:p>
            <a:pPr lvl="1"/>
            <a:r>
              <a:rPr lang="en-US" dirty="0"/>
              <a:t>A higher level grouping (Category Group) will be created</a:t>
            </a:r>
          </a:p>
          <a:p>
            <a:endParaRPr lang="en-US" dirty="0"/>
          </a:p>
        </p:txBody>
      </p:sp>
      <p:pic>
        <p:nvPicPr>
          <p:cNvPr id="4" name="Picture 3">
            <a:extLst>
              <a:ext uri="{FF2B5EF4-FFF2-40B4-BE49-F238E27FC236}">
                <a16:creationId xmlns:a16="http://schemas.microsoft.com/office/drawing/2014/main" id="{84289991-81F2-4770-A3DA-1FC9B23A5C91}"/>
              </a:ext>
            </a:extLst>
          </p:cNvPr>
          <p:cNvPicPr>
            <a:picLocks noChangeAspect="1"/>
          </p:cNvPicPr>
          <p:nvPr/>
        </p:nvPicPr>
        <p:blipFill>
          <a:blip r:embed="rId2"/>
          <a:stretch>
            <a:fillRect/>
          </a:stretch>
        </p:blipFill>
        <p:spPr>
          <a:xfrm>
            <a:off x="1073666" y="3569723"/>
            <a:ext cx="9286875" cy="2047875"/>
          </a:xfrm>
          <a:prstGeom prst="rect">
            <a:avLst/>
          </a:prstGeom>
        </p:spPr>
      </p:pic>
      <p:sp>
        <p:nvSpPr>
          <p:cNvPr id="5" name="TextBox 4">
            <a:extLst>
              <a:ext uri="{FF2B5EF4-FFF2-40B4-BE49-F238E27FC236}">
                <a16:creationId xmlns:a16="http://schemas.microsoft.com/office/drawing/2014/main" id="{A3B3CE9A-A7B0-4B2F-9D23-ED926B32CE93}"/>
              </a:ext>
            </a:extLst>
          </p:cNvPr>
          <p:cNvSpPr txBox="1"/>
          <p:nvPr/>
        </p:nvSpPr>
        <p:spPr>
          <a:xfrm>
            <a:off x="884088" y="5718789"/>
            <a:ext cx="10619165" cy="338554"/>
          </a:xfrm>
          <a:prstGeom prst="rect">
            <a:avLst/>
          </a:prstGeom>
          <a:noFill/>
        </p:spPr>
        <p:txBody>
          <a:bodyPr wrap="square" rtlCol="0">
            <a:spAutoFit/>
          </a:bodyPr>
          <a:lstStyle/>
          <a:p>
            <a:r>
              <a:rPr lang="en-US" sz="1600" i="1" dirty="0">
                <a:solidFill>
                  <a:schemeClr val="tx1">
                    <a:lumMod val="75000"/>
                    <a:lumOff val="25000"/>
                  </a:schemeClr>
                </a:solidFill>
              </a:rPr>
              <a:t>All the highlighted categories are food options, while the detailed breakdown is not necessary.</a:t>
            </a:r>
          </a:p>
        </p:txBody>
      </p:sp>
    </p:spTree>
    <p:extLst>
      <p:ext uri="{BB962C8B-B14F-4D97-AF65-F5344CB8AC3E}">
        <p14:creationId xmlns:p14="http://schemas.microsoft.com/office/powerpoint/2010/main" val="499227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2450</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Century Gothic</vt:lpstr>
      <vt:lpstr>Office Theme</vt:lpstr>
      <vt:lpstr>A Glance of Major Cities in Canada</vt:lpstr>
      <vt:lpstr>Business Problem | Inspiration</vt:lpstr>
      <vt:lpstr>Business Problem | Generalization</vt:lpstr>
      <vt:lpstr>Data | What’s Needed</vt:lpstr>
      <vt:lpstr>Data | Zip Code - Neighborhood</vt:lpstr>
      <vt:lpstr>Data | Zip Code - Neighborhood</vt:lpstr>
      <vt:lpstr>Data | Coordinates</vt:lpstr>
      <vt:lpstr>Data | Venue Information</vt:lpstr>
      <vt:lpstr>Data | Venue Information</vt:lpstr>
      <vt:lpstr>Observation | Overview of the Cities</vt:lpstr>
      <vt:lpstr>Observation | Overview of the Cities</vt:lpstr>
      <vt:lpstr>Observation | Neighborhood Clusters</vt:lpstr>
      <vt:lpstr>Observation | Toronto Neighborhood Clusters</vt:lpstr>
      <vt:lpstr>Observation | Vancouver Neighborhood Clusters</vt:lpstr>
      <vt:lpstr>Observation | Ottawa Neighborhood Clusters</vt:lpstr>
      <vt:lpstr>Observation | Food Selection Deep-Dive</vt:lpstr>
      <vt:lpstr>Observation | Activity Deep-Dive</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whuang</dc:creator>
  <cp:lastModifiedBy>whuang</cp:lastModifiedBy>
  <cp:revision>30</cp:revision>
  <dcterms:created xsi:type="dcterms:W3CDTF">2019-08-26T05:02:30Z</dcterms:created>
  <dcterms:modified xsi:type="dcterms:W3CDTF">2019-09-02T08:11:52Z</dcterms:modified>
</cp:coreProperties>
</file>