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31" r:id="rId3"/>
    <p:sldId id="349" r:id="rId4"/>
    <p:sldId id="358" r:id="rId5"/>
    <p:sldId id="350" r:id="rId6"/>
    <p:sldId id="351" r:id="rId7"/>
    <p:sldId id="352" r:id="rId8"/>
    <p:sldId id="345" r:id="rId9"/>
    <p:sldId id="357" r:id="rId10"/>
    <p:sldId id="359" r:id="rId11"/>
    <p:sldId id="340" r:id="rId12"/>
    <p:sldId id="360" r:id="rId13"/>
    <p:sldId id="341" r:id="rId14"/>
    <p:sldId id="342" r:id="rId15"/>
    <p:sldId id="348" r:id="rId16"/>
    <p:sldId id="361" r:id="rId17"/>
    <p:sldId id="343" r:id="rId18"/>
    <p:sldId id="353" r:id="rId19"/>
    <p:sldId id="354" r:id="rId20"/>
    <p:sldId id="346" r:id="rId21"/>
    <p:sldId id="347" r:id="rId22"/>
    <p:sldId id="355" r:id="rId23"/>
  </p:sldIdLst>
  <p:sldSz cx="9144000" cy="6858000" type="screen4x3"/>
  <p:notesSz cx="7010400" cy="9296400"/>
  <p:custDataLst>
    <p:tags r:id="rId26"/>
  </p:custData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FE11F"/>
    <a:srgbClr val="FF9900"/>
    <a:srgbClr val="6699FF"/>
    <a:srgbClr val="FF99CC"/>
    <a:srgbClr val="5BD4FF"/>
    <a:srgbClr val="3BFF94"/>
    <a:srgbClr val="FFCC00"/>
    <a:srgbClr val="FF5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03447BB-5D67-496B-8E87-E561075AD55C}" styleName="Style foncé 1 - Accentuation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6" autoAdjust="0"/>
    <p:restoredTop sz="90929"/>
  </p:normalViewPr>
  <p:slideViewPr>
    <p:cSldViewPr>
      <p:cViewPr varScale="1">
        <p:scale>
          <a:sx n="104" d="100"/>
          <a:sy n="104" d="100"/>
        </p:scale>
        <p:origin x="184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1263"/>
            <a:ext cx="30368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1D5EAB6-4244-4101-A2E6-BAE74CB0FED9}" type="slidenum">
              <a:rPr lang="fr-FR" altLang="en-US"/>
              <a:pPr/>
              <a:t>‹#›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1263"/>
            <a:ext cx="30368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CDA5FBB-D105-43F4-8E19-185AEAD2E080}" type="slidenum">
              <a:rPr lang="fr-FR" altLang="en-US"/>
              <a:pPr/>
              <a:t>‹#›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fr-FR">
              <a:latin typeface="Times" panose="02020603050405020304" pitchFamily="18" charset="0"/>
            </a:endParaRPr>
          </a:p>
        </p:txBody>
      </p:sp>
      <p:sp>
        <p:nvSpPr>
          <p:cNvPr id="37892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FA9A0F5C-A699-44F8-A917-A7E2945AD6B2}" type="slidenum">
              <a:rPr lang="fr-FR" altLang="en-US" sz="1200"/>
              <a:pPr/>
              <a:t>1</a:t>
            </a:fld>
            <a:endParaRPr lang="fr-FR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Visuel_Présentation.jpg2                                       0004F8A9CarrierJ                       B9DD53B1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3213" y="901700"/>
            <a:ext cx="5792787" cy="9271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48400" y="2438400"/>
            <a:ext cx="2362200" cy="2514600"/>
          </a:xfrm>
        </p:spPr>
        <p:txBody>
          <a:bodyPr/>
          <a:lstStyle>
            <a:lvl1pPr marL="0" indent="0">
              <a:lnSpc>
                <a:spcPts val="2100"/>
              </a:lnSpc>
              <a:spcBef>
                <a:spcPct val="0"/>
              </a:spcBef>
              <a:buFont typeface="Times"/>
              <a:buNone/>
              <a:tabLst>
                <a:tab pos="388938" algn="l"/>
              </a:tabLst>
              <a:defRPr sz="17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59465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10A8-BA25-4020-85D7-7B3B7B359DE8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26513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477000" y="381000"/>
            <a:ext cx="1600200" cy="32639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674813" y="381000"/>
            <a:ext cx="4649787" cy="32639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B373F-A911-494A-9BC4-DB1EBF55FA73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676539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17FB3-259B-42AC-8E88-E7AB1085DD02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01036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F6C4DB-D67B-4816-82BA-5D2429BC6881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82040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D64FE-BDFB-4AD0-B586-706E324BD7C9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94410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674813" y="1447800"/>
            <a:ext cx="3124200" cy="219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1413" y="1447800"/>
            <a:ext cx="3125787" cy="219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27611A-B17D-4E8E-B136-97443C02F9B6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79536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1A182-0220-4986-8DC8-2CF0CF398756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91902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E9CA9F-D624-483E-AB54-E8AD5592E838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46384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12C71-8C8B-4C5A-87BE-2D90213672CD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23685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66867-98AB-45B4-8F53-C381756040BA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83470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E01CC4-EF6A-4CCE-8666-C326D31DE466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4680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Visuel_Base+filet rouge.jpg                                    000BCDEFCarrierH                       B9DC42AA: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4813" y="381000"/>
            <a:ext cx="64023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4813" y="1447800"/>
            <a:ext cx="6402387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58039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latin typeface="Verdana" panose="020B0604030504040204" pitchFamily="34" charset="0"/>
              </a:defRPr>
            </a:lvl1pPr>
          </a:lstStyle>
          <a:p>
            <a:fld id="{DF8E20B7-19A8-4123-B411-6D86C85CB8B7}" type="slidenum">
              <a:rPr lang="fr-FR" altLang="en-US"/>
              <a:pPr/>
              <a:t>‹#›</a:t>
            </a:fld>
            <a:endParaRPr lang="fr-FR" altLang="en-US"/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092825" y="5864225"/>
            <a:ext cx="1257300" cy="15398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US" sz="1000">
                <a:latin typeface="Verdana" charset="0"/>
                <a:cs typeface="+mn-cs"/>
              </a:rPr>
              <a:t>www.ulaval.ca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Verdan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Verdan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Verdan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Verdan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Verdan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Verdan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Verdan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Verdana" charset="0"/>
        </a:defRPr>
      </a:lvl9pPr>
    </p:titleStyle>
    <p:bodyStyle>
      <a:lvl1pPr marL="161925" indent="-161925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55575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2pPr>
      <a:lvl3pPr marL="838200" indent="-1397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1181100" indent="-1524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4pPr>
      <a:lvl5pPr marL="1511300" indent="-1397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1968500" indent="-139700" algn="l" rtl="0" fontAlgn="base">
        <a:spcBef>
          <a:spcPct val="20000"/>
        </a:spcBef>
        <a:spcAft>
          <a:spcPct val="0"/>
        </a:spcAft>
        <a:buFont typeface="Times"/>
        <a:buChar char="•"/>
        <a:defRPr sz="2000">
          <a:solidFill>
            <a:schemeClr val="tx1"/>
          </a:solidFill>
          <a:latin typeface="+mn-lt"/>
        </a:defRPr>
      </a:lvl6pPr>
      <a:lvl7pPr marL="2425700" indent="-139700" algn="l" rtl="0" fontAlgn="base">
        <a:spcBef>
          <a:spcPct val="20000"/>
        </a:spcBef>
        <a:spcAft>
          <a:spcPct val="0"/>
        </a:spcAft>
        <a:buFont typeface="Times"/>
        <a:buChar char="•"/>
        <a:defRPr sz="2000">
          <a:solidFill>
            <a:schemeClr val="tx1"/>
          </a:solidFill>
          <a:latin typeface="+mn-lt"/>
        </a:defRPr>
      </a:lvl7pPr>
      <a:lvl8pPr marL="2882900" indent="-139700" algn="l" rtl="0" fontAlgn="base">
        <a:spcBef>
          <a:spcPct val="20000"/>
        </a:spcBef>
        <a:spcAft>
          <a:spcPct val="0"/>
        </a:spcAft>
        <a:buFont typeface="Times"/>
        <a:buChar char="•"/>
        <a:defRPr sz="2000">
          <a:solidFill>
            <a:schemeClr val="tx1"/>
          </a:solidFill>
          <a:latin typeface="+mn-lt"/>
        </a:defRPr>
      </a:lvl8pPr>
      <a:lvl9pPr marL="3340100" indent="-139700" algn="l" rtl="0" fontAlgn="base">
        <a:spcBef>
          <a:spcPct val="20000"/>
        </a:spcBef>
        <a:spcAft>
          <a:spcPct val="0"/>
        </a:spcAft>
        <a:buFont typeface="Times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a.org/Education/Exam-Req/Exam-Day-Info/edu-2018-cbt-test-schedule.asp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a.org/Education/Exam-Req/Exam-Day-Info/edu-2018-cbt-test-schedule.aspx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hyperlink" Target="https://github.com/alpa12/guide_calculatric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0B6kXivc6X9LIZ1FQckZ6bGZHYnc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7.png"/><Relationship Id="rId5" Type="http://schemas.openxmlformats.org/officeDocument/2006/relationships/hyperlink" Target="https://www.youtube.com/watch?v=ZBxLa2J5jhs" TargetMode="External"/><Relationship Id="rId4" Type="http://schemas.openxmlformats.org/officeDocument/2006/relationships/hyperlink" Target="https://www.coachingactuaries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a-ica.ca/fr/adhesion/pau/universites/lav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ebulaval/Guide_Exa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a.org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hyperlink" Target="https://www.cia-ica.ca/fr/accueil" TargetMode="External"/><Relationship Id="rId4" Type="http://schemas.openxmlformats.org/officeDocument/2006/relationships/hyperlink" Target="http://www.casact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Rencontre d’information </a:t>
            </a:r>
            <a:r>
              <a:rPr lang="fr-FR" altLang="fr-FR" dirty="0"/>
              <a:t>– </a:t>
            </a:r>
            <a:r>
              <a:rPr lang="fr-FR" altLang="fr-FR"/>
              <a:t>Examens professionnels</a:t>
            </a:r>
            <a:endParaRPr lang="fr-FR" alt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48400" y="2438400"/>
            <a:ext cx="2895600" cy="2246769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fr-FR" altLang="fr-FR" dirty="0" err="1"/>
              <a:t>Kaesey</a:t>
            </a:r>
            <a:r>
              <a:rPr lang="fr-FR" altLang="fr-FR" dirty="0"/>
              <a:t>-</a:t>
            </a:r>
            <a:r>
              <a:rPr lang="fr-FR" altLang="fr-FR" dirty="0" err="1"/>
              <a:t>Andre</a:t>
            </a:r>
            <a:r>
              <a:rPr lang="fr-FR" altLang="fr-FR" dirty="0"/>
              <a:t>-Lépine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fr-FR" altLang="fr-FR" dirty="0"/>
              <a:t>Antoine Beaupré, ASA </a:t>
            </a:r>
            <a:r>
              <a:rPr lang="fr-FR" altLang="fr-FR"/>
              <a:t>(bureau 00</a:t>
            </a:r>
            <a:endParaRPr lang="fr-FR" altLang="fr-FR" dirty="0"/>
          </a:p>
          <a:p>
            <a:pPr eaLnBrk="1" hangingPunct="1">
              <a:buFont typeface="Times" panose="02020603050405020304" pitchFamily="18" charset="0"/>
              <a:buNone/>
            </a:pPr>
            <a:endParaRPr lang="fr-FR" altLang="fr-FR" dirty="0"/>
          </a:p>
          <a:p>
            <a:pPr eaLnBrk="1" hangingPunct="1">
              <a:buFont typeface="Times" panose="02020603050405020304" pitchFamily="18" charset="0"/>
              <a:buNone/>
            </a:pPr>
            <a:endParaRPr lang="fr-FR" altLang="fr-FR" dirty="0"/>
          </a:p>
          <a:p>
            <a:pPr eaLnBrk="1" hangingPunct="1">
              <a:buFont typeface="Times" panose="02020603050405020304" pitchFamily="18" charset="0"/>
              <a:buNone/>
            </a:pPr>
            <a:r>
              <a:rPr lang="fr-FR" altLang="fr-FR" dirty="0"/>
              <a:t>École d’actuariat</a:t>
            </a:r>
          </a:p>
          <a:p>
            <a:pPr eaLnBrk="1" hangingPunct="1">
              <a:buFont typeface="Times" panose="02020603050405020304" pitchFamily="18" charset="0"/>
              <a:buNone/>
            </a:pPr>
            <a:endParaRPr lang="fr-FR" altLang="fr-FR" dirty="0"/>
          </a:p>
          <a:p>
            <a:pPr eaLnBrk="1" hangingPunct="1">
              <a:buFont typeface="Times" panose="02020603050405020304" pitchFamily="18" charset="0"/>
              <a:buNone/>
            </a:pPr>
            <a:r>
              <a:rPr lang="fr-FR" altLang="fr-FR" dirty="0">
                <a:highlight>
                  <a:srgbClr val="FFFF00"/>
                </a:highlight>
              </a:rPr>
              <a:t>18-19</a:t>
            </a:r>
          </a:p>
        </p:txBody>
      </p:sp>
      <p:pic>
        <p:nvPicPr>
          <p:cNvPr id="1026" name="Picture 2" descr="C:\Users\Jérémie\Pictures\2015-07-30\087.JPG"/>
          <p:cNvPicPr>
            <a:picLocks noChangeAspect="1" noChangeArrowheads="1"/>
          </p:cNvPicPr>
          <p:nvPr/>
        </p:nvPicPr>
        <p:blipFill>
          <a:blip r:embed="rId4" cstate="print"/>
          <a:srcRect b="43706"/>
          <a:stretch>
            <a:fillRect/>
          </a:stretch>
        </p:blipFill>
        <p:spPr bwMode="auto">
          <a:xfrm>
            <a:off x="1475656" y="2708920"/>
            <a:ext cx="3453655" cy="2592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altLang="fr-FR" dirty="0"/>
              <a:t>Faire un examen professionnel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74813" y="1447800"/>
            <a:ext cx="6402387" cy="1815882"/>
          </a:xfrm>
        </p:spPr>
        <p:txBody>
          <a:bodyPr/>
          <a:lstStyle/>
          <a:p>
            <a:pPr marL="352425" lvl="1" indent="0">
              <a:buNone/>
            </a:pPr>
            <a:r>
              <a:rPr lang="en-CA" altLang="fr-FR" dirty="0"/>
              <a:t>Pendant </a:t>
            </a:r>
            <a:r>
              <a:rPr lang="en-CA" altLang="fr-FR" dirty="0" err="1"/>
              <a:t>l’examen</a:t>
            </a:r>
            <a:r>
              <a:rPr lang="en-CA" altLang="fr-FR" dirty="0"/>
              <a:t> :</a:t>
            </a:r>
          </a:p>
          <a:p>
            <a:pPr lvl="2"/>
            <a:r>
              <a:rPr lang="en-CA" altLang="fr-FR" dirty="0" err="1"/>
              <a:t>Ordinateur</a:t>
            </a:r>
            <a:r>
              <a:rPr lang="en-CA" altLang="fr-FR" dirty="0"/>
              <a:t> (CBT) </a:t>
            </a:r>
            <a:r>
              <a:rPr lang="en-CA" altLang="fr-FR" dirty="0" err="1"/>
              <a:t>ou</a:t>
            </a:r>
            <a:r>
              <a:rPr lang="en-CA" altLang="fr-FR" dirty="0"/>
              <a:t> sur papier</a:t>
            </a:r>
          </a:p>
          <a:p>
            <a:pPr lvl="2"/>
            <a:r>
              <a:rPr lang="en-CA" altLang="fr-FR" dirty="0" err="1"/>
              <a:t>Calculatrices</a:t>
            </a:r>
            <a:r>
              <a:rPr lang="en-CA" altLang="fr-FR" dirty="0"/>
              <a:t> </a:t>
            </a:r>
            <a:r>
              <a:rPr lang="en-CA" altLang="fr-FR" dirty="0" err="1"/>
              <a:t>autorisées</a:t>
            </a:r>
            <a:r>
              <a:rPr lang="en-CA" altLang="fr-FR" dirty="0"/>
              <a:t> </a:t>
            </a:r>
            <a:r>
              <a:rPr lang="en-CA" altLang="fr-FR" dirty="0" err="1"/>
              <a:t>seulement</a:t>
            </a:r>
            <a:r>
              <a:rPr lang="en-CA" altLang="fr-FR" dirty="0"/>
              <a:t> (</a:t>
            </a:r>
            <a:r>
              <a:rPr lang="en-CA" altLang="fr-FR" dirty="0" err="1"/>
              <a:t>celles</a:t>
            </a:r>
            <a:r>
              <a:rPr lang="en-CA" altLang="fr-FR" dirty="0"/>
              <a:t> de </a:t>
            </a:r>
            <a:r>
              <a:rPr lang="en-CA" altLang="fr-FR" dirty="0" err="1"/>
              <a:t>l’AÉACT</a:t>
            </a:r>
            <a:r>
              <a:rPr lang="en-CA" altLang="fr-FR" dirty="0"/>
              <a:t> </a:t>
            </a:r>
            <a:r>
              <a:rPr lang="en-CA" altLang="fr-FR" dirty="0" err="1"/>
              <a:t>sont</a:t>
            </a:r>
            <a:r>
              <a:rPr lang="en-CA" altLang="fr-FR" dirty="0"/>
              <a:t> ok)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C4DB-D67B-4816-82BA-5D2429BC6881}" type="slidenum">
              <a:rPr lang="fr-FR" altLang="en-US" smtClean="0"/>
              <a:pPr/>
              <a:t>10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786312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>
          <a:xfrm>
            <a:off x="1827213" y="363470"/>
            <a:ext cx="6402387" cy="762000"/>
          </a:xfrm>
        </p:spPr>
        <p:txBody>
          <a:bodyPr/>
          <a:lstStyle/>
          <a:p>
            <a:pPr algn="ctr"/>
            <a:r>
              <a:rPr lang="fr-CA" altLang="fr-FR" dirty="0"/>
              <a:t>Examen P</a:t>
            </a:r>
          </a:p>
        </p:txBody>
      </p:sp>
      <p:sp>
        <p:nvSpPr>
          <p:cNvPr id="7171" name="Espace réservé du contenu 2"/>
          <p:cNvSpPr>
            <a:spLocks noGrp="1"/>
          </p:cNvSpPr>
          <p:nvPr>
            <p:ph idx="1"/>
          </p:nvPr>
        </p:nvSpPr>
        <p:spPr>
          <a:xfrm>
            <a:off x="1475657" y="1375023"/>
            <a:ext cx="6120680" cy="3710161"/>
          </a:xfrm>
        </p:spPr>
        <p:txBody>
          <a:bodyPr numCol="1"/>
          <a:lstStyle/>
          <a:p>
            <a:r>
              <a:rPr lang="en-CA" altLang="fr-FR" dirty="0" err="1"/>
              <a:t>Cours</a:t>
            </a:r>
            <a:r>
              <a:rPr lang="en-CA" altLang="fr-FR" dirty="0"/>
              <a:t> de </a:t>
            </a:r>
            <a:r>
              <a:rPr lang="en-CA" altLang="fr-FR" dirty="0" err="1"/>
              <a:t>probabilités</a:t>
            </a:r>
            <a:r>
              <a:rPr lang="fr-CA" altLang="fr-FR" dirty="0"/>
              <a:t> prépare à l’examen P</a:t>
            </a:r>
          </a:p>
          <a:p>
            <a:r>
              <a:rPr lang="en-CA" altLang="fr-FR" dirty="0"/>
              <a:t>Examen P </a:t>
            </a:r>
            <a:r>
              <a:rPr lang="en-CA" altLang="fr-FR" dirty="0" err="1"/>
              <a:t>moins</a:t>
            </a:r>
            <a:r>
              <a:rPr lang="en-CA" altLang="fr-FR" dirty="0"/>
              <a:t> difficile que le </a:t>
            </a:r>
            <a:r>
              <a:rPr lang="en-CA" altLang="fr-FR" dirty="0" err="1"/>
              <a:t>cours</a:t>
            </a:r>
            <a:endParaRPr lang="en-CA" altLang="fr-FR" dirty="0"/>
          </a:p>
          <a:p>
            <a:pPr marL="0" indent="0">
              <a:buNone/>
            </a:pPr>
            <a:endParaRPr lang="en-CA" altLang="fr-FR" dirty="0"/>
          </a:p>
          <a:p>
            <a:r>
              <a:rPr lang="en-CA" altLang="fr-FR" dirty="0"/>
              <a:t>On </a:t>
            </a:r>
            <a:r>
              <a:rPr lang="en-CA" altLang="fr-FR" dirty="0" err="1"/>
              <a:t>peut</a:t>
            </a:r>
            <a:r>
              <a:rPr lang="en-CA" altLang="fr-FR" dirty="0"/>
              <a:t> </a:t>
            </a:r>
            <a:r>
              <a:rPr lang="en-CA" altLang="fr-FR" dirty="0" err="1"/>
              <a:t>couler</a:t>
            </a:r>
            <a:r>
              <a:rPr lang="en-CA" altLang="fr-FR" dirty="0"/>
              <a:t> ACT-1002, et passer le P</a:t>
            </a:r>
          </a:p>
          <a:p>
            <a:r>
              <a:rPr lang="en-CA" altLang="fr-FR" dirty="0"/>
              <a:t>On </a:t>
            </a:r>
            <a:r>
              <a:rPr lang="en-CA" altLang="fr-FR" dirty="0" err="1"/>
              <a:t>peut</a:t>
            </a:r>
            <a:r>
              <a:rPr lang="en-CA" altLang="fr-FR" dirty="0"/>
              <a:t> passer ACT-1002, et </a:t>
            </a:r>
            <a:r>
              <a:rPr lang="en-CA" altLang="fr-FR" dirty="0" err="1"/>
              <a:t>couler</a:t>
            </a:r>
            <a:r>
              <a:rPr lang="en-CA" altLang="fr-FR" dirty="0"/>
              <a:t> le P</a:t>
            </a:r>
          </a:p>
          <a:p>
            <a:pPr marL="0" indent="0">
              <a:buNone/>
            </a:pPr>
            <a:endParaRPr lang="en-CA" altLang="fr-FR" dirty="0"/>
          </a:p>
          <a:p>
            <a:r>
              <a:rPr lang="en-CA" altLang="fr-FR" dirty="0" err="1"/>
              <a:t>Matière</a:t>
            </a:r>
            <a:r>
              <a:rPr lang="en-CA" altLang="fr-FR" dirty="0"/>
              <a:t> pas </a:t>
            </a:r>
            <a:r>
              <a:rPr lang="en-CA" altLang="fr-FR" dirty="0" err="1"/>
              <a:t>vue</a:t>
            </a:r>
            <a:r>
              <a:rPr lang="en-CA" altLang="fr-FR" dirty="0"/>
              <a:t> </a:t>
            </a:r>
            <a:r>
              <a:rPr lang="en-CA" altLang="fr-FR" dirty="0" err="1"/>
              <a:t>dans</a:t>
            </a:r>
            <a:r>
              <a:rPr lang="en-CA" altLang="fr-FR" dirty="0"/>
              <a:t> ACT-1002</a:t>
            </a:r>
          </a:p>
          <a:p>
            <a:pPr lvl="1"/>
            <a:r>
              <a:rPr lang="en-CA" altLang="fr-FR" dirty="0" err="1"/>
              <a:t>Caractéristiques</a:t>
            </a:r>
            <a:r>
              <a:rPr lang="en-CA" altLang="fr-FR" dirty="0"/>
              <a:t> des </a:t>
            </a:r>
            <a:r>
              <a:rPr lang="en-CA" altLang="fr-FR" dirty="0" err="1"/>
              <a:t>contrats</a:t>
            </a:r>
            <a:r>
              <a:rPr lang="en-CA" altLang="fr-FR" dirty="0"/>
              <a:t> </a:t>
            </a:r>
            <a:r>
              <a:rPr lang="en-CA" altLang="fr-FR" dirty="0" err="1"/>
              <a:t>d’assurance</a:t>
            </a:r>
            <a:r>
              <a:rPr lang="en-CA" altLang="fr-FR" dirty="0"/>
              <a:t> (</a:t>
            </a:r>
            <a:r>
              <a:rPr lang="en-CA" altLang="fr-FR" dirty="0" err="1"/>
              <a:t>déductibles</a:t>
            </a:r>
            <a:r>
              <a:rPr lang="en-CA" altLang="fr-FR" dirty="0"/>
              <a:t>, primes, </a:t>
            </a:r>
            <a:r>
              <a:rPr lang="en-CA" altLang="fr-FR" dirty="0" err="1"/>
              <a:t>espérance</a:t>
            </a:r>
            <a:r>
              <a:rPr lang="en-CA" altLang="fr-FR" dirty="0"/>
              <a:t> </a:t>
            </a:r>
            <a:r>
              <a:rPr lang="en-CA" altLang="fr-FR" dirty="0" err="1"/>
              <a:t>limitée</a:t>
            </a:r>
            <a:r>
              <a:rPr lang="en-CA" altLang="fr-FR" dirty="0"/>
              <a:t>, etc.)</a:t>
            </a:r>
          </a:p>
          <a:p>
            <a:endParaRPr lang="en-CA" altLang="fr-FR" dirty="0"/>
          </a:p>
          <a:p>
            <a:endParaRPr lang="en-CA" altLang="fr-FR" dirty="0"/>
          </a:p>
          <a:p>
            <a:endParaRPr lang="en-CA" altLang="fr-FR" dirty="0"/>
          </a:p>
          <a:p>
            <a:pPr marL="352425" lvl="1" indent="0">
              <a:buNone/>
            </a:pPr>
            <a:endParaRPr lang="en-CA" alt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803D15F2-F0C3-4EB2-AB66-DC073BFC90CA}" type="slidenum">
              <a:rPr lang="fr-FR" altLang="en-US" sz="1000">
                <a:latin typeface="Verdana" panose="020B0604030504040204" pitchFamily="34" charset="0"/>
              </a:rPr>
              <a:pPr/>
              <a:t>11</a:t>
            </a:fld>
            <a:endParaRPr lang="fr-FR" altLang="en-US" sz="1000">
              <a:latin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altLang="fr-FR" dirty="0"/>
              <a:t>Examen P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74813" y="1447800"/>
            <a:ext cx="6402387" cy="1508105"/>
          </a:xfrm>
        </p:spPr>
        <p:txBody>
          <a:bodyPr/>
          <a:lstStyle/>
          <a:p>
            <a:r>
              <a:rPr lang="en-CA" altLang="fr-FR" dirty="0" err="1">
                <a:hlinkClick r:id="rId2"/>
              </a:rPr>
              <a:t>Janvier</a:t>
            </a:r>
            <a:r>
              <a:rPr lang="en-CA" altLang="fr-FR" dirty="0">
                <a:hlinkClick r:id="rId2"/>
              </a:rPr>
              <a:t> 2018</a:t>
            </a:r>
            <a:endParaRPr lang="en-CA" altLang="fr-FR" dirty="0"/>
          </a:p>
          <a:p>
            <a:r>
              <a:rPr lang="en-CA" altLang="fr-FR" dirty="0" err="1"/>
              <a:t>Offres</a:t>
            </a:r>
            <a:r>
              <a:rPr lang="en-CA" altLang="fr-FR" dirty="0"/>
              <a:t> de stages de premières </a:t>
            </a:r>
            <a:r>
              <a:rPr lang="en-CA" altLang="fr-FR" dirty="0" err="1"/>
              <a:t>années</a:t>
            </a:r>
            <a:endParaRPr lang="en-CA" altLang="fr-FR" dirty="0"/>
          </a:p>
          <a:p>
            <a:pPr lvl="1"/>
            <a:r>
              <a:rPr lang="en-CA" altLang="fr-FR" dirty="0" err="1"/>
              <a:t>Ça</a:t>
            </a:r>
            <a:r>
              <a:rPr lang="en-CA" altLang="fr-FR" dirty="0"/>
              <a:t> </a:t>
            </a:r>
            <a:r>
              <a:rPr lang="en-CA" altLang="fr-FR" dirty="0" err="1"/>
              <a:t>paraît</a:t>
            </a:r>
            <a:r>
              <a:rPr lang="en-CA" altLang="fr-FR" dirty="0"/>
              <a:t> </a:t>
            </a:r>
            <a:r>
              <a:rPr lang="en-CA" altLang="fr-FR" dirty="0" err="1"/>
              <a:t>bien</a:t>
            </a:r>
            <a:r>
              <a:rPr lang="en-CA" altLang="fr-FR" dirty="0"/>
              <a:t> sur le CV !</a:t>
            </a:r>
          </a:p>
          <a:p>
            <a:pPr marL="0" indent="0">
              <a:buNone/>
            </a:pP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C4DB-D67B-4816-82BA-5D2429BC6881}" type="slidenum">
              <a:rPr lang="fr-FR" altLang="en-US" smtClean="0"/>
              <a:pPr/>
              <a:t>12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18722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altLang="fr-FR" dirty="0"/>
              <a:t>Examen FM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idx="1"/>
          </p:nvPr>
        </p:nvSpPr>
        <p:spPr>
          <a:xfrm>
            <a:off x="1674813" y="1412776"/>
            <a:ext cx="6402387" cy="3477875"/>
          </a:xfrm>
        </p:spPr>
        <p:txBody>
          <a:bodyPr/>
          <a:lstStyle/>
          <a:p>
            <a:r>
              <a:rPr lang="en-CA" altLang="fr-FR" dirty="0" err="1"/>
              <a:t>Cours</a:t>
            </a:r>
            <a:r>
              <a:rPr lang="en-CA" altLang="fr-FR" dirty="0"/>
              <a:t> de </a:t>
            </a:r>
            <a:r>
              <a:rPr lang="en-CA" altLang="fr-FR" dirty="0" err="1"/>
              <a:t>mathématiques</a:t>
            </a:r>
            <a:r>
              <a:rPr lang="en-CA" altLang="fr-FR" dirty="0"/>
              <a:t> </a:t>
            </a:r>
            <a:r>
              <a:rPr lang="en-CA" altLang="fr-FR" dirty="0" err="1"/>
              <a:t>financières</a:t>
            </a:r>
            <a:r>
              <a:rPr lang="en-CA" altLang="fr-FR" dirty="0"/>
              <a:t> (ACT-1001) </a:t>
            </a:r>
            <a:r>
              <a:rPr lang="en-CA" altLang="fr-FR" dirty="0" err="1"/>
              <a:t>prépare</a:t>
            </a:r>
            <a:r>
              <a:rPr lang="en-CA" altLang="fr-FR" dirty="0"/>
              <a:t> à </a:t>
            </a:r>
            <a:r>
              <a:rPr lang="en-CA" altLang="fr-FR" dirty="0" err="1"/>
              <a:t>l’examen</a:t>
            </a:r>
            <a:br>
              <a:rPr lang="en-CA" altLang="fr-FR" dirty="0"/>
            </a:br>
            <a:endParaRPr lang="en-CA" altLang="fr-FR" dirty="0"/>
          </a:p>
          <a:p>
            <a:r>
              <a:rPr lang="en-CA" altLang="fr-FR" dirty="0">
                <a:hlinkClick r:id="rId3"/>
              </a:rPr>
              <a:t>7 au 18 </a:t>
            </a:r>
            <a:r>
              <a:rPr lang="en-CA" altLang="fr-FR" dirty="0" err="1">
                <a:hlinkClick r:id="rId3"/>
              </a:rPr>
              <a:t>juin</a:t>
            </a:r>
            <a:r>
              <a:rPr lang="en-CA" altLang="fr-FR" dirty="0">
                <a:hlinkClick r:id="rId3"/>
              </a:rPr>
              <a:t> 2018</a:t>
            </a:r>
            <a:br>
              <a:rPr lang="en-CA" altLang="fr-FR" dirty="0"/>
            </a:br>
            <a:endParaRPr lang="en-CA" altLang="fr-FR" dirty="0"/>
          </a:p>
          <a:p>
            <a:r>
              <a:rPr lang="en-CA" altLang="fr-FR" dirty="0" err="1"/>
              <a:t>Calculatrice</a:t>
            </a:r>
            <a:r>
              <a:rPr lang="en-CA" altLang="fr-FR" dirty="0"/>
              <a:t> BA-II+ utile</a:t>
            </a:r>
          </a:p>
          <a:p>
            <a:pPr lvl="1"/>
            <a:r>
              <a:rPr lang="en-CA" altLang="fr-FR" dirty="0"/>
              <a:t>Manuel </a:t>
            </a:r>
            <a:r>
              <a:rPr lang="en-CA" altLang="fr-FR" dirty="0" err="1"/>
              <a:t>comprend</a:t>
            </a:r>
            <a:r>
              <a:rPr lang="en-CA" altLang="fr-FR" dirty="0"/>
              <a:t> les </a:t>
            </a:r>
            <a:r>
              <a:rPr lang="en-CA" altLang="fr-FR" dirty="0" err="1"/>
              <a:t>trucs</a:t>
            </a:r>
            <a:r>
              <a:rPr lang="en-CA" altLang="fr-FR" dirty="0"/>
              <a:t> pour </a:t>
            </a:r>
            <a:r>
              <a:rPr lang="en-CA" altLang="fr-FR" dirty="0" err="1"/>
              <a:t>l’utilisation</a:t>
            </a:r>
            <a:r>
              <a:rPr lang="en-CA" altLang="fr-FR" dirty="0"/>
              <a:t> de la </a:t>
            </a:r>
            <a:r>
              <a:rPr lang="fr-CA" altLang="fr-FR" dirty="0"/>
              <a:t>calculatrice</a:t>
            </a:r>
          </a:p>
          <a:p>
            <a:pPr lvl="1"/>
            <a:r>
              <a:rPr lang="fr-CA" altLang="fr-FR" dirty="0">
                <a:hlinkClick r:id="rId4"/>
              </a:rPr>
              <a:t>Guide des calculatrices de l’AEACT</a:t>
            </a:r>
            <a:endParaRPr lang="fr-CA" altLang="fr-FR" dirty="0"/>
          </a:p>
          <a:p>
            <a:pPr lvl="1">
              <a:buFont typeface="Times" panose="02020603050405020304" pitchFamily="18" charset="0"/>
              <a:buNone/>
            </a:pPr>
            <a:endParaRPr lang="en-CA" alt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46768E60-724B-44C4-A4DE-3BAD2B87FFC9}" type="slidenum">
              <a:rPr lang="fr-FR" altLang="en-US" sz="1000">
                <a:latin typeface="Verdana" panose="020B0604030504040204" pitchFamily="34" charset="0"/>
              </a:rPr>
              <a:pPr/>
              <a:t>13</a:t>
            </a:fld>
            <a:endParaRPr lang="fr-FR" altLang="en-US" sz="1000">
              <a:latin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altLang="fr-FR" dirty="0"/>
              <a:t>Inscription Examen P</a:t>
            </a: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>
          <a:xfrm>
            <a:off x="827585" y="1143000"/>
            <a:ext cx="8208912" cy="4446240"/>
          </a:xfrm>
        </p:spPr>
        <p:txBody>
          <a:bodyPr/>
          <a:lstStyle/>
          <a:p>
            <a:pPr marL="0" indent="0">
              <a:buNone/>
            </a:pPr>
            <a:r>
              <a:rPr lang="en-CA" altLang="fr-FR" sz="1800" b="1" dirty="0"/>
              <a:t>Date </a:t>
            </a:r>
            <a:r>
              <a:rPr lang="en-CA" altLang="fr-FR" sz="1800" b="1" dirty="0" err="1"/>
              <a:t>limite</a:t>
            </a:r>
            <a:r>
              <a:rPr lang="en-CA" altLang="fr-FR" sz="1800" b="1" dirty="0"/>
              <a:t> pour </a:t>
            </a:r>
            <a:r>
              <a:rPr lang="en-CA" altLang="fr-FR" sz="1800" b="1" dirty="0" err="1"/>
              <a:t>l’inscription</a:t>
            </a:r>
            <a:r>
              <a:rPr lang="en-CA" altLang="fr-FR" sz="1800" b="1" dirty="0"/>
              <a:t> : 5 </a:t>
            </a:r>
            <a:r>
              <a:rPr lang="en-CA" altLang="fr-FR" sz="1800" b="1" dirty="0" err="1"/>
              <a:t>décembre</a:t>
            </a:r>
            <a:endParaRPr lang="en-CA" altLang="fr-FR" sz="1800" b="1" dirty="0"/>
          </a:p>
          <a:p>
            <a:pPr marL="0" indent="0">
              <a:buNone/>
            </a:pPr>
            <a:endParaRPr lang="en-CA" altLang="fr-FR" sz="1800" b="1" dirty="0"/>
          </a:p>
          <a:p>
            <a:pPr marL="0" indent="0">
              <a:buNone/>
            </a:pPr>
            <a:r>
              <a:rPr lang="en-CA" altLang="fr-FR" sz="1800" dirty="0"/>
              <a:t>Sur le site de la SOA :</a:t>
            </a:r>
          </a:p>
          <a:p>
            <a:pPr lvl="1"/>
            <a:r>
              <a:rPr lang="en-CA" altLang="fr-FR" sz="1800" dirty="0"/>
              <a:t>Exam P – CBT : </a:t>
            </a:r>
            <a:r>
              <a:rPr lang="en-CA" altLang="fr-FR" sz="1800" dirty="0" err="1"/>
              <a:t>Ordinateur</a:t>
            </a:r>
            <a:r>
              <a:rPr lang="en-CA" altLang="fr-FR" sz="1800" dirty="0"/>
              <a:t> (</a:t>
            </a:r>
            <a:r>
              <a:rPr lang="en-CA" altLang="fr-FR" sz="1800" dirty="0" err="1"/>
              <a:t>Mtl</a:t>
            </a:r>
            <a:r>
              <a:rPr lang="en-CA" altLang="fr-FR" sz="1800" dirty="0"/>
              <a:t>)</a:t>
            </a:r>
          </a:p>
          <a:p>
            <a:pPr lvl="1"/>
            <a:r>
              <a:rPr lang="en-CA" altLang="fr-FR" sz="1800" dirty="0"/>
              <a:t>Exam P – Paper/Pencil : Papier (Qc)</a:t>
            </a:r>
          </a:p>
          <a:p>
            <a:pPr marL="352425" lvl="1" indent="0">
              <a:buNone/>
            </a:pPr>
            <a:endParaRPr lang="en-CA" altLang="fr-FR" sz="1800" dirty="0"/>
          </a:p>
          <a:p>
            <a:r>
              <a:rPr lang="en-CA" altLang="fr-FR" sz="1800" dirty="0" err="1"/>
              <a:t>Créer</a:t>
            </a:r>
            <a:r>
              <a:rPr lang="en-CA" altLang="fr-FR" sz="1800" dirty="0"/>
              <a:t> son </a:t>
            </a:r>
            <a:r>
              <a:rPr lang="en-CA" altLang="fr-FR" sz="1800" dirty="0" err="1"/>
              <a:t>compte</a:t>
            </a:r>
            <a:r>
              <a:rPr lang="en-CA" altLang="fr-FR" sz="1800" dirty="0"/>
              <a:t> sur le site de la SOA</a:t>
            </a:r>
          </a:p>
          <a:p>
            <a:pPr marL="0" indent="0">
              <a:buNone/>
            </a:pPr>
            <a:endParaRPr lang="en-CA" altLang="fr-FR" sz="1800" dirty="0"/>
          </a:p>
          <a:p>
            <a:r>
              <a:rPr lang="en-CA" altLang="fr-FR" sz="1800" dirty="0" err="1"/>
              <a:t>Deux</a:t>
            </a:r>
            <a:r>
              <a:rPr lang="en-CA" altLang="fr-FR" sz="1800" dirty="0"/>
              <a:t> </a:t>
            </a:r>
            <a:r>
              <a:rPr lang="en-CA" altLang="fr-FR" sz="1800" dirty="0" err="1"/>
              <a:t>étapes</a:t>
            </a:r>
            <a:endParaRPr lang="en-CA" altLang="fr-FR" sz="1800" dirty="0"/>
          </a:p>
          <a:p>
            <a:pPr marL="698500" lvl="2" indent="0">
              <a:buNone/>
            </a:pPr>
            <a:r>
              <a:rPr lang="en-CA" altLang="fr-FR" sz="1800" dirty="0"/>
              <a:t>1. </a:t>
            </a:r>
            <a:r>
              <a:rPr lang="en-CA" altLang="fr-FR" sz="1800" dirty="0" err="1"/>
              <a:t>Acheter</a:t>
            </a:r>
            <a:r>
              <a:rPr lang="en-CA" altLang="fr-FR" sz="1800" dirty="0"/>
              <a:t> </a:t>
            </a:r>
            <a:r>
              <a:rPr lang="en-CA" altLang="fr-FR" sz="1800" dirty="0" err="1"/>
              <a:t>l’examen</a:t>
            </a:r>
            <a:r>
              <a:rPr lang="en-CA" altLang="fr-FR" sz="1800" dirty="0"/>
              <a:t> (225 $US / 190 $US)</a:t>
            </a:r>
          </a:p>
          <a:p>
            <a:pPr marL="698500" lvl="2" indent="0">
              <a:buNone/>
            </a:pPr>
            <a:r>
              <a:rPr lang="en-CA" altLang="fr-FR" sz="1800" dirty="0"/>
              <a:t>2. </a:t>
            </a:r>
            <a:r>
              <a:rPr lang="en-CA" altLang="fr-FR" sz="1800" dirty="0" err="1"/>
              <a:t>Prendre</a:t>
            </a:r>
            <a:r>
              <a:rPr lang="en-CA" altLang="fr-FR" sz="1800" dirty="0"/>
              <a:t> un </a:t>
            </a:r>
            <a:r>
              <a:rPr lang="en-CA" altLang="fr-FR" sz="1800" dirty="0" err="1"/>
              <a:t>rendez-vous</a:t>
            </a:r>
            <a:r>
              <a:rPr lang="en-CA" altLang="fr-FR" sz="1800" dirty="0"/>
              <a:t> pour </a:t>
            </a:r>
            <a:r>
              <a:rPr lang="en-CA" altLang="fr-FR" sz="1800" dirty="0" err="1"/>
              <a:t>l’examen</a:t>
            </a:r>
            <a:r>
              <a:rPr lang="en-CA" altLang="fr-FR" sz="1800" dirty="0"/>
              <a:t> (3 </a:t>
            </a:r>
            <a:r>
              <a:rPr lang="en-CA" altLang="fr-FR" sz="1800" dirty="0" err="1"/>
              <a:t>jours</a:t>
            </a:r>
            <a:r>
              <a:rPr lang="en-CA" altLang="fr-FR" sz="1800" dirty="0"/>
              <a:t> plus </a:t>
            </a:r>
            <a:r>
              <a:rPr lang="en-CA" altLang="fr-FR" sz="1800" dirty="0" err="1"/>
              <a:t>tard</a:t>
            </a:r>
            <a:r>
              <a:rPr lang="en-CA" altLang="fr-FR" sz="1800" dirty="0"/>
              <a:t>)</a:t>
            </a:r>
          </a:p>
          <a:p>
            <a:pPr marL="698500" lvl="2" indent="0">
              <a:buNone/>
            </a:pPr>
            <a:r>
              <a:rPr lang="en-CA" altLang="fr-FR" sz="1800" dirty="0"/>
              <a:t>3. </a:t>
            </a:r>
            <a:r>
              <a:rPr lang="en-CA" sz="1800" dirty="0"/>
              <a:t>On ne </a:t>
            </a:r>
            <a:r>
              <a:rPr lang="en-CA" sz="1800" dirty="0" err="1"/>
              <a:t>sait</a:t>
            </a:r>
            <a:r>
              <a:rPr lang="en-CA" sz="1800" dirty="0"/>
              <a:t> </a:t>
            </a:r>
            <a:r>
              <a:rPr lang="en-CA" sz="1800" dirty="0" err="1"/>
              <a:t>donc</a:t>
            </a:r>
            <a:r>
              <a:rPr lang="en-CA" sz="1800" dirty="0"/>
              <a:t> pas la </a:t>
            </a:r>
            <a:r>
              <a:rPr lang="en-CA" sz="1800" dirty="0" err="1"/>
              <a:t>disponibilité</a:t>
            </a:r>
            <a:r>
              <a:rPr lang="en-CA" sz="1800" dirty="0"/>
              <a:t> </a:t>
            </a:r>
            <a:r>
              <a:rPr lang="en-CA" sz="1800" dirty="0" err="1"/>
              <a:t>avant</a:t>
            </a:r>
            <a:r>
              <a:rPr lang="en-CA" sz="1800" dirty="0"/>
              <a:t> </a:t>
            </a:r>
            <a:r>
              <a:rPr lang="en-CA" sz="1800" dirty="0" err="1"/>
              <a:t>d’avoir</a:t>
            </a:r>
            <a:r>
              <a:rPr lang="en-CA" sz="1800" dirty="0"/>
              <a:t> </a:t>
            </a:r>
            <a:r>
              <a:rPr lang="en-CA" sz="1800" dirty="0" err="1"/>
              <a:t>payé</a:t>
            </a:r>
            <a:r>
              <a:rPr lang="en-CA" sz="1800" dirty="0"/>
              <a:t>.</a:t>
            </a:r>
            <a:endParaRPr lang="en-CA" alt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94D1EBD1-8090-47D0-902B-33F80B5DD0FE}" type="slidenum">
              <a:rPr lang="fr-FR" altLang="en-US" sz="1000">
                <a:latin typeface="Verdana" panose="020B0604030504040204" pitchFamily="34" charset="0"/>
              </a:rPr>
              <a:pPr/>
              <a:t>14</a:t>
            </a:fld>
            <a:endParaRPr lang="fr-FR" altLang="en-US" sz="1000">
              <a:latin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altLang="fr-FR" dirty="0"/>
              <a:t>Inscription Examen P</a:t>
            </a:r>
          </a:p>
        </p:txBody>
      </p:sp>
      <p:sp>
        <p:nvSpPr>
          <p:cNvPr id="10243" name="Espace réservé du contenu 2"/>
          <p:cNvSpPr>
            <a:spLocks noGrp="1"/>
          </p:cNvSpPr>
          <p:nvPr>
            <p:ph idx="1"/>
          </p:nvPr>
        </p:nvSpPr>
        <p:spPr>
          <a:xfrm>
            <a:off x="1674812" y="1484785"/>
            <a:ext cx="6402387" cy="2448272"/>
          </a:xfrm>
        </p:spPr>
        <p:txBody>
          <a:bodyPr/>
          <a:lstStyle/>
          <a:p>
            <a:pPr marL="0" indent="0">
              <a:buNone/>
            </a:pPr>
            <a:r>
              <a:rPr lang="en-CA" altLang="fr-FR" dirty="0" err="1"/>
              <a:t>Deux</a:t>
            </a:r>
            <a:r>
              <a:rPr lang="en-CA" altLang="fr-FR" dirty="0"/>
              <a:t> </a:t>
            </a:r>
            <a:r>
              <a:rPr lang="en-CA" altLang="fr-FR" dirty="0" err="1"/>
              <a:t>endroits</a:t>
            </a:r>
            <a:r>
              <a:rPr lang="en-CA" altLang="fr-FR" dirty="0"/>
              <a:t> :</a:t>
            </a:r>
          </a:p>
          <a:p>
            <a:pPr marL="352425" lvl="1" indent="0">
              <a:buNone/>
            </a:pPr>
            <a:r>
              <a:rPr lang="en-CA" altLang="fr-FR" dirty="0"/>
              <a:t>1. </a:t>
            </a:r>
            <a:r>
              <a:rPr lang="en-CA" altLang="fr-FR" b="1" dirty="0"/>
              <a:t>Montréal</a:t>
            </a:r>
            <a:r>
              <a:rPr lang="en-CA" altLang="fr-FR" dirty="0"/>
              <a:t> : </a:t>
            </a:r>
          </a:p>
          <a:p>
            <a:pPr lvl="2"/>
            <a:r>
              <a:rPr lang="en-CA" altLang="fr-FR" dirty="0"/>
              <a:t>Choix de la date (</a:t>
            </a:r>
            <a:r>
              <a:rPr lang="en-CA" altLang="fr-FR" u="sng" dirty="0"/>
              <a:t>5-16 </a:t>
            </a:r>
            <a:r>
              <a:rPr lang="en-CA" altLang="fr-FR" u="sng" dirty="0" err="1"/>
              <a:t>janvier</a:t>
            </a:r>
            <a:r>
              <a:rPr lang="en-CA" altLang="fr-FR" dirty="0"/>
              <a:t>)</a:t>
            </a:r>
          </a:p>
          <a:p>
            <a:pPr lvl="2"/>
            <a:r>
              <a:rPr lang="en-CA" altLang="fr-FR" dirty="0"/>
              <a:t>Les </a:t>
            </a:r>
            <a:r>
              <a:rPr lang="en-CA" altLang="fr-FR" dirty="0" err="1"/>
              <a:t>plages</a:t>
            </a:r>
            <a:r>
              <a:rPr lang="en-CA" altLang="fr-FR" dirty="0"/>
              <a:t> </a:t>
            </a:r>
            <a:r>
              <a:rPr lang="en-CA" altLang="fr-FR" dirty="0" err="1"/>
              <a:t>horaires</a:t>
            </a:r>
            <a:r>
              <a:rPr lang="en-CA" altLang="fr-FR" dirty="0"/>
              <a:t> </a:t>
            </a:r>
            <a:r>
              <a:rPr lang="en-CA" altLang="fr-FR" dirty="0" err="1"/>
              <a:t>partent</a:t>
            </a:r>
            <a:r>
              <a:rPr lang="en-CA" altLang="fr-FR" dirty="0"/>
              <a:t> </a:t>
            </a:r>
            <a:r>
              <a:rPr lang="en-CA" altLang="fr-FR" b="1" u="sng" dirty="0" err="1"/>
              <a:t>vite</a:t>
            </a:r>
            <a:endParaRPr lang="en-CA" altLang="fr-FR" b="1" u="sng" dirty="0"/>
          </a:p>
          <a:p>
            <a:pPr lvl="2"/>
            <a:r>
              <a:rPr lang="en-CA" altLang="fr-FR" dirty="0" err="1"/>
              <a:t>Résultat</a:t>
            </a:r>
            <a:r>
              <a:rPr lang="en-CA" altLang="fr-FR" dirty="0"/>
              <a:t> </a:t>
            </a:r>
            <a:r>
              <a:rPr lang="en-CA" altLang="fr-FR" dirty="0" err="1"/>
              <a:t>immédiat</a:t>
            </a:r>
            <a:endParaRPr lang="en-CA" altLang="fr-FR" dirty="0"/>
          </a:p>
          <a:p>
            <a:pPr lvl="2"/>
            <a:r>
              <a:rPr lang="en-CA" altLang="fr-FR" dirty="0" err="1"/>
              <a:t>Examen</a:t>
            </a:r>
            <a:r>
              <a:rPr lang="en-CA" altLang="fr-FR" dirty="0"/>
              <a:t> </a:t>
            </a:r>
            <a:r>
              <a:rPr lang="en-CA" altLang="fr-FR" dirty="0" err="1"/>
              <a:t>aléatoire</a:t>
            </a:r>
            <a:endParaRPr lang="en-CA" altLang="fr-FR" dirty="0"/>
          </a:p>
          <a:p>
            <a:pPr lvl="1"/>
            <a:endParaRPr lang="fr-CA" altLang="fr-FR" dirty="0"/>
          </a:p>
          <a:p>
            <a:pPr lvl="1">
              <a:buFont typeface="Times" panose="02020603050405020304" pitchFamily="18" charset="0"/>
              <a:buNone/>
            </a:pPr>
            <a:endParaRPr lang="en-CA" alt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42D4EBE2-693E-4D7C-B036-F97DAAE426E1}" type="slidenum">
              <a:rPr lang="fr-FR" altLang="en-US" sz="1000">
                <a:latin typeface="Verdana" panose="020B0604030504040204" pitchFamily="34" charset="0"/>
              </a:rPr>
              <a:pPr/>
              <a:t>15</a:t>
            </a:fld>
            <a:endParaRPr lang="fr-FR" altLang="en-US" sz="1000">
              <a:latin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altLang="fr-FR" dirty="0"/>
              <a:t>Inscription Examen P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6007" y="1700808"/>
            <a:ext cx="6673552" cy="2492990"/>
          </a:xfrm>
        </p:spPr>
        <p:txBody>
          <a:bodyPr/>
          <a:lstStyle/>
          <a:p>
            <a:pPr marL="352425" lvl="1" indent="0">
              <a:buNone/>
            </a:pPr>
            <a:r>
              <a:rPr lang="en-CA" altLang="fr-FR" dirty="0"/>
              <a:t>2. </a:t>
            </a:r>
            <a:r>
              <a:rPr lang="en-CA" altLang="fr-FR" b="1" dirty="0"/>
              <a:t>Québec</a:t>
            </a:r>
            <a:r>
              <a:rPr lang="en-CA" altLang="fr-FR" dirty="0"/>
              <a:t> : </a:t>
            </a:r>
          </a:p>
          <a:p>
            <a:pPr lvl="2"/>
            <a:r>
              <a:rPr lang="en-CA" altLang="fr-FR" dirty="0"/>
              <a:t>Une </a:t>
            </a:r>
            <a:r>
              <a:rPr lang="en-CA" altLang="fr-FR" dirty="0" err="1"/>
              <a:t>seule</a:t>
            </a:r>
            <a:r>
              <a:rPr lang="en-CA" altLang="fr-FR" dirty="0"/>
              <a:t> date (</a:t>
            </a:r>
            <a:r>
              <a:rPr lang="en-CA" altLang="fr-FR" u="sng" dirty="0"/>
              <a:t>5 </a:t>
            </a:r>
            <a:r>
              <a:rPr lang="en-CA" altLang="fr-FR" u="sng" dirty="0" err="1"/>
              <a:t>janvier</a:t>
            </a:r>
            <a:r>
              <a:rPr lang="en-CA" altLang="fr-FR" dirty="0"/>
              <a:t>)</a:t>
            </a:r>
          </a:p>
          <a:p>
            <a:pPr lvl="2"/>
            <a:r>
              <a:rPr lang="en-CA" altLang="fr-FR" dirty="0"/>
              <a:t>Sur papier</a:t>
            </a:r>
          </a:p>
          <a:p>
            <a:pPr lvl="2"/>
            <a:r>
              <a:rPr lang="en-CA" altLang="fr-FR" dirty="0" err="1"/>
              <a:t>Même</a:t>
            </a:r>
            <a:r>
              <a:rPr lang="en-CA" altLang="fr-FR" dirty="0"/>
              <a:t> </a:t>
            </a:r>
            <a:r>
              <a:rPr lang="en-CA" altLang="fr-FR" dirty="0" err="1"/>
              <a:t>examen</a:t>
            </a:r>
            <a:r>
              <a:rPr lang="en-CA" altLang="fr-FR" dirty="0"/>
              <a:t> pour </a:t>
            </a:r>
            <a:r>
              <a:rPr lang="en-CA" altLang="fr-FR" dirty="0" err="1"/>
              <a:t>tous</a:t>
            </a:r>
            <a:endParaRPr lang="en-CA" altLang="fr-FR" dirty="0"/>
          </a:p>
          <a:p>
            <a:pPr lvl="2"/>
            <a:r>
              <a:rPr lang="en-CA" dirty="0" err="1"/>
              <a:t>Entrez</a:t>
            </a:r>
            <a:r>
              <a:rPr lang="en-CA" dirty="0"/>
              <a:t> </a:t>
            </a:r>
            <a:r>
              <a:rPr lang="en-CA" dirty="0" err="1"/>
              <a:t>vos</a:t>
            </a:r>
            <a:r>
              <a:rPr lang="en-CA" dirty="0"/>
              <a:t> </a:t>
            </a:r>
            <a:r>
              <a:rPr lang="en-CA" dirty="0" err="1"/>
              <a:t>choix</a:t>
            </a:r>
            <a:r>
              <a:rPr lang="en-CA" dirty="0"/>
              <a:t> de </a:t>
            </a:r>
            <a:r>
              <a:rPr lang="en-CA" dirty="0" err="1"/>
              <a:t>réponse</a:t>
            </a:r>
            <a:r>
              <a:rPr lang="en-CA" dirty="0"/>
              <a:t> sur la </a:t>
            </a:r>
            <a:r>
              <a:rPr lang="en-CA" dirty="0" err="1"/>
              <a:t>calculatrice</a:t>
            </a:r>
            <a:r>
              <a:rPr lang="en-CA" dirty="0"/>
              <a:t>, car les </a:t>
            </a:r>
            <a:r>
              <a:rPr lang="en-CA" dirty="0" err="1"/>
              <a:t>réponses</a:t>
            </a:r>
            <a:r>
              <a:rPr lang="en-CA" dirty="0"/>
              <a:t> </a:t>
            </a:r>
            <a:r>
              <a:rPr lang="en-CA" dirty="0" err="1"/>
              <a:t>sont</a:t>
            </a:r>
            <a:r>
              <a:rPr lang="en-CA" dirty="0"/>
              <a:t> </a:t>
            </a:r>
            <a:r>
              <a:rPr lang="en-CA" dirty="0" err="1"/>
              <a:t>publiées</a:t>
            </a:r>
            <a:r>
              <a:rPr lang="en-CA" dirty="0"/>
              <a:t> </a:t>
            </a:r>
            <a:r>
              <a:rPr lang="en-CA" dirty="0" err="1"/>
              <a:t>rapidement</a:t>
            </a:r>
            <a:r>
              <a:rPr lang="en-CA" dirty="0"/>
              <a:t>.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C4DB-D67B-4816-82BA-5D2429BC6881}" type="slidenum">
              <a:rPr lang="fr-FR" altLang="en-US" smtClean="0"/>
              <a:pPr/>
              <a:t>16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753315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altLang="fr-FR" dirty="0"/>
              <a:t>Manuel d’études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idx="1"/>
          </p:nvPr>
        </p:nvSpPr>
        <p:spPr>
          <a:xfrm>
            <a:off x="1680802" y="1844824"/>
            <a:ext cx="6402387" cy="2985433"/>
          </a:xfrm>
        </p:spPr>
        <p:txBody>
          <a:bodyPr/>
          <a:lstStyle/>
          <a:p>
            <a:r>
              <a:rPr lang="en-CA" altLang="fr-FR" dirty="0"/>
              <a:t>À </a:t>
            </a:r>
            <a:r>
              <a:rPr lang="en-CA" altLang="fr-FR" dirty="0" err="1"/>
              <a:t>vendre</a:t>
            </a:r>
            <a:r>
              <a:rPr lang="en-CA" altLang="fr-FR" dirty="0"/>
              <a:t> </a:t>
            </a:r>
            <a:r>
              <a:rPr lang="en-CA" altLang="fr-FR" dirty="0" err="1"/>
              <a:t>auprès</a:t>
            </a:r>
            <a:r>
              <a:rPr lang="en-CA" altLang="fr-FR" dirty="0"/>
              <a:t> </a:t>
            </a:r>
            <a:r>
              <a:rPr lang="en-CA" altLang="fr-FR" dirty="0" err="1"/>
              <a:t>d’autres</a:t>
            </a:r>
            <a:r>
              <a:rPr lang="en-CA" altLang="fr-FR" dirty="0"/>
              <a:t> </a:t>
            </a:r>
            <a:r>
              <a:rPr lang="en-CA" altLang="fr-FR" dirty="0" err="1"/>
              <a:t>étudiants</a:t>
            </a:r>
            <a:endParaRPr lang="en-CA" altLang="fr-FR" dirty="0"/>
          </a:p>
          <a:p>
            <a:r>
              <a:rPr lang="en-CA" altLang="fr-FR" dirty="0"/>
              <a:t>Versions </a:t>
            </a:r>
            <a:r>
              <a:rPr lang="en-CA" altLang="fr-FR" dirty="0" err="1"/>
              <a:t>électroniques</a:t>
            </a:r>
            <a:r>
              <a:rPr lang="en-CA" altLang="fr-FR" dirty="0"/>
              <a:t> </a:t>
            </a:r>
            <a:r>
              <a:rPr lang="en-CA" altLang="fr-FR" dirty="0" err="1">
                <a:hlinkClick r:id="rId3"/>
              </a:rPr>
              <a:t>disponible</a:t>
            </a:r>
            <a:endParaRPr lang="en-CA" altLang="fr-FR" dirty="0"/>
          </a:p>
          <a:p>
            <a:r>
              <a:rPr lang="en-CA" altLang="fr-FR" dirty="0"/>
              <a:t>Versions papier </a:t>
            </a:r>
            <a:r>
              <a:rPr lang="en-CA" altLang="fr-FR" dirty="0" err="1"/>
              <a:t>disponible</a:t>
            </a:r>
            <a:r>
              <a:rPr lang="en-CA" altLang="fr-FR" dirty="0"/>
              <a:t> à </a:t>
            </a:r>
            <a:r>
              <a:rPr lang="en-CA" altLang="fr-FR" dirty="0" err="1"/>
              <a:t>l’AEACT</a:t>
            </a:r>
            <a:endParaRPr lang="en-CA" altLang="fr-FR" dirty="0"/>
          </a:p>
          <a:p>
            <a:pPr marL="0" indent="0">
              <a:buNone/>
            </a:pPr>
            <a:endParaRPr lang="en-CA" altLang="fr-FR" dirty="0"/>
          </a:p>
          <a:p>
            <a:r>
              <a:rPr lang="en-CA" altLang="fr-FR" dirty="0" err="1"/>
              <a:t>Autres</a:t>
            </a:r>
            <a:r>
              <a:rPr lang="en-CA" altLang="fr-FR" dirty="0"/>
              <a:t> </a:t>
            </a:r>
            <a:r>
              <a:rPr lang="en-CA" altLang="fr-FR" dirty="0" err="1"/>
              <a:t>méthodes</a:t>
            </a:r>
            <a:r>
              <a:rPr lang="en-CA" altLang="fr-FR" dirty="0"/>
              <a:t> :</a:t>
            </a:r>
          </a:p>
          <a:p>
            <a:pPr lvl="1"/>
            <a:r>
              <a:rPr lang="en-CA" altLang="fr-FR" dirty="0">
                <a:hlinkClick r:id="rId4"/>
              </a:rPr>
              <a:t>Coaching Actuaries</a:t>
            </a:r>
            <a:r>
              <a:rPr lang="en-CA" altLang="fr-FR" dirty="0"/>
              <a:t> et </a:t>
            </a:r>
            <a:r>
              <a:rPr lang="en-CA" altLang="fr-FR" dirty="0">
                <a:hlinkClick r:id="rId5"/>
              </a:rPr>
              <a:t>ADAPT</a:t>
            </a:r>
            <a:endParaRPr lang="en-CA" altLang="fr-FR" dirty="0"/>
          </a:p>
          <a:p>
            <a:pPr lvl="1"/>
            <a:r>
              <a:rPr lang="en-CA" altLang="fr-FR" dirty="0" err="1">
                <a:highlight>
                  <a:srgbClr val="FFFF00"/>
                </a:highlight>
              </a:rPr>
              <a:t>Tirage</a:t>
            </a:r>
            <a:r>
              <a:rPr lang="en-CA" altLang="fr-FR" dirty="0">
                <a:highlight>
                  <a:srgbClr val="FFFF00"/>
                </a:highlight>
              </a:rPr>
              <a:t> de </a:t>
            </a:r>
            <a:r>
              <a:rPr lang="en-CA" altLang="fr-FR" dirty="0" err="1">
                <a:highlight>
                  <a:srgbClr val="FFFF00"/>
                </a:highlight>
              </a:rPr>
              <a:t>deux</a:t>
            </a:r>
            <a:r>
              <a:rPr lang="en-CA" altLang="fr-FR" dirty="0">
                <a:highlight>
                  <a:srgbClr val="FFFF00"/>
                </a:highlight>
              </a:rPr>
              <a:t> inscriptions ADAPT pour P/1</a:t>
            </a:r>
          </a:p>
          <a:p>
            <a:pPr lvl="1">
              <a:buFont typeface="Times" panose="02020603050405020304" pitchFamily="18" charset="0"/>
              <a:buNone/>
            </a:pPr>
            <a:endParaRPr lang="en-CA" alt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4DBA556E-A15F-41E4-AD1C-9225405165B7}" type="slidenum">
              <a:rPr lang="fr-FR" altLang="en-US" sz="1000">
                <a:latin typeface="Verdana" panose="020B0604030504040204" pitchFamily="34" charset="0"/>
              </a:rPr>
              <a:pPr/>
              <a:t>17</a:t>
            </a:fld>
            <a:endParaRPr lang="fr-FR" altLang="en-US" sz="1000">
              <a:latin typeface="Verdana" panose="020B0604030504040204" pitchFamily="34" charset="0"/>
            </a:endParaRPr>
          </a:p>
        </p:txBody>
      </p:sp>
      <p:pic>
        <p:nvPicPr>
          <p:cNvPr id="1028" name="Picture 4" descr="http://1.gravatar.com/avatar/a13161a0fcc42d3e1ee43a708d2d65e2?s=125&amp;d=mm&amp;r=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2276872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1" y="381000"/>
            <a:ext cx="7105600" cy="762000"/>
          </a:xfrm>
        </p:spPr>
        <p:txBody>
          <a:bodyPr/>
          <a:lstStyle/>
          <a:p>
            <a:pPr algn="ctr"/>
            <a:r>
              <a:rPr lang="fr-CA" dirty="0"/>
              <a:t>VEE </a:t>
            </a:r>
            <a:br>
              <a:rPr lang="fr-CA" dirty="0"/>
            </a:br>
            <a:r>
              <a:rPr lang="fr-CA" dirty="0"/>
              <a:t>(Validation by </a:t>
            </a:r>
            <a:r>
              <a:rPr lang="fr-CA" dirty="0" err="1"/>
              <a:t>Educational</a:t>
            </a:r>
            <a:r>
              <a:rPr lang="fr-CA" dirty="0"/>
              <a:t> </a:t>
            </a:r>
            <a:r>
              <a:rPr lang="fr-CA" dirty="0" err="1"/>
              <a:t>Experience</a:t>
            </a:r>
            <a:r>
              <a:rPr lang="fr-CA" dirty="0"/>
              <a:t>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74814" y="1323519"/>
            <a:ext cx="6402387" cy="39703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Trois </a:t>
            </a:r>
            <a:r>
              <a:rPr lang="en-US" dirty="0" err="1"/>
              <a:t>sujets</a:t>
            </a:r>
            <a:r>
              <a:rPr lang="en-US" dirty="0"/>
              <a:t> :</a:t>
            </a:r>
          </a:p>
          <a:p>
            <a:r>
              <a:rPr lang="en-US" dirty="0"/>
              <a:t>Economics</a:t>
            </a:r>
          </a:p>
          <a:p>
            <a:pPr lvl="1"/>
            <a:r>
              <a:rPr lang="en-US" dirty="0" err="1"/>
              <a:t>Macroéconomie</a:t>
            </a:r>
            <a:endParaRPr lang="en-US" dirty="0"/>
          </a:p>
          <a:p>
            <a:pPr lvl="1"/>
            <a:r>
              <a:rPr lang="en-US" dirty="0" err="1"/>
              <a:t>Microéconomie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Corporate Finance </a:t>
            </a:r>
          </a:p>
          <a:p>
            <a:pPr lvl="1"/>
            <a:r>
              <a:rPr lang="en-US" dirty="0" err="1"/>
              <a:t>Gestion</a:t>
            </a:r>
            <a:r>
              <a:rPr lang="en-US" dirty="0"/>
              <a:t> du </a:t>
            </a:r>
            <a:r>
              <a:rPr lang="en-US" dirty="0" err="1"/>
              <a:t>risque</a:t>
            </a:r>
            <a:r>
              <a:rPr lang="en-US" dirty="0"/>
              <a:t> financier I</a:t>
            </a:r>
          </a:p>
          <a:p>
            <a:pPr lvl="1"/>
            <a:r>
              <a:rPr lang="en-US" dirty="0" err="1"/>
              <a:t>Comptabilité</a:t>
            </a:r>
            <a:br>
              <a:rPr lang="en-US" dirty="0"/>
            </a:br>
            <a:endParaRPr lang="en-US" dirty="0"/>
          </a:p>
          <a:p>
            <a:r>
              <a:rPr lang="fr-CA" dirty="0" err="1"/>
              <a:t>Mathematical</a:t>
            </a:r>
            <a:r>
              <a:rPr lang="fr-CA" dirty="0"/>
              <a:t> </a:t>
            </a:r>
            <a:r>
              <a:rPr lang="fr-CA" dirty="0" err="1"/>
              <a:t>Statistic</a:t>
            </a:r>
            <a:endParaRPr lang="fr-CA" dirty="0"/>
          </a:p>
          <a:p>
            <a:pPr lvl="1"/>
            <a:r>
              <a:rPr lang="fr-CA" dirty="0"/>
              <a:t>Analyse statistique des risques actuariels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C0B00-7A22-4DCC-AB6E-77882B19E4F2}" type="slidenum">
              <a:rPr lang="fr-FR" altLang="en-US" smtClean="0"/>
              <a:pPr/>
              <a:t>18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55970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4813" y="381000"/>
            <a:ext cx="6857627" cy="762000"/>
          </a:xfrm>
        </p:spPr>
        <p:txBody>
          <a:bodyPr/>
          <a:lstStyle/>
          <a:p>
            <a:pPr algn="ctr"/>
            <a:r>
              <a:rPr lang="fr-CA" dirty="0"/>
              <a:t>Partie III - Agréments universitaires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C0B00-7A22-4DCC-AB6E-77882B19E4F2}" type="slidenum">
              <a:rPr lang="fr-FR" altLang="en-US" smtClean="0"/>
              <a:pPr/>
              <a:t>19</a:t>
            </a:fld>
            <a:endParaRPr lang="fr-FR" altLang="en-US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598205"/>
              </p:ext>
            </p:extLst>
          </p:nvPr>
        </p:nvGraphicFramePr>
        <p:xfrm>
          <a:off x="323528" y="1796796"/>
          <a:ext cx="8591872" cy="184023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3186000196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678419241"/>
                    </a:ext>
                  </a:extLst>
                </a:gridCol>
                <a:gridCol w="3623320">
                  <a:extLst>
                    <a:ext uri="{9D8B030D-6E8A-4147-A177-3AD203B41FA5}">
                      <a16:colId xmlns:a16="http://schemas.microsoft.com/office/drawing/2014/main" val="2695710024"/>
                    </a:ext>
                  </a:extLst>
                </a:gridCol>
              </a:tblGrid>
              <a:tr h="552084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Organisme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Avec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Sans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6526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Society of </a:t>
                      </a:r>
                      <a:r>
                        <a:rPr lang="fr-CA" dirty="0" err="1"/>
                        <a:t>Actuaries</a:t>
                      </a:r>
                      <a:r>
                        <a:rPr lang="fr-CA" dirty="0"/>
                        <a:t> (SOA)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CA" dirty="0"/>
                        <a:t>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ym typeface="Wingdings" panose="05000000000000000000" pitchFamily="2" charset="2"/>
                        </a:rPr>
                        <a:t>FSA,</a:t>
                      </a:r>
                      <a:r>
                        <a:rPr lang="fr-CA" baseline="0" dirty="0">
                          <a:sym typeface="Wingdings" panose="05000000000000000000" pitchFamily="2" charset="2"/>
                        </a:rPr>
                        <a:t> FICA</a:t>
                      </a:r>
                      <a:endParaRPr lang="fr-CA" dirty="0">
                        <a:sym typeface="Wingdings" panose="05000000000000000000" pitchFamily="2" charset="2"/>
                      </a:endParaRPr>
                    </a:p>
                    <a:p>
                      <a:pPr algn="ct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769068"/>
                  </a:ext>
                </a:extLst>
              </a:tr>
              <a:tr h="371242">
                <a:tc>
                  <a:txBody>
                    <a:bodyPr/>
                    <a:lstStyle/>
                    <a:p>
                      <a:pPr algn="ctr"/>
                      <a:r>
                        <a:rPr lang="fr-CA" dirty="0" err="1"/>
                        <a:t>Casualty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actuarial</a:t>
                      </a:r>
                      <a:r>
                        <a:rPr lang="fr-CA" dirty="0"/>
                        <a:t> society (CAS)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ym typeface="Wingdings" panose="05000000000000000000" pitchFamily="2" charset="2"/>
                        </a:rPr>
                        <a:t>FCAS,</a:t>
                      </a:r>
                      <a:r>
                        <a:rPr lang="fr-CA" baseline="0" dirty="0">
                          <a:sym typeface="Wingdings" panose="05000000000000000000" pitchFamily="2" charset="2"/>
                        </a:rPr>
                        <a:t> FICA</a:t>
                      </a:r>
                      <a:endParaRPr lang="fr-CA" dirty="0">
                        <a:sym typeface="Wingdings" panose="05000000000000000000" pitchFamily="2" charset="2"/>
                      </a:endParaRPr>
                    </a:p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ym typeface="Wingdings" panose="05000000000000000000" pitchFamily="2" charset="2"/>
                        </a:rPr>
                        <a:t>FCAS, FICA</a:t>
                      </a:r>
                    </a:p>
                    <a:p>
                      <a:pPr algn="ct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899077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674813" y="4077072"/>
            <a:ext cx="6353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hlinkClick r:id="rId2"/>
              </a:rPr>
              <a:t>Programme d’agrément universitaire (PAU)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1677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altLang="fr-FR" dirty="0"/>
              <a:t>Plan de la </a:t>
            </a:r>
            <a:r>
              <a:rPr lang="en-CA" altLang="fr-FR" dirty="0" err="1"/>
              <a:t>présentation</a:t>
            </a:r>
            <a:endParaRPr lang="fr-FR" altLang="fr-FR" dirty="0"/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1692275" y="981075"/>
            <a:ext cx="6402388" cy="4647426"/>
          </a:xfrm>
        </p:spPr>
        <p:txBody>
          <a:bodyPr/>
          <a:lstStyle/>
          <a:p>
            <a:endParaRPr lang="fr-FR" altLang="fr-FR" dirty="0"/>
          </a:p>
          <a:p>
            <a:pPr marL="0" indent="0">
              <a:buNone/>
            </a:pPr>
            <a:r>
              <a:rPr lang="en-CA" altLang="fr-FR" sz="1800" b="1" dirty="0" err="1"/>
              <a:t>Partie</a:t>
            </a:r>
            <a:r>
              <a:rPr lang="en-CA" altLang="fr-FR" sz="1800" b="1" dirty="0"/>
              <a:t> I - </a:t>
            </a:r>
            <a:r>
              <a:rPr lang="en-CA" altLang="fr-FR" sz="1800" b="1" dirty="0" err="1"/>
              <a:t>Organismes</a:t>
            </a:r>
            <a:endParaRPr lang="en-CA" altLang="fr-FR" sz="1800" b="1" dirty="0"/>
          </a:p>
          <a:p>
            <a:pPr lvl="1"/>
            <a:r>
              <a:rPr lang="fr-CA" altLang="en-US" sz="1400" dirty="0"/>
              <a:t>ICA – CAS – SOA</a:t>
            </a:r>
          </a:p>
          <a:p>
            <a:pPr marL="352425" lvl="1" indent="0">
              <a:buNone/>
            </a:pPr>
            <a:endParaRPr lang="fr-CA" altLang="en-US" sz="1400" dirty="0"/>
          </a:p>
          <a:p>
            <a:pPr marL="0" indent="0">
              <a:buNone/>
            </a:pPr>
            <a:r>
              <a:rPr lang="fr-FR" altLang="fr-FR" sz="1800" b="1" dirty="0"/>
              <a:t>Partie II – Examens </a:t>
            </a:r>
          </a:p>
          <a:p>
            <a:pPr lvl="1"/>
            <a:r>
              <a:rPr lang="en-CA" altLang="fr-FR" sz="1400" dirty="0" err="1"/>
              <a:t>Examens</a:t>
            </a:r>
            <a:r>
              <a:rPr lang="en-CA" altLang="fr-FR" sz="1400" dirty="0"/>
              <a:t> en </a:t>
            </a:r>
            <a:r>
              <a:rPr lang="en-CA" altLang="fr-FR" sz="1400" dirty="0" err="1"/>
              <a:t>général</a:t>
            </a:r>
            <a:endParaRPr lang="en-CA" altLang="fr-FR" sz="1400" dirty="0"/>
          </a:p>
          <a:p>
            <a:pPr lvl="1"/>
            <a:r>
              <a:rPr lang="fr-CA" altLang="fr-FR" sz="1400" dirty="0"/>
              <a:t>Examen P et FM</a:t>
            </a:r>
          </a:p>
          <a:p>
            <a:pPr lvl="1"/>
            <a:r>
              <a:rPr lang="fr-CA" altLang="fr-FR" sz="1400" dirty="0"/>
              <a:t>Inscription</a:t>
            </a:r>
          </a:p>
          <a:p>
            <a:pPr lvl="1"/>
            <a:r>
              <a:rPr lang="en-CA" altLang="fr-FR" sz="1400" dirty="0" err="1"/>
              <a:t>Manuels</a:t>
            </a:r>
            <a:r>
              <a:rPr lang="en-CA" altLang="fr-FR" sz="1400" dirty="0"/>
              <a:t> </a:t>
            </a:r>
            <a:r>
              <a:rPr lang="en-CA" altLang="fr-FR" sz="1400" dirty="0" err="1"/>
              <a:t>d’étude</a:t>
            </a:r>
            <a:endParaRPr lang="en-CA" altLang="fr-FR" sz="1400" dirty="0"/>
          </a:p>
          <a:p>
            <a:pPr marL="352425" lvl="1" indent="0">
              <a:buNone/>
            </a:pPr>
            <a:endParaRPr lang="en-CA" altLang="fr-FR" sz="1400" dirty="0"/>
          </a:p>
          <a:p>
            <a:pPr marL="0" indent="0">
              <a:buNone/>
            </a:pPr>
            <a:r>
              <a:rPr lang="fr-FR" altLang="fr-FR" sz="1800" b="1" dirty="0"/>
              <a:t>Partie III – Agréments universitaires</a:t>
            </a:r>
          </a:p>
          <a:p>
            <a:pPr marL="0" indent="0">
              <a:buNone/>
            </a:pPr>
            <a:endParaRPr lang="fr-FR" altLang="fr-FR" sz="1800" b="1" dirty="0"/>
          </a:p>
          <a:p>
            <a:pPr marL="0" indent="0">
              <a:buNone/>
            </a:pPr>
            <a:r>
              <a:rPr lang="fr-FR" altLang="fr-FR" sz="1800" b="1" dirty="0"/>
              <a:t>Partie IV – En pratique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altLang="fr-FR" sz="1400" dirty="0"/>
              <a:t>Agréments sur le milieu de travail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altLang="fr-FR" sz="1400" dirty="0"/>
              <a:t>Parcours universitaire/examens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fr-FR" altLang="fr-FR" sz="1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0799D4D6-1948-4AEE-99EC-64971C3063D7}" type="slidenum">
              <a:rPr lang="fr-FR" altLang="en-US" sz="1000">
                <a:latin typeface="Verdana" panose="020B0604030504040204" pitchFamily="34" charset="0"/>
              </a:rPr>
              <a:pPr/>
              <a:t>2</a:t>
            </a:fld>
            <a:endParaRPr lang="fr-FR" altLang="en-US" sz="1000">
              <a:latin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altLang="fr-FR" dirty="0"/>
              <a:t>Partie IV – En pratique</a:t>
            </a:r>
          </a:p>
        </p:txBody>
      </p:sp>
      <p:sp>
        <p:nvSpPr>
          <p:cNvPr id="12291" name="Espace réservé du contenu 2"/>
          <p:cNvSpPr>
            <a:spLocks noGrp="1"/>
          </p:cNvSpPr>
          <p:nvPr>
            <p:ph idx="1"/>
          </p:nvPr>
        </p:nvSpPr>
        <p:spPr>
          <a:xfrm>
            <a:off x="1674813" y="1143000"/>
            <a:ext cx="6402387" cy="2246769"/>
          </a:xfrm>
        </p:spPr>
        <p:txBody>
          <a:bodyPr/>
          <a:lstStyle/>
          <a:p>
            <a:pPr marL="0" indent="0">
              <a:buNone/>
            </a:pPr>
            <a:endParaRPr lang="en-CA" altLang="fr-FR" dirty="0"/>
          </a:p>
          <a:p>
            <a:pPr marL="0" indent="0">
              <a:buNone/>
            </a:pPr>
            <a:endParaRPr lang="en-CA" altLang="fr-FR" dirty="0"/>
          </a:p>
          <a:p>
            <a:pPr marL="0" indent="0">
              <a:buNone/>
            </a:pPr>
            <a:r>
              <a:rPr lang="en-CA" altLang="fr-FR" dirty="0" err="1"/>
              <a:t>Agréments</a:t>
            </a:r>
            <a:r>
              <a:rPr lang="en-CA" altLang="fr-FR" dirty="0"/>
              <a:t> sur le milieu </a:t>
            </a:r>
            <a:r>
              <a:rPr lang="en-CA" altLang="fr-FR" dirty="0" err="1"/>
              <a:t>universitaire</a:t>
            </a:r>
            <a:endParaRPr lang="en-CA" altLang="fr-FR" dirty="0"/>
          </a:p>
          <a:p>
            <a:pPr lvl="1"/>
            <a:r>
              <a:rPr lang="en-CA" altLang="fr-FR" dirty="0"/>
              <a:t>Domaine de </a:t>
            </a:r>
            <a:r>
              <a:rPr lang="en-CA" altLang="fr-FR" dirty="0" err="1"/>
              <a:t>l’assurance</a:t>
            </a:r>
            <a:r>
              <a:rPr lang="en-CA" altLang="fr-FR" dirty="0"/>
              <a:t> IARD</a:t>
            </a:r>
          </a:p>
          <a:p>
            <a:pPr lvl="1"/>
            <a:r>
              <a:rPr lang="en-CA" altLang="fr-FR" dirty="0"/>
              <a:t>Domaine de la consultation</a:t>
            </a:r>
          </a:p>
          <a:p>
            <a:pPr lvl="1"/>
            <a:r>
              <a:rPr lang="en-CA" altLang="fr-FR" dirty="0" err="1"/>
              <a:t>Travailler</a:t>
            </a:r>
            <a:r>
              <a:rPr lang="en-CA" altLang="fr-FR" dirty="0"/>
              <a:t> aux </a:t>
            </a:r>
            <a:r>
              <a:rPr lang="en-CA" altLang="fr-FR" dirty="0" err="1"/>
              <a:t>États</a:t>
            </a:r>
            <a:r>
              <a:rPr lang="en-CA" altLang="fr-FR" dirty="0"/>
              <a:t>-Unis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BE484848-17FB-4810-A3A5-203026FA9A8D}" type="slidenum">
              <a:rPr lang="fr-FR" altLang="en-US" sz="1000">
                <a:latin typeface="Verdana" panose="020B0604030504040204" pitchFamily="34" charset="0"/>
              </a:rPr>
              <a:pPr/>
              <a:t>20</a:t>
            </a:fld>
            <a:endParaRPr lang="fr-FR" altLang="en-US" sz="1000">
              <a:latin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altLang="fr-FR" dirty="0"/>
              <a:t>Partie IV – En pratique</a:t>
            </a:r>
          </a:p>
        </p:txBody>
      </p:sp>
      <p:sp>
        <p:nvSpPr>
          <p:cNvPr id="13315" name="Espace réservé du contenu 2"/>
          <p:cNvSpPr>
            <a:spLocks noGrp="1"/>
          </p:cNvSpPr>
          <p:nvPr>
            <p:ph idx="1"/>
          </p:nvPr>
        </p:nvSpPr>
        <p:spPr>
          <a:xfrm>
            <a:off x="1674813" y="1143000"/>
            <a:ext cx="6402387" cy="3650230"/>
          </a:xfrm>
        </p:spPr>
        <p:txBody>
          <a:bodyPr/>
          <a:lstStyle/>
          <a:p>
            <a:pPr marL="0" indent="0">
              <a:buNone/>
            </a:pPr>
            <a:r>
              <a:rPr lang="en-CA" altLang="fr-FR" dirty="0" err="1"/>
              <a:t>Parcours</a:t>
            </a:r>
            <a:r>
              <a:rPr lang="en-CA" altLang="fr-FR" dirty="0"/>
              <a:t> </a:t>
            </a:r>
            <a:r>
              <a:rPr lang="en-CA" altLang="fr-FR" dirty="0" err="1"/>
              <a:t>universitaires</a:t>
            </a:r>
            <a:r>
              <a:rPr lang="en-CA" altLang="fr-FR" dirty="0"/>
              <a:t> et </a:t>
            </a:r>
            <a:r>
              <a:rPr lang="en-CA" altLang="fr-FR" dirty="0" err="1"/>
              <a:t>examens</a:t>
            </a:r>
            <a:endParaRPr lang="en-CA" altLang="fr-FR" dirty="0"/>
          </a:p>
          <a:p>
            <a:pPr lvl="1"/>
            <a:r>
              <a:rPr lang="en-CA" altLang="fr-FR" dirty="0"/>
              <a:t>1ère </a:t>
            </a:r>
            <a:r>
              <a:rPr lang="en-CA" altLang="fr-FR" dirty="0" err="1"/>
              <a:t>année</a:t>
            </a:r>
            <a:endParaRPr lang="en-CA" altLang="fr-FR" dirty="0"/>
          </a:p>
          <a:p>
            <a:pPr lvl="2"/>
            <a:r>
              <a:rPr lang="en-CA" altLang="fr-FR" dirty="0" err="1"/>
              <a:t>Examen</a:t>
            </a:r>
            <a:r>
              <a:rPr lang="en-CA" altLang="fr-FR" dirty="0"/>
              <a:t> P – </a:t>
            </a:r>
            <a:r>
              <a:rPr lang="en-CA" altLang="fr-FR" dirty="0" err="1"/>
              <a:t>Janvier</a:t>
            </a:r>
            <a:endParaRPr lang="en-CA" altLang="fr-FR" dirty="0"/>
          </a:p>
          <a:p>
            <a:pPr lvl="2"/>
            <a:r>
              <a:rPr lang="en-CA" altLang="fr-FR" dirty="0" err="1"/>
              <a:t>Examen</a:t>
            </a:r>
            <a:r>
              <a:rPr lang="en-CA" altLang="fr-FR" dirty="0"/>
              <a:t> FM – </a:t>
            </a:r>
            <a:r>
              <a:rPr lang="en-CA" altLang="fr-FR" dirty="0" err="1"/>
              <a:t>Juin</a:t>
            </a:r>
            <a:endParaRPr lang="en-CA" altLang="fr-FR" dirty="0"/>
          </a:p>
          <a:p>
            <a:pPr marL="698500" lvl="2" indent="0">
              <a:buNone/>
            </a:pPr>
            <a:endParaRPr lang="en-CA" altLang="fr-FR" dirty="0"/>
          </a:p>
          <a:p>
            <a:pPr lvl="1"/>
            <a:r>
              <a:rPr lang="en-CA" altLang="fr-FR" dirty="0"/>
              <a:t>2ième </a:t>
            </a:r>
            <a:r>
              <a:rPr lang="en-CA" altLang="fr-FR" dirty="0" err="1"/>
              <a:t>année</a:t>
            </a:r>
            <a:endParaRPr lang="en-CA" altLang="fr-FR" dirty="0"/>
          </a:p>
          <a:p>
            <a:pPr lvl="2"/>
            <a:r>
              <a:rPr lang="en-CA" altLang="fr-FR" dirty="0"/>
              <a:t>À </a:t>
            </a:r>
            <a:r>
              <a:rPr lang="en-CA" altLang="fr-FR" dirty="0" err="1"/>
              <a:t>votre</a:t>
            </a:r>
            <a:r>
              <a:rPr lang="en-CA" altLang="fr-FR" dirty="0"/>
              <a:t> guise !</a:t>
            </a:r>
          </a:p>
          <a:p>
            <a:pPr marL="698500" lvl="2" indent="0">
              <a:buNone/>
            </a:pPr>
            <a:endParaRPr lang="en-CA" altLang="fr-FR" dirty="0"/>
          </a:p>
          <a:p>
            <a:pPr lvl="1"/>
            <a:r>
              <a:rPr lang="en-CA" altLang="fr-FR" dirty="0" err="1"/>
              <a:t>Exemples</a:t>
            </a:r>
            <a:endParaRPr lang="en-CA" altLang="fr-FR" dirty="0"/>
          </a:p>
          <a:p>
            <a:pPr lvl="2">
              <a:buNone/>
            </a:pPr>
            <a:endParaRPr lang="en-CA" alt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F570A9DE-B77B-4D61-9536-B71902617062}" type="slidenum">
              <a:rPr lang="fr-FR" altLang="en-US" sz="1000">
                <a:latin typeface="Verdana" panose="020B0604030504040204" pitchFamily="34" charset="0"/>
              </a:rPr>
              <a:pPr/>
              <a:t>21</a:t>
            </a:fld>
            <a:endParaRPr lang="fr-FR" altLang="en-US" sz="1000">
              <a:latin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/>
              <a:t>Questions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7664" y="1484784"/>
            <a:ext cx="6402387" cy="2431435"/>
          </a:xfrm>
        </p:spPr>
        <p:txBody>
          <a:bodyPr/>
          <a:lstStyle/>
          <a:p>
            <a:r>
              <a:rPr lang="en-US" dirty="0"/>
              <a:t>Plus sur les </a:t>
            </a:r>
            <a:r>
              <a:rPr lang="en-US" dirty="0" err="1"/>
              <a:t>parcours</a:t>
            </a:r>
            <a:r>
              <a:rPr lang="en-US" dirty="0"/>
              <a:t> </a:t>
            </a:r>
            <a:r>
              <a:rPr lang="en-US" dirty="0" err="1"/>
              <a:t>vers</a:t>
            </a:r>
            <a:r>
              <a:rPr lang="en-US" dirty="0"/>
              <a:t> le Fellow : </a:t>
            </a:r>
            <a:r>
              <a:rPr lang="en-US" dirty="0" err="1"/>
              <a:t>Regarder</a:t>
            </a:r>
            <a:r>
              <a:rPr lang="en-US" dirty="0"/>
              <a:t> les sites de la SOA/CAS/ICA et le </a:t>
            </a:r>
            <a:r>
              <a:rPr lang="en-US" dirty="0">
                <a:hlinkClick r:id="rId2"/>
              </a:rPr>
              <a:t>guide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Plus </a:t>
            </a:r>
            <a:r>
              <a:rPr lang="en-US" dirty="0" err="1"/>
              <a:t>sur</a:t>
            </a:r>
            <a:r>
              <a:rPr lang="en-US" dirty="0"/>
              <a:t> les </a:t>
            </a:r>
            <a:r>
              <a:rPr lang="en-US" dirty="0" err="1"/>
              <a:t>agréments</a:t>
            </a:r>
            <a:r>
              <a:rPr lang="en-US" dirty="0"/>
              <a:t> :  PAU </a:t>
            </a:r>
            <a:r>
              <a:rPr lang="en-US" dirty="0" err="1"/>
              <a:t>sur</a:t>
            </a:r>
            <a:r>
              <a:rPr lang="en-US" dirty="0"/>
              <a:t> le site de </a:t>
            </a:r>
            <a:r>
              <a:rPr lang="en-US" dirty="0" err="1"/>
              <a:t>l’ICA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guide de </a:t>
            </a:r>
            <a:r>
              <a:rPr lang="en-US" dirty="0" err="1"/>
              <a:t>l’étudiant</a:t>
            </a:r>
            <a:r>
              <a:rPr lang="en-US" dirty="0"/>
              <a:t> de </a:t>
            </a:r>
            <a:r>
              <a:rPr lang="en-US" dirty="0" err="1"/>
              <a:t>l’école</a:t>
            </a:r>
            <a:r>
              <a:rPr lang="en-US" dirty="0"/>
              <a:t> </a:t>
            </a:r>
            <a:r>
              <a:rPr lang="en-US" dirty="0" err="1"/>
              <a:t>d’actuariat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C4DB-D67B-4816-82BA-5D2429BC6881}" type="slidenum">
              <a:rPr lang="fr-FR" altLang="en-US" smtClean="0"/>
              <a:pPr/>
              <a:t>22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50904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6402387" cy="762000"/>
          </a:xfrm>
        </p:spPr>
        <p:txBody>
          <a:bodyPr/>
          <a:lstStyle/>
          <a:p>
            <a:pPr algn="ctr"/>
            <a:r>
              <a:rPr lang="fr-CA" altLang="en-US" dirty="0"/>
              <a:t>Partie I – Organismes 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1674813" y="1447800"/>
            <a:ext cx="6402387" cy="4462760"/>
          </a:xfrm>
        </p:spPr>
        <p:txBody>
          <a:bodyPr/>
          <a:lstStyle/>
          <a:p>
            <a:pPr marL="0" indent="0">
              <a:buNone/>
            </a:pPr>
            <a:r>
              <a:rPr lang="fr-CA" altLang="en-US" dirty="0">
                <a:hlinkClick r:id="rId3"/>
              </a:rPr>
              <a:t>SOA</a:t>
            </a:r>
            <a:r>
              <a:rPr lang="fr-CA" altLang="en-US" dirty="0"/>
              <a:t> – </a:t>
            </a:r>
            <a:r>
              <a:rPr lang="fr-CA" altLang="en-US" dirty="0">
                <a:hlinkClick r:id="rId4"/>
              </a:rPr>
              <a:t>CAS</a:t>
            </a:r>
            <a:endParaRPr lang="fr-CA" altLang="en-US" dirty="0"/>
          </a:p>
          <a:p>
            <a:r>
              <a:rPr lang="fr-CA" altLang="en-US" b="1" dirty="0"/>
              <a:t>Éducation (examens)</a:t>
            </a:r>
          </a:p>
          <a:p>
            <a:r>
              <a:rPr lang="fr-CA" altLang="en-US" dirty="0"/>
              <a:t>Formation continue</a:t>
            </a:r>
          </a:p>
          <a:p>
            <a:r>
              <a:rPr lang="fr-CA" altLang="en-US" dirty="0"/>
              <a:t>Recherche et développement </a:t>
            </a:r>
          </a:p>
          <a:p>
            <a:pPr marL="0" indent="0">
              <a:buNone/>
            </a:pPr>
            <a:endParaRPr lang="fr-CA" altLang="en-US" dirty="0">
              <a:hlinkClick r:id="rId5"/>
            </a:endParaRPr>
          </a:p>
          <a:p>
            <a:pPr marL="0" indent="0">
              <a:buNone/>
            </a:pPr>
            <a:r>
              <a:rPr lang="fr-CA" altLang="en-US" dirty="0">
                <a:hlinkClick r:id="rId5"/>
              </a:rPr>
              <a:t>Institut canadien des actuaires (ICA)</a:t>
            </a:r>
            <a:endParaRPr lang="fr-CA" altLang="en-US" dirty="0"/>
          </a:p>
          <a:p>
            <a:r>
              <a:rPr lang="fr-CA" altLang="en-US" b="1" dirty="0"/>
              <a:t>Droit de pratique</a:t>
            </a:r>
          </a:p>
          <a:p>
            <a:r>
              <a:rPr lang="fr-CA" altLang="en-US" dirty="0" err="1"/>
              <a:t>Fellow</a:t>
            </a:r>
            <a:r>
              <a:rPr lang="fr-CA" altLang="en-US" dirty="0"/>
              <a:t> / Associé</a:t>
            </a:r>
          </a:p>
          <a:p>
            <a:endParaRPr lang="fr-CA" altLang="en-US" dirty="0"/>
          </a:p>
          <a:p>
            <a:endParaRPr lang="fr-CA" altLang="en-US" dirty="0"/>
          </a:p>
          <a:p>
            <a:endParaRPr lang="fr-CA" altLang="en-US" dirty="0"/>
          </a:p>
          <a:p>
            <a:pPr marL="0" indent="0">
              <a:buNone/>
            </a:pPr>
            <a:endParaRPr lang="fr-CA" alt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A389F4C8-9595-424E-9A5D-AEF0B1DEEE40}" type="slidenum">
              <a:rPr lang="fr-FR" altLang="en-US" sz="1000">
                <a:latin typeface="Verdana" panose="020B0604030504040204" pitchFamily="34" charset="0"/>
              </a:rPr>
              <a:pPr/>
              <a:t>3</a:t>
            </a:fld>
            <a:endParaRPr lang="fr-FR" altLang="en-US" sz="1000">
              <a:latin typeface="Verdan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920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/>
              <a:t>Organismes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C4DB-D67B-4816-82BA-5D2429BC6881}" type="slidenum">
              <a:rPr lang="fr-FR" altLang="en-US" smtClean="0"/>
              <a:pPr/>
              <a:t>4</a:t>
            </a:fld>
            <a:endParaRPr lang="fr-FR" altLang="en-US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00346"/>
              </p:ext>
            </p:extLst>
          </p:nvPr>
        </p:nvGraphicFramePr>
        <p:xfrm>
          <a:off x="323528" y="1397001"/>
          <a:ext cx="8591872" cy="359563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3186000196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67841924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69571002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197311966"/>
                    </a:ext>
                  </a:extLst>
                </a:gridCol>
                <a:gridCol w="1823120">
                  <a:extLst>
                    <a:ext uri="{9D8B030D-6E8A-4147-A177-3AD203B41FA5}">
                      <a16:colId xmlns:a16="http://schemas.microsoft.com/office/drawing/2014/main" val="2633636863"/>
                    </a:ext>
                  </a:extLst>
                </a:gridCol>
              </a:tblGrid>
              <a:tr h="618889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Organisme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Assurance IARD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Autre*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Pratique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Académique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65263"/>
                  </a:ext>
                </a:extLst>
              </a:tr>
              <a:tr h="1020576">
                <a:tc>
                  <a:txBody>
                    <a:bodyPr/>
                    <a:lstStyle/>
                    <a:p>
                      <a:r>
                        <a:rPr lang="fr-CA" dirty="0"/>
                        <a:t>Institut canadien des actuaires (ICA)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CA" dirty="0">
                        <a:sym typeface="Wingdings" panose="05000000000000000000" pitchFamily="2" charset="2"/>
                      </a:endParaRP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CA" dirty="0">
                          <a:sym typeface="Wingdings" panose="05000000000000000000" pitchFamily="2" charset="2"/>
                        </a:rPr>
                        <a:t>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dirty="0"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ym typeface="Wingdings" panose="05000000000000000000" pitchFamily="2" charset="2"/>
                        </a:rPr>
                        <a:t></a:t>
                      </a:r>
                      <a:endParaRPr lang="fr-CA" dirty="0"/>
                    </a:p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dirty="0"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ym typeface="Wingdings" panose="05000000000000000000" pitchFamily="2" charset="2"/>
                        </a:rPr>
                        <a:t></a:t>
                      </a:r>
                      <a:endParaRPr lang="fr-CA" dirty="0"/>
                    </a:p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769068"/>
                  </a:ext>
                </a:extLst>
              </a:tr>
              <a:tr h="884127">
                <a:tc>
                  <a:txBody>
                    <a:bodyPr/>
                    <a:lstStyle/>
                    <a:p>
                      <a:r>
                        <a:rPr lang="fr-CA" dirty="0"/>
                        <a:t>Society of </a:t>
                      </a:r>
                      <a:r>
                        <a:rPr lang="fr-CA" dirty="0" err="1"/>
                        <a:t>Actuaries</a:t>
                      </a:r>
                      <a:r>
                        <a:rPr lang="fr-CA" dirty="0"/>
                        <a:t> (SOA)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dirty="0"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ym typeface="Wingdings" panose="05000000000000000000" pitchFamily="2" charset="2"/>
                        </a:rPr>
                        <a:t></a:t>
                      </a:r>
                      <a:endParaRPr lang="fr-CA" dirty="0"/>
                    </a:p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dirty="0"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ym typeface="Wingdings" panose="05000000000000000000" pitchFamily="2" charset="2"/>
                        </a:rPr>
                        <a:t></a:t>
                      </a:r>
                      <a:endParaRPr lang="fr-CA" dirty="0"/>
                    </a:p>
                    <a:p>
                      <a:pPr algn="ct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018077"/>
                  </a:ext>
                </a:extLst>
              </a:tr>
              <a:tr h="1020576">
                <a:tc>
                  <a:txBody>
                    <a:bodyPr/>
                    <a:lstStyle/>
                    <a:p>
                      <a:r>
                        <a:rPr lang="fr-CA" dirty="0" err="1"/>
                        <a:t>Casualty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actuarial</a:t>
                      </a:r>
                      <a:r>
                        <a:rPr lang="fr-CA" dirty="0"/>
                        <a:t> society (CAS)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dirty="0"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ym typeface="Wingdings" panose="05000000000000000000" pitchFamily="2" charset="2"/>
                        </a:rPr>
                        <a:t></a:t>
                      </a:r>
                      <a:endParaRPr lang="fr-CA" dirty="0"/>
                    </a:p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dirty="0"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ym typeface="Wingdings" panose="05000000000000000000" pitchFamily="2" charset="2"/>
                        </a:rPr>
                        <a:t></a:t>
                      </a:r>
                      <a:endParaRPr lang="fr-CA" dirty="0"/>
                    </a:p>
                    <a:p>
                      <a:pPr algn="ct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899077"/>
                  </a:ext>
                </a:extLst>
              </a:tr>
            </a:tbl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971600" y="5065439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* Retraite, assurance vie, assurance collective, finance, gestion de risque</a:t>
            </a:r>
          </a:p>
        </p:txBody>
      </p:sp>
    </p:spTree>
    <p:extLst>
      <p:ext uri="{BB962C8B-B14F-4D97-AF65-F5344CB8AC3E}">
        <p14:creationId xmlns:p14="http://schemas.microsoft.com/office/powerpoint/2010/main" val="121248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6" y="1241020"/>
            <a:ext cx="6954177" cy="41258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/>
              <a:t>SOA - ASA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C0B00-7A22-4DCC-AB6E-77882B19E4F2}" type="slidenum">
              <a:rPr lang="fr-FR" altLang="en-US" smtClean="0"/>
              <a:pPr/>
              <a:t>5</a:t>
            </a:fld>
            <a:endParaRPr lang="fr-FR" altLang="en-US"/>
          </a:p>
        </p:txBody>
      </p:sp>
      <p:sp>
        <p:nvSpPr>
          <p:cNvPr id="6" name="ZoneTexte 5"/>
          <p:cNvSpPr txBox="1"/>
          <p:nvPr/>
        </p:nvSpPr>
        <p:spPr>
          <a:xfrm>
            <a:off x="3643679" y="488094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ASA</a:t>
            </a:r>
            <a:endParaRPr lang="en-US" sz="4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904148" y="694257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Modules en ligne</a:t>
            </a:r>
          </a:p>
        </p:txBody>
      </p:sp>
      <p:cxnSp>
        <p:nvCxnSpPr>
          <p:cNvPr id="8" name="Connecteur droit avec flèche 7"/>
          <p:cNvCxnSpPr/>
          <p:nvPr/>
        </p:nvCxnSpPr>
        <p:spPr bwMode="auto">
          <a:xfrm flipH="1">
            <a:off x="5740102" y="1241020"/>
            <a:ext cx="792088" cy="1864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ZoneTexte 9"/>
          <p:cNvSpPr txBox="1"/>
          <p:nvPr/>
        </p:nvSpPr>
        <p:spPr>
          <a:xfrm>
            <a:off x="7495591" y="2374679"/>
            <a:ext cx="1697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Séminaire</a:t>
            </a:r>
          </a:p>
        </p:txBody>
      </p:sp>
      <p:cxnSp>
        <p:nvCxnSpPr>
          <p:cNvPr id="12" name="Connecteur droit avec flèche 11"/>
          <p:cNvCxnSpPr/>
          <p:nvPr/>
        </p:nvCxnSpPr>
        <p:spPr bwMode="auto">
          <a:xfrm flipH="1">
            <a:off x="7300853" y="2862872"/>
            <a:ext cx="62488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ZoneTexte 12"/>
          <p:cNvSpPr txBox="1"/>
          <p:nvPr/>
        </p:nvSpPr>
        <p:spPr>
          <a:xfrm>
            <a:off x="5904148" y="4962141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Crédités avec certains cours</a:t>
            </a:r>
          </a:p>
        </p:txBody>
      </p:sp>
      <p:cxnSp>
        <p:nvCxnSpPr>
          <p:cNvPr id="15" name="Connecteur droit avec flèche 14"/>
          <p:cNvCxnSpPr/>
          <p:nvPr/>
        </p:nvCxnSpPr>
        <p:spPr bwMode="auto">
          <a:xfrm flipH="1" flipV="1">
            <a:off x="5472757" y="4607800"/>
            <a:ext cx="1326777" cy="4234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onnecteur droit avec flèche 7"/>
          <p:cNvCxnSpPr/>
          <p:nvPr/>
        </p:nvCxnSpPr>
        <p:spPr bwMode="auto">
          <a:xfrm flipH="1">
            <a:off x="7307103" y="1926634"/>
            <a:ext cx="792088" cy="1864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372109" y="1188840"/>
            <a:ext cx="175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Examen informatique</a:t>
            </a:r>
          </a:p>
        </p:txBody>
      </p:sp>
    </p:spTree>
    <p:extLst>
      <p:ext uri="{BB962C8B-B14F-4D97-AF65-F5344CB8AC3E}">
        <p14:creationId xmlns:p14="http://schemas.microsoft.com/office/powerpoint/2010/main" val="143509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/>
              <a:t>SOA - FSA</a:t>
            </a:r>
            <a:endParaRPr lang="en-US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412776"/>
            <a:ext cx="6867495" cy="2820235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C0B00-7A22-4DCC-AB6E-77882B19E4F2}" type="slidenum">
              <a:rPr lang="fr-FR" altLang="en-US" smtClean="0"/>
              <a:pPr/>
              <a:t>6</a:t>
            </a:fld>
            <a:endParaRPr lang="fr-FR" altLang="en-US"/>
          </a:p>
        </p:txBody>
      </p:sp>
      <p:sp>
        <p:nvSpPr>
          <p:cNvPr id="5" name="ZoneTexte 4"/>
          <p:cNvSpPr txBox="1"/>
          <p:nvPr/>
        </p:nvSpPr>
        <p:spPr>
          <a:xfrm>
            <a:off x="3851920" y="4436144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..FSA/FICA</a:t>
            </a:r>
            <a:endParaRPr lang="en-US" sz="4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Interdiction 6"/>
          <p:cNvSpPr/>
          <p:nvPr/>
        </p:nvSpPr>
        <p:spPr bwMode="auto">
          <a:xfrm>
            <a:off x="6437312" y="2564904"/>
            <a:ext cx="1322879" cy="1394709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i="0" u="none" strike="noStrike" normalizeH="0" baseline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40820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/>
              <a:t>CAS – ACAS, AICA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C0B00-7A22-4DCC-AB6E-77882B19E4F2}" type="slidenum">
              <a:rPr lang="fr-FR" altLang="en-US" smtClean="0"/>
              <a:pPr/>
              <a:t>7</a:t>
            </a:fld>
            <a:endParaRPr lang="fr-FR" alt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11" y="1366070"/>
            <a:ext cx="6954177" cy="4125859"/>
          </a:xfrm>
          <a:prstGeom prst="rect">
            <a:avLst/>
          </a:prstGeom>
        </p:spPr>
      </p:pic>
      <p:sp>
        <p:nvSpPr>
          <p:cNvPr id="18" name="ZoneTexte 5"/>
          <p:cNvSpPr txBox="1"/>
          <p:nvPr/>
        </p:nvSpPr>
        <p:spPr>
          <a:xfrm>
            <a:off x="3527882" y="5617001"/>
            <a:ext cx="2088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ACSA</a:t>
            </a:r>
            <a:endParaRPr lang="en-US" sz="4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2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altLang="fr-FR" dirty="0"/>
              <a:t>Partie II - Examens	</a:t>
            </a: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1674813" y="1484784"/>
            <a:ext cx="6402387" cy="3354765"/>
          </a:xfrm>
        </p:spPr>
        <p:txBody>
          <a:bodyPr/>
          <a:lstStyle/>
          <a:p>
            <a:pPr marL="0" indent="0">
              <a:buNone/>
            </a:pPr>
            <a:r>
              <a:rPr lang="en-CA" altLang="fr-FR" dirty="0" err="1"/>
              <a:t>Examen</a:t>
            </a:r>
            <a:r>
              <a:rPr lang="en-CA" altLang="fr-FR" dirty="0"/>
              <a:t> P/1</a:t>
            </a:r>
          </a:p>
          <a:p>
            <a:pPr lvl="2"/>
            <a:r>
              <a:rPr lang="en-CA" altLang="fr-FR" dirty="0" err="1"/>
              <a:t>Probabilités</a:t>
            </a:r>
            <a:r>
              <a:rPr lang="en-CA" altLang="fr-FR" dirty="0"/>
              <a:t> (session 1)</a:t>
            </a:r>
          </a:p>
          <a:p>
            <a:pPr lvl="2"/>
            <a:endParaRPr lang="en-CA" altLang="fr-FR" dirty="0"/>
          </a:p>
          <a:p>
            <a:pPr marL="0" indent="0">
              <a:buNone/>
            </a:pPr>
            <a:r>
              <a:rPr lang="en-CA" altLang="fr-FR" dirty="0" err="1"/>
              <a:t>Examen</a:t>
            </a:r>
            <a:r>
              <a:rPr lang="en-CA" altLang="fr-FR" dirty="0"/>
              <a:t>  FM/2</a:t>
            </a:r>
          </a:p>
          <a:p>
            <a:pPr lvl="2"/>
            <a:r>
              <a:rPr lang="en-CA" altLang="fr-FR" dirty="0"/>
              <a:t>Maths. Fin. (session 1)</a:t>
            </a:r>
          </a:p>
          <a:p>
            <a:pPr lvl="1"/>
            <a:endParaRPr lang="en-CA" altLang="fr-FR" dirty="0"/>
          </a:p>
          <a:p>
            <a:pPr marL="0" indent="0">
              <a:buNone/>
            </a:pPr>
            <a:r>
              <a:rPr lang="en-CA" altLang="fr-FR" dirty="0"/>
              <a:t>Examen IFM/3F</a:t>
            </a:r>
          </a:p>
          <a:p>
            <a:pPr lvl="2"/>
            <a:r>
              <a:rPr lang="en-CA" altLang="fr-FR" dirty="0" err="1"/>
              <a:t>Produits</a:t>
            </a:r>
            <a:r>
              <a:rPr lang="en-CA" altLang="fr-FR" dirty="0"/>
              <a:t> </a:t>
            </a:r>
            <a:r>
              <a:rPr lang="en-CA" altLang="fr-FR" dirty="0" err="1"/>
              <a:t>dérivés</a:t>
            </a:r>
            <a:r>
              <a:rPr lang="en-CA" altLang="fr-FR" dirty="0"/>
              <a:t> (session 4)</a:t>
            </a:r>
          </a:p>
          <a:p>
            <a:pPr marL="352425" lvl="1" indent="0">
              <a:buNone/>
            </a:pPr>
            <a:endParaRPr lang="en-CA" alt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B577DDEC-26F8-4EF6-8E66-1BEBC7C7326C}" type="slidenum">
              <a:rPr lang="fr-FR" altLang="en-US" sz="1000">
                <a:latin typeface="Verdana" panose="020B0604030504040204" pitchFamily="34" charset="0"/>
              </a:rPr>
              <a:pPr/>
              <a:t>8</a:t>
            </a:fld>
            <a:endParaRPr lang="fr-FR" altLang="en-US" sz="1000">
              <a:latin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altLang="fr-FR" dirty="0"/>
              <a:t>Faire un examen professionnel</a:t>
            </a: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1674813" y="1628800"/>
            <a:ext cx="6402387" cy="2923877"/>
          </a:xfrm>
        </p:spPr>
        <p:txBody>
          <a:bodyPr/>
          <a:lstStyle/>
          <a:p>
            <a:pPr marL="352425" lvl="1" indent="0">
              <a:buNone/>
            </a:pPr>
            <a:r>
              <a:rPr lang="en-CA" altLang="fr-FR" dirty="0" err="1"/>
              <a:t>Préparation</a:t>
            </a:r>
            <a:r>
              <a:rPr lang="en-CA" altLang="fr-FR" dirty="0"/>
              <a:t> :</a:t>
            </a:r>
          </a:p>
          <a:p>
            <a:pPr lvl="2"/>
            <a:r>
              <a:rPr lang="en-CA" altLang="fr-FR" dirty="0" err="1"/>
              <a:t>Étude</a:t>
            </a:r>
            <a:r>
              <a:rPr lang="en-CA" altLang="fr-FR" dirty="0"/>
              <a:t> </a:t>
            </a:r>
            <a:r>
              <a:rPr lang="en-CA" altLang="fr-FR" dirty="0" err="1"/>
              <a:t>durant</a:t>
            </a:r>
            <a:r>
              <a:rPr lang="en-CA" altLang="fr-FR" dirty="0"/>
              <a:t> les </a:t>
            </a:r>
            <a:r>
              <a:rPr lang="en-CA" altLang="fr-FR" dirty="0" err="1"/>
              <a:t>congés</a:t>
            </a:r>
            <a:r>
              <a:rPr lang="en-CA" altLang="fr-FR" dirty="0"/>
              <a:t> (Noël / </a:t>
            </a:r>
            <a:r>
              <a:rPr lang="en-CA" altLang="fr-FR" dirty="0" err="1"/>
              <a:t>Été</a:t>
            </a:r>
            <a:r>
              <a:rPr lang="en-CA" altLang="fr-FR" dirty="0"/>
              <a:t>)</a:t>
            </a:r>
          </a:p>
          <a:p>
            <a:pPr lvl="2"/>
            <a:r>
              <a:rPr lang="en-CA" altLang="fr-FR" dirty="0" err="1"/>
              <a:t>Étude</a:t>
            </a:r>
            <a:r>
              <a:rPr lang="en-CA" altLang="fr-FR" dirty="0"/>
              <a:t> pendant la session </a:t>
            </a:r>
            <a:r>
              <a:rPr lang="en-CA" altLang="fr-FR" dirty="0" err="1"/>
              <a:t>universitaire</a:t>
            </a:r>
            <a:endParaRPr lang="en-CA" altLang="fr-FR" dirty="0"/>
          </a:p>
          <a:p>
            <a:pPr lvl="2"/>
            <a:r>
              <a:rPr lang="en-CA" altLang="fr-FR" dirty="0"/>
              <a:t>Beaucoup </a:t>
            </a:r>
            <a:r>
              <a:rPr lang="en-CA" altLang="fr-FR" dirty="0" err="1"/>
              <a:t>d’exercices</a:t>
            </a:r>
            <a:endParaRPr lang="en-CA" altLang="fr-FR" dirty="0"/>
          </a:p>
          <a:p>
            <a:pPr lvl="2"/>
            <a:r>
              <a:rPr lang="en-CA" altLang="fr-FR" dirty="0" err="1"/>
              <a:t>Examens</a:t>
            </a:r>
            <a:r>
              <a:rPr lang="en-CA" altLang="fr-FR" dirty="0"/>
              <a:t> </a:t>
            </a:r>
            <a:r>
              <a:rPr lang="en-CA" altLang="fr-FR" dirty="0" err="1"/>
              <a:t>préliminaires</a:t>
            </a:r>
            <a:r>
              <a:rPr lang="en-CA" altLang="fr-FR" dirty="0"/>
              <a:t> : </a:t>
            </a:r>
            <a:r>
              <a:rPr lang="en-CA" altLang="fr-FR" dirty="0" err="1"/>
              <a:t>Choix</a:t>
            </a:r>
            <a:r>
              <a:rPr lang="en-CA" altLang="fr-FR" dirty="0"/>
              <a:t> de </a:t>
            </a:r>
            <a:r>
              <a:rPr lang="en-CA" altLang="fr-FR" dirty="0" err="1"/>
              <a:t>réponses</a:t>
            </a:r>
            <a:endParaRPr lang="en-CA" altLang="fr-FR" dirty="0"/>
          </a:p>
          <a:p>
            <a:pPr marL="352425" lvl="1" indent="0">
              <a:buNone/>
            </a:pPr>
            <a:endParaRPr lang="en-CA" altLang="fr-FR" dirty="0"/>
          </a:p>
          <a:p>
            <a:pPr lvl="1"/>
            <a:endParaRPr lang="en-CA" alt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B577DDEC-26F8-4EF6-8E66-1BEBC7C7326C}" type="slidenum">
              <a:rPr lang="fr-FR" altLang="en-US" sz="1000">
                <a:latin typeface="Verdana" panose="020B0604030504040204" pitchFamily="34" charset="0"/>
              </a:rPr>
              <a:pPr/>
              <a:t>9</a:t>
            </a:fld>
            <a:endParaRPr lang="fr-FR" altLang="en-US" sz="1000">
              <a:latin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owerPoint_UL">
  <a:themeElements>
    <a:clrScheme name="PowerPoint_U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werPoint_U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PowerPoint_U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U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U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U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U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U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U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U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U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U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U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U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CarrierJ:Users:carrierj:Desktop:PowerPoint_UL.pot</Template>
  <TotalTime>12763</TotalTime>
  <Words>669</Words>
  <Application>Microsoft Office PowerPoint</Application>
  <PresentationFormat>On-screen Show (4:3)</PresentationFormat>
  <Paragraphs>207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Times</vt:lpstr>
      <vt:lpstr>Verdana</vt:lpstr>
      <vt:lpstr>Wingdings</vt:lpstr>
      <vt:lpstr>PowerPoint_UL</vt:lpstr>
      <vt:lpstr>Rencontre d’information – Examens professionnels</vt:lpstr>
      <vt:lpstr>Plan de la présentation</vt:lpstr>
      <vt:lpstr>Partie I – Organismes </vt:lpstr>
      <vt:lpstr>Organismes </vt:lpstr>
      <vt:lpstr>SOA - ASA</vt:lpstr>
      <vt:lpstr>SOA - FSA</vt:lpstr>
      <vt:lpstr>CAS – ACAS, AICA</vt:lpstr>
      <vt:lpstr>Partie II - Examens </vt:lpstr>
      <vt:lpstr>Faire un examen professionnel</vt:lpstr>
      <vt:lpstr>Faire un examen professionnel</vt:lpstr>
      <vt:lpstr>Examen P</vt:lpstr>
      <vt:lpstr>Examen P</vt:lpstr>
      <vt:lpstr>Examen FM</vt:lpstr>
      <vt:lpstr>Inscription Examen P</vt:lpstr>
      <vt:lpstr>Inscription Examen P</vt:lpstr>
      <vt:lpstr>Inscription Examen P</vt:lpstr>
      <vt:lpstr>Manuel d’études</vt:lpstr>
      <vt:lpstr>VEE  (Validation by Educational Experience)</vt:lpstr>
      <vt:lpstr>Partie III - Agréments universitaires</vt:lpstr>
      <vt:lpstr>Partie IV – En pratique</vt:lpstr>
      <vt:lpstr>Partie IV – En pratique</vt:lpstr>
      <vt:lpstr>Questions</vt:lpstr>
    </vt:vector>
  </TitlesOfParts>
  <Company>뿿쫰뿿쩐ғ郐Ȱ珬뿿��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École d'actuariat</dc:creator>
  <cp:lastModifiedBy>David Beauchemin</cp:lastModifiedBy>
  <cp:revision>345</cp:revision>
  <cp:lastPrinted>2015-08-26T14:30:38Z</cp:lastPrinted>
  <dcterms:created xsi:type="dcterms:W3CDTF">2004-04-30T14:59:24Z</dcterms:created>
  <dcterms:modified xsi:type="dcterms:W3CDTF">2017-08-12T20:20:39Z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53AC1BDB-A5CB-4B75-A172-7E0FAE4920ED</vt:lpwstr>
  </property>
  <property fmtid="{D5CDD505-2E9C-101B-9397-08002B2CF9AE}" pid="3" name="ArticulatePath">
    <vt:lpwstr>PP - Accueil h2015</vt:lpwstr>
  </property>
</Properties>
</file>