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777" r:id="rId2"/>
    <p:sldId id="895" r:id="rId3"/>
    <p:sldId id="896" r:id="rId4"/>
    <p:sldId id="898" r:id="rId5"/>
    <p:sldId id="900" r:id="rId6"/>
    <p:sldId id="899" r:id="rId7"/>
    <p:sldId id="781" r:id="rId8"/>
    <p:sldId id="782" r:id="rId9"/>
    <p:sldId id="783" r:id="rId10"/>
    <p:sldId id="784" r:id="rId11"/>
    <p:sldId id="785" r:id="rId12"/>
    <p:sldId id="786" r:id="rId13"/>
    <p:sldId id="787" r:id="rId14"/>
    <p:sldId id="788" r:id="rId15"/>
    <p:sldId id="789" r:id="rId16"/>
    <p:sldId id="901" r:id="rId17"/>
    <p:sldId id="790" r:id="rId18"/>
    <p:sldId id="791" r:id="rId19"/>
    <p:sldId id="903" r:id="rId20"/>
    <p:sldId id="904" r:id="rId21"/>
    <p:sldId id="840" r:id="rId22"/>
    <p:sldId id="841" r:id="rId23"/>
    <p:sldId id="842" r:id="rId24"/>
    <p:sldId id="843" r:id="rId25"/>
    <p:sldId id="844" r:id="rId26"/>
    <p:sldId id="845" r:id="rId27"/>
    <p:sldId id="846" r:id="rId28"/>
    <p:sldId id="847" r:id="rId29"/>
    <p:sldId id="848" r:id="rId30"/>
    <p:sldId id="849" r:id="rId31"/>
    <p:sldId id="850" r:id="rId32"/>
    <p:sldId id="851" r:id="rId33"/>
    <p:sldId id="853" r:id="rId34"/>
    <p:sldId id="854" r:id="rId35"/>
    <p:sldId id="855" r:id="rId36"/>
    <p:sldId id="856" r:id="rId37"/>
    <p:sldId id="857" r:id="rId38"/>
    <p:sldId id="858" r:id="rId39"/>
    <p:sldId id="859" r:id="rId40"/>
    <p:sldId id="860" r:id="rId41"/>
    <p:sldId id="861" r:id="rId42"/>
    <p:sldId id="862" r:id="rId43"/>
    <p:sldId id="871" r:id="rId44"/>
    <p:sldId id="872" r:id="rId45"/>
    <p:sldId id="873" r:id="rId46"/>
    <p:sldId id="852" r:id="rId47"/>
    <p:sldId id="915" r:id="rId48"/>
    <p:sldId id="875" r:id="rId49"/>
    <p:sldId id="876" r:id="rId50"/>
    <p:sldId id="913" r:id="rId51"/>
    <p:sldId id="877" r:id="rId52"/>
    <p:sldId id="878" r:id="rId53"/>
    <p:sldId id="916" r:id="rId54"/>
    <p:sldId id="921" r:id="rId55"/>
    <p:sldId id="922" r:id="rId56"/>
    <p:sldId id="928" r:id="rId57"/>
    <p:sldId id="929" r:id="rId58"/>
    <p:sldId id="923" r:id="rId59"/>
    <p:sldId id="925" r:id="rId60"/>
    <p:sldId id="924" r:id="rId61"/>
    <p:sldId id="926" r:id="rId62"/>
    <p:sldId id="930" r:id="rId63"/>
    <p:sldId id="931" r:id="rId64"/>
    <p:sldId id="914" r:id="rId6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Ion Stoica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B4"/>
    <a:srgbClr val="FFE0B6"/>
    <a:srgbClr val="95CEE8"/>
    <a:srgbClr val="69CEE8"/>
    <a:srgbClr val="C9E5FF"/>
    <a:srgbClr val="FF8D00"/>
    <a:srgbClr val="FFA63C"/>
    <a:srgbClr val="FFD4E1"/>
    <a:srgbClr val="3D84C7"/>
    <a:srgbClr val="ADCC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40" autoAdjust="0"/>
    <p:restoredTop sz="93887" autoAdjust="0"/>
  </p:normalViewPr>
  <p:slideViewPr>
    <p:cSldViewPr snapToGrid="0">
      <p:cViewPr>
        <p:scale>
          <a:sx n="100" d="100"/>
          <a:sy n="100" d="100"/>
        </p:scale>
        <p:origin x="1152" y="1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5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27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7" Type="http://schemas.openxmlformats.org/officeDocument/2006/relationships/handoutMaster" Target="handoutMasters/handoutMaster1.xml"/><Relationship Id="rId68" Type="http://schemas.openxmlformats.org/officeDocument/2006/relationships/commentAuthors" Target="commentAuthors.xml"/><Relationship Id="rId69" Type="http://schemas.openxmlformats.org/officeDocument/2006/relationships/presProps" Target="presProp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7976391-CA72-415F-9630-5C942629CBBC}" type="datetimeFigureOut">
              <a:rPr lang="en-US" altLang="en-US"/>
              <a:pPr/>
              <a:t>1/29/18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9027113-7185-43B9-8633-626C4872BF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66903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B14504-7E73-40B3-A4BE-FCEED13BF409}" type="datetimeFigureOut">
              <a:rPr lang="en-US" altLang="en-US"/>
              <a:pPr/>
              <a:t>1/29/18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4DB17D3-99E1-4420-81D7-8B4A93584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387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3-D graph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Checklist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want to enable</a:t>
            </a:r>
          </a:p>
          <a:p>
            <a:pPr lvl="0" rtl="0">
              <a:spcBef>
                <a:spcPts val="0"/>
              </a:spcBef>
              <a:buNone/>
            </a:pPr>
            <a:r>
              <a:rPr lang="en" dirty="0"/>
              <a:t>What we have today</a:t>
            </a:r>
          </a:p>
          <a:p>
            <a:pPr lvl="0">
              <a:spcBef>
                <a:spcPts val="0"/>
              </a:spcBef>
              <a:buNone/>
            </a:pPr>
            <a:r>
              <a:rPr lang="en" dirty="0"/>
              <a:t>How we’ll get there</a:t>
            </a:r>
          </a:p>
        </p:txBody>
      </p:sp>
    </p:spTree>
    <p:extLst>
      <p:ext uri="{BB962C8B-B14F-4D97-AF65-F5344CB8AC3E}">
        <p14:creationId xmlns:p14="http://schemas.microsoft.com/office/powerpoint/2010/main" val="83525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556" y="1558774"/>
            <a:ext cx="8240889" cy="1863171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593" y="4176647"/>
            <a:ext cx="6400800" cy="453863"/>
          </a:xfrm>
        </p:spPr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 smtClean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87742" y="4563527"/>
            <a:ext cx="6446838" cy="443446"/>
          </a:xfrm>
        </p:spPr>
        <p:txBody>
          <a:bodyPr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33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 userDrawn="1"/>
        </p:nvSpPr>
        <p:spPr>
          <a:xfrm>
            <a:off x="946150" y="206375"/>
            <a:ext cx="7172325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pPr algn="l" fontAlgn="auto">
              <a:spcAft>
                <a:spcPts val="0"/>
              </a:spcAft>
              <a:defRPr/>
            </a:pPr>
            <a:r>
              <a:rPr lang="en-US" sz="4000" dirty="0" smtClean="0">
                <a:latin typeface="Helvetica Neue" charset="0"/>
                <a:ea typeface="Helvetica Neue" charset="0"/>
                <a:cs typeface="Helvetica Neue" charset="0"/>
              </a:rPr>
              <a:t>Use this Chart to Start</a:t>
            </a:r>
            <a:endParaRPr lang="en-US" sz="40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" r:id="rId4" imgW="7271927" imgH="3492719" progId="Excel.Chart.8">
                  <p:embed/>
                </p:oleObj>
              </mc:Choice>
              <mc:Fallback>
                <p:oleObj r:id="rId4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6787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 userDrawn="1"/>
        </p:nvGrpSpPr>
        <p:grpSpPr>
          <a:xfrm>
            <a:off x="798513" y="946150"/>
            <a:ext cx="8208962" cy="3709988"/>
            <a:chOff x="798513" y="946150"/>
            <a:chExt cx="8208962" cy="3709988"/>
          </a:xfrm>
        </p:grpSpPr>
        <p:pic>
          <p:nvPicPr>
            <p:cNvPr id="3" name="Picture 4" descr="01_FLASHLIGHT_exploratio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138" y="987425"/>
              <a:ext cx="1092200" cy="109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6" descr="02_CLOUDCLUSTER_managedclusters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8338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7" descr="03_PIPELINES.png"/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875" y="1006475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8" descr="04_THIRDPARTY.png"/>
            <p:cNvPicPr>
              <a:picLocks noChangeAspect="1"/>
            </p:cNvPicPr>
            <p:nvPr userDrawn="1"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163" y="1006475"/>
              <a:ext cx="1082675" cy="1082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 descr="05_UNIFIED_PLATFORM_knot.eps.png"/>
            <p:cNvPicPr>
              <a:picLocks noChangeAspect="1"/>
            </p:cNvPicPr>
            <p:nvPr userDrawn="1"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8950" y="946150"/>
              <a:ext cx="1144588" cy="1144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10" descr="06_COMMUNITY.png"/>
            <p:cNvPicPr>
              <a:picLocks noChangeAspect="1"/>
            </p:cNvPicPr>
            <p:nvPr userDrawn="1"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9900" y="1065213"/>
              <a:ext cx="987425" cy="987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11" descr="07_LIBRARIES.png"/>
            <p:cNvPicPr>
              <a:picLocks noChangeAspect="1"/>
            </p:cNvPicPr>
            <p:nvPr userDrawn="1"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3688" y="1027113"/>
              <a:ext cx="1093787" cy="1093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2" descr="08_LOGO_BUG.png"/>
            <p:cNvPicPr>
              <a:picLocks noChangeAspect="1"/>
            </p:cNvPicPr>
            <p:nvPr userDrawn="1"/>
          </p:nvPicPr>
          <p:blipFill>
            <a:blip r:embed="rId9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07050" y="3424238"/>
              <a:ext cx="1073150" cy="107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3" descr="09_EXPLORE_LANGUAGE.png"/>
            <p:cNvPicPr>
              <a:picLocks noChangeAspect="1"/>
            </p:cNvPicPr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513" y="2325688"/>
              <a:ext cx="10795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4" descr="10_COLLABORATE.png"/>
            <p:cNvPicPr>
              <a:picLocks noChangeAspect="1"/>
            </p:cNvPicPr>
            <p:nvPr userDrawn="1"/>
          </p:nvPicPr>
          <p:blipFill>
            <a:blip r:embed="rId11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2338388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5" descr="11_CHART_visualize.png"/>
            <p:cNvPicPr>
              <a:picLocks noChangeAspect="1"/>
            </p:cNvPicPr>
            <p:nvPr userDrawn="1"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5150" y="2392363"/>
              <a:ext cx="989013" cy="989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16" descr="12_DASHBOARD.png"/>
            <p:cNvPicPr>
              <a:picLocks noChangeAspect="1"/>
            </p:cNvPicPr>
            <p:nvPr userDrawn="1"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5" y="2381250"/>
              <a:ext cx="973138" cy="971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7" descr="13_CLUSTERS.png"/>
            <p:cNvPicPr>
              <a:picLocks noChangeAspect="1"/>
            </p:cNvPicPr>
            <p:nvPr userDrawn="1"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025" y="3552825"/>
              <a:ext cx="1103313" cy="110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18" descr="14_WAND_PowerSpark.png"/>
            <p:cNvPicPr>
              <a:picLocks noChangeAspect="1"/>
            </p:cNvPicPr>
            <p:nvPr userDrawn="1"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4213" y="3554413"/>
              <a:ext cx="1047750" cy="1047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Picture 19" descr="15_IMPORT_CLOUD.png"/>
            <p:cNvPicPr>
              <a:picLocks noChangeAspect="1"/>
            </p:cNvPicPr>
            <p:nvPr userDrawn="1"/>
          </p:nvPicPr>
          <p:blipFill>
            <a:blip r:embed="rId1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925" y="3552825"/>
              <a:ext cx="1035050" cy="1035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20" descr="16_CALENDAR_schedule.png"/>
            <p:cNvPicPr>
              <a:picLocks noChangeAspect="1"/>
            </p:cNvPicPr>
            <p:nvPr userDrawn="1"/>
          </p:nvPicPr>
          <p:blipFill>
            <a:blip r:embed="rId1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4200" y="2393950"/>
              <a:ext cx="973138" cy="974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1" descr="17_CHECKLIST_monitor.png"/>
            <p:cNvPicPr>
              <a:picLocks noChangeAspect="1"/>
            </p:cNvPicPr>
            <p:nvPr userDrawn="1"/>
          </p:nvPicPr>
          <p:blipFill>
            <a:blip r:embed="rId1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7363" y="2392363"/>
              <a:ext cx="1031875" cy="1031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9"/>
            <p:cNvSpPr txBox="1">
              <a:spLocks noChangeArrowheads="1"/>
            </p:cNvSpPr>
            <p:nvPr userDrawn="1"/>
          </p:nvSpPr>
          <p:spPr bwMode="auto">
            <a:xfrm>
              <a:off x="1028700" y="1878013"/>
              <a:ext cx="76815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Exploration</a:t>
              </a:r>
            </a:p>
          </p:txBody>
        </p:sp>
        <p:sp>
          <p:nvSpPr>
            <p:cNvPr id="21" name="TextBox 20"/>
            <p:cNvSpPr txBox="1">
              <a:spLocks noChangeArrowheads="1"/>
            </p:cNvSpPr>
            <p:nvPr userDrawn="1"/>
          </p:nvSpPr>
          <p:spPr bwMode="auto">
            <a:xfrm>
              <a:off x="1958975" y="1878013"/>
              <a:ext cx="113043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Managed Clusters</a:t>
              </a:r>
            </a:p>
          </p:txBody>
        </p:sp>
        <p:sp>
          <p:nvSpPr>
            <p:cNvPr id="22" name="TextBox 21"/>
            <p:cNvSpPr txBox="1">
              <a:spLocks noChangeArrowheads="1"/>
            </p:cNvSpPr>
            <p:nvPr userDrawn="1"/>
          </p:nvSpPr>
          <p:spPr bwMode="auto">
            <a:xfrm>
              <a:off x="3311525" y="1878013"/>
              <a:ext cx="6527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Pipelines</a:t>
              </a:r>
            </a:p>
          </p:txBody>
        </p:sp>
        <p:sp>
          <p:nvSpPr>
            <p:cNvPr id="23" name="TextBox 22"/>
            <p:cNvSpPr txBox="1">
              <a:spLocks noChangeArrowheads="1"/>
            </p:cNvSpPr>
            <p:nvPr userDrawn="1"/>
          </p:nvSpPr>
          <p:spPr bwMode="auto">
            <a:xfrm>
              <a:off x="4221163" y="1878013"/>
              <a:ext cx="92525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r>
                <a:rPr lang="en-US" sz="900" baseline="300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rd</a:t>
              </a: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 Party Apps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 userDrawn="1"/>
          </p:nvSpPr>
          <p:spPr bwMode="auto">
            <a:xfrm>
              <a:off x="6950075" y="1878013"/>
              <a:ext cx="77777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Community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 userDrawn="1"/>
          </p:nvSpPr>
          <p:spPr bwMode="auto">
            <a:xfrm>
              <a:off x="1096963" y="4357688"/>
              <a:ext cx="61106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dirty="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Clusters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 userDrawn="1"/>
          </p:nvSpPr>
          <p:spPr bwMode="auto">
            <a:xfrm>
              <a:off x="6937375" y="3216275"/>
              <a:ext cx="99738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Monitor Results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 userDrawn="1"/>
          </p:nvSpPr>
          <p:spPr bwMode="auto">
            <a:xfrm>
              <a:off x="5607050" y="3216275"/>
              <a:ext cx="1276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Schedule Workflows 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 userDrawn="1"/>
          </p:nvSpPr>
          <p:spPr bwMode="auto">
            <a:xfrm>
              <a:off x="3259138" y="4354513"/>
              <a:ext cx="79861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Import Data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 userDrawn="1"/>
          </p:nvSpPr>
          <p:spPr bwMode="auto">
            <a:xfrm>
              <a:off x="2012950" y="4357688"/>
              <a:ext cx="98296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Power of Spark</a:t>
              </a:r>
            </a:p>
          </p:txBody>
        </p:sp>
        <p:sp>
          <p:nvSpPr>
            <p:cNvPr id="30" name="TextBox 29"/>
            <p:cNvSpPr txBox="1">
              <a:spLocks noChangeArrowheads="1"/>
            </p:cNvSpPr>
            <p:nvPr userDrawn="1"/>
          </p:nvSpPr>
          <p:spPr bwMode="auto">
            <a:xfrm>
              <a:off x="2057400" y="3205163"/>
              <a:ext cx="78258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Collaborate</a:t>
              </a:r>
            </a:p>
          </p:txBody>
        </p:sp>
        <p:sp>
          <p:nvSpPr>
            <p:cNvPr id="31" name="TextBox 30"/>
            <p:cNvSpPr txBox="1">
              <a:spLocks noChangeArrowheads="1"/>
            </p:cNvSpPr>
            <p:nvPr userDrawn="1"/>
          </p:nvSpPr>
          <p:spPr bwMode="auto">
            <a:xfrm>
              <a:off x="4364038" y="3205163"/>
              <a:ext cx="56618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Publish</a:t>
              </a:r>
            </a:p>
          </p:txBody>
        </p:sp>
        <p:sp>
          <p:nvSpPr>
            <p:cNvPr id="32" name="TextBox 31"/>
            <p:cNvSpPr txBox="1">
              <a:spLocks noChangeArrowheads="1"/>
            </p:cNvSpPr>
            <p:nvPr userDrawn="1"/>
          </p:nvSpPr>
          <p:spPr bwMode="auto">
            <a:xfrm>
              <a:off x="3336925" y="3205163"/>
              <a:ext cx="63511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Visualize</a:t>
              </a:r>
            </a:p>
          </p:txBody>
        </p:sp>
        <p:sp>
          <p:nvSpPr>
            <p:cNvPr id="33" name="TextBox 32"/>
            <p:cNvSpPr txBox="1">
              <a:spLocks noChangeArrowheads="1"/>
            </p:cNvSpPr>
            <p:nvPr userDrawn="1"/>
          </p:nvSpPr>
          <p:spPr bwMode="auto">
            <a:xfrm>
              <a:off x="1019175" y="3205163"/>
              <a:ext cx="69602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Language</a:t>
              </a:r>
            </a:p>
          </p:txBody>
        </p:sp>
        <p:sp>
          <p:nvSpPr>
            <p:cNvPr id="34" name="TextBox 33"/>
            <p:cNvSpPr txBox="1">
              <a:spLocks noChangeArrowheads="1"/>
            </p:cNvSpPr>
            <p:nvPr userDrawn="1"/>
          </p:nvSpPr>
          <p:spPr bwMode="auto">
            <a:xfrm>
              <a:off x="8204200" y="1878013"/>
              <a:ext cx="62869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Libraries</a:t>
              </a:r>
            </a:p>
          </p:txBody>
        </p:sp>
        <p:sp>
          <p:nvSpPr>
            <p:cNvPr id="35" name="TextBox 34"/>
            <p:cNvSpPr txBox="1">
              <a:spLocks noChangeArrowheads="1"/>
            </p:cNvSpPr>
            <p:nvPr userDrawn="1"/>
          </p:nvSpPr>
          <p:spPr bwMode="auto">
            <a:xfrm>
              <a:off x="5700713" y="1878013"/>
              <a:ext cx="101662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Unified Platform</a:t>
              </a:r>
            </a:p>
          </p:txBody>
        </p:sp>
        <p:sp>
          <p:nvSpPr>
            <p:cNvPr id="36" name="TextBox 35"/>
            <p:cNvSpPr txBox="1">
              <a:spLocks noChangeArrowheads="1"/>
            </p:cNvSpPr>
            <p:nvPr userDrawn="1"/>
          </p:nvSpPr>
          <p:spPr bwMode="auto">
            <a:xfrm>
              <a:off x="5875338" y="4302125"/>
              <a:ext cx="68640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900" smtClean="0">
                  <a:solidFill>
                    <a:srgbClr val="404040"/>
                  </a:solidFill>
                  <a:latin typeface="Helvetica Neue" charset="0"/>
                  <a:ea typeface="Helvetica Neue" charset="0"/>
                  <a:cs typeface="Helvetica Neue" charset="0"/>
                </a:rPr>
                <a:t>Logo Bug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486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0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3111" y="2717006"/>
            <a:ext cx="6349823" cy="666441"/>
          </a:xfr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602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>
                <a:latin typeface="Tahoma"/>
                <a:cs typeface="Tah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9548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8850312" cy="857250"/>
          </a:xfrm>
        </p:spPr>
        <p:txBody>
          <a:bodyPr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3394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54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69863" y="952049"/>
            <a:ext cx="8850311" cy="2440157"/>
          </a:xfrm>
        </p:spPr>
        <p:txBody>
          <a:bodyPr>
            <a:normAutofit/>
          </a:bodyPr>
          <a:lstStyle>
            <a:lvl1pPr algn="l"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178742" y="2965040"/>
            <a:ext cx="8749914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73401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708369" cy="85725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69863" y="1313040"/>
            <a:ext cx="4231449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20768" y="1313040"/>
            <a:ext cx="439940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77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9863" y="205979"/>
            <a:ext cx="8850311" cy="857250"/>
          </a:xfrm>
        </p:spPr>
        <p:txBody>
          <a:bodyPr/>
          <a:lstStyle>
            <a:lvl1pPr>
              <a:defRPr sz="3200" b="0" i="0"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69864" y="1286171"/>
            <a:ext cx="42314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69864" y="1844616"/>
            <a:ext cx="4231448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7344" y="1286171"/>
            <a:ext cx="436283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Helvetica Neue" charset="0"/>
                <a:ea typeface="Helvetica Neue" charset="0"/>
                <a:cs typeface="Helvetica Neue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57344" y="1844616"/>
            <a:ext cx="4362831" cy="2963466"/>
          </a:xfrm>
        </p:spPr>
        <p:txBody>
          <a:bodyPr>
            <a:normAutofit/>
          </a:bodyPr>
          <a:lstStyle>
            <a:lvl1pPr>
              <a:defRPr sz="2000"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 sz="1800">
                <a:latin typeface="Helvetica Neue" charset="0"/>
                <a:ea typeface="Helvetica Neue" charset="0"/>
                <a:cs typeface="Helvetica Neue" charset="0"/>
              </a:defRPr>
            </a:lvl2pPr>
            <a:lvl3pPr marL="1028700" indent="-114300">
              <a:defRPr sz="1600"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 sz="1400"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 sz="1400">
                <a:latin typeface="Helvetica Neue" charset="0"/>
                <a:ea typeface="Helvetica Neue" charset="0"/>
                <a:cs typeface="Helvetica Neue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096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169863" y="206663"/>
            <a:ext cx="8850312" cy="480131"/>
          </a:xfrm>
          <a:prstGeom prst="rect">
            <a:avLst/>
          </a:prstGeom>
        </p:spPr>
        <p:txBody>
          <a:bodyPr rtlCol="0" anchor="t">
            <a:spAutoFit/>
          </a:bodyPr>
          <a:lstStyle>
            <a:lvl1pPr>
              <a:lnSpc>
                <a:spcPct val="90000"/>
              </a:lnSpc>
              <a:defRPr sz="2800" baseline="0">
                <a:solidFill>
                  <a:schemeClr val="accent5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2479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gb_TM.eps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63" y="4821238"/>
            <a:ext cx="1071562" cy="16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4787"/>
            <a:ext cx="3008313" cy="2000428"/>
          </a:xfrm>
        </p:spPr>
        <p:txBody>
          <a:bodyPr anchor="t">
            <a:noAutofit/>
          </a:bodyPr>
          <a:lstStyle>
            <a:lvl1pPr algn="l">
              <a:defRPr sz="4000" b="0" i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3489" y="204788"/>
            <a:ext cx="5506686" cy="438983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2621494"/>
            <a:ext cx="3008313" cy="197313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6157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3600450"/>
            <a:ext cx="8840025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863" y="459581"/>
            <a:ext cx="8840025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863" y="4025503"/>
            <a:ext cx="8840025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95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245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946150" y="206375"/>
            <a:ext cx="71723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46150" y="1312863"/>
            <a:ext cx="7172325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7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000" b="0" i="0" kern="1200">
          <a:solidFill>
            <a:srgbClr val="404040"/>
          </a:solidFill>
          <a:latin typeface="Helvetica Neue" charset="0"/>
          <a:ea typeface="Helvetica Neue" charset="0"/>
          <a:cs typeface="Helvetica Neue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MS PGothic" pitchFamily="34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000">
          <a:solidFill>
            <a:srgbClr val="404040"/>
          </a:solidFill>
          <a:latin typeface="Newslab Thin" charset="0"/>
          <a:ea typeface="ＭＳ Ｐゴシック" charset="0"/>
        </a:defRPr>
      </a:lvl9pPr>
    </p:titleStyle>
    <p:bodyStyle>
      <a:lvl1pPr marL="0" indent="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defRPr sz="24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1pPr>
      <a:lvl2pPr marL="628650" indent="-171450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sz="2000"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2pPr>
      <a:lvl3pPr marL="1089025" indent="-174625" algn="l" defTabSz="457200" rtl="0" eaLnBrk="0" fontAlgn="base" hangingPunct="0">
        <a:spcBef>
          <a:spcPct val="20000"/>
        </a:spcBef>
        <a:spcAft>
          <a:spcPct val="0"/>
        </a:spcAft>
        <a:buSzPct val="100000"/>
        <a:buFont typeface="Lucida Grande" charset="0"/>
        <a:buChar char="–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3pPr>
      <a:lvl4pPr marL="1541463" indent="-169863" algn="l" defTabSz="457200" rtl="0" eaLnBrk="0" fontAlgn="base" hangingPunct="0">
        <a:spcBef>
          <a:spcPct val="20000"/>
        </a:spcBef>
        <a:spcAft>
          <a:spcPct val="0"/>
        </a:spcAft>
        <a:buSzPct val="90000"/>
        <a:buFont typeface="Arial" pitchFamily="34" charset="0"/>
        <a:buChar char="•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4pPr>
      <a:lvl5pPr marL="2001838" indent="-173038" algn="l" defTabSz="457200" rtl="0" eaLnBrk="0" fontAlgn="base" hangingPunct="0">
        <a:spcBef>
          <a:spcPct val="20000"/>
        </a:spcBef>
        <a:spcAft>
          <a:spcPct val="0"/>
        </a:spcAft>
        <a:buFont typeface="Lucida Grande" charset="0"/>
        <a:buChar char="-"/>
        <a:defRPr b="0" i="0" kern="1200">
          <a:solidFill>
            <a:srgbClr val="404040"/>
          </a:solidFill>
          <a:latin typeface="Helvetica Neue Light" charset="0"/>
          <a:ea typeface="Helvetica Neue Light" charset="0"/>
          <a:cs typeface="Helvetica Neue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266700"/>
            <a:ext cx="8520599" cy="2454145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/>
            <a:r>
              <a:rPr lang="en-US" sz="4800" dirty="0" smtClean="0">
                <a:ea typeface="ＭＳ Ｐゴシック" charset="0"/>
              </a:rPr>
              <a:t>E2E </a:t>
            </a:r>
            <a:r>
              <a:rPr lang="en-US" sz="4800" dirty="0">
                <a:ea typeface="ＭＳ Ｐゴシック" charset="0"/>
              </a:rPr>
              <a:t>Arguments &amp; </a:t>
            </a:r>
            <a:br>
              <a:rPr lang="en-US" sz="4800" dirty="0">
                <a:ea typeface="ＭＳ Ｐゴシック" charset="0"/>
              </a:rPr>
            </a:br>
            <a:r>
              <a:rPr lang="en-US" sz="4800" dirty="0">
                <a:ea typeface="ＭＳ Ｐゴシック" charset="0"/>
              </a:rPr>
              <a:t>Project Suggestions </a:t>
            </a:r>
            <a:br>
              <a:rPr lang="en-US" sz="4800" dirty="0">
                <a:ea typeface="ＭＳ Ｐゴシック" charset="0"/>
              </a:rPr>
            </a:br>
            <a:r>
              <a:rPr lang="en-US" sz="4800" dirty="0" smtClean="0">
                <a:ea typeface="ＭＳ Ｐゴシック" charset="0"/>
              </a:rPr>
              <a:t>(Lecture 4, </a:t>
            </a:r>
            <a:r>
              <a:rPr lang="en-US" sz="4400" dirty="0" smtClean="0">
                <a:ea typeface="ＭＳ Ｐゴシック" charset="0"/>
              </a:rPr>
              <a:t>cs262a) </a:t>
            </a:r>
            <a:endParaRPr lang="en-US" sz="4800" dirty="0"/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0" y="3022599"/>
            <a:ext cx="9144000" cy="17389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Ion Stoica,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UC Berkeley</a:t>
            </a:r>
          </a:p>
          <a:p>
            <a:pPr lvl="0" rtl="0">
              <a:spcBef>
                <a:spcPts val="0"/>
              </a:spcBef>
              <a:buNone/>
            </a:pPr>
            <a:r>
              <a:rPr lang="en-US" sz="2200" dirty="0" smtClean="0">
                <a:latin typeface="Helvetica Neue" charset="0"/>
                <a:ea typeface="Helvetica Neue" charset="0"/>
                <a:cs typeface="Helvetica Neue" charset="0"/>
              </a:rPr>
              <a:t>September 7, 2016</a:t>
            </a:r>
            <a:endParaRPr lang="en-US" sz="2200" dirty="0"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870920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57250"/>
          </a:xfrm>
        </p:spPr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434" y="1200309"/>
            <a:ext cx="8001000" cy="3542693"/>
          </a:xfrm>
        </p:spPr>
        <p:txBody>
          <a:bodyPr/>
          <a:lstStyle/>
          <a:p>
            <a:r>
              <a:rPr lang="en-US"/>
              <a:t>Solution 1 not complete</a:t>
            </a:r>
          </a:p>
          <a:p>
            <a:pPr lvl="1"/>
            <a:r>
              <a:rPr lang="en-US"/>
              <a:t>What happens if any network element misbehaves?</a:t>
            </a:r>
          </a:p>
          <a:p>
            <a:pPr lvl="1"/>
            <a:r>
              <a:rPr lang="en-US"/>
              <a:t>Receiver has to do the check anyway!</a:t>
            </a:r>
          </a:p>
          <a:p>
            <a:pPr lvl="1"/>
            <a:endParaRPr lang="en-US"/>
          </a:p>
          <a:p>
            <a:r>
              <a:rPr lang="en-US"/>
              <a:t>Solution 2 is complete</a:t>
            </a:r>
          </a:p>
          <a:p>
            <a:pPr lvl="1"/>
            <a:r>
              <a:rPr lang="en-US"/>
              <a:t>Full functionality can be entirely implemented at application layer with </a:t>
            </a:r>
            <a:r>
              <a:rPr lang="en-US">
                <a:solidFill>
                  <a:srgbClr val="FF0000"/>
                </a:solidFill>
              </a:rPr>
              <a:t>no</a:t>
            </a:r>
            <a:r>
              <a:rPr lang="en-US"/>
              <a:t> need for reliability from lower layers</a:t>
            </a:r>
          </a:p>
          <a:p>
            <a:endParaRPr lang="en-US"/>
          </a:p>
          <a:p>
            <a:r>
              <a:rPr lang="en-US"/>
              <a:t>Is there any need to implement reliability at lower layers?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141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1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Away</a:t>
            </a:r>
            <a:endParaRPr lang="en-US" dirty="0"/>
          </a:p>
        </p:txBody>
      </p:sp>
      <p:sp>
        <p:nvSpPr>
          <p:cNvPr id="44953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33363" y="1312863"/>
            <a:ext cx="8643937" cy="339407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Implementing this functionality in the network:</a:t>
            </a:r>
          </a:p>
          <a:p>
            <a:pPr lvl="1"/>
            <a:r>
              <a:rPr lang="en-US" dirty="0" err="1"/>
              <a:t>Doesn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reduce host implementation complexity</a:t>
            </a:r>
          </a:p>
          <a:p>
            <a:pPr lvl="1"/>
            <a:r>
              <a:rPr lang="en-US" dirty="0"/>
              <a:t>Does increase network complexity</a:t>
            </a:r>
          </a:p>
          <a:p>
            <a:pPr lvl="1"/>
            <a:r>
              <a:rPr lang="en-US" dirty="0"/>
              <a:t>Probably imposes delay and overhead on all applications, even if they 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need </a:t>
            </a:r>
            <a:r>
              <a:rPr lang="en-US" dirty="0" smtClean="0"/>
              <a:t>functionality</a:t>
            </a:r>
          </a:p>
          <a:p>
            <a:pPr lvl="1"/>
            <a:endParaRPr lang="en-US" dirty="0"/>
          </a:p>
          <a:p>
            <a:pPr marL="0" indent="0"/>
            <a:r>
              <a:rPr lang="en-US" dirty="0"/>
              <a:t>However, implementing in network can enhance performance in some cases</a:t>
            </a:r>
          </a:p>
          <a:p>
            <a:pPr lvl="1"/>
            <a:r>
              <a:rPr lang="en-US" dirty="0"/>
              <a:t>E.g., very </a:t>
            </a:r>
            <a:r>
              <a:rPr lang="en-US" dirty="0" err="1"/>
              <a:t>lossy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2694867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Conservative Interpretation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ja-JP" altLang="en-US" dirty="0">
                <a:latin typeface="Arial"/>
              </a:rPr>
              <a:t>“</a:t>
            </a:r>
            <a:r>
              <a:rPr lang="en-US" dirty="0"/>
              <a:t>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implement a function at the lower levels of the system unless it can be completely implemented at this level</a:t>
            </a:r>
            <a:r>
              <a:rPr lang="ja-JP" altLang="en-US" dirty="0" smtClean="0">
                <a:latin typeface="Arial"/>
              </a:rPr>
              <a:t>”</a:t>
            </a:r>
            <a:endParaRPr lang="en-US" dirty="0"/>
          </a:p>
          <a:p>
            <a:endParaRPr lang="en-US" dirty="0"/>
          </a:p>
          <a:p>
            <a:r>
              <a:rPr lang="en-US" dirty="0"/>
              <a:t>Unless you can relieve the burden from hosts, then 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bother</a:t>
            </a:r>
          </a:p>
        </p:txBody>
      </p:sp>
    </p:spTree>
    <p:extLst>
      <p:ext uri="{BB962C8B-B14F-4D97-AF65-F5344CB8AC3E}">
        <p14:creationId xmlns:p14="http://schemas.microsoft.com/office/powerpoint/2010/main" val="395596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Radical Interpretation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dirty="0"/>
              <a:t>Don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t implement anything in the network that can be implemented correctly by the hosts</a:t>
            </a:r>
          </a:p>
          <a:p>
            <a:pPr lvl="1"/>
            <a:r>
              <a:rPr lang="en-US" dirty="0"/>
              <a:t>E.g., multicast</a:t>
            </a:r>
          </a:p>
          <a:p>
            <a:pPr lvl="1"/>
            <a:endParaRPr lang="en-US" dirty="0"/>
          </a:p>
          <a:p>
            <a:r>
              <a:rPr lang="en-US" dirty="0"/>
              <a:t>Make network layer absolutely minimal</a:t>
            </a:r>
          </a:p>
          <a:p>
            <a:pPr lvl="1"/>
            <a:r>
              <a:rPr lang="en-US" dirty="0"/>
              <a:t>Ignore performance issues</a:t>
            </a:r>
          </a:p>
        </p:txBody>
      </p:sp>
    </p:spTree>
    <p:extLst>
      <p:ext uri="{BB962C8B-B14F-4D97-AF65-F5344CB8AC3E}">
        <p14:creationId xmlns:p14="http://schemas.microsoft.com/office/powerpoint/2010/main" val="390172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Moderate Interpretation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</a:t>
            </a:r>
            <a:r>
              <a:rPr lang="en-US" dirty="0"/>
              <a:t>twice before implementing functionality in the network</a:t>
            </a:r>
          </a:p>
          <a:p>
            <a:endParaRPr lang="en-US" dirty="0"/>
          </a:p>
          <a:p>
            <a:r>
              <a:rPr lang="en-US" dirty="0"/>
              <a:t>If hosts can implement functionality correctly, implement it a lower layer </a:t>
            </a:r>
            <a:r>
              <a:rPr lang="en-US" dirty="0">
                <a:solidFill>
                  <a:srgbClr val="FF0000"/>
                </a:solidFill>
              </a:rPr>
              <a:t>only</a:t>
            </a:r>
            <a:r>
              <a:rPr lang="en-US" dirty="0"/>
              <a:t> as a performance enhancement</a:t>
            </a:r>
          </a:p>
          <a:p>
            <a:endParaRPr lang="en-US" dirty="0"/>
          </a:p>
          <a:p>
            <a:r>
              <a:rPr lang="en-US" dirty="0"/>
              <a:t>But do so only if it does not impose burden on applications that do not require that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45993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Layering is a good way to organize </a:t>
            </a:r>
            <a:r>
              <a:rPr lang="en-US" dirty="0" smtClean="0"/>
              <a:t>systems (e.g., networks)</a:t>
            </a:r>
            <a:endParaRPr lang="en-US" dirty="0"/>
          </a:p>
          <a:p>
            <a:endParaRPr lang="en-US" dirty="0"/>
          </a:p>
          <a:p>
            <a:r>
              <a:rPr lang="en-US" dirty="0"/>
              <a:t>Unified Internet layer decouples apps from networks</a:t>
            </a:r>
          </a:p>
          <a:p>
            <a:endParaRPr lang="en-US" dirty="0"/>
          </a:p>
          <a:p>
            <a:r>
              <a:rPr lang="en-US" dirty="0"/>
              <a:t>E2E argument encourages us to keep </a:t>
            </a:r>
            <a:r>
              <a:rPr lang="en-US" dirty="0" smtClean="0"/>
              <a:t>lower layers (e.g., IP) simple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923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67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563" y="2111375"/>
            <a:ext cx="8850312" cy="857250"/>
          </a:xfrm>
        </p:spPr>
        <p:txBody>
          <a:bodyPr/>
          <a:lstStyle/>
          <a:p>
            <a:pPr algn="ctr"/>
            <a:r>
              <a:rPr lang="en-US" sz="4000" dirty="0" smtClean="0"/>
              <a:t>Projects Suggestions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2485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Spark, a BSP System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60400" y="4406900"/>
            <a:ext cx="2641600" cy="533400"/>
            <a:chOff x="660400" y="4406900"/>
            <a:chExt cx="2641600" cy="533400"/>
          </a:xfrm>
        </p:grpSpPr>
        <p:sp>
          <p:nvSpPr>
            <p:cNvPr id="50" name="Right Brace 49"/>
            <p:cNvSpPr/>
            <p:nvPr/>
          </p:nvSpPr>
          <p:spPr>
            <a:xfrm rot="5400000">
              <a:off x="1873250" y="3194050"/>
              <a:ext cx="215900" cy="2641600"/>
            </a:xfrm>
            <a:prstGeom prst="rightBrace">
              <a:avLst/>
            </a:prstGeom>
            <a:ln w="12700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68400" y="4570968"/>
              <a:ext cx="1881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 Light"/>
                  <a:cs typeface="Source Sans Pro Light"/>
                </a:rPr>
                <a:t>s</a:t>
              </a:r>
              <a:r>
                <a:rPr lang="en-US" dirty="0" smtClean="0">
                  <a:latin typeface="Source Sans Pro Light"/>
                  <a:cs typeface="Source Sans Pro Light"/>
                </a:rPr>
                <a:t>tage (super-step)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60500" y="1079500"/>
            <a:ext cx="1493077" cy="3200400"/>
            <a:chOff x="1460500" y="1079500"/>
            <a:chExt cx="1493077" cy="3200400"/>
          </a:xfrm>
        </p:grpSpPr>
        <p:sp>
          <p:nvSpPr>
            <p:cNvPr id="4" name="Oval 3"/>
            <p:cNvSpPr/>
            <p:nvPr/>
          </p:nvSpPr>
          <p:spPr>
            <a:xfrm>
              <a:off x="2082800" y="17526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25600" y="1079500"/>
              <a:ext cx="13279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Source Sans Pro Light"/>
                  <a:cs typeface="Source Sans Pro Light"/>
                </a:rPr>
                <a:t>t</a:t>
              </a:r>
              <a:r>
                <a:rPr lang="en-US" dirty="0" smtClean="0">
                  <a:latin typeface="Source Sans Pro Light"/>
                  <a:cs typeface="Source Sans Pro Light"/>
                </a:rPr>
                <a:t>asks </a:t>
              </a:r>
            </a:p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(processors)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1944538" y="3200400"/>
              <a:ext cx="5667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3200" dirty="0" smtClean="0">
                  <a:latin typeface="Source Sans Pro Light"/>
                  <a:cs typeface="Source Sans Pro Light"/>
                </a:rPr>
                <a:t>…</a:t>
              </a:r>
              <a:endParaRPr lang="en-US" sz="3200" dirty="0">
                <a:latin typeface="Source Sans Pro Light"/>
                <a:cs typeface="Source Sans Pro Light"/>
              </a:endParaRPr>
            </a:p>
          </p:txBody>
        </p:sp>
        <p:cxnSp>
          <p:nvCxnSpPr>
            <p:cNvPr id="41" name="Straight Arrow Connector 40"/>
            <p:cNvCxnSpPr>
              <a:stCxn id="44" idx="3"/>
              <a:endCxn id="4" idx="2"/>
            </p:cNvCxnSpPr>
            <p:nvPr/>
          </p:nvCxnSpPr>
          <p:spPr>
            <a:xfrm>
              <a:off x="1460500" y="200025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46" idx="3"/>
              <a:endCxn id="56" idx="2"/>
            </p:cNvCxnSpPr>
            <p:nvPr/>
          </p:nvCxnSpPr>
          <p:spPr>
            <a:xfrm flipV="1">
              <a:off x="1460500" y="285750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2" idx="3"/>
              <a:endCxn id="59" idx="2"/>
            </p:cNvCxnSpPr>
            <p:nvPr/>
          </p:nvCxnSpPr>
          <p:spPr>
            <a:xfrm flipV="1">
              <a:off x="1485900" y="4025900"/>
              <a:ext cx="5969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082800" y="26035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082800" y="37719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302000" y="4406900"/>
            <a:ext cx="2628900" cy="558800"/>
            <a:chOff x="4229100" y="4394200"/>
            <a:chExt cx="2628900" cy="558800"/>
          </a:xfrm>
        </p:grpSpPr>
        <p:sp>
          <p:nvSpPr>
            <p:cNvPr id="73" name="Right Brace 72"/>
            <p:cNvSpPr/>
            <p:nvPr/>
          </p:nvSpPr>
          <p:spPr>
            <a:xfrm rot="5400000">
              <a:off x="5429250" y="3194050"/>
              <a:ext cx="228600" cy="2628900"/>
            </a:xfrm>
            <a:prstGeom prst="rightBrace">
              <a:avLst/>
            </a:prstGeom>
            <a:ln w="12700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97400" y="4583668"/>
              <a:ext cx="1881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 Light"/>
                  <a:cs typeface="Source Sans Pro Light"/>
                </a:rPr>
                <a:t>s</a:t>
              </a:r>
              <a:r>
                <a:rPr lang="en-US" dirty="0" smtClean="0">
                  <a:latin typeface="Source Sans Pro Light"/>
                  <a:cs typeface="Source Sans Pro Light"/>
                </a:rPr>
                <a:t>tage (super-step)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21200" y="1079500"/>
            <a:ext cx="1531177" cy="3200400"/>
            <a:chOff x="4521200" y="1079500"/>
            <a:chExt cx="1531177" cy="3200400"/>
          </a:xfrm>
        </p:grpSpPr>
        <p:sp>
          <p:nvSpPr>
            <p:cNvPr id="11" name="TextBox 10"/>
            <p:cNvSpPr txBox="1"/>
            <p:nvPr/>
          </p:nvSpPr>
          <p:spPr>
            <a:xfrm>
              <a:off x="4724400" y="1079500"/>
              <a:ext cx="13279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Source Sans Pro Light"/>
                  <a:cs typeface="Source Sans Pro Light"/>
                </a:rPr>
                <a:t>t</a:t>
              </a:r>
              <a:r>
                <a:rPr lang="en-US" dirty="0" smtClean="0">
                  <a:latin typeface="Source Sans Pro Light"/>
                  <a:cs typeface="Source Sans Pro Light"/>
                </a:rPr>
                <a:t>asks </a:t>
              </a:r>
            </a:p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(processors)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5005238" y="3175000"/>
              <a:ext cx="5667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3200" dirty="0" smtClean="0">
                  <a:latin typeface="Source Sans Pro Light"/>
                  <a:cs typeface="Source Sans Pro Light"/>
                </a:rPr>
                <a:t>…</a:t>
              </a:r>
              <a:endParaRPr lang="en-US" sz="3200" dirty="0">
                <a:latin typeface="Source Sans Pro Light"/>
                <a:cs typeface="Source Sans Pro Light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156200" y="17526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5168900" y="26035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5156200" y="37719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cxnSp>
          <p:nvCxnSpPr>
            <p:cNvPr id="45" name="Straight Arrow Connector 44"/>
            <p:cNvCxnSpPr>
              <a:stCxn id="53" idx="3"/>
            </p:cNvCxnSpPr>
            <p:nvPr/>
          </p:nvCxnSpPr>
          <p:spPr>
            <a:xfrm>
              <a:off x="4521200" y="200025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4" idx="3"/>
            </p:cNvCxnSpPr>
            <p:nvPr/>
          </p:nvCxnSpPr>
          <p:spPr>
            <a:xfrm flipV="1">
              <a:off x="4521200" y="285750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55" idx="3"/>
            </p:cNvCxnSpPr>
            <p:nvPr/>
          </p:nvCxnSpPr>
          <p:spPr>
            <a:xfrm flipV="1">
              <a:off x="4546600" y="4025900"/>
              <a:ext cx="5969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603500" y="1282700"/>
            <a:ext cx="2095500" cy="3009900"/>
            <a:chOff x="2882900" y="1282700"/>
            <a:chExt cx="2095500" cy="3009900"/>
          </a:xfrm>
        </p:grpSpPr>
        <p:sp>
          <p:nvSpPr>
            <p:cNvPr id="57" name="TextBox 56"/>
            <p:cNvSpPr txBox="1"/>
            <p:nvPr/>
          </p:nvSpPr>
          <p:spPr>
            <a:xfrm>
              <a:off x="4346786" y="128270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RDD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882900" y="1714500"/>
              <a:ext cx="2095500" cy="2578100"/>
              <a:chOff x="2882900" y="1714500"/>
              <a:chExt cx="2095500" cy="2578100"/>
            </a:xfrm>
          </p:grpSpPr>
          <p:cxnSp>
            <p:nvCxnSpPr>
              <p:cNvPr id="21" name="Straight Arrow Connector 20"/>
              <p:cNvCxnSpPr>
                <a:stCxn id="56" idx="6"/>
                <a:endCxn id="53" idx="1"/>
              </p:cNvCxnSpPr>
              <p:nvPr/>
            </p:nvCxnSpPr>
            <p:spPr>
              <a:xfrm flipV="1">
                <a:off x="2882900" y="2000250"/>
                <a:ext cx="1536700" cy="8572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56" idx="6"/>
                <a:endCxn id="55" idx="1"/>
              </p:cNvCxnSpPr>
              <p:nvPr/>
            </p:nvCxnSpPr>
            <p:spPr>
              <a:xfrm>
                <a:off x="2882900" y="2857500"/>
                <a:ext cx="1562100" cy="11747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59" idx="6"/>
                <a:endCxn id="55" idx="1"/>
              </p:cNvCxnSpPr>
              <p:nvPr/>
            </p:nvCxnSpPr>
            <p:spPr>
              <a:xfrm>
                <a:off x="2882900" y="4025900"/>
                <a:ext cx="1562100" cy="63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ounded Rectangle 48"/>
              <p:cNvSpPr/>
              <p:nvPr/>
            </p:nvSpPr>
            <p:spPr>
              <a:xfrm>
                <a:off x="4229100" y="1714500"/>
                <a:ext cx="749300" cy="2578100"/>
              </a:xfrm>
              <a:prstGeom prst="roundRect">
                <a:avLst/>
              </a:prstGeom>
              <a:noFill/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419600" y="1828800"/>
                <a:ext cx="381000" cy="3429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ource Sans Pro Light"/>
                  <a:cs typeface="Source Sans Pro Ligh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419600" y="2692400"/>
                <a:ext cx="381000" cy="3429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ource Sans Pro Light"/>
                  <a:cs typeface="Source Sans Pro Light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445000" y="3860800"/>
                <a:ext cx="381000" cy="3429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ource Sans Pro Light"/>
                  <a:cs typeface="Source Sans Pro Light"/>
                </a:endParaRPr>
              </a:p>
            </p:txBody>
          </p:sp>
          <p:cxnSp>
            <p:nvCxnSpPr>
              <p:cNvPr id="67" name="Straight Arrow Connector 66"/>
              <p:cNvCxnSpPr>
                <a:stCxn id="4" idx="6"/>
                <a:endCxn id="54" idx="1"/>
              </p:cNvCxnSpPr>
              <p:nvPr/>
            </p:nvCxnSpPr>
            <p:spPr>
              <a:xfrm>
                <a:off x="2882900" y="2006600"/>
                <a:ext cx="1536700" cy="8572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889000" y="1282700"/>
            <a:ext cx="749300" cy="3009900"/>
            <a:chOff x="889000" y="1282700"/>
            <a:chExt cx="749300" cy="3009900"/>
          </a:xfrm>
        </p:grpSpPr>
        <p:sp>
          <p:nvSpPr>
            <p:cNvPr id="69" name="Rounded Rectangle 68"/>
            <p:cNvSpPr/>
            <p:nvPr/>
          </p:nvSpPr>
          <p:spPr>
            <a:xfrm>
              <a:off x="889000" y="1714500"/>
              <a:ext cx="749300" cy="2578100"/>
            </a:xfrm>
            <a:prstGeom prst="roundRect">
              <a:avLst/>
            </a:prstGeom>
            <a:noFill/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79500" y="1828800"/>
              <a:ext cx="381000" cy="34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79500" y="2692400"/>
              <a:ext cx="381000" cy="34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04900" y="3860800"/>
              <a:ext cx="381000" cy="34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06686" y="128270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RDD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904159" y="12700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Shuffle</a:t>
            </a:r>
            <a:endParaRPr lang="en-US" dirty="0">
              <a:latin typeface="Source Sans Pro Light"/>
              <a:cs typeface="Source Sans Pro Light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3289300" y="1651000"/>
            <a:ext cx="12700" cy="2832100"/>
          </a:xfrm>
          <a:prstGeom prst="line">
            <a:avLst/>
          </a:prstGeom>
          <a:ln w="19050" cmpd="sng">
            <a:solidFill>
              <a:srgbClr val="7F7F7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35000" y="1574800"/>
            <a:ext cx="12700" cy="2832100"/>
          </a:xfrm>
          <a:prstGeom prst="line">
            <a:avLst/>
          </a:prstGeom>
          <a:ln w="19050" cmpd="sng">
            <a:solidFill>
              <a:srgbClr val="7F7F7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83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Spark, a BSP System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60400" y="4406900"/>
            <a:ext cx="2641600" cy="533400"/>
            <a:chOff x="660400" y="4406900"/>
            <a:chExt cx="2641600" cy="533400"/>
          </a:xfrm>
        </p:grpSpPr>
        <p:sp>
          <p:nvSpPr>
            <p:cNvPr id="50" name="Right Brace 49"/>
            <p:cNvSpPr/>
            <p:nvPr/>
          </p:nvSpPr>
          <p:spPr>
            <a:xfrm rot="5400000">
              <a:off x="1873250" y="3194050"/>
              <a:ext cx="215900" cy="2641600"/>
            </a:xfrm>
            <a:prstGeom prst="rightBrace">
              <a:avLst/>
            </a:prstGeom>
            <a:ln w="12700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168400" y="4570968"/>
              <a:ext cx="1881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 Light"/>
                  <a:cs typeface="Source Sans Pro Light"/>
                </a:rPr>
                <a:t>s</a:t>
              </a:r>
              <a:r>
                <a:rPr lang="en-US" dirty="0" smtClean="0">
                  <a:latin typeface="Source Sans Pro Light"/>
                  <a:cs typeface="Source Sans Pro Light"/>
                </a:rPr>
                <a:t>tage (super-step)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460500" y="1079500"/>
            <a:ext cx="1493077" cy="3200400"/>
            <a:chOff x="1460500" y="1079500"/>
            <a:chExt cx="1493077" cy="3200400"/>
          </a:xfrm>
        </p:grpSpPr>
        <p:sp>
          <p:nvSpPr>
            <p:cNvPr id="4" name="Oval 3"/>
            <p:cNvSpPr/>
            <p:nvPr/>
          </p:nvSpPr>
          <p:spPr>
            <a:xfrm>
              <a:off x="2082800" y="17526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25600" y="1079500"/>
              <a:ext cx="13279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Source Sans Pro Light"/>
                  <a:cs typeface="Source Sans Pro Light"/>
                </a:rPr>
                <a:t>t</a:t>
              </a:r>
              <a:r>
                <a:rPr lang="en-US" dirty="0" smtClean="0">
                  <a:latin typeface="Source Sans Pro Light"/>
                  <a:cs typeface="Source Sans Pro Light"/>
                </a:rPr>
                <a:t>asks </a:t>
              </a:r>
            </a:p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(processors)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1944538" y="3200400"/>
              <a:ext cx="5667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3200" dirty="0" smtClean="0">
                  <a:latin typeface="Source Sans Pro Light"/>
                  <a:cs typeface="Source Sans Pro Light"/>
                </a:rPr>
                <a:t>…</a:t>
              </a:r>
              <a:endParaRPr lang="en-US" sz="3200" dirty="0">
                <a:latin typeface="Source Sans Pro Light"/>
                <a:cs typeface="Source Sans Pro Light"/>
              </a:endParaRPr>
            </a:p>
          </p:txBody>
        </p:sp>
        <p:cxnSp>
          <p:nvCxnSpPr>
            <p:cNvPr id="41" name="Straight Arrow Connector 40"/>
            <p:cNvCxnSpPr>
              <a:stCxn id="44" idx="3"/>
              <a:endCxn id="4" idx="2"/>
            </p:cNvCxnSpPr>
            <p:nvPr/>
          </p:nvCxnSpPr>
          <p:spPr>
            <a:xfrm>
              <a:off x="1460500" y="200025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46" idx="3"/>
              <a:endCxn id="56" idx="2"/>
            </p:cNvCxnSpPr>
            <p:nvPr/>
          </p:nvCxnSpPr>
          <p:spPr>
            <a:xfrm flipV="1">
              <a:off x="1460500" y="285750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52" idx="3"/>
              <a:endCxn id="59" idx="2"/>
            </p:cNvCxnSpPr>
            <p:nvPr/>
          </p:nvCxnSpPr>
          <p:spPr>
            <a:xfrm flipV="1">
              <a:off x="1485900" y="4025900"/>
              <a:ext cx="5969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082800" y="26035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2082800" y="37719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302000" y="4406900"/>
            <a:ext cx="2628900" cy="558800"/>
            <a:chOff x="4229100" y="4394200"/>
            <a:chExt cx="2628900" cy="558800"/>
          </a:xfrm>
        </p:grpSpPr>
        <p:sp>
          <p:nvSpPr>
            <p:cNvPr id="73" name="Right Brace 72"/>
            <p:cNvSpPr/>
            <p:nvPr/>
          </p:nvSpPr>
          <p:spPr>
            <a:xfrm rot="5400000">
              <a:off x="5429250" y="3194050"/>
              <a:ext cx="228600" cy="2628900"/>
            </a:xfrm>
            <a:prstGeom prst="rightBrace">
              <a:avLst/>
            </a:prstGeom>
            <a:ln w="12700"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597400" y="4583668"/>
              <a:ext cx="1881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 Light"/>
                  <a:cs typeface="Source Sans Pro Light"/>
                </a:rPr>
                <a:t>s</a:t>
              </a:r>
              <a:r>
                <a:rPr lang="en-US" dirty="0" smtClean="0">
                  <a:latin typeface="Source Sans Pro Light"/>
                  <a:cs typeface="Source Sans Pro Light"/>
                </a:rPr>
                <a:t>tage (super-step)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21200" y="1079500"/>
            <a:ext cx="1531177" cy="3200400"/>
            <a:chOff x="4521200" y="1079500"/>
            <a:chExt cx="1531177" cy="3200400"/>
          </a:xfrm>
        </p:grpSpPr>
        <p:sp>
          <p:nvSpPr>
            <p:cNvPr id="11" name="TextBox 10"/>
            <p:cNvSpPr txBox="1"/>
            <p:nvPr/>
          </p:nvSpPr>
          <p:spPr>
            <a:xfrm>
              <a:off x="4724400" y="1079500"/>
              <a:ext cx="132797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Source Sans Pro Light"/>
                  <a:cs typeface="Source Sans Pro Light"/>
                </a:rPr>
                <a:t>t</a:t>
              </a:r>
              <a:r>
                <a:rPr lang="en-US" dirty="0" smtClean="0">
                  <a:latin typeface="Source Sans Pro Light"/>
                  <a:cs typeface="Source Sans Pro Light"/>
                </a:rPr>
                <a:t>asks </a:t>
              </a:r>
            </a:p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(processors)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16200000">
              <a:off x="5005238" y="3175000"/>
              <a:ext cx="566719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s-IS" sz="3200" dirty="0" smtClean="0">
                  <a:latin typeface="Source Sans Pro Light"/>
                  <a:cs typeface="Source Sans Pro Light"/>
                </a:rPr>
                <a:t>…</a:t>
              </a:r>
              <a:endParaRPr lang="en-US" sz="3200" dirty="0">
                <a:latin typeface="Source Sans Pro Light"/>
                <a:cs typeface="Source Sans Pro Light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5156200" y="17526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5168900" y="26035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5156200" y="3771900"/>
              <a:ext cx="520700" cy="5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cxnSp>
          <p:nvCxnSpPr>
            <p:cNvPr id="45" name="Straight Arrow Connector 44"/>
            <p:cNvCxnSpPr>
              <a:stCxn id="53" idx="3"/>
            </p:cNvCxnSpPr>
            <p:nvPr/>
          </p:nvCxnSpPr>
          <p:spPr>
            <a:xfrm>
              <a:off x="4521200" y="200025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4" idx="3"/>
            </p:cNvCxnSpPr>
            <p:nvPr/>
          </p:nvCxnSpPr>
          <p:spPr>
            <a:xfrm flipV="1">
              <a:off x="4521200" y="2857500"/>
              <a:ext cx="6223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55" idx="3"/>
            </p:cNvCxnSpPr>
            <p:nvPr/>
          </p:nvCxnSpPr>
          <p:spPr>
            <a:xfrm flipV="1">
              <a:off x="4546600" y="4025900"/>
              <a:ext cx="596900" cy="6350"/>
            </a:xfrm>
            <a:prstGeom prst="straightConnector1">
              <a:avLst/>
            </a:prstGeom>
            <a:ln w="38100" cmpd="sng">
              <a:solidFill>
                <a:srgbClr val="7F7F7F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603500" y="1282700"/>
            <a:ext cx="2095500" cy="3009900"/>
            <a:chOff x="2882900" y="1282700"/>
            <a:chExt cx="2095500" cy="3009900"/>
          </a:xfrm>
        </p:grpSpPr>
        <p:sp>
          <p:nvSpPr>
            <p:cNvPr id="57" name="TextBox 56"/>
            <p:cNvSpPr txBox="1"/>
            <p:nvPr/>
          </p:nvSpPr>
          <p:spPr>
            <a:xfrm>
              <a:off x="4346786" y="128270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RDD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2882900" y="1714500"/>
              <a:ext cx="2095500" cy="2578100"/>
              <a:chOff x="2882900" y="1714500"/>
              <a:chExt cx="2095500" cy="2578100"/>
            </a:xfrm>
          </p:grpSpPr>
          <p:cxnSp>
            <p:nvCxnSpPr>
              <p:cNvPr id="21" name="Straight Arrow Connector 20"/>
              <p:cNvCxnSpPr>
                <a:stCxn id="56" idx="6"/>
                <a:endCxn id="53" idx="1"/>
              </p:cNvCxnSpPr>
              <p:nvPr/>
            </p:nvCxnSpPr>
            <p:spPr>
              <a:xfrm flipV="1">
                <a:off x="2882900" y="2000250"/>
                <a:ext cx="1536700" cy="8572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56" idx="6"/>
                <a:endCxn id="55" idx="1"/>
              </p:cNvCxnSpPr>
              <p:nvPr/>
            </p:nvCxnSpPr>
            <p:spPr>
              <a:xfrm>
                <a:off x="2882900" y="2857500"/>
                <a:ext cx="1562100" cy="11747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59" idx="6"/>
                <a:endCxn id="55" idx="1"/>
              </p:cNvCxnSpPr>
              <p:nvPr/>
            </p:nvCxnSpPr>
            <p:spPr>
              <a:xfrm>
                <a:off x="2882900" y="4025900"/>
                <a:ext cx="1562100" cy="63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ounded Rectangle 48"/>
              <p:cNvSpPr/>
              <p:nvPr/>
            </p:nvSpPr>
            <p:spPr>
              <a:xfrm>
                <a:off x="4229100" y="1714500"/>
                <a:ext cx="749300" cy="2578100"/>
              </a:xfrm>
              <a:prstGeom prst="roundRect">
                <a:avLst/>
              </a:prstGeom>
              <a:noFill/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419600" y="1828800"/>
                <a:ext cx="381000" cy="3429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ource Sans Pro Light"/>
                  <a:cs typeface="Source Sans Pro Light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419600" y="2692400"/>
                <a:ext cx="381000" cy="3429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ource Sans Pro Light"/>
                  <a:cs typeface="Source Sans Pro Light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4445000" y="3860800"/>
                <a:ext cx="381000" cy="3429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rgbClr val="7F7F7F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ource Sans Pro Light"/>
                  <a:cs typeface="Source Sans Pro Light"/>
                </a:endParaRPr>
              </a:p>
            </p:txBody>
          </p:sp>
          <p:cxnSp>
            <p:nvCxnSpPr>
              <p:cNvPr id="67" name="Straight Arrow Connector 66"/>
              <p:cNvCxnSpPr>
                <a:stCxn id="4" idx="6"/>
                <a:endCxn id="54" idx="1"/>
              </p:cNvCxnSpPr>
              <p:nvPr/>
            </p:nvCxnSpPr>
            <p:spPr>
              <a:xfrm>
                <a:off x="2882900" y="2006600"/>
                <a:ext cx="1536700" cy="857250"/>
              </a:xfrm>
              <a:prstGeom prst="straightConnector1">
                <a:avLst/>
              </a:prstGeom>
              <a:ln w="38100" cmpd="sng">
                <a:solidFill>
                  <a:srgbClr val="7F7F7F"/>
                </a:solidFill>
                <a:headEnd type="non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889000" y="1282700"/>
            <a:ext cx="749300" cy="3009900"/>
            <a:chOff x="889000" y="1282700"/>
            <a:chExt cx="749300" cy="3009900"/>
          </a:xfrm>
        </p:grpSpPr>
        <p:sp>
          <p:nvSpPr>
            <p:cNvPr id="69" name="Rounded Rectangle 68"/>
            <p:cNvSpPr/>
            <p:nvPr/>
          </p:nvSpPr>
          <p:spPr>
            <a:xfrm>
              <a:off x="889000" y="1714500"/>
              <a:ext cx="749300" cy="2578100"/>
            </a:xfrm>
            <a:prstGeom prst="roundRect">
              <a:avLst/>
            </a:prstGeom>
            <a:noFill/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79500" y="1828800"/>
              <a:ext cx="381000" cy="34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079500" y="2692400"/>
              <a:ext cx="381000" cy="34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04900" y="3860800"/>
              <a:ext cx="381000" cy="3429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rgbClr val="7F7F7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ource Sans Pro Light"/>
                <a:cs typeface="Source Sans Pro Ligh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06686" y="1282700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latin typeface="Source Sans Pro Light"/>
                  <a:cs typeface="Source Sans Pro Light"/>
                </a:rPr>
                <a:t>RDD</a:t>
              </a:r>
              <a:endParaRPr lang="en-US" dirty="0">
                <a:latin typeface="Source Sans Pro Light"/>
                <a:cs typeface="Source Sans Pro Light"/>
              </a:endParaRPr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2904159" y="127000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Source Sans Pro Light"/>
                <a:cs typeface="Source Sans Pro Light"/>
              </a:rPr>
              <a:t>Shuffle</a:t>
            </a:r>
            <a:endParaRPr lang="en-US" dirty="0">
              <a:latin typeface="Source Sans Pro Light"/>
              <a:cs typeface="Source Sans Pro Light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3289300" y="1651000"/>
            <a:ext cx="12700" cy="2832100"/>
          </a:xfrm>
          <a:prstGeom prst="line">
            <a:avLst/>
          </a:prstGeom>
          <a:ln w="19050" cmpd="sng">
            <a:solidFill>
              <a:srgbClr val="7F7F7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35000" y="1574800"/>
            <a:ext cx="12700" cy="2832100"/>
          </a:xfrm>
          <a:prstGeom prst="line">
            <a:avLst/>
          </a:prstGeom>
          <a:ln w="19050" cmpd="sng">
            <a:solidFill>
              <a:srgbClr val="7F7F7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ounded Rectangular Callout 71"/>
          <p:cNvSpPr/>
          <p:nvPr/>
        </p:nvSpPr>
        <p:spPr>
          <a:xfrm>
            <a:off x="5219700" y="165100"/>
            <a:ext cx="3733800" cy="1282700"/>
          </a:xfrm>
          <a:prstGeom prst="wedgeRoundRectCallout">
            <a:avLst>
              <a:gd name="adj1" fmla="val -39836"/>
              <a:gd name="adj2" fmla="val 76536"/>
              <a:gd name="adj3" fmla="val 16667"/>
            </a:avLst>
          </a:prstGeom>
          <a:solidFill>
            <a:schemeClr val="bg1"/>
          </a:solidFill>
          <a:ln w="28575" cmpd="sng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indent="-182880">
              <a:buFont typeface="Arial"/>
              <a:buChar char="•"/>
            </a:pPr>
            <a:r>
              <a:rPr lang="en-US" sz="2000" dirty="0">
                <a:solidFill>
                  <a:schemeClr val="accent2"/>
                </a:solidFill>
                <a:latin typeface="Source Sans Pro"/>
                <a:cs typeface="Source Sans Pro"/>
              </a:rPr>
              <a:t>a</a:t>
            </a:r>
            <a:r>
              <a:rPr lang="en-US" sz="2000" dirty="0" smtClean="0">
                <a:solidFill>
                  <a:schemeClr val="accent2"/>
                </a:solidFill>
                <a:latin typeface="Source Sans Pro"/>
                <a:cs typeface="Source Sans Pro"/>
              </a:rPr>
              <a:t>ll tasks in same stage implement same operations,</a:t>
            </a:r>
          </a:p>
          <a:p>
            <a:pPr marL="182880" indent="-182880">
              <a:buFont typeface="Arial"/>
              <a:buChar char="•"/>
            </a:pPr>
            <a:r>
              <a:rPr lang="en-US" sz="2000" dirty="0" smtClean="0">
                <a:solidFill>
                  <a:schemeClr val="accent2"/>
                </a:solidFill>
                <a:latin typeface="Source Sans Pro"/>
                <a:cs typeface="Source Sans Pro"/>
              </a:rPr>
              <a:t>single-threaded, </a:t>
            </a:r>
            <a:r>
              <a:rPr lang="en-US" sz="2000" b="1" dirty="0" smtClean="0">
                <a:solidFill>
                  <a:schemeClr val="accent2"/>
                </a:solidFill>
                <a:latin typeface="Source Sans Pro"/>
                <a:cs typeface="Source Sans Pro"/>
              </a:rPr>
              <a:t>deterministic </a:t>
            </a:r>
            <a:r>
              <a:rPr lang="en-US" sz="2000" dirty="0" smtClean="0">
                <a:solidFill>
                  <a:schemeClr val="accent2"/>
                </a:solidFill>
                <a:latin typeface="Source Sans Pro"/>
                <a:cs typeface="Source Sans Pro"/>
              </a:rPr>
              <a:t>execution</a:t>
            </a:r>
            <a:endParaRPr lang="en-US" sz="2000" dirty="0">
              <a:solidFill>
                <a:schemeClr val="accent2"/>
              </a:solidFill>
              <a:latin typeface="Source Sans Pro"/>
              <a:cs typeface="Source Sans Pro"/>
            </a:endParaRPr>
          </a:p>
        </p:txBody>
      </p:sp>
      <p:sp>
        <p:nvSpPr>
          <p:cNvPr id="79" name="Rounded Rectangular Callout 78"/>
          <p:cNvSpPr/>
          <p:nvPr/>
        </p:nvSpPr>
        <p:spPr>
          <a:xfrm>
            <a:off x="5168900" y="2933700"/>
            <a:ext cx="1943100" cy="622300"/>
          </a:xfrm>
          <a:prstGeom prst="wedgeRoundRectCallout">
            <a:avLst>
              <a:gd name="adj1" fmla="val -73573"/>
              <a:gd name="adj2" fmla="val -37411"/>
              <a:gd name="adj3" fmla="val 16667"/>
            </a:avLst>
          </a:prstGeom>
          <a:solidFill>
            <a:srgbClr val="FFFFFF"/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Immutable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dataset</a:t>
            </a:r>
          </a:p>
        </p:txBody>
      </p:sp>
      <p:sp>
        <p:nvSpPr>
          <p:cNvPr id="80" name="Rounded Rectangular Callout 79"/>
          <p:cNvSpPr/>
          <p:nvPr/>
        </p:nvSpPr>
        <p:spPr>
          <a:xfrm>
            <a:off x="4114800" y="3733800"/>
            <a:ext cx="2527300" cy="736600"/>
          </a:xfrm>
          <a:prstGeom prst="wedgeRoundRectCallout">
            <a:avLst>
              <a:gd name="adj1" fmla="val -81475"/>
              <a:gd name="adj2" fmla="val -51700"/>
              <a:gd name="adj3" fmla="val 16667"/>
            </a:avLst>
          </a:prstGeom>
          <a:solidFill>
            <a:srgbClr val="FFFFFF"/>
          </a:solidFill>
          <a:ln w="28575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Barrier </a:t>
            </a:r>
            <a:r>
              <a:rPr 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implicit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/>
                <a:cs typeface="Source Sans Pro"/>
              </a:rPr>
              <a:t> by data dependency</a:t>
            </a:r>
          </a:p>
        </p:txBody>
      </p:sp>
    </p:spTree>
    <p:extLst>
      <p:ext uri="{BB962C8B-B14F-4D97-AF65-F5344CB8AC3E}">
        <p14:creationId xmlns:p14="http://schemas.microsoft.com/office/powerpoint/2010/main" val="211494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9" grpId="0" animBg="1"/>
      <p:bldP spid="8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for Heterogeneous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Spark: assumes tasks are single-threaded </a:t>
            </a:r>
          </a:p>
          <a:p>
            <a:pPr lvl="1"/>
            <a:r>
              <a:rPr lang="en-US" dirty="0" smtClean="0"/>
              <a:t>One task per slot</a:t>
            </a:r>
          </a:p>
          <a:p>
            <a:pPr lvl="1"/>
            <a:r>
              <a:rPr lang="en-US" dirty="0" smtClean="0"/>
              <a:t>Typically, one slot per core</a:t>
            </a:r>
          </a:p>
          <a:p>
            <a:endParaRPr lang="en-US" dirty="0"/>
          </a:p>
          <a:p>
            <a:r>
              <a:rPr lang="en-US" dirty="0" smtClean="0"/>
              <a:t>Challenge: a task my call a library that</a:t>
            </a:r>
          </a:p>
          <a:p>
            <a:pPr lvl="1"/>
            <a:r>
              <a:rPr lang="en-US" dirty="0" smtClean="0"/>
              <a:t>Is multithreaded</a:t>
            </a:r>
          </a:p>
          <a:p>
            <a:pPr lvl="1"/>
            <a:r>
              <a:rPr lang="en-US" dirty="0" smtClean="0"/>
              <a:t>Runs on other computation resources, GPUs</a:t>
            </a:r>
          </a:p>
          <a:p>
            <a:pPr lvl="1"/>
            <a:endParaRPr lang="en-US" dirty="0"/>
          </a:p>
          <a:p>
            <a:r>
              <a:rPr lang="en-US" dirty="0" smtClean="0"/>
              <a:t>Generalize Spark’s scheduling model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7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Modularity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Break system into modules:</a:t>
            </a:r>
          </a:p>
          <a:p>
            <a:pPr lvl="2">
              <a:buFontTx/>
              <a:buNone/>
            </a:pPr>
            <a:endParaRPr lang="en-US" dirty="0"/>
          </a:p>
          <a:p>
            <a:r>
              <a:rPr lang="en-US" dirty="0"/>
              <a:t>Well-defined interfaces gives flexibility</a:t>
            </a:r>
          </a:p>
          <a:p>
            <a:pPr lvl="1"/>
            <a:r>
              <a:rPr lang="en-US" dirty="0"/>
              <a:t>Change implementation of modules</a:t>
            </a:r>
          </a:p>
          <a:p>
            <a:pPr lvl="1"/>
            <a:r>
              <a:rPr lang="en-US" dirty="0"/>
              <a:t>Extend functionality of system by adding new modules</a:t>
            </a:r>
          </a:p>
          <a:p>
            <a:pPr lvl="3"/>
            <a:endParaRPr lang="en-US" dirty="0"/>
          </a:p>
          <a:p>
            <a:r>
              <a:rPr lang="en-US" dirty="0"/>
              <a:t>Interfaces hide information</a:t>
            </a:r>
          </a:p>
          <a:p>
            <a:pPr lvl="1"/>
            <a:r>
              <a:rPr lang="en-US" dirty="0"/>
              <a:t>Allows for flexibility</a:t>
            </a:r>
          </a:p>
          <a:p>
            <a:pPr lvl="1"/>
            <a:r>
              <a:rPr lang="en-US" dirty="0"/>
              <a:t>But can hurt performance</a:t>
            </a:r>
          </a:p>
        </p:txBody>
      </p:sp>
    </p:spTree>
    <p:extLst>
      <p:ext uri="{BB962C8B-B14F-4D97-AF65-F5344CB8AC3E}">
        <p14:creationId xmlns:p14="http://schemas.microsoft.com/office/powerpoint/2010/main" val="36403503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BSP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5926137" cy="3394075"/>
          </a:xfrm>
        </p:spPr>
        <p:txBody>
          <a:bodyPr/>
          <a:lstStyle/>
          <a:p>
            <a:r>
              <a:rPr lang="en-US" dirty="0" smtClean="0"/>
              <a:t>BSP, great for data parallel jobs</a:t>
            </a:r>
          </a:p>
          <a:p>
            <a:endParaRPr lang="en-US" dirty="0"/>
          </a:p>
          <a:p>
            <a:r>
              <a:rPr lang="en-US" dirty="0" smtClean="0"/>
              <a:t>Not best fit for more complex computations</a:t>
            </a:r>
          </a:p>
          <a:p>
            <a:pPr lvl="1"/>
            <a:r>
              <a:rPr lang="en-US" dirty="0" smtClean="0"/>
              <a:t>Linear algebra algorithms (multiple inner loops)</a:t>
            </a:r>
          </a:p>
          <a:p>
            <a:pPr lvl="1"/>
            <a:r>
              <a:rPr lang="en-US" dirty="0" smtClean="0"/>
              <a:t>Some ML algorithms</a:t>
            </a:r>
            <a:endParaRPr lang="en-US" dirty="0"/>
          </a:p>
        </p:txBody>
      </p:sp>
      <p:pic>
        <p:nvPicPr>
          <p:cNvPr id="4" name="Shape 106" descr="alphago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57900" y="1333499"/>
            <a:ext cx="2832100" cy="2644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811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  <a:endCxn id="62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61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3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96" name="Shape 505"/>
          <p:cNvSpPr txBox="1"/>
          <p:nvPr/>
        </p:nvSpPr>
        <p:spPr>
          <a:xfrm>
            <a:off x="5834550" y="1414924"/>
            <a:ext cx="3182400" cy="3182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input vector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frame in a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output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prediction about the activity in the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baseline="-25000" dirty="0" smtClean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initial hidden state for layer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</p:spTree>
    <p:extLst>
      <p:ext uri="{BB962C8B-B14F-4D97-AF65-F5344CB8AC3E}">
        <p14:creationId xmlns:p14="http://schemas.microsoft.com/office/powerpoint/2010/main" val="38921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smtClean="0">
                <a:latin typeface="Consolas"/>
                <a:cs typeface="Consolas"/>
              </a:rPr>
              <a:t> t </a:t>
            </a:r>
            <a:r>
              <a:rPr lang="en" sz="1600" b="1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smtClean="0">
                <a:latin typeface="Consolas"/>
                <a:cs typeface="Consolas"/>
              </a:rPr>
              <a:t> range(num_steps):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smtClean="0">
                <a:latin typeface="Consolas"/>
                <a:cs typeface="Consolas"/>
              </a:rPr>
              <a:t>  h1 </a:t>
            </a:r>
            <a:r>
              <a:rPr lang="en" sz="160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smtClean="0">
                <a:latin typeface="Consolas"/>
                <a:cs typeface="Consolas"/>
              </a:rPr>
              <a:t> </a:t>
            </a:r>
            <a:r>
              <a:rPr lang="en" sz="160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smtClean="0">
                <a:latin typeface="Consolas"/>
                <a:cs typeface="Consolas"/>
              </a:rPr>
              <a:t>  h2 </a:t>
            </a:r>
            <a:r>
              <a:rPr lang="en" sz="160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smtClean="0">
                <a:latin typeface="Consolas"/>
                <a:cs typeface="Consolas"/>
              </a:rPr>
              <a:t> </a:t>
            </a:r>
            <a:r>
              <a:rPr lang="en" sz="160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smtClean="0">
                <a:latin typeface="Consolas"/>
                <a:cs typeface="Consolas"/>
              </a:rPr>
              <a:t>  h3 </a:t>
            </a:r>
            <a:r>
              <a:rPr lang="en" sz="160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smtClean="0">
                <a:latin typeface="Consolas"/>
                <a:cs typeface="Consolas"/>
              </a:rPr>
              <a:t> </a:t>
            </a:r>
            <a:r>
              <a:rPr lang="en" sz="160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smtClean="0">
                <a:solidFill>
                  <a:schemeClr val="dk1"/>
                </a:solidFill>
                <a:latin typeface="Consolas"/>
                <a:cs typeface="Consolas"/>
              </a:rPr>
              <a:t>  y  </a:t>
            </a:r>
            <a:r>
              <a:rPr lang="en" sz="160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Diamond 9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Diamond 103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Diamond 109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Diamond 115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/>
          <p:cNvCxnSpPr>
            <a:stCxn id="109" idx="6"/>
            <a:endCxn id="115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8" idx="3"/>
            <a:endCxn id="114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10" idx="3"/>
            <a:endCxn id="116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Diamond 121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>
            <a:stCxn id="115" idx="6"/>
            <a:endCxn id="121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14" idx="3"/>
            <a:endCxn id="120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>
            <a:stCxn id="116" idx="3"/>
            <a:endCxn id="122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32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33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34" name="Hexagon 133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Hexagon 134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Hexagon 135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Hexagon 136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Hexagon 137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Arrow Connector 138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65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66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67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68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</p:spTree>
    <p:extLst>
      <p:ext uri="{BB962C8B-B14F-4D97-AF65-F5344CB8AC3E}">
        <p14:creationId xmlns:p14="http://schemas.microsoft.com/office/powerpoint/2010/main" val="13930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smtClean="0">
                <a:latin typeface="Consolas"/>
                <a:cs typeface="Consolas"/>
              </a:rPr>
              <a:t> t </a:t>
            </a:r>
            <a:r>
              <a:rPr lang="en" sz="1600" b="1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smtClean="0">
                <a:latin typeface="Consolas"/>
                <a:cs typeface="Consolas"/>
              </a:rPr>
              <a:t> range(num_steps):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smtClean="0">
                <a:latin typeface="Consolas"/>
                <a:cs typeface="Consolas"/>
              </a:rPr>
              <a:t>  h1 </a:t>
            </a:r>
            <a:r>
              <a:rPr lang="en" sz="160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smtClean="0">
                <a:latin typeface="Consolas"/>
                <a:cs typeface="Consolas"/>
              </a:rPr>
              <a:t> </a:t>
            </a:r>
            <a:r>
              <a:rPr lang="en" sz="160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smtClean="0">
                <a:latin typeface="Consolas"/>
                <a:cs typeface="Consolas"/>
              </a:rPr>
              <a:t>  h2 </a:t>
            </a:r>
            <a:r>
              <a:rPr lang="en" sz="160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smtClean="0">
                <a:latin typeface="Consolas"/>
                <a:cs typeface="Consolas"/>
              </a:rPr>
              <a:t> </a:t>
            </a:r>
            <a:r>
              <a:rPr lang="en" sz="160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smtClean="0">
                <a:latin typeface="Consolas"/>
                <a:cs typeface="Consolas"/>
              </a:rPr>
              <a:t>  h3 </a:t>
            </a:r>
            <a:r>
              <a:rPr lang="en" sz="160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smtClean="0">
                <a:latin typeface="Consolas"/>
                <a:cs typeface="Consolas"/>
              </a:rPr>
              <a:t> </a:t>
            </a:r>
            <a:r>
              <a:rPr lang="en" sz="160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smtClean="0">
                <a:solidFill>
                  <a:schemeClr val="dk1"/>
                </a:solidFill>
                <a:latin typeface="Consolas"/>
                <a:cs typeface="Consolas"/>
              </a:rPr>
              <a:t>  y  </a:t>
            </a:r>
            <a:r>
              <a:rPr lang="en" sz="160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77" name="Shape 536"/>
          <p:cNvSpPr txBox="1"/>
          <p:nvPr/>
        </p:nvSpPr>
        <p:spPr>
          <a:xfrm>
            <a:off x="5420600" y="3430975"/>
            <a:ext cx="753900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t = 0</a:t>
            </a:r>
          </a:p>
        </p:txBody>
      </p:sp>
    </p:spTree>
    <p:extLst>
      <p:ext uri="{BB962C8B-B14F-4D97-AF65-F5344CB8AC3E}">
        <p14:creationId xmlns:p14="http://schemas.microsoft.com/office/powerpoint/2010/main" val="2214328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b="1" dirty="0" smtClean="0">
                <a:latin typeface="Consolas"/>
                <a:cs typeface="Consolas"/>
              </a:rPr>
              <a:t>t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b="1" dirty="0" smtClean="0">
                <a:latin typeface="Consolas"/>
                <a:cs typeface="Consolas"/>
              </a:rPr>
              <a:t>range(num_steps)</a:t>
            </a:r>
            <a:r>
              <a:rPr lang="en" sz="1600" dirty="0" smtClean="0">
                <a:latin typeface="Consolas"/>
                <a:cs typeface="Consolas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 smtClean="0">
                <a:latin typeface="Consolas"/>
                <a:cs typeface="Consolas"/>
              </a:rPr>
              <a:t>  h1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dirty="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 smtClean="0">
                <a:latin typeface="Consolas"/>
                <a:cs typeface="Consolas"/>
              </a:rPr>
              <a:t>  h2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dirty="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 smtClean="0">
                <a:latin typeface="Consolas"/>
                <a:cs typeface="Consolas"/>
              </a:rPr>
              <a:t>  h3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dirty="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 y 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77" name="Shape 536"/>
          <p:cNvSpPr txBox="1"/>
          <p:nvPr/>
        </p:nvSpPr>
        <p:spPr>
          <a:xfrm>
            <a:off x="5420600" y="3430975"/>
            <a:ext cx="753900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t = 0</a:t>
            </a:r>
          </a:p>
        </p:txBody>
      </p:sp>
    </p:spTree>
    <p:extLst>
      <p:ext uri="{BB962C8B-B14F-4D97-AF65-F5344CB8AC3E}">
        <p14:creationId xmlns:p14="http://schemas.microsoft.com/office/powerpoint/2010/main" val="407252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dirty="0" smtClean="0">
                <a:latin typeface="Consolas"/>
                <a:cs typeface="Consolas"/>
              </a:rPr>
              <a:t> t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dirty="0" smtClean="0">
                <a:latin typeface="Consolas"/>
                <a:cs typeface="Consolas"/>
              </a:rPr>
              <a:t> range(num_steps):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latin typeface="Consolas"/>
                <a:cs typeface="Consolas"/>
              </a:rPr>
              <a:t>&gt; h1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b="1" dirty="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 smtClean="0">
                <a:latin typeface="Consolas"/>
                <a:cs typeface="Consolas"/>
              </a:rPr>
              <a:t>  h2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dirty="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 smtClean="0">
                <a:latin typeface="Consolas"/>
                <a:cs typeface="Consolas"/>
              </a:rPr>
              <a:t>  h3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dirty="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 y 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77" name="Shape 536"/>
          <p:cNvSpPr txBox="1"/>
          <p:nvPr/>
        </p:nvSpPr>
        <p:spPr>
          <a:xfrm>
            <a:off x="5420600" y="3430975"/>
            <a:ext cx="753900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t = </a:t>
            </a:r>
            <a:r>
              <a:rPr lang="en-US" sz="1400" b="1" dirty="0">
                <a:latin typeface="Consolas"/>
                <a:ea typeface="Consolas"/>
                <a:cs typeface="Consolas"/>
                <a:sym typeface="Consolas"/>
              </a:rPr>
              <a:t>0</a:t>
            </a:r>
            <a:endParaRPr lang="en" sz="1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6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dirty="0" smtClean="0">
                <a:latin typeface="Consolas"/>
                <a:cs typeface="Consolas"/>
              </a:rPr>
              <a:t> t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dirty="0" smtClean="0">
                <a:latin typeface="Consolas"/>
                <a:cs typeface="Consolas"/>
              </a:rPr>
              <a:t> range(num_steps):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latin typeface="Consolas"/>
                <a:cs typeface="Consolas"/>
              </a:rPr>
              <a:t>  </a:t>
            </a:r>
            <a:r>
              <a:rPr lang="en" sz="1600" dirty="0" smtClean="0">
                <a:latin typeface="Consolas"/>
                <a:cs typeface="Consolas"/>
              </a:rPr>
              <a:t>h1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dirty="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latin typeface="Consolas"/>
                <a:cs typeface="Consolas"/>
              </a:rPr>
              <a:t>&gt; h2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b="1" dirty="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 smtClean="0">
                <a:latin typeface="Consolas"/>
                <a:cs typeface="Consolas"/>
              </a:rPr>
              <a:t>  h3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dirty="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 y 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77" name="Shape 536"/>
          <p:cNvSpPr txBox="1"/>
          <p:nvPr/>
        </p:nvSpPr>
        <p:spPr>
          <a:xfrm>
            <a:off x="5420600" y="3430975"/>
            <a:ext cx="753900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t = </a:t>
            </a:r>
            <a:r>
              <a:rPr lang="en-US" sz="1400" b="1" dirty="0">
                <a:latin typeface="Consolas"/>
                <a:ea typeface="Consolas"/>
                <a:cs typeface="Consolas"/>
                <a:sym typeface="Consolas"/>
              </a:rPr>
              <a:t>0</a:t>
            </a:r>
            <a:endParaRPr lang="en" sz="1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89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dirty="0" smtClean="0">
                <a:latin typeface="Consolas"/>
                <a:cs typeface="Consolas"/>
              </a:rPr>
              <a:t> t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dirty="0" smtClean="0">
                <a:latin typeface="Consolas"/>
                <a:cs typeface="Consolas"/>
              </a:rPr>
              <a:t> range(num_steps):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latin typeface="Consolas"/>
                <a:cs typeface="Consolas"/>
              </a:rPr>
              <a:t>  </a:t>
            </a:r>
            <a:r>
              <a:rPr lang="en" sz="1600" dirty="0" smtClean="0">
                <a:latin typeface="Consolas"/>
                <a:cs typeface="Consolas"/>
              </a:rPr>
              <a:t>h1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dirty="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latin typeface="Consolas"/>
                <a:cs typeface="Consolas"/>
              </a:rPr>
              <a:t> 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h2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dirty="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latin typeface="Consolas"/>
                <a:cs typeface="Consolas"/>
              </a:rPr>
              <a:t>&gt; h3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b="1" dirty="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 y 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77" name="Shape 536"/>
          <p:cNvSpPr txBox="1"/>
          <p:nvPr/>
        </p:nvSpPr>
        <p:spPr>
          <a:xfrm>
            <a:off x="5420600" y="3430975"/>
            <a:ext cx="753900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t = 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0</a:t>
            </a:r>
            <a:endParaRPr lang="en" sz="1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dirty="0" smtClean="0">
                <a:latin typeface="Consolas"/>
                <a:cs typeface="Consolas"/>
              </a:rPr>
              <a:t> t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dirty="0" smtClean="0">
                <a:latin typeface="Consolas"/>
                <a:cs typeface="Consolas"/>
              </a:rPr>
              <a:t> range(num_steps):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latin typeface="Consolas"/>
                <a:cs typeface="Consolas"/>
              </a:rPr>
              <a:t>  </a:t>
            </a:r>
            <a:r>
              <a:rPr lang="en" sz="1600" dirty="0" smtClean="0">
                <a:latin typeface="Consolas"/>
                <a:cs typeface="Consolas"/>
              </a:rPr>
              <a:t>h1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dirty="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latin typeface="Consolas"/>
                <a:cs typeface="Consolas"/>
              </a:rPr>
              <a:t> 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h2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dirty="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latin typeface="Consolas"/>
                <a:cs typeface="Consolas"/>
              </a:rPr>
              <a:t> 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h3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dirty="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chemeClr val="dk1"/>
                </a:solidFill>
                <a:latin typeface="Consolas"/>
                <a:cs typeface="Consolas"/>
              </a:rPr>
              <a:t>&gt; y 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b="1" dirty="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b="1" dirty="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77" name="Shape 536"/>
          <p:cNvSpPr txBox="1"/>
          <p:nvPr/>
        </p:nvSpPr>
        <p:spPr>
          <a:xfrm>
            <a:off x="5420600" y="3430975"/>
            <a:ext cx="753900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t = </a:t>
            </a:r>
            <a:r>
              <a:rPr lang="en-US" sz="1400" b="1" dirty="0">
                <a:latin typeface="Consolas"/>
                <a:ea typeface="Consolas"/>
                <a:cs typeface="Consolas"/>
                <a:sym typeface="Consolas"/>
              </a:rPr>
              <a:t>0</a:t>
            </a:r>
            <a:endParaRPr lang="en" sz="1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</p:spTree>
    <p:extLst>
      <p:ext uri="{BB962C8B-B14F-4D97-AF65-F5344CB8AC3E}">
        <p14:creationId xmlns:p14="http://schemas.microsoft.com/office/powerpoint/2010/main" val="279414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dirty="0" smtClean="0">
                <a:latin typeface="Consolas"/>
                <a:cs typeface="Consolas"/>
              </a:rPr>
              <a:t> t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dirty="0" smtClean="0">
                <a:latin typeface="Consolas"/>
                <a:cs typeface="Consolas"/>
              </a:rPr>
              <a:t> range(num_steps):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latin typeface="Consolas"/>
                <a:cs typeface="Consolas"/>
              </a:rPr>
              <a:t>&gt; h1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b="1" dirty="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latin typeface="Consolas"/>
                <a:cs typeface="Consolas"/>
              </a:rPr>
              <a:t> 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h2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dirty="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latin typeface="Consolas"/>
                <a:cs typeface="Consolas"/>
              </a:rPr>
              <a:t> 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h3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dirty="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y 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77" name="Shape 536"/>
          <p:cNvSpPr txBox="1"/>
          <p:nvPr/>
        </p:nvSpPr>
        <p:spPr>
          <a:xfrm>
            <a:off x="5420600" y="3430975"/>
            <a:ext cx="753900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t = 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1</a:t>
            </a:r>
            <a:endParaRPr lang="en" sz="1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27" name="Oval 26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13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Modularity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1236663"/>
            <a:ext cx="8850312" cy="3394075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Like software modularity, but with a twist:</a:t>
            </a:r>
          </a:p>
          <a:p>
            <a:pPr lvl="3">
              <a:buFontTx/>
              <a:buNone/>
            </a:pPr>
            <a:endParaRPr lang="en-US" dirty="0"/>
          </a:p>
          <a:p>
            <a:r>
              <a:rPr lang="en-US" dirty="0"/>
              <a:t>Implementation distributed across routers and hosts</a:t>
            </a:r>
          </a:p>
          <a:p>
            <a:pPr lvl="3"/>
            <a:endParaRPr lang="en-US" dirty="0"/>
          </a:p>
          <a:p>
            <a:r>
              <a:rPr lang="en-US" dirty="0"/>
              <a:t>Must decide:</a:t>
            </a:r>
          </a:p>
          <a:p>
            <a:pPr lvl="1"/>
            <a:r>
              <a:rPr lang="en-US" dirty="0"/>
              <a:t>How to break system into modules</a:t>
            </a:r>
          </a:p>
          <a:p>
            <a:pPr lvl="1"/>
            <a:r>
              <a:rPr lang="en-US" dirty="0"/>
              <a:t>Where modules are </a:t>
            </a:r>
            <a:r>
              <a:rPr lang="en-US" dirty="0" smtClean="0"/>
              <a:t>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14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dirty="0" smtClean="0">
                <a:latin typeface="Consolas"/>
                <a:cs typeface="Consolas"/>
              </a:rPr>
              <a:t> t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dirty="0" smtClean="0">
                <a:latin typeface="Consolas"/>
                <a:cs typeface="Consolas"/>
              </a:rPr>
              <a:t> range(num_steps):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 h1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dirty="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latin typeface="Consolas"/>
                <a:cs typeface="Consolas"/>
              </a:rPr>
              <a:t>&gt; h2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b="1" dirty="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>
                <a:latin typeface="Consolas"/>
                <a:cs typeface="Consolas"/>
              </a:rPr>
              <a:t> 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h3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dirty="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y 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77" name="Shape 536"/>
          <p:cNvSpPr txBox="1"/>
          <p:nvPr/>
        </p:nvSpPr>
        <p:spPr>
          <a:xfrm>
            <a:off x="5420600" y="3430975"/>
            <a:ext cx="753900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t = 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1</a:t>
            </a:r>
            <a:endParaRPr lang="en" sz="1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27" name="Oval 26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15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dirty="0" smtClean="0">
                <a:latin typeface="Consolas"/>
                <a:cs typeface="Consolas"/>
              </a:rPr>
              <a:t> t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dirty="0" smtClean="0">
                <a:latin typeface="Consolas"/>
                <a:cs typeface="Consolas"/>
              </a:rPr>
              <a:t> range(num_steps):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 h1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dirty="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 h2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dirty="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latin typeface="Consolas"/>
                <a:cs typeface="Consolas"/>
              </a:rPr>
              <a:t>&gt; h3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b="1" dirty="0" smtClean="0">
                <a:latin typeface="Consolas"/>
                <a:cs typeface="Consolas"/>
              </a:rPr>
              <a:t> </a:t>
            </a:r>
            <a:r>
              <a:rPr lang="en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b="1" dirty="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y 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dirty="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77" name="Shape 536"/>
          <p:cNvSpPr txBox="1"/>
          <p:nvPr/>
        </p:nvSpPr>
        <p:spPr>
          <a:xfrm>
            <a:off x="5420600" y="3430975"/>
            <a:ext cx="753900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t = 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1</a:t>
            </a:r>
            <a:endParaRPr lang="en" sz="1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27" name="Oval 26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36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86" name="Shape 511"/>
          <p:cNvSpPr txBox="1">
            <a:spLocks/>
          </p:cNvSpPr>
          <p:nvPr/>
        </p:nvSpPr>
        <p:spPr bwMode="auto">
          <a:xfrm>
            <a:off x="5203225" y="1754575"/>
            <a:ext cx="3940775" cy="18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  <a:noAutofit/>
          </a:bodyPr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defRPr sz="24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1pPr>
            <a:lvl2pPr marL="628650" indent="-1714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sz="2000"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2pPr>
            <a:lvl3pPr marL="1089025" indent="-174625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Lucida Grande" charset="0"/>
              <a:buChar char="–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3pPr>
            <a:lvl4pPr marL="1541463" indent="-169863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Arial" pitchFamily="34" charset="0"/>
              <a:buChar char="•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4pPr>
            <a:lvl5pPr marL="2001838" indent="-173038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 charset="0"/>
              <a:buChar char="-"/>
              <a:defRPr b="0" i="0" kern="1200">
                <a:solidFill>
                  <a:srgbClr val="404040"/>
                </a:solidFill>
                <a:latin typeface="Helvetica Neue Light" charset="0"/>
                <a:ea typeface="Helvetica Neue Light" charset="0"/>
                <a:cs typeface="Helvetica Neue Light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for</a:t>
            </a:r>
            <a:r>
              <a:rPr lang="en" sz="1600" dirty="0" smtClean="0">
                <a:latin typeface="Consolas"/>
                <a:cs typeface="Consolas"/>
              </a:rPr>
              <a:t> t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in</a:t>
            </a:r>
            <a:r>
              <a:rPr lang="en" sz="1600" dirty="0" smtClean="0">
                <a:latin typeface="Consolas"/>
                <a:cs typeface="Consolas"/>
              </a:rPr>
              <a:t> range(num_steps):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 h1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rnn.first_layer</a:t>
            </a:r>
            <a:r>
              <a:rPr lang="en" sz="1600" dirty="0" smtClean="0">
                <a:latin typeface="Consolas"/>
                <a:cs typeface="Consolas"/>
              </a:rPr>
              <a:t>(x[t], h1)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 h2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rnn.second_layer</a:t>
            </a:r>
            <a:r>
              <a:rPr lang="en" sz="1600" dirty="0" smtClean="0">
                <a:latin typeface="Consolas"/>
                <a:cs typeface="Consolas"/>
              </a:rPr>
              <a:t>(h1, h2)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dirty="0">
                <a:latin typeface="Consolas"/>
                <a:cs typeface="Consolas"/>
              </a:rPr>
              <a:t> </a:t>
            </a:r>
            <a:r>
              <a:rPr lang="en" sz="1600" dirty="0" smtClean="0">
                <a:latin typeface="Consolas"/>
                <a:cs typeface="Consolas"/>
              </a:rPr>
              <a:t> h3 </a:t>
            </a:r>
            <a:r>
              <a:rPr lang="en" sz="1600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dirty="0" smtClean="0">
                <a:latin typeface="Consolas"/>
                <a:cs typeface="Consolas"/>
              </a:rPr>
              <a:t> </a:t>
            </a:r>
            <a:r>
              <a:rPr lang="en" sz="1600" dirty="0" smtClean="0">
                <a:solidFill>
                  <a:srgbClr val="0000FF"/>
                </a:solidFill>
                <a:latin typeface="Consolas"/>
                <a:cs typeface="Consolas"/>
              </a:rPr>
              <a:t>rnn.third_layer</a:t>
            </a:r>
            <a:r>
              <a:rPr lang="en" sz="1600" dirty="0" smtClean="0">
                <a:latin typeface="Consolas"/>
                <a:cs typeface="Consolas"/>
              </a:rPr>
              <a:t>(h2, 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 b="1" dirty="0" smtClean="0">
                <a:solidFill>
                  <a:schemeClr val="dk1"/>
                </a:solidFill>
                <a:latin typeface="Consolas"/>
                <a:cs typeface="Consolas"/>
              </a:rPr>
              <a:t>&gt; y  </a:t>
            </a:r>
            <a:r>
              <a:rPr lang="en" sz="1600" b="1" dirty="0" smtClean="0">
                <a:solidFill>
                  <a:srgbClr val="38761D"/>
                </a:solidFill>
                <a:latin typeface="Consolas"/>
                <a:cs typeface="Consolas"/>
              </a:rPr>
              <a:t>=</a:t>
            </a:r>
            <a:r>
              <a:rPr lang="en" sz="1600" b="1" dirty="0" smtClean="0">
                <a:solidFill>
                  <a:schemeClr val="dk1"/>
                </a:solidFill>
                <a:latin typeface="Consolas"/>
                <a:cs typeface="Consolas"/>
              </a:rPr>
              <a:t> </a:t>
            </a:r>
            <a:r>
              <a:rPr lang="en" sz="1600" b="1" dirty="0" smtClean="0">
                <a:solidFill>
                  <a:srgbClr val="0000FF"/>
                </a:solidFill>
                <a:latin typeface="Consolas"/>
                <a:cs typeface="Consolas"/>
              </a:rPr>
              <a:t>rnn.fourth_layer</a:t>
            </a:r>
            <a:r>
              <a:rPr lang="en" sz="1600" b="1" dirty="0" smtClean="0">
                <a:solidFill>
                  <a:schemeClr val="dk1"/>
                </a:solidFill>
                <a:latin typeface="Consolas"/>
                <a:cs typeface="Consolas"/>
              </a:rPr>
              <a:t>(h3)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" sz="1600" dirty="0">
              <a:latin typeface="Consolas"/>
              <a:cs typeface="Consolas"/>
            </a:endParaRPr>
          </a:p>
        </p:txBody>
      </p:sp>
      <p:sp>
        <p:nvSpPr>
          <p:cNvPr id="126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127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128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129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30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31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77" name="Shape 536"/>
          <p:cNvSpPr txBox="1"/>
          <p:nvPr/>
        </p:nvSpPr>
        <p:spPr>
          <a:xfrm>
            <a:off x="5420600" y="3430975"/>
            <a:ext cx="753900" cy="69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 dirty="0">
                <a:latin typeface="Consolas"/>
                <a:ea typeface="Consolas"/>
                <a:cs typeface="Consolas"/>
                <a:sym typeface="Consolas"/>
              </a:rPr>
              <a:t>t = </a:t>
            </a:r>
            <a:r>
              <a:rPr lang="en-US" sz="1400" b="1" dirty="0" smtClean="0">
                <a:latin typeface="Consolas"/>
                <a:ea typeface="Consolas"/>
                <a:cs typeface="Consolas"/>
                <a:sym typeface="Consolas"/>
              </a:rPr>
              <a:t>1</a:t>
            </a:r>
            <a:endParaRPr lang="en" sz="14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exagon 23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27" name="Oval 26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Diamond 33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Hexagon 3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</p:spTree>
    <p:extLst>
      <p:ext uri="{BB962C8B-B14F-4D97-AF65-F5344CB8AC3E}">
        <p14:creationId xmlns:p14="http://schemas.microsoft.com/office/powerpoint/2010/main" val="188329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  <a:endCxn id="62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61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3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96" name="Shape 505"/>
          <p:cNvSpPr txBox="1"/>
          <p:nvPr/>
        </p:nvSpPr>
        <p:spPr>
          <a:xfrm>
            <a:off x="5834550" y="1414924"/>
            <a:ext cx="3182400" cy="3182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input vector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frame in a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output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prediction about the activity in the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baseline="-25000" dirty="0" smtClean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initial hidden state for layer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sp>
        <p:nvSpPr>
          <p:cNvPr id="77" name="Shape 1063"/>
          <p:cNvSpPr txBox="1"/>
          <p:nvPr/>
        </p:nvSpPr>
        <p:spPr>
          <a:xfrm>
            <a:off x="6315825" y="4040500"/>
            <a:ext cx="2447100" cy="6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  <a:latin typeface="Helvetica Neue Light"/>
                <a:cs typeface="Helvetica Neue Light"/>
              </a:rPr>
              <a:t>blue</a:t>
            </a:r>
            <a:r>
              <a:rPr lang="en" sz="1400">
                <a:latin typeface="Helvetica Neue Light"/>
                <a:cs typeface="Helvetica Neue Light"/>
              </a:rPr>
              <a:t> - task completed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" sz="1400">
                <a:latin typeface="Helvetica Neue Light"/>
                <a:cs typeface="Helvetica Neue Light"/>
              </a:rPr>
              <a:t> - task running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ready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unready</a:t>
            </a:r>
          </a:p>
        </p:txBody>
      </p:sp>
      <p:cxnSp>
        <p:nvCxnSpPr>
          <p:cNvPr id="80" name="Shape 1064"/>
          <p:cNvCxnSpPr/>
          <p:nvPr/>
        </p:nvCxnSpPr>
        <p:spPr>
          <a:xfrm>
            <a:off x="6431623" y="4676196"/>
            <a:ext cx="334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1065"/>
          <p:cNvCxnSpPr/>
          <p:nvPr/>
        </p:nvCxnSpPr>
        <p:spPr>
          <a:xfrm>
            <a:off x="6431623" y="4884345"/>
            <a:ext cx="33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7633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  <a:endCxn id="62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61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3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96" name="Shape 505"/>
          <p:cNvSpPr txBox="1"/>
          <p:nvPr/>
        </p:nvSpPr>
        <p:spPr>
          <a:xfrm>
            <a:off x="5834550" y="1414924"/>
            <a:ext cx="3182400" cy="3182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input vector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frame in a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output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prediction about the activity in the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baseline="-25000" dirty="0" smtClean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initial hidden state for layer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sp>
        <p:nvSpPr>
          <p:cNvPr id="77" name="Shape 1063"/>
          <p:cNvSpPr txBox="1"/>
          <p:nvPr/>
        </p:nvSpPr>
        <p:spPr>
          <a:xfrm>
            <a:off x="6315825" y="4040500"/>
            <a:ext cx="2447100" cy="6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  <a:latin typeface="Helvetica Neue Light"/>
                <a:cs typeface="Helvetica Neue Light"/>
              </a:rPr>
              <a:t>blue</a:t>
            </a:r>
            <a:r>
              <a:rPr lang="en" sz="1400">
                <a:latin typeface="Helvetica Neue Light"/>
                <a:cs typeface="Helvetica Neue Light"/>
              </a:rPr>
              <a:t> - task completed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" sz="1400">
                <a:latin typeface="Helvetica Neue Light"/>
                <a:cs typeface="Helvetica Neue Light"/>
              </a:rPr>
              <a:t> - task running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ready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unready</a:t>
            </a:r>
          </a:p>
        </p:txBody>
      </p:sp>
      <p:cxnSp>
        <p:nvCxnSpPr>
          <p:cNvPr id="80" name="Shape 1064"/>
          <p:cNvCxnSpPr/>
          <p:nvPr/>
        </p:nvCxnSpPr>
        <p:spPr>
          <a:xfrm>
            <a:off x="6431623" y="4676196"/>
            <a:ext cx="334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1065"/>
          <p:cNvCxnSpPr/>
          <p:nvPr/>
        </p:nvCxnSpPr>
        <p:spPr>
          <a:xfrm>
            <a:off x="6431623" y="4884345"/>
            <a:ext cx="33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59324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  <a:endCxn id="62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61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3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96" name="Shape 505"/>
          <p:cNvSpPr txBox="1"/>
          <p:nvPr/>
        </p:nvSpPr>
        <p:spPr>
          <a:xfrm>
            <a:off x="5834550" y="1414924"/>
            <a:ext cx="3182400" cy="3182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input vector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frame in a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output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prediction about the activity in the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baseline="-25000" dirty="0" smtClean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initial hidden state for layer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sp>
        <p:nvSpPr>
          <p:cNvPr id="77" name="Shape 1063"/>
          <p:cNvSpPr txBox="1"/>
          <p:nvPr/>
        </p:nvSpPr>
        <p:spPr>
          <a:xfrm>
            <a:off x="6315825" y="4040500"/>
            <a:ext cx="2447100" cy="6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  <a:latin typeface="Helvetica Neue Light"/>
                <a:cs typeface="Helvetica Neue Light"/>
              </a:rPr>
              <a:t>blue</a:t>
            </a:r>
            <a:r>
              <a:rPr lang="en" sz="1400">
                <a:latin typeface="Helvetica Neue Light"/>
                <a:cs typeface="Helvetica Neue Light"/>
              </a:rPr>
              <a:t> - task completed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" sz="1400">
                <a:latin typeface="Helvetica Neue Light"/>
                <a:cs typeface="Helvetica Neue Light"/>
              </a:rPr>
              <a:t> - task running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ready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unready</a:t>
            </a:r>
          </a:p>
        </p:txBody>
      </p:sp>
      <p:cxnSp>
        <p:nvCxnSpPr>
          <p:cNvPr id="80" name="Shape 1064"/>
          <p:cNvCxnSpPr/>
          <p:nvPr/>
        </p:nvCxnSpPr>
        <p:spPr>
          <a:xfrm>
            <a:off x="6431623" y="4676196"/>
            <a:ext cx="334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1065"/>
          <p:cNvCxnSpPr/>
          <p:nvPr/>
        </p:nvCxnSpPr>
        <p:spPr>
          <a:xfrm>
            <a:off x="6431623" y="4884345"/>
            <a:ext cx="33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14478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  <a:endCxn id="62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61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3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96" name="Shape 505"/>
          <p:cNvSpPr txBox="1"/>
          <p:nvPr/>
        </p:nvSpPr>
        <p:spPr>
          <a:xfrm>
            <a:off x="5834550" y="1414924"/>
            <a:ext cx="3182400" cy="3182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input vector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frame in a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output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prediction about the activity in the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baseline="-25000" dirty="0" smtClean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initial hidden state for layer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sp>
        <p:nvSpPr>
          <p:cNvPr id="77" name="Shape 1063"/>
          <p:cNvSpPr txBox="1"/>
          <p:nvPr/>
        </p:nvSpPr>
        <p:spPr>
          <a:xfrm>
            <a:off x="6315825" y="4040500"/>
            <a:ext cx="2447100" cy="6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  <a:latin typeface="Helvetica Neue Light"/>
                <a:cs typeface="Helvetica Neue Light"/>
              </a:rPr>
              <a:t>blue</a:t>
            </a:r>
            <a:r>
              <a:rPr lang="en" sz="1400">
                <a:latin typeface="Helvetica Neue Light"/>
                <a:cs typeface="Helvetica Neue Light"/>
              </a:rPr>
              <a:t> - task completed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" sz="1400">
                <a:latin typeface="Helvetica Neue Light"/>
                <a:cs typeface="Helvetica Neue Light"/>
              </a:rPr>
              <a:t> - task running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ready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unready</a:t>
            </a:r>
          </a:p>
        </p:txBody>
      </p:sp>
      <p:cxnSp>
        <p:nvCxnSpPr>
          <p:cNvPr id="80" name="Shape 1064"/>
          <p:cNvCxnSpPr/>
          <p:nvPr/>
        </p:nvCxnSpPr>
        <p:spPr>
          <a:xfrm>
            <a:off x="6431623" y="4676196"/>
            <a:ext cx="334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1065"/>
          <p:cNvCxnSpPr/>
          <p:nvPr/>
        </p:nvCxnSpPr>
        <p:spPr>
          <a:xfrm>
            <a:off x="6431623" y="4884345"/>
            <a:ext cx="33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83794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  <a:endCxn id="62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61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3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96" name="Shape 505"/>
          <p:cNvSpPr txBox="1"/>
          <p:nvPr/>
        </p:nvSpPr>
        <p:spPr>
          <a:xfrm>
            <a:off x="5834550" y="1414924"/>
            <a:ext cx="3182400" cy="3182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input vector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frame in a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output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prediction about the activity in the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baseline="-25000" dirty="0" smtClean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initial hidden state for layer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sp>
        <p:nvSpPr>
          <p:cNvPr id="77" name="Shape 1063"/>
          <p:cNvSpPr txBox="1"/>
          <p:nvPr/>
        </p:nvSpPr>
        <p:spPr>
          <a:xfrm>
            <a:off x="6315825" y="4040500"/>
            <a:ext cx="2447100" cy="6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  <a:latin typeface="Helvetica Neue Light"/>
                <a:cs typeface="Helvetica Neue Light"/>
              </a:rPr>
              <a:t>blue</a:t>
            </a:r>
            <a:r>
              <a:rPr lang="en" sz="1400">
                <a:latin typeface="Helvetica Neue Light"/>
                <a:cs typeface="Helvetica Neue Light"/>
              </a:rPr>
              <a:t> - task completed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" sz="1400">
                <a:latin typeface="Helvetica Neue Light"/>
                <a:cs typeface="Helvetica Neue Light"/>
              </a:rPr>
              <a:t> - task running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ready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unready</a:t>
            </a:r>
          </a:p>
        </p:txBody>
      </p:sp>
      <p:cxnSp>
        <p:nvCxnSpPr>
          <p:cNvPr id="80" name="Shape 1064"/>
          <p:cNvCxnSpPr/>
          <p:nvPr/>
        </p:nvCxnSpPr>
        <p:spPr>
          <a:xfrm>
            <a:off x="6431623" y="4676196"/>
            <a:ext cx="334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1065"/>
          <p:cNvCxnSpPr/>
          <p:nvPr/>
        </p:nvCxnSpPr>
        <p:spPr>
          <a:xfrm>
            <a:off x="6431623" y="4884345"/>
            <a:ext cx="33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85914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  <a:endCxn id="62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61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3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96" name="Shape 505"/>
          <p:cNvSpPr txBox="1"/>
          <p:nvPr/>
        </p:nvSpPr>
        <p:spPr>
          <a:xfrm>
            <a:off x="5834550" y="1414924"/>
            <a:ext cx="3182400" cy="3182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input vector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frame in a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output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prediction about the activity in the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baseline="-25000" dirty="0" smtClean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initial hidden state for layer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sp>
        <p:nvSpPr>
          <p:cNvPr id="77" name="Shape 1063"/>
          <p:cNvSpPr txBox="1"/>
          <p:nvPr/>
        </p:nvSpPr>
        <p:spPr>
          <a:xfrm>
            <a:off x="6315825" y="4040500"/>
            <a:ext cx="2447100" cy="6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  <a:latin typeface="Helvetica Neue Light"/>
                <a:cs typeface="Helvetica Neue Light"/>
              </a:rPr>
              <a:t>blue</a:t>
            </a:r>
            <a:r>
              <a:rPr lang="en" sz="1400">
                <a:latin typeface="Helvetica Neue Light"/>
                <a:cs typeface="Helvetica Neue Light"/>
              </a:rPr>
              <a:t> - task completed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" sz="1400">
                <a:latin typeface="Helvetica Neue Light"/>
                <a:cs typeface="Helvetica Neue Light"/>
              </a:rPr>
              <a:t> - task running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ready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unready</a:t>
            </a:r>
          </a:p>
        </p:txBody>
      </p:sp>
      <p:cxnSp>
        <p:nvCxnSpPr>
          <p:cNvPr id="80" name="Shape 1064"/>
          <p:cNvCxnSpPr/>
          <p:nvPr/>
        </p:nvCxnSpPr>
        <p:spPr>
          <a:xfrm>
            <a:off x="6431623" y="4676196"/>
            <a:ext cx="334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1065"/>
          <p:cNvCxnSpPr/>
          <p:nvPr/>
        </p:nvCxnSpPr>
        <p:spPr>
          <a:xfrm>
            <a:off x="6431623" y="4884345"/>
            <a:ext cx="33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2989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  <a:endCxn id="62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61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3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96" name="Shape 505"/>
          <p:cNvSpPr txBox="1"/>
          <p:nvPr/>
        </p:nvSpPr>
        <p:spPr>
          <a:xfrm>
            <a:off x="5834550" y="1414924"/>
            <a:ext cx="3182400" cy="3182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input vector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frame in a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output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prediction about the activity in the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baseline="-25000" dirty="0" smtClean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initial hidden state for layer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sp>
        <p:nvSpPr>
          <p:cNvPr id="77" name="Shape 1063"/>
          <p:cNvSpPr txBox="1"/>
          <p:nvPr/>
        </p:nvSpPr>
        <p:spPr>
          <a:xfrm>
            <a:off x="6315825" y="4040500"/>
            <a:ext cx="2447100" cy="6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  <a:latin typeface="Helvetica Neue Light"/>
                <a:cs typeface="Helvetica Neue Light"/>
              </a:rPr>
              <a:t>blue</a:t>
            </a:r>
            <a:r>
              <a:rPr lang="en" sz="1400">
                <a:latin typeface="Helvetica Neue Light"/>
                <a:cs typeface="Helvetica Neue Light"/>
              </a:rPr>
              <a:t> - task completed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" sz="1400">
                <a:latin typeface="Helvetica Neue Light"/>
                <a:cs typeface="Helvetica Neue Light"/>
              </a:rPr>
              <a:t> - task running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ready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unready</a:t>
            </a:r>
          </a:p>
        </p:txBody>
      </p:sp>
      <p:cxnSp>
        <p:nvCxnSpPr>
          <p:cNvPr id="80" name="Shape 1064"/>
          <p:cNvCxnSpPr/>
          <p:nvPr/>
        </p:nvCxnSpPr>
        <p:spPr>
          <a:xfrm>
            <a:off x="6431623" y="4676196"/>
            <a:ext cx="334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1065"/>
          <p:cNvCxnSpPr/>
          <p:nvPr/>
        </p:nvCxnSpPr>
        <p:spPr>
          <a:xfrm>
            <a:off x="6431623" y="4884345"/>
            <a:ext cx="33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59707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Layering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2100" y="1257353"/>
            <a:ext cx="8661400" cy="347732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Layering </a:t>
            </a:r>
            <a:r>
              <a:rPr lang="en-US" dirty="0"/>
              <a:t>is a particular form of modularization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System is broken into a </a:t>
            </a:r>
            <a:r>
              <a:rPr lang="en-US" dirty="0">
                <a:solidFill>
                  <a:srgbClr val="FF0000"/>
                </a:solidFill>
              </a:rPr>
              <a:t>vertical hierarchy </a:t>
            </a:r>
            <a:r>
              <a:rPr lang="en-US" dirty="0"/>
              <a:t>of logically distinct entities (layers)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Service provided by one layer is based </a:t>
            </a:r>
            <a:r>
              <a:rPr lang="en-US" dirty="0">
                <a:solidFill>
                  <a:srgbClr val="FF0000"/>
                </a:solidFill>
              </a:rPr>
              <a:t>solely</a:t>
            </a:r>
            <a:r>
              <a:rPr lang="en-US" dirty="0"/>
              <a:t> on the service provided by layer below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Rigid structure: easy reuse, performance suffers</a:t>
            </a:r>
          </a:p>
        </p:txBody>
      </p:sp>
    </p:spTree>
    <p:extLst>
      <p:ext uri="{BB962C8B-B14F-4D97-AF65-F5344CB8AC3E}">
        <p14:creationId xmlns:p14="http://schemas.microsoft.com/office/powerpoint/2010/main" val="151430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  <a:endCxn id="62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61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3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96" name="Shape 505"/>
          <p:cNvSpPr txBox="1"/>
          <p:nvPr/>
        </p:nvSpPr>
        <p:spPr>
          <a:xfrm>
            <a:off x="5834550" y="1414924"/>
            <a:ext cx="3182400" cy="3182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input vector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frame in a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output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prediction about the activity in the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baseline="-25000" dirty="0" smtClean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initial hidden state for layer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sp>
        <p:nvSpPr>
          <p:cNvPr id="77" name="Shape 1063"/>
          <p:cNvSpPr txBox="1"/>
          <p:nvPr/>
        </p:nvSpPr>
        <p:spPr>
          <a:xfrm>
            <a:off x="6315825" y="4040500"/>
            <a:ext cx="2447100" cy="6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  <a:latin typeface="Helvetica Neue Light"/>
                <a:cs typeface="Helvetica Neue Light"/>
              </a:rPr>
              <a:t>blue</a:t>
            </a:r>
            <a:r>
              <a:rPr lang="en" sz="1400">
                <a:latin typeface="Helvetica Neue Light"/>
                <a:cs typeface="Helvetica Neue Light"/>
              </a:rPr>
              <a:t> - task completed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" sz="1400">
                <a:latin typeface="Helvetica Neue Light"/>
                <a:cs typeface="Helvetica Neue Light"/>
              </a:rPr>
              <a:t> - task running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ready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unready</a:t>
            </a:r>
          </a:p>
        </p:txBody>
      </p:sp>
      <p:cxnSp>
        <p:nvCxnSpPr>
          <p:cNvPr id="80" name="Shape 1064"/>
          <p:cNvCxnSpPr/>
          <p:nvPr/>
        </p:nvCxnSpPr>
        <p:spPr>
          <a:xfrm>
            <a:off x="6431623" y="4676196"/>
            <a:ext cx="334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1065"/>
          <p:cNvCxnSpPr/>
          <p:nvPr/>
        </p:nvCxnSpPr>
        <p:spPr>
          <a:xfrm>
            <a:off x="6431623" y="4884345"/>
            <a:ext cx="33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30983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Example: </a:t>
            </a:r>
            <a:r>
              <a:rPr lang="en-US" dirty="0" smtClean="0"/>
              <a:t>R</a:t>
            </a:r>
            <a:r>
              <a:rPr lang="en" dirty="0" smtClean="0"/>
              <a:t>ecurrent </a:t>
            </a:r>
            <a:r>
              <a:rPr lang="en-US" dirty="0" smtClean="0"/>
              <a:t>N</a:t>
            </a:r>
            <a:r>
              <a:rPr lang="en" dirty="0" smtClean="0"/>
              <a:t>eural </a:t>
            </a:r>
            <a:r>
              <a:rPr lang="en-US" dirty="0" smtClean="0"/>
              <a:t>N</a:t>
            </a:r>
            <a:r>
              <a:rPr lang="en" dirty="0" smtClean="0"/>
              <a:t>etworks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  <a:endCxn id="62" idx="2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  <a:endCxn id="61" idx="1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  <a:endCxn id="63" idx="1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96" name="Shape 505"/>
          <p:cNvSpPr txBox="1"/>
          <p:nvPr/>
        </p:nvSpPr>
        <p:spPr>
          <a:xfrm>
            <a:off x="5834550" y="1414924"/>
            <a:ext cx="3182400" cy="3182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en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input vector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frame in a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en-US" dirty="0" smtClean="0">
                <a:latin typeface="Consolas"/>
                <a:ea typeface="Consolas"/>
                <a:cs typeface="Consolas"/>
                <a:sym typeface="Consolas"/>
              </a:rPr>
              <a:t>[t]</a:t>
            </a:r>
            <a:r>
              <a:rPr lang="en-US" dirty="0" smtClean="0">
                <a:latin typeface="Helvetica Neue Light"/>
                <a:ea typeface="Consolas"/>
                <a:cs typeface="Helvetica Neue Light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output at time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 (e.g., a prediction about the activity in the video)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latin typeface="Helvetica Neue Light"/>
              <a:ea typeface="Consolas"/>
              <a:cs typeface="Helvetica Neue Light"/>
              <a:sym typeface="Consolas"/>
            </a:endParaRPr>
          </a:p>
          <a:p>
            <a:pPr marL="457200" lvl="0" indent="-228600" rtl="0">
              <a:spcBef>
                <a:spcPts val="0"/>
              </a:spcBef>
              <a:buFont typeface="Consolas"/>
              <a:buChar char="●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en" baseline="-25000" dirty="0" smtClean="0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dirty="0" smtClean="0">
                <a:latin typeface="Helvetica Neue Light"/>
                <a:ea typeface="Consolas"/>
                <a:cs typeface="Helvetica Neue Light"/>
                <a:sym typeface="Consolas"/>
              </a:rPr>
              <a:t> </a:t>
            </a:r>
            <a:r>
              <a:rPr lang="en" dirty="0">
                <a:latin typeface="Helvetica Neue Light"/>
                <a:ea typeface="Consolas"/>
                <a:cs typeface="Helvetica Neue Light"/>
                <a:sym typeface="Consolas"/>
              </a:rPr>
              <a:t>initial hidden state for layer </a:t>
            </a: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l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3366FF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sp>
        <p:nvSpPr>
          <p:cNvPr id="77" name="Shape 1063"/>
          <p:cNvSpPr txBox="1"/>
          <p:nvPr/>
        </p:nvSpPr>
        <p:spPr>
          <a:xfrm>
            <a:off x="6315825" y="4040500"/>
            <a:ext cx="2447100" cy="69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0000FF"/>
                </a:solidFill>
                <a:latin typeface="Helvetica Neue Light"/>
                <a:cs typeface="Helvetica Neue Light"/>
              </a:rPr>
              <a:t>blue</a:t>
            </a:r>
            <a:r>
              <a:rPr lang="en" sz="1400">
                <a:latin typeface="Helvetica Neue Light"/>
                <a:cs typeface="Helvetica Neue Light"/>
              </a:rPr>
              <a:t> - task completed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 b="1">
                <a:solidFill>
                  <a:srgbClr val="FF0000"/>
                </a:solidFill>
                <a:latin typeface="Helvetica Neue Light"/>
                <a:cs typeface="Helvetica Neue Light"/>
              </a:rPr>
              <a:t>red</a:t>
            </a:r>
            <a:r>
              <a:rPr lang="en" sz="1400">
                <a:latin typeface="Helvetica Neue Light"/>
                <a:cs typeface="Helvetica Neue Light"/>
              </a:rPr>
              <a:t> - task running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ready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latin typeface="Helvetica Neue Light"/>
                <a:cs typeface="Helvetica Neue Light"/>
              </a:rPr>
              <a:t>         - dependence unready</a:t>
            </a:r>
          </a:p>
        </p:txBody>
      </p:sp>
      <p:cxnSp>
        <p:nvCxnSpPr>
          <p:cNvPr id="80" name="Shape 1064"/>
          <p:cNvCxnSpPr/>
          <p:nvPr/>
        </p:nvCxnSpPr>
        <p:spPr>
          <a:xfrm>
            <a:off x="6431623" y="4676196"/>
            <a:ext cx="334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1065"/>
          <p:cNvCxnSpPr/>
          <p:nvPr/>
        </p:nvCxnSpPr>
        <p:spPr>
          <a:xfrm>
            <a:off x="6431623" y="4884345"/>
            <a:ext cx="334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65955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BPS work?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19200" y="1689100"/>
            <a:ext cx="2641600" cy="23495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892300" y="1625600"/>
            <a:ext cx="2641600" cy="23495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206500" y="2298700"/>
            <a:ext cx="1955800" cy="17399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206500" y="2959100"/>
            <a:ext cx="1244600" cy="10795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130300" y="3530600"/>
            <a:ext cx="596900" cy="5207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57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BPS work?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19200" y="1689100"/>
            <a:ext cx="2641600" cy="23495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892300" y="1625600"/>
            <a:ext cx="2641600" cy="23495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206500" y="2298700"/>
            <a:ext cx="1955800" cy="17399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206500" y="2959100"/>
            <a:ext cx="1244600" cy="10795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130300" y="3530600"/>
            <a:ext cx="596900" cy="5207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813300" y="1485900"/>
            <a:ext cx="3784600" cy="1257300"/>
          </a:xfrm>
          <a:prstGeom prst="roundRect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6600"/>
                </a:solidFill>
                <a:latin typeface="Helvetica Neue Light"/>
                <a:cs typeface="Helvetica Neue Light"/>
              </a:rPr>
              <a:t>BSP assumes all tasks in </a:t>
            </a:r>
            <a:br>
              <a:rPr lang="en-US" sz="2000" dirty="0" smtClean="0">
                <a:solidFill>
                  <a:srgbClr val="FF6600"/>
                </a:solidFill>
                <a:latin typeface="Helvetica Neue Light"/>
                <a:cs typeface="Helvetica Neue Light"/>
              </a:rPr>
            </a:br>
            <a:r>
              <a:rPr lang="en-US" sz="2000" dirty="0" smtClean="0">
                <a:solidFill>
                  <a:srgbClr val="FF6600"/>
                </a:solidFill>
                <a:latin typeface="Helvetica Neue Light"/>
                <a:cs typeface="Helvetica Neue Light"/>
              </a:rPr>
              <a:t>same stage run same function: </a:t>
            </a:r>
          </a:p>
          <a:p>
            <a:r>
              <a:rPr lang="en-US" sz="2000" dirty="0" smtClean="0">
                <a:solidFill>
                  <a:srgbClr val="FF6600"/>
                </a:solidFill>
                <a:latin typeface="Helvetica Neue Light"/>
                <a:cs typeface="Helvetica Neue Light"/>
              </a:rPr>
              <a:t>Not the case here!</a:t>
            </a:r>
            <a:endParaRPr lang="en-US" sz="2000" dirty="0">
              <a:solidFill>
                <a:srgbClr val="FF66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1638300" y="1611027"/>
            <a:ext cx="3187700" cy="370173"/>
          </a:xfrm>
          <a:custGeom>
            <a:avLst/>
            <a:gdLst>
              <a:gd name="connsiteX0" fmla="*/ 3187700 w 3187700"/>
              <a:gd name="connsiteY0" fmla="*/ 370173 h 370173"/>
              <a:gd name="connsiteX1" fmla="*/ 1485900 w 3187700"/>
              <a:gd name="connsiteY1" fmla="*/ 1873 h 370173"/>
              <a:gd name="connsiteX2" fmla="*/ 0 w 3187700"/>
              <a:gd name="connsiteY2" fmla="*/ 217773 h 3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7700" h="370173">
                <a:moveTo>
                  <a:pt x="3187700" y="370173"/>
                </a:moveTo>
                <a:cubicBezTo>
                  <a:pt x="2602441" y="198723"/>
                  <a:pt x="2017183" y="27273"/>
                  <a:pt x="1485900" y="1873"/>
                </a:cubicBezTo>
                <a:cubicBezTo>
                  <a:pt x="954617" y="-23527"/>
                  <a:pt x="0" y="217773"/>
                  <a:pt x="0" y="217773"/>
                </a:cubicBezTo>
              </a:path>
            </a:pathLst>
          </a:custGeom>
          <a:ln w="12700" cmpd="sng">
            <a:solidFill>
              <a:srgbClr val="FF66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2276474" y="2010525"/>
            <a:ext cx="2524125" cy="383425"/>
          </a:xfrm>
          <a:custGeom>
            <a:avLst/>
            <a:gdLst>
              <a:gd name="connsiteX0" fmla="*/ 2514600 w 2514600"/>
              <a:gd name="connsiteY0" fmla="*/ 59575 h 351675"/>
              <a:gd name="connsiteX1" fmla="*/ 762000 w 2514600"/>
              <a:gd name="connsiteY1" fmla="*/ 21475 h 351675"/>
              <a:gd name="connsiteX2" fmla="*/ 0 w 2514600"/>
              <a:gd name="connsiteY2" fmla="*/ 351675 h 35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4600" h="351675">
                <a:moveTo>
                  <a:pt x="2514600" y="59575"/>
                </a:moveTo>
                <a:cubicBezTo>
                  <a:pt x="1847850" y="16183"/>
                  <a:pt x="1181100" y="-27208"/>
                  <a:pt x="762000" y="21475"/>
                </a:cubicBezTo>
                <a:cubicBezTo>
                  <a:pt x="342900" y="70158"/>
                  <a:pt x="0" y="351675"/>
                  <a:pt x="0" y="351675"/>
                </a:cubicBezTo>
              </a:path>
            </a:pathLst>
          </a:cu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3060700" y="2159000"/>
            <a:ext cx="1739900" cy="812800"/>
          </a:xfrm>
          <a:custGeom>
            <a:avLst/>
            <a:gdLst>
              <a:gd name="connsiteX0" fmla="*/ 1739900 w 1739900"/>
              <a:gd name="connsiteY0" fmla="*/ 0 h 812800"/>
              <a:gd name="connsiteX1" fmla="*/ 647700 w 1739900"/>
              <a:gd name="connsiteY1" fmla="*/ 330200 h 812800"/>
              <a:gd name="connsiteX2" fmla="*/ 0 w 1739900"/>
              <a:gd name="connsiteY2" fmla="*/ 81280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9900" h="812800">
                <a:moveTo>
                  <a:pt x="1739900" y="0"/>
                </a:moveTo>
                <a:cubicBezTo>
                  <a:pt x="1338791" y="97366"/>
                  <a:pt x="937683" y="194733"/>
                  <a:pt x="647700" y="330200"/>
                </a:cubicBezTo>
                <a:cubicBezTo>
                  <a:pt x="357717" y="465667"/>
                  <a:pt x="0" y="812800"/>
                  <a:pt x="0" y="812800"/>
                </a:cubicBezTo>
              </a:path>
            </a:pathLst>
          </a:cu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>
            <a:off x="3733800" y="2286000"/>
            <a:ext cx="1054100" cy="1320800"/>
          </a:xfrm>
          <a:custGeom>
            <a:avLst/>
            <a:gdLst>
              <a:gd name="connsiteX0" fmla="*/ 1054100 w 1054100"/>
              <a:gd name="connsiteY0" fmla="*/ 0 h 1320800"/>
              <a:gd name="connsiteX1" fmla="*/ 342900 w 1054100"/>
              <a:gd name="connsiteY1" fmla="*/ 571500 h 1320800"/>
              <a:gd name="connsiteX2" fmla="*/ 0 w 1054100"/>
              <a:gd name="connsiteY2" fmla="*/ 132080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100" h="1320800">
                <a:moveTo>
                  <a:pt x="1054100" y="0"/>
                </a:moveTo>
                <a:cubicBezTo>
                  <a:pt x="786341" y="175683"/>
                  <a:pt x="518583" y="351367"/>
                  <a:pt x="342900" y="571500"/>
                </a:cubicBezTo>
                <a:cubicBezTo>
                  <a:pt x="167217" y="791633"/>
                  <a:pt x="0" y="1320800"/>
                  <a:pt x="0" y="1320800"/>
                </a:cubicBezTo>
              </a:path>
            </a:pathLst>
          </a:cu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9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BPS work?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cxnSp>
        <p:nvCxnSpPr>
          <p:cNvPr id="90" name="Straight Connector 89"/>
          <p:cNvCxnSpPr/>
          <p:nvPr/>
        </p:nvCxnSpPr>
        <p:spPr>
          <a:xfrm>
            <a:off x="1244600" y="2413000"/>
            <a:ext cx="3276600" cy="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193800" y="3073400"/>
            <a:ext cx="3279775" cy="3175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130300" y="3683000"/>
            <a:ext cx="3416300" cy="127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219200" y="1816100"/>
            <a:ext cx="3302000" cy="127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62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would BPS work?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350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2382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iamond 7"/>
          <p:cNvSpPr/>
          <p:nvPr/>
        </p:nvSpPr>
        <p:spPr>
          <a:xfrm>
            <a:off x="12319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927100" y="3759200"/>
            <a:ext cx="31750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920750" y="3155950"/>
            <a:ext cx="31750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3925" y="2520950"/>
            <a:ext cx="317500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9462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9494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iamond 42"/>
          <p:cNvSpPr/>
          <p:nvPr/>
        </p:nvSpPr>
        <p:spPr>
          <a:xfrm>
            <a:off x="1943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6637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573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660525" y="2520950"/>
            <a:ext cx="317500" cy="0"/>
          </a:xfrm>
          <a:prstGeom prst="straightConnector1">
            <a:avLst/>
          </a:prstGeom>
          <a:ln w="1905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26447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6479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/>
          <p:cNvSpPr/>
          <p:nvPr/>
        </p:nvSpPr>
        <p:spPr>
          <a:xfrm>
            <a:off x="2644775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2362200" y="375920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2355850" y="3155950"/>
            <a:ext cx="3175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384425" y="2520950"/>
            <a:ext cx="317500" cy="0"/>
          </a:xfrm>
          <a:prstGeom prst="straightConnector1">
            <a:avLst/>
          </a:prstGeom>
          <a:ln w="1905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3559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33591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Diamond 62"/>
          <p:cNvSpPr/>
          <p:nvPr/>
        </p:nvSpPr>
        <p:spPr>
          <a:xfrm>
            <a:off x="33401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>
            <a:stCxn id="52" idx="6"/>
          </p:cNvCxnSpPr>
          <p:nvPr/>
        </p:nvCxnSpPr>
        <p:spPr>
          <a:xfrm>
            <a:off x="3067050" y="3765550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1" idx="3"/>
          </p:cNvCxnSpPr>
          <p:nvPr/>
        </p:nvCxnSpPr>
        <p:spPr>
          <a:xfrm>
            <a:off x="3063875" y="3152775"/>
            <a:ext cx="2921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3" idx="3"/>
          </p:cNvCxnSpPr>
          <p:nvPr/>
        </p:nvCxnSpPr>
        <p:spPr>
          <a:xfrm>
            <a:off x="3089275" y="2517775"/>
            <a:ext cx="250825" cy="0"/>
          </a:xfrm>
          <a:prstGeom prst="straightConnector1">
            <a:avLst/>
          </a:prstGeom>
          <a:ln w="1905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4054475" y="2962275"/>
            <a:ext cx="419100" cy="381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4057650" y="3556000"/>
            <a:ext cx="419100" cy="419100"/>
          </a:xfrm>
          <a:prstGeom prst="ellipse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Diamond 72"/>
          <p:cNvSpPr/>
          <p:nvPr/>
        </p:nvSpPr>
        <p:spPr>
          <a:xfrm>
            <a:off x="4038600" y="2289175"/>
            <a:ext cx="444500" cy="457200"/>
          </a:xfrm>
          <a:prstGeom prst="diamond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Arrow Connector 74"/>
          <p:cNvCxnSpPr>
            <a:stCxn id="62" idx="6"/>
            <a:endCxn id="72" idx="2"/>
          </p:cNvCxnSpPr>
          <p:nvPr/>
        </p:nvCxnSpPr>
        <p:spPr>
          <a:xfrm>
            <a:off x="3778250" y="3765550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1" idx="3"/>
            <a:endCxn id="71" idx="1"/>
          </p:cNvCxnSpPr>
          <p:nvPr/>
        </p:nvCxnSpPr>
        <p:spPr>
          <a:xfrm>
            <a:off x="3775075" y="3152775"/>
            <a:ext cx="279400" cy="0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3" idx="3"/>
            <a:endCxn id="73" idx="1"/>
          </p:cNvCxnSpPr>
          <p:nvPr/>
        </p:nvCxnSpPr>
        <p:spPr>
          <a:xfrm>
            <a:off x="3784600" y="2517775"/>
            <a:ext cx="254000" cy="0"/>
          </a:xfrm>
          <a:prstGeom prst="straightConnector1">
            <a:avLst/>
          </a:prstGeom>
          <a:ln w="1905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Shape 488"/>
          <p:cNvSpPr txBox="1"/>
          <p:nvPr/>
        </p:nvSpPr>
        <p:spPr>
          <a:xfrm>
            <a:off x="1176180" y="40447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[0]</a:t>
            </a:r>
            <a:endParaRPr lang="en" baseline="-25000" dirty="0"/>
          </a:p>
        </p:txBody>
      </p:sp>
      <p:sp>
        <p:nvSpPr>
          <p:cNvPr id="93" name="Shape 495"/>
          <p:cNvSpPr txBox="1"/>
          <p:nvPr/>
        </p:nvSpPr>
        <p:spPr>
          <a:xfrm>
            <a:off x="604680" y="222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3</a:t>
            </a:r>
          </a:p>
        </p:txBody>
      </p:sp>
      <p:sp>
        <p:nvSpPr>
          <p:cNvPr id="94" name="Shape 496"/>
          <p:cNvSpPr txBox="1"/>
          <p:nvPr/>
        </p:nvSpPr>
        <p:spPr>
          <a:xfrm>
            <a:off x="604680" y="29017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2</a:t>
            </a:r>
          </a:p>
        </p:txBody>
      </p:sp>
      <p:sp>
        <p:nvSpPr>
          <p:cNvPr id="95" name="Shape 497"/>
          <p:cNvSpPr txBox="1"/>
          <p:nvPr/>
        </p:nvSpPr>
        <p:spPr>
          <a:xfrm>
            <a:off x="604680" y="3498679"/>
            <a:ext cx="42780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</a:t>
            </a:r>
            <a:r>
              <a:rPr lang="en" baseline="-25000"/>
              <a:t>1</a:t>
            </a:r>
          </a:p>
        </p:txBody>
      </p:sp>
      <p:sp>
        <p:nvSpPr>
          <p:cNvPr id="112" name="Shape 488"/>
          <p:cNvSpPr txBox="1"/>
          <p:nvPr/>
        </p:nvSpPr>
        <p:spPr>
          <a:xfrm>
            <a:off x="18619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[1]</a:t>
            </a:r>
            <a:endParaRPr lang="en" baseline="-25000" dirty="0"/>
          </a:p>
        </p:txBody>
      </p:sp>
      <p:sp>
        <p:nvSpPr>
          <p:cNvPr id="113" name="Shape 488"/>
          <p:cNvSpPr txBox="1"/>
          <p:nvPr/>
        </p:nvSpPr>
        <p:spPr>
          <a:xfrm>
            <a:off x="2585880" y="40574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[2]</a:t>
            </a:r>
            <a:endParaRPr lang="en" baseline="-25000" dirty="0"/>
          </a:p>
        </p:txBody>
      </p:sp>
      <p:sp>
        <p:nvSpPr>
          <p:cNvPr id="114" name="Shape 488"/>
          <p:cNvSpPr txBox="1"/>
          <p:nvPr/>
        </p:nvSpPr>
        <p:spPr>
          <a:xfrm>
            <a:off x="32716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[3]</a:t>
            </a:r>
            <a:endParaRPr lang="en" baseline="-25000" dirty="0"/>
          </a:p>
        </p:txBody>
      </p:sp>
      <p:sp>
        <p:nvSpPr>
          <p:cNvPr id="115" name="Shape 488"/>
          <p:cNvSpPr txBox="1"/>
          <p:nvPr/>
        </p:nvSpPr>
        <p:spPr>
          <a:xfrm>
            <a:off x="3982880" y="40701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x</a:t>
            </a:r>
            <a:r>
              <a:rPr lang="en-US" dirty="0" smtClean="0"/>
              <a:t>[4]</a:t>
            </a:r>
            <a:endParaRPr lang="en" baseline="-25000" dirty="0"/>
          </a:p>
        </p:txBody>
      </p:sp>
      <p:sp>
        <p:nvSpPr>
          <p:cNvPr id="116" name="Hexagon 115"/>
          <p:cNvSpPr/>
          <p:nvPr/>
        </p:nvSpPr>
        <p:spPr>
          <a:xfrm>
            <a:off x="124460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Hexagon 116"/>
          <p:cNvSpPr/>
          <p:nvPr/>
        </p:nvSpPr>
        <p:spPr>
          <a:xfrm>
            <a:off x="1943100" y="1698625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Hexagon 117"/>
          <p:cNvSpPr/>
          <p:nvPr/>
        </p:nvSpPr>
        <p:spPr>
          <a:xfrm>
            <a:off x="26479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Hexagon 118"/>
          <p:cNvSpPr/>
          <p:nvPr/>
        </p:nvSpPr>
        <p:spPr>
          <a:xfrm>
            <a:off x="3346450" y="169545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Hexagon 119"/>
          <p:cNvSpPr/>
          <p:nvPr/>
        </p:nvSpPr>
        <p:spPr>
          <a:xfrm>
            <a:off x="4057650" y="1701800"/>
            <a:ext cx="419100" cy="381000"/>
          </a:xfrm>
          <a:prstGeom prst="hexagon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flipH="1" flipV="1">
            <a:off x="42608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 flipV="1">
            <a:off x="35623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 flipV="1">
            <a:off x="2854325" y="334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 flipV="1">
            <a:off x="21526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 flipV="1">
            <a:off x="1454150" y="334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 flipV="1">
            <a:off x="42608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 flipV="1">
            <a:off x="35623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flipH="1" flipV="1">
            <a:off x="2854325" y="274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21526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 flipH="1" flipV="1">
            <a:off x="1454150" y="274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 flipV="1">
            <a:off x="42608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 flipV="1">
            <a:off x="3552825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2854325" y="20701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 flipV="1">
            <a:off x="21526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 flipV="1">
            <a:off x="1454150" y="20725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42608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 flipV="1">
            <a:off x="3552825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 flipV="1">
            <a:off x="2854325" y="147320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21526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 flipV="1">
            <a:off x="1454150" y="1475650"/>
            <a:ext cx="3175" cy="222974"/>
          </a:xfrm>
          <a:prstGeom prst="straightConnector1">
            <a:avLst/>
          </a:prstGeom>
          <a:ln w="19050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 flipV="1">
            <a:off x="42608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 flipH="1" flipV="1">
            <a:off x="3552825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/>
          <p:nvPr/>
        </p:nvCxnSpPr>
        <p:spPr>
          <a:xfrm flipH="1" flipV="1">
            <a:off x="2854325" y="396240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21526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1454150" y="3964850"/>
            <a:ext cx="3175" cy="222974"/>
          </a:xfrm>
          <a:prstGeom prst="straightConnector1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Shape 488"/>
          <p:cNvSpPr txBox="1"/>
          <p:nvPr/>
        </p:nvSpPr>
        <p:spPr>
          <a:xfrm>
            <a:off x="1188880" y="10602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y[0]</a:t>
            </a:r>
            <a:endParaRPr lang="en" baseline="-25000" dirty="0"/>
          </a:p>
        </p:txBody>
      </p:sp>
      <p:sp>
        <p:nvSpPr>
          <p:cNvPr id="179" name="Shape 488"/>
          <p:cNvSpPr txBox="1"/>
          <p:nvPr/>
        </p:nvSpPr>
        <p:spPr>
          <a:xfrm>
            <a:off x="18746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y[1]</a:t>
            </a:r>
            <a:endParaRPr lang="en" baseline="-25000" dirty="0"/>
          </a:p>
        </p:txBody>
      </p:sp>
      <p:sp>
        <p:nvSpPr>
          <p:cNvPr id="180" name="Shape 488"/>
          <p:cNvSpPr txBox="1"/>
          <p:nvPr/>
        </p:nvSpPr>
        <p:spPr>
          <a:xfrm>
            <a:off x="2598580" y="10729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y[2]</a:t>
            </a:r>
            <a:endParaRPr lang="en" baseline="-25000" dirty="0"/>
          </a:p>
        </p:txBody>
      </p:sp>
      <p:sp>
        <p:nvSpPr>
          <p:cNvPr id="181" name="Shape 488"/>
          <p:cNvSpPr txBox="1"/>
          <p:nvPr/>
        </p:nvSpPr>
        <p:spPr>
          <a:xfrm>
            <a:off x="32843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y[3]</a:t>
            </a:r>
            <a:endParaRPr lang="en" baseline="-25000" dirty="0"/>
          </a:p>
        </p:txBody>
      </p:sp>
      <p:sp>
        <p:nvSpPr>
          <p:cNvPr id="182" name="Shape 488"/>
          <p:cNvSpPr txBox="1"/>
          <p:nvPr/>
        </p:nvSpPr>
        <p:spPr>
          <a:xfrm>
            <a:off x="3995580" y="1085679"/>
            <a:ext cx="551020" cy="337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 smtClean="0"/>
              <a:t>y[4]</a:t>
            </a:r>
            <a:endParaRPr lang="en" baseline="-250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219200" y="1816100"/>
            <a:ext cx="3302000" cy="127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1244600" y="2400300"/>
            <a:ext cx="3251200" cy="127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193800" y="3073400"/>
            <a:ext cx="3279775" cy="3175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1130300" y="3683000"/>
            <a:ext cx="3416300" cy="12700"/>
          </a:xfrm>
          <a:prstGeom prst="line">
            <a:avLst/>
          </a:prstGeom>
          <a:ln w="38100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4940300" y="1638300"/>
            <a:ext cx="3175000" cy="1397000"/>
          </a:xfrm>
          <a:prstGeom prst="roundRect">
            <a:avLst/>
          </a:prstGeom>
          <a:noFill/>
          <a:ln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>
                <a:solidFill>
                  <a:srgbClr val="FF6600"/>
                </a:solidFill>
                <a:latin typeface="Helvetica Neue Light"/>
                <a:cs typeface="Helvetica Neue Light"/>
              </a:rPr>
              <a:t>BSP assumes all tasks in </a:t>
            </a:r>
            <a:br>
              <a:rPr lang="en-US" sz="2000" dirty="0" smtClean="0">
                <a:solidFill>
                  <a:srgbClr val="FF6600"/>
                </a:solidFill>
                <a:latin typeface="Helvetica Neue Light"/>
                <a:cs typeface="Helvetica Neue Light"/>
              </a:rPr>
            </a:br>
            <a:r>
              <a:rPr lang="en-US" sz="2000" dirty="0" smtClean="0">
                <a:solidFill>
                  <a:srgbClr val="FF6600"/>
                </a:solidFill>
                <a:latin typeface="Helvetica Neue Light"/>
                <a:cs typeface="Helvetica Neue Light"/>
              </a:rPr>
              <a:t>same stage operate only on local data: </a:t>
            </a:r>
          </a:p>
          <a:p>
            <a:r>
              <a:rPr lang="en-US" sz="2000" dirty="0" smtClean="0">
                <a:solidFill>
                  <a:srgbClr val="FF6600"/>
                </a:solidFill>
                <a:latin typeface="Helvetica Neue Light"/>
                <a:cs typeface="Helvetica Neue Light"/>
              </a:rPr>
              <a:t>Not the case here!</a:t>
            </a:r>
            <a:endParaRPr lang="en-US" sz="2000" dirty="0">
              <a:solidFill>
                <a:srgbClr val="FF6600"/>
              </a:solidFill>
              <a:latin typeface="Helvetica Neue Light"/>
              <a:cs typeface="Helvetica Neue Light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1803400" y="2000706"/>
            <a:ext cx="3133726" cy="501194"/>
          </a:xfrm>
          <a:custGeom>
            <a:avLst/>
            <a:gdLst>
              <a:gd name="connsiteX0" fmla="*/ 3124200 w 3124200"/>
              <a:gd name="connsiteY0" fmla="*/ 43994 h 501194"/>
              <a:gd name="connsiteX1" fmla="*/ 1066800 w 3124200"/>
              <a:gd name="connsiteY1" fmla="*/ 43994 h 501194"/>
              <a:gd name="connsiteX2" fmla="*/ 0 w 3124200"/>
              <a:gd name="connsiteY2" fmla="*/ 501194 h 50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501194">
                <a:moveTo>
                  <a:pt x="3124200" y="43994"/>
                </a:moveTo>
                <a:cubicBezTo>
                  <a:pt x="2355850" y="5894"/>
                  <a:pt x="1587500" y="-32206"/>
                  <a:pt x="1066800" y="43994"/>
                </a:cubicBezTo>
                <a:cubicBezTo>
                  <a:pt x="546100" y="120194"/>
                  <a:pt x="0" y="501194"/>
                  <a:pt x="0" y="501194"/>
                </a:cubicBezTo>
              </a:path>
            </a:pathLst>
          </a:cu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/>
          <p:cNvSpPr/>
          <p:nvPr/>
        </p:nvSpPr>
        <p:spPr>
          <a:xfrm>
            <a:off x="2476500" y="2095500"/>
            <a:ext cx="2470150" cy="406400"/>
          </a:xfrm>
          <a:custGeom>
            <a:avLst/>
            <a:gdLst>
              <a:gd name="connsiteX0" fmla="*/ 3124200 w 3124200"/>
              <a:gd name="connsiteY0" fmla="*/ 43994 h 501194"/>
              <a:gd name="connsiteX1" fmla="*/ 1066800 w 3124200"/>
              <a:gd name="connsiteY1" fmla="*/ 43994 h 501194"/>
              <a:gd name="connsiteX2" fmla="*/ 0 w 3124200"/>
              <a:gd name="connsiteY2" fmla="*/ 501194 h 50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501194">
                <a:moveTo>
                  <a:pt x="3124200" y="43994"/>
                </a:moveTo>
                <a:cubicBezTo>
                  <a:pt x="2355850" y="5894"/>
                  <a:pt x="1587500" y="-32206"/>
                  <a:pt x="1066800" y="43994"/>
                </a:cubicBezTo>
                <a:cubicBezTo>
                  <a:pt x="546100" y="120194"/>
                  <a:pt x="0" y="501194"/>
                  <a:pt x="0" y="501194"/>
                </a:cubicBezTo>
              </a:path>
            </a:pathLst>
          </a:cu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/>
          <p:cNvSpPr/>
          <p:nvPr/>
        </p:nvSpPr>
        <p:spPr>
          <a:xfrm>
            <a:off x="3174999" y="2197100"/>
            <a:ext cx="1768475" cy="330200"/>
          </a:xfrm>
          <a:custGeom>
            <a:avLst/>
            <a:gdLst>
              <a:gd name="connsiteX0" fmla="*/ 3124200 w 3124200"/>
              <a:gd name="connsiteY0" fmla="*/ 43994 h 501194"/>
              <a:gd name="connsiteX1" fmla="*/ 1066800 w 3124200"/>
              <a:gd name="connsiteY1" fmla="*/ 43994 h 501194"/>
              <a:gd name="connsiteX2" fmla="*/ 0 w 3124200"/>
              <a:gd name="connsiteY2" fmla="*/ 501194 h 50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501194">
                <a:moveTo>
                  <a:pt x="3124200" y="43994"/>
                </a:moveTo>
                <a:cubicBezTo>
                  <a:pt x="2355850" y="5894"/>
                  <a:pt x="1587500" y="-32206"/>
                  <a:pt x="1066800" y="43994"/>
                </a:cubicBezTo>
                <a:cubicBezTo>
                  <a:pt x="546100" y="120194"/>
                  <a:pt x="0" y="501194"/>
                  <a:pt x="0" y="501194"/>
                </a:cubicBezTo>
              </a:path>
            </a:pathLst>
          </a:cu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/>
          <p:cNvSpPr/>
          <p:nvPr/>
        </p:nvSpPr>
        <p:spPr>
          <a:xfrm>
            <a:off x="3873500" y="2298700"/>
            <a:ext cx="1063625" cy="203200"/>
          </a:xfrm>
          <a:custGeom>
            <a:avLst/>
            <a:gdLst>
              <a:gd name="connsiteX0" fmla="*/ 3124200 w 3124200"/>
              <a:gd name="connsiteY0" fmla="*/ 43994 h 501194"/>
              <a:gd name="connsiteX1" fmla="*/ 1066800 w 3124200"/>
              <a:gd name="connsiteY1" fmla="*/ 43994 h 501194"/>
              <a:gd name="connsiteX2" fmla="*/ 0 w 3124200"/>
              <a:gd name="connsiteY2" fmla="*/ 501194 h 501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4200" h="501194">
                <a:moveTo>
                  <a:pt x="3124200" y="43994"/>
                </a:moveTo>
                <a:cubicBezTo>
                  <a:pt x="2355850" y="5894"/>
                  <a:pt x="1587500" y="-32206"/>
                  <a:pt x="1066800" y="43994"/>
                </a:cubicBezTo>
                <a:cubicBezTo>
                  <a:pt x="546100" y="120194"/>
                  <a:pt x="0" y="501194"/>
                  <a:pt x="0" y="501194"/>
                </a:cubicBezTo>
              </a:path>
            </a:pathLst>
          </a:custGeom>
          <a:ln w="12700" cmpd="sng">
            <a:solidFill>
              <a:srgbClr val="FF66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Ray: Fine grained </a:t>
            </a:r>
            <a:r>
              <a:rPr lang="en-US" dirty="0"/>
              <a:t>p</a:t>
            </a:r>
            <a:r>
              <a:rPr lang="en-US" dirty="0" smtClean="0"/>
              <a:t>arallel </a:t>
            </a:r>
            <a:r>
              <a:rPr lang="en-US" dirty="0"/>
              <a:t>e</a:t>
            </a:r>
            <a:r>
              <a:rPr lang="en-US" dirty="0" smtClean="0"/>
              <a:t>xecution </a:t>
            </a:r>
            <a:r>
              <a:rPr lang="en-US" dirty="0"/>
              <a:t>e</a:t>
            </a:r>
            <a:r>
              <a:rPr lang="en-US" dirty="0" smtClean="0"/>
              <a:t>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312863"/>
            <a:ext cx="8850312" cy="1062037"/>
          </a:xfrm>
        </p:spPr>
        <p:txBody>
          <a:bodyPr/>
          <a:lstStyle/>
          <a:p>
            <a:r>
              <a:rPr lang="en-US" dirty="0" smtClean="0"/>
              <a:t>Goal: make it easier to parallelize Python programs, in particular ML algorithms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74700" y="2070100"/>
            <a:ext cx="3124200" cy="2514600"/>
            <a:chOff x="774700" y="2070100"/>
            <a:chExt cx="3124200" cy="2514600"/>
          </a:xfrm>
        </p:grpSpPr>
        <p:sp>
          <p:nvSpPr>
            <p:cNvPr id="7" name="Rectangle 6"/>
            <p:cNvSpPr/>
            <p:nvPr/>
          </p:nvSpPr>
          <p:spPr>
            <a:xfrm>
              <a:off x="774700" y="2527300"/>
              <a:ext cx="3124200" cy="2057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838200" y="2959100"/>
              <a:ext cx="221527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/>
                  <a:cs typeface="Consolas"/>
                </a:rPr>
                <a:t>a</a:t>
              </a:r>
              <a:r>
                <a:rPr lang="en-US" dirty="0" smtClean="0">
                  <a:latin typeface="Consolas"/>
                  <a:cs typeface="Consolas"/>
                </a:rPr>
                <a:t>dd(a, b):</a:t>
              </a:r>
            </a:p>
            <a:p>
              <a:r>
                <a:rPr lang="en-US" dirty="0">
                  <a:latin typeface="Consolas"/>
                  <a:cs typeface="Consolas"/>
                </a:rPr>
                <a:t> </a:t>
              </a:r>
              <a:r>
                <a:rPr lang="en-US" dirty="0" smtClean="0">
                  <a:latin typeface="Consolas"/>
                  <a:cs typeface="Consolas"/>
                </a:rPr>
                <a:t>   return a + b</a:t>
              </a:r>
            </a:p>
            <a:p>
              <a:endParaRPr lang="en-US" dirty="0">
                <a:latin typeface="Consolas"/>
                <a:cs typeface="Consolas"/>
              </a:endParaRPr>
            </a:p>
            <a:p>
              <a:r>
                <a:rPr lang="is-IS" dirty="0" smtClean="0">
                  <a:latin typeface="Consolas"/>
                  <a:cs typeface="Consolas"/>
                </a:rPr>
                <a:t>…</a:t>
              </a:r>
              <a:endParaRPr lang="is-IS" dirty="0">
                <a:latin typeface="Consolas"/>
                <a:cs typeface="Consolas"/>
              </a:endParaRPr>
            </a:p>
            <a:p>
              <a:r>
                <a:rPr lang="en-US" dirty="0">
                  <a:latin typeface="Consolas"/>
                  <a:cs typeface="Consolas"/>
                </a:rPr>
                <a:t>x</a:t>
              </a:r>
              <a:r>
                <a:rPr lang="en-US" dirty="0" smtClean="0">
                  <a:latin typeface="Consolas"/>
                  <a:cs typeface="Consolas"/>
                </a:rPr>
                <a:t> = add(3, 4)</a:t>
              </a:r>
              <a:r>
                <a:rPr lang="is-IS" dirty="0" smtClean="0">
                  <a:latin typeface="Consolas"/>
                  <a:cs typeface="Consolas"/>
                </a:rPr>
                <a:t> </a:t>
              </a:r>
              <a:endParaRPr lang="en-US" dirty="0">
                <a:latin typeface="Consolas"/>
                <a:cs typeface="Consola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714500" y="2070100"/>
              <a:ext cx="10717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Python</a:t>
              </a:r>
              <a:endParaRPr lang="en-US" sz="2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318000" y="2095500"/>
            <a:ext cx="3903759" cy="2540000"/>
            <a:chOff x="4318000" y="2095500"/>
            <a:chExt cx="3903759" cy="2540000"/>
          </a:xfrm>
        </p:grpSpPr>
        <p:sp>
          <p:nvSpPr>
            <p:cNvPr id="6" name="Rectangle 5"/>
            <p:cNvSpPr/>
            <p:nvPr/>
          </p:nvSpPr>
          <p:spPr>
            <a:xfrm>
              <a:off x="5016500" y="2578100"/>
              <a:ext cx="3124200" cy="2057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18100" y="2565400"/>
              <a:ext cx="3103659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6600"/>
                  </a:solidFill>
                  <a:latin typeface="Consolas"/>
                  <a:cs typeface="Consolas"/>
                </a:rPr>
                <a:t>@</a:t>
              </a:r>
              <a:r>
                <a:rPr lang="en-US" dirty="0" err="1" smtClean="0">
                  <a:solidFill>
                    <a:srgbClr val="FF6600"/>
                  </a:solidFill>
                  <a:latin typeface="Consolas"/>
                  <a:cs typeface="Consolas"/>
                </a:rPr>
                <a:t>ray.remote</a:t>
              </a:r>
              <a:endParaRPr lang="en-US" dirty="0" smtClean="0">
                <a:solidFill>
                  <a:srgbClr val="FF6600"/>
                </a:solidFill>
                <a:latin typeface="Consolas"/>
                <a:cs typeface="Consolas"/>
              </a:endParaRPr>
            </a:p>
            <a:p>
              <a:r>
                <a:rPr lang="en-US" dirty="0" smtClean="0">
                  <a:latin typeface="Consolas"/>
                  <a:cs typeface="Consolas"/>
                </a:rPr>
                <a:t>add(a, b):</a:t>
              </a:r>
            </a:p>
            <a:p>
              <a:r>
                <a:rPr lang="en-US" dirty="0">
                  <a:latin typeface="Consolas"/>
                  <a:cs typeface="Consolas"/>
                </a:rPr>
                <a:t> </a:t>
              </a:r>
              <a:r>
                <a:rPr lang="en-US" dirty="0" smtClean="0">
                  <a:latin typeface="Consolas"/>
                  <a:cs typeface="Consolas"/>
                </a:rPr>
                <a:t>   return a + b</a:t>
              </a:r>
            </a:p>
            <a:p>
              <a:endParaRPr lang="en-US" dirty="0">
                <a:latin typeface="Consolas"/>
                <a:cs typeface="Consolas"/>
              </a:endParaRPr>
            </a:p>
            <a:p>
              <a:r>
                <a:rPr lang="is-IS" dirty="0" smtClean="0">
                  <a:latin typeface="Consolas"/>
                  <a:cs typeface="Consolas"/>
                </a:rPr>
                <a:t>…</a:t>
              </a:r>
              <a:endParaRPr lang="is-IS" dirty="0">
                <a:latin typeface="Consolas"/>
                <a:cs typeface="Consolas"/>
              </a:endParaRPr>
            </a:p>
            <a:p>
              <a:r>
                <a:rPr lang="en-US" dirty="0" err="1" smtClean="0">
                  <a:solidFill>
                    <a:srgbClr val="FF6600"/>
                  </a:solidFill>
                  <a:latin typeface="Consolas"/>
                  <a:cs typeface="Consolas"/>
                </a:rPr>
                <a:t>x_id</a:t>
              </a:r>
              <a:r>
                <a:rPr lang="en-US" dirty="0" smtClean="0">
                  <a:latin typeface="Consolas"/>
                  <a:cs typeface="Consolas"/>
                </a:rPr>
                <a:t> = </a:t>
              </a:r>
              <a:r>
                <a:rPr lang="en-US" dirty="0" err="1" smtClean="0">
                  <a:latin typeface="Consolas"/>
                  <a:cs typeface="Consolas"/>
                </a:rPr>
                <a:t>add.</a:t>
              </a:r>
              <a:r>
                <a:rPr lang="en-US" dirty="0" err="1" smtClean="0">
                  <a:solidFill>
                    <a:srgbClr val="FF6600"/>
                  </a:solidFill>
                  <a:latin typeface="Consolas"/>
                  <a:cs typeface="Consolas"/>
                </a:rPr>
                <a:t>remote</a:t>
              </a:r>
              <a:r>
                <a:rPr lang="en-US" dirty="0" smtClean="0">
                  <a:latin typeface="Consolas"/>
                  <a:cs typeface="Consolas"/>
                </a:rPr>
                <a:t>(3, 4)</a:t>
              </a:r>
            </a:p>
            <a:p>
              <a:r>
                <a:rPr lang="en-US" dirty="0">
                  <a:latin typeface="Consolas"/>
                  <a:cs typeface="Consolas"/>
                </a:rPr>
                <a:t>x</a:t>
              </a:r>
              <a:r>
                <a:rPr lang="en-US" dirty="0" smtClean="0">
                  <a:latin typeface="Consolas"/>
                  <a:cs typeface="Consolas"/>
                </a:rPr>
                <a:t> = </a:t>
              </a:r>
              <a:r>
                <a:rPr lang="en-US" dirty="0" err="1" smtClean="0">
                  <a:solidFill>
                    <a:srgbClr val="FF6600"/>
                  </a:solidFill>
                  <a:latin typeface="Consolas"/>
                  <a:cs typeface="Consolas"/>
                </a:rPr>
                <a:t>ray.get</a:t>
              </a:r>
              <a:r>
                <a:rPr lang="en-US" dirty="0" smtClean="0">
                  <a:latin typeface="Consolas"/>
                  <a:cs typeface="Consolas"/>
                </a:rPr>
                <a:t>(</a:t>
              </a:r>
              <a:r>
                <a:rPr lang="en-US" dirty="0" err="1" smtClean="0">
                  <a:latin typeface="Consolas"/>
                  <a:cs typeface="Consolas"/>
                </a:rPr>
                <a:t>x_id</a:t>
              </a:r>
              <a:r>
                <a:rPr lang="en-US" dirty="0" smtClean="0">
                  <a:latin typeface="Consolas"/>
                  <a:cs typeface="Consolas"/>
                </a:rPr>
                <a:t>)</a:t>
              </a:r>
              <a:r>
                <a:rPr lang="is-IS" dirty="0" smtClean="0">
                  <a:latin typeface="Consolas"/>
                  <a:cs typeface="Consolas"/>
                </a:rPr>
                <a:t> </a:t>
              </a:r>
              <a:endParaRPr lang="en-US" dirty="0">
                <a:latin typeface="Consolas"/>
                <a:cs typeface="Consola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46800" y="2095500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Ray</a:t>
              </a:r>
              <a:endParaRPr lang="en-US" sz="2400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18000" y="3340100"/>
              <a:ext cx="393700" cy="355600"/>
            </a:xfrm>
            <a:prstGeom prst="rightArrow">
              <a:avLst/>
            </a:prstGeom>
            <a:solidFill>
              <a:srgbClr val="D9D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8445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p:sp>
        <p:nvSpPr>
          <p:cNvPr id="4" name="Shape 270"/>
          <p:cNvSpPr txBox="1">
            <a:spLocks noGrp="1"/>
          </p:cNvSpPr>
          <p:nvPr>
            <p:ph idx="1"/>
          </p:nvPr>
        </p:nvSpPr>
        <p:spPr>
          <a:xfrm>
            <a:off x="169863" y="1312863"/>
            <a:ext cx="8850312" cy="35131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 lnSpcReduction="10000"/>
          </a:bodyPr>
          <a:lstStyle/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FF6600"/>
                </a:solidFill>
                <a:highlight>
                  <a:srgbClr val="FFFF00"/>
                </a:highlight>
                <a:latin typeface="Consolas"/>
                <a:cs typeface="Consolas"/>
              </a:rPr>
              <a:t>import ray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795DA3"/>
              </a:solidFill>
              <a:highlight>
                <a:srgbClr val="FFFF00"/>
              </a:highlight>
              <a:latin typeface="Consolas"/>
              <a:cs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FF6600"/>
                </a:solidFill>
                <a:highlight>
                  <a:srgbClr val="FFFF00"/>
                </a:highlight>
                <a:latin typeface="Consolas"/>
                <a:cs typeface="Consolas"/>
              </a:rPr>
              <a:t>@ray.remote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A71D5D"/>
                </a:solidFill>
                <a:latin typeface="Consolas"/>
                <a:cs typeface="Consolas"/>
              </a:rPr>
              <a:t>def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" sz="1400" b="1" dirty="0">
                <a:solidFill>
                  <a:srgbClr val="795DA3"/>
                </a:solidFill>
                <a:latin typeface="Consolas"/>
                <a:cs typeface="Consolas"/>
              </a:rPr>
              <a:t>f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(stepsize):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  </a:t>
            </a:r>
            <a:r>
              <a:rPr lang="en" sz="1400" b="1" dirty="0">
                <a:solidFill>
                  <a:srgbClr val="969896"/>
                </a:solidFill>
                <a:latin typeface="Consolas"/>
                <a:cs typeface="Consolas"/>
              </a:rPr>
              <a:t># do computation…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  </a:t>
            </a:r>
            <a:r>
              <a:rPr lang="en" sz="1400" b="1" dirty="0">
                <a:solidFill>
                  <a:srgbClr val="A71D5D"/>
                </a:solidFill>
                <a:latin typeface="Consolas"/>
                <a:cs typeface="Consolas"/>
              </a:rPr>
              <a:t>return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 result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333333"/>
              </a:solidFill>
              <a:latin typeface="Consolas"/>
              <a:cs typeface="Consolas"/>
            </a:endParaRP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969896"/>
                </a:solidFill>
                <a:latin typeface="Consolas"/>
                <a:cs typeface="Consolas"/>
              </a:rPr>
              <a:t># Run 4 experiments in parallel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results </a:t>
            </a:r>
            <a:r>
              <a:rPr lang="en" sz="1400" b="1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 [f</a:t>
            </a:r>
            <a:r>
              <a:rPr lang="en" sz="1400" b="1" dirty="0">
                <a:solidFill>
                  <a:srgbClr val="333333"/>
                </a:solidFill>
                <a:highlight>
                  <a:srgbClr val="FFFF00"/>
                </a:highlight>
                <a:latin typeface="Consolas"/>
                <a:cs typeface="Consolas"/>
              </a:rPr>
              <a:t>.</a:t>
            </a:r>
            <a:r>
              <a:rPr lang="en" sz="1400" b="1" dirty="0">
                <a:solidFill>
                  <a:srgbClr val="FF6600"/>
                </a:solidFill>
                <a:highlight>
                  <a:srgbClr val="FFFF00"/>
                </a:highlight>
                <a:latin typeface="Consolas"/>
                <a:cs typeface="Consolas"/>
              </a:rPr>
              <a:t>remote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(stepsize) </a:t>
            </a:r>
            <a:r>
              <a:rPr lang="en" sz="1400" b="1" dirty="0">
                <a:solidFill>
                  <a:srgbClr val="A71D5D"/>
                </a:solidFill>
                <a:latin typeface="Consolas"/>
                <a:cs typeface="Consolas"/>
              </a:rPr>
              <a:t>for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 stepsize </a:t>
            </a:r>
            <a:r>
              <a:rPr lang="en" sz="1400" b="1" dirty="0">
                <a:solidFill>
                  <a:srgbClr val="A71D5D"/>
                </a:solidFill>
                <a:latin typeface="Consolas"/>
                <a:cs typeface="Consolas"/>
              </a:rPr>
              <a:t>in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 [</a:t>
            </a:r>
            <a:r>
              <a:rPr lang="en" sz="1400" b="1" dirty="0">
                <a:solidFill>
                  <a:srgbClr val="0086B3"/>
                </a:solidFill>
                <a:latin typeface="Consolas"/>
                <a:cs typeface="Consolas"/>
              </a:rPr>
              <a:t>0.001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lang="en" sz="1400" b="1" dirty="0">
                <a:solidFill>
                  <a:srgbClr val="0086B3"/>
                </a:solidFill>
                <a:latin typeface="Consolas"/>
                <a:cs typeface="Consolas"/>
              </a:rPr>
              <a:t>0.01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lang="en" sz="1400" b="1" dirty="0">
                <a:solidFill>
                  <a:srgbClr val="0086B3"/>
                </a:solidFill>
                <a:latin typeface="Consolas"/>
                <a:cs typeface="Consolas"/>
              </a:rPr>
              <a:t>0.1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, </a:t>
            </a:r>
            <a:r>
              <a:rPr lang="en" sz="1400" b="1" dirty="0">
                <a:solidFill>
                  <a:srgbClr val="0086B3"/>
                </a:solidFill>
                <a:latin typeface="Consolas"/>
                <a:cs typeface="Consolas"/>
              </a:rPr>
              <a:t>1.0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]]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969896"/>
                </a:solidFill>
                <a:latin typeface="Consolas"/>
                <a:cs typeface="Consolas"/>
              </a:rPr>
              <a:t># Get the results</a:t>
            </a:r>
          </a:p>
          <a:p>
            <a:pPr lvl="0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" sz="1400" b="1" dirty="0">
                <a:solidFill>
                  <a:srgbClr val="333333"/>
                </a:solidFill>
                <a:latin typeface="Consolas"/>
                <a:cs typeface="Consolas"/>
              </a:rPr>
              <a:t>(results)</a:t>
            </a:r>
          </a:p>
        </p:txBody>
      </p:sp>
    </p:spTree>
    <p:extLst>
      <p:ext uri="{BB962C8B-B14F-4D97-AF65-F5344CB8AC3E}">
        <p14:creationId xmlns:p14="http://schemas.microsoft.com/office/powerpoint/2010/main" val="153650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508000" y="1333500"/>
            <a:ext cx="2946400" cy="25273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393700" y="1435100"/>
            <a:ext cx="2946400" cy="25273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5684837" cy="857250"/>
          </a:xfrm>
        </p:spPr>
        <p:txBody>
          <a:bodyPr/>
          <a:lstStyle/>
          <a:p>
            <a:r>
              <a:rPr lang="en-US" dirty="0" smtClean="0"/>
              <a:t>Ray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2100" y="1536700"/>
            <a:ext cx="2946400" cy="2527300"/>
          </a:xfrm>
          <a:prstGeom prst="round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9100" y="1714500"/>
            <a:ext cx="2692400" cy="647700"/>
          </a:xfrm>
          <a:prstGeom prst="round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 Light"/>
                <a:cs typeface="Helvetica Neue Light"/>
              </a:rPr>
              <a:t>Object Store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184400" y="2552700"/>
            <a:ext cx="901700" cy="520700"/>
          </a:xfrm>
          <a:prstGeom prst="round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cs typeface="Helvetica Neue Light"/>
              </a:rPr>
              <a:t>Object</a:t>
            </a:r>
          </a:p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cs typeface="Helvetica Neue Light"/>
              </a:rPr>
              <a:t>Manager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184400" y="3251200"/>
            <a:ext cx="901700" cy="520700"/>
          </a:xfrm>
          <a:prstGeom prst="roundRect">
            <a:avLst/>
          </a:prstGeom>
          <a:solidFill>
            <a:srgbClr val="FFFF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cs typeface="Helvetica Neue Light"/>
              </a:rPr>
              <a:t>Local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elvetica Neue Light"/>
              <a:cs typeface="Helvetica Neue Light"/>
            </a:endParaRPr>
          </a:p>
          <a:p>
            <a:pPr algn="ctr"/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elvetica Neue Light"/>
                <a:cs typeface="Helvetica Neue Light"/>
              </a:rPr>
              <a:t>Scheduler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95700" y="1562100"/>
            <a:ext cx="2095500" cy="2159000"/>
          </a:xfrm>
          <a:prstGeom prst="rect">
            <a:avLst/>
          </a:prstGeom>
          <a:noFill/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11200" y="990600"/>
            <a:ext cx="83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Nodes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48100" y="1714500"/>
            <a:ext cx="17907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Object Table</a:t>
            </a:r>
            <a:endParaRPr lang="en-US" sz="1600" dirty="0">
              <a:solidFill>
                <a:srgbClr val="404040"/>
              </a:solidFill>
              <a:latin typeface="Helvetica Neue Light"/>
              <a:cs typeface="Helvetica Neue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60800" y="2146300"/>
            <a:ext cx="17907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Function Table</a:t>
            </a:r>
            <a:endParaRPr lang="en-US" sz="1600" dirty="0">
              <a:solidFill>
                <a:srgbClr val="404040"/>
              </a:solidFill>
              <a:latin typeface="Helvetica Neue Light"/>
              <a:cs typeface="Helvetica Neue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3500" y="2603500"/>
            <a:ext cx="1790700" cy="33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Task Table</a:t>
            </a:r>
            <a:endParaRPr lang="en-US" sz="1600" dirty="0">
              <a:solidFill>
                <a:srgbClr val="404040"/>
              </a:solidFill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60800" y="3251200"/>
            <a:ext cx="1790700" cy="33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404040"/>
                </a:solidFill>
                <a:latin typeface="Helvetica Neue Light"/>
                <a:cs typeface="Helvetica Neue Light"/>
              </a:rPr>
              <a:t>Event Table</a:t>
            </a:r>
            <a:endParaRPr lang="en-US" sz="1600" dirty="0">
              <a:solidFill>
                <a:srgbClr val="404040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4432299" y="2857500"/>
            <a:ext cx="397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>
                <a:solidFill>
                  <a:srgbClr val="404040"/>
                </a:solidFill>
              </a:rPr>
              <a:t>…</a:t>
            </a:r>
            <a:endParaRPr lang="en-US" sz="2400" dirty="0">
              <a:solidFill>
                <a:srgbClr val="404040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889981" y="3931686"/>
            <a:ext cx="1691669" cy="773663"/>
          </a:xfrm>
          <a:prstGeom prst="ellipse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Global Scheduler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845531" y="4020586"/>
            <a:ext cx="1691669" cy="773663"/>
          </a:xfrm>
          <a:prstGeom prst="ellipse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Global Scheduler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3794731" y="4103136"/>
            <a:ext cx="1691669" cy="773663"/>
          </a:xfrm>
          <a:prstGeom prst="ellipse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Global Scheduler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30" name="Oval 29"/>
          <p:cNvSpPr/>
          <p:nvPr/>
        </p:nvSpPr>
        <p:spPr>
          <a:xfrm rot="16200000">
            <a:off x="251431" y="2883936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9" name="Oval 28"/>
          <p:cNvSpPr/>
          <p:nvPr/>
        </p:nvSpPr>
        <p:spPr>
          <a:xfrm rot="16200000">
            <a:off x="149831" y="2934736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Oval 5"/>
          <p:cNvSpPr/>
          <p:nvPr/>
        </p:nvSpPr>
        <p:spPr>
          <a:xfrm rot="16200000">
            <a:off x="35531" y="2985537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31" name="Oval 30"/>
          <p:cNvSpPr/>
          <p:nvPr/>
        </p:nvSpPr>
        <p:spPr>
          <a:xfrm rot="16200000">
            <a:off x="1140431" y="2896636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41" name="Oval 40"/>
          <p:cNvSpPr/>
          <p:nvPr/>
        </p:nvSpPr>
        <p:spPr>
          <a:xfrm rot="16200000">
            <a:off x="1038831" y="2947436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43" name="Oval 42"/>
          <p:cNvSpPr/>
          <p:nvPr/>
        </p:nvSpPr>
        <p:spPr>
          <a:xfrm rot="16200000">
            <a:off x="924531" y="2998237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Worker</a:t>
            </a:r>
            <a:endParaRPr lang="en-US" sz="1600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0600" y="596900"/>
            <a:ext cx="3073400" cy="42291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 smtClean="0">
                <a:solidFill>
                  <a:srgbClr val="262626"/>
                </a:solidFill>
                <a:latin typeface="Helvetica Neue "/>
                <a:cs typeface="Helvetica Neue "/>
              </a:rPr>
              <a:t>Driver</a:t>
            </a:r>
            <a:r>
              <a:rPr lang="en-US" sz="1600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: run a Ray program</a:t>
            </a:r>
          </a:p>
          <a:p>
            <a:endParaRPr lang="en-US" sz="800" dirty="0" smtClean="0">
              <a:solidFill>
                <a:srgbClr val="262626"/>
              </a:solidFill>
              <a:latin typeface="Helvetica Neue Light"/>
              <a:cs typeface="Helvetica Neue Light"/>
            </a:endParaRPr>
          </a:p>
          <a:p>
            <a:r>
              <a:rPr lang="en-US" sz="1600" dirty="0" smtClean="0">
                <a:solidFill>
                  <a:srgbClr val="262626"/>
                </a:solidFill>
                <a:latin typeface="Helvetica Neue "/>
                <a:cs typeface="Helvetica Neue "/>
              </a:rPr>
              <a:t>Worker</a:t>
            </a:r>
            <a:r>
              <a:rPr lang="en-US" sz="1600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: execute Python functions (tasks)</a:t>
            </a:r>
          </a:p>
          <a:p>
            <a:endParaRPr lang="en-US" sz="800" dirty="0" smtClean="0">
              <a:latin typeface="Helvetica Neue Light"/>
              <a:cs typeface="Helvetica Neue Light"/>
            </a:endParaRPr>
          </a:p>
          <a:p>
            <a:r>
              <a:rPr lang="en-US" sz="1600" dirty="0" smtClean="0">
                <a:solidFill>
                  <a:srgbClr val="262626"/>
                </a:solidFill>
                <a:latin typeface="Helvetica Neue "/>
                <a:cs typeface="Helvetica Neue "/>
              </a:rPr>
              <a:t>Object </a:t>
            </a:r>
            <a:r>
              <a:rPr lang="en-US" sz="1600" dirty="0">
                <a:solidFill>
                  <a:srgbClr val="262626"/>
                </a:solidFill>
                <a:latin typeface="Helvetica Neue "/>
                <a:cs typeface="Helvetica Neue "/>
              </a:rPr>
              <a:t>Store</a:t>
            </a:r>
            <a: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  <a:t>:</a:t>
            </a:r>
          </a:p>
          <a:p>
            <a:pPr marL="182880" indent="-182880">
              <a:buFont typeface="Arial"/>
              <a:buChar char="•"/>
            </a:pPr>
            <a: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  <a:t>Stores python objects</a:t>
            </a:r>
          </a:p>
          <a:p>
            <a:pPr marL="182880" indent="-182880">
              <a:buFont typeface="Arial"/>
              <a:buChar char="•"/>
            </a:pPr>
            <a: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  <a:t>Use shared memory on</a:t>
            </a:r>
            <a:b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</a:br>
            <a: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  <a:t>same node</a:t>
            </a:r>
          </a:p>
          <a:p>
            <a:pPr marL="182880" indent="-182880">
              <a:buFont typeface="Arial"/>
              <a:buChar char="•"/>
            </a:pPr>
            <a:endParaRPr lang="en-US" sz="800" dirty="0">
              <a:solidFill>
                <a:srgbClr val="262626"/>
              </a:solidFill>
              <a:latin typeface="Helvetica Neue Light"/>
              <a:cs typeface="Helvetica Neue Light"/>
            </a:endParaRPr>
          </a:p>
          <a:p>
            <a:r>
              <a:rPr lang="en-US" sz="1600" dirty="0">
                <a:solidFill>
                  <a:srgbClr val="262626"/>
                </a:solidFill>
                <a:latin typeface="Helvetica Neue "/>
                <a:cs typeface="Helvetica Neue "/>
              </a:rPr>
              <a:t>Global scheduler</a:t>
            </a:r>
            <a: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  <a:t>: schedule tasks based on global state</a:t>
            </a:r>
          </a:p>
          <a:p>
            <a:endParaRPr lang="en-US" sz="800" dirty="0">
              <a:solidFill>
                <a:srgbClr val="262626"/>
              </a:solidFill>
              <a:latin typeface="Helvetica Neue Light"/>
              <a:cs typeface="Helvetica Neue Light"/>
            </a:endParaRPr>
          </a:p>
          <a:p>
            <a:r>
              <a:rPr lang="en-US" sz="1600" dirty="0">
                <a:solidFill>
                  <a:srgbClr val="262626"/>
                </a:solidFill>
                <a:latin typeface="Helvetica Neue "/>
                <a:cs typeface="Helvetica Neue "/>
              </a:rPr>
              <a:t>Local scheduler</a:t>
            </a:r>
            <a: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  <a:t>: schedule </a:t>
            </a:r>
            <a:b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</a:br>
            <a: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  <a:t>tasks </a:t>
            </a:r>
            <a:r>
              <a:rPr lang="en-US" sz="1600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locally</a:t>
            </a:r>
          </a:p>
          <a:p>
            <a:endParaRPr lang="en-US" sz="800" dirty="0" smtClean="0">
              <a:solidFill>
                <a:srgbClr val="262626"/>
              </a:solidFill>
              <a:latin typeface="Helvetica Neue Light"/>
              <a:cs typeface="Helvetica Neue Light"/>
            </a:endParaRPr>
          </a:p>
          <a:p>
            <a:r>
              <a:rPr lang="en-US" sz="1600" dirty="0" smtClean="0">
                <a:solidFill>
                  <a:srgbClr val="262626"/>
                </a:solidFill>
                <a:latin typeface="Helvetica Neue "/>
                <a:cs typeface="Helvetica Neue "/>
              </a:rPr>
              <a:t>System State &amp; </a:t>
            </a:r>
            <a:r>
              <a:rPr lang="en-US" sz="1600" dirty="0" err="1" smtClean="0">
                <a:solidFill>
                  <a:srgbClr val="262626"/>
                </a:solidFill>
                <a:latin typeface="Helvetica Neue "/>
                <a:cs typeface="Helvetica Neue "/>
              </a:rPr>
              <a:t>Msg</a:t>
            </a:r>
            <a:r>
              <a:rPr lang="en-US" sz="1600" dirty="0" smtClean="0">
                <a:solidFill>
                  <a:srgbClr val="262626"/>
                </a:solidFill>
                <a:latin typeface="Helvetica Neue "/>
                <a:cs typeface="Helvetica Neue "/>
              </a:rPr>
              <a:t> Bus</a:t>
            </a:r>
            <a:r>
              <a:rPr lang="en-US" sz="1600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: </a:t>
            </a:r>
            <a: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  <a:t>store </a:t>
            </a:r>
            <a:r>
              <a:rPr lang="en-US" sz="1600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up</a:t>
            </a:r>
            <a: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  <a:t>-to-date state control state </a:t>
            </a:r>
            <a:r>
              <a:rPr lang="en-US" sz="1600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of </a:t>
            </a:r>
            <a:r>
              <a:rPr lang="en-US" sz="1600" dirty="0">
                <a:solidFill>
                  <a:srgbClr val="262626"/>
                </a:solidFill>
                <a:latin typeface="Helvetica Neue Light"/>
                <a:cs typeface="Helvetica Neue Light"/>
              </a:rPr>
              <a:t>entire </a:t>
            </a:r>
            <a:r>
              <a:rPr lang="en-US" sz="1600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system and relay events between components</a:t>
            </a:r>
            <a:endParaRPr lang="en-US" sz="1600" dirty="0">
              <a:solidFill>
                <a:srgbClr val="262626"/>
              </a:solidFill>
              <a:latin typeface="Helvetica Neue Light"/>
              <a:cs typeface="Helvetica Neue Light"/>
            </a:endParaRPr>
          </a:p>
          <a:p>
            <a:endParaRPr lang="en-US" sz="1600" dirty="0">
              <a:solidFill>
                <a:srgbClr val="262626"/>
              </a:solidFill>
              <a:latin typeface="Helvetica Neue Light"/>
              <a:cs typeface="Helvetica Neue Light"/>
            </a:endParaRPr>
          </a:p>
          <a:p>
            <a:endParaRPr lang="en-US" sz="1600" dirty="0">
              <a:solidFill>
                <a:srgbClr val="262626"/>
              </a:solidFill>
              <a:latin typeface="Helvetica Neue Light"/>
              <a:cs typeface="Helvetica Neue Light"/>
            </a:endParaRPr>
          </a:p>
          <a:p>
            <a:r>
              <a:rPr lang="en-US" sz="1600" dirty="0" smtClean="0">
                <a:latin typeface="Helvetica Neue Light"/>
                <a:cs typeface="Helvetica Neue Light"/>
              </a:rPr>
              <a:t> 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911600" y="965200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System State &amp; </a:t>
            </a:r>
          </a:p>
          <a:p>
            <a:r>
              <a:rPr lang="en-US" dirty="0" smtClean="0">
                <a:latin typeface="Helvetica Neue Light"/>
                <a:cs typeface="Helvetica Neue Light"/>
              </a:rPr>
              <a:t>Message Bus</a:t>
            </a:r>
            <a:endParaRPr lang="en-US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85223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ounded Rectangle 57"/>
          <p:cNvSpPr/>
          <p:nvPr/>
        </p:nvSpPr>
        <p:spPr>
          <a:xfrm>
            <a:off x="508000" y="1333500"/>
            <a:ext cx="2946400" cy="25273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393700" y="1435100"/>
            <a:ext cx="2946400" cy="252730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Architecture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92100" y="1536700"/>
            <a:ext cx="2946400" cy="2527300"/>
          </a:xfrm>
          <a:prstGeom prst="round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19100" y="1714500"/>
            <a:ext cx="2692400" cy="647700"/>
          </a:xfrm>
          <a:prstGeom prst="roundRect">
            <a:avLst/>
          </a:prstGeom>
          <a:solidFill>
            <a:srgbClr val="3D84C7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Object Store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184400" y="2552700"/>
            <a:ext cx="901700" cy="520700"/>
          </a:xfrm>
          <a:prstGeom prst="roundRect">
            <a:avLst/>
          </a:prstGeom>
          <a:solidFill>
            <a:srgbClr val="FF66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Helvetica Neue Light"/>
                <a:cs typeface="Helvetica Neue Light"/>
              </a:rPr>
              <a:t>Object</a:t>
            </a:r>
          </a:p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Manager</a:t>
            </a:r>
            <a:endParaRPr lang="en-US" sz="12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184400" y="3251200"/>
            <a:ext cx="901700" cy="520700"/>
          </a:xfrm>
          <a:prstGeom prst="roundRect">
            <a:avLst/>
          </a:prstGeom>
          <a:solidFill>
            <a:srgbClr val="FF66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Local</a:t>
            </a:r>
            <a:endParaRPr lang="en-US" sz="1200" dirty="0">
              <a:solidFill>
                <a:srgbClr val="FFFFFF"/>
              </a:solidFill>
              <a:latin typeface="Helvetica Neue Light"/>
              <a:cs typeface="Helvetica Neue Light"/>
            </a:endParaRPr>
          </a:p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Scheduler</a:t>
            </a:r>
            <a:endParaRPr lang="en-US" sz="12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95700" y="1562100"/>
            <a:ext cx="2095500" cy="2159000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11600" y="965200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System State &amp; </a:t>
            </a:r>
          </a:p>
          <a:p>
            <a:r>
              <a:rPr lang="en-US" dirty="0" smtClean="0">
                <a:latin typeface="Helvetica Neue Light"/>
                <a:cs typeface="Helvetica Neue Light"/>
              </a:rPr>
              <a:t>Message Bus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1200" y="990600"/>
            <a:ext cx="838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Nodes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48100" y="1714500"/>
            <a:ext cx="1790700" cy="304800"/>
          </a:xfrm>
          <a:prstGeom prst="rect">
            <a:avLst/>
          </a:prstGeom>
          <a:solidFill>
            <a:srgbClr val="FF6600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Object Table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60800" y="2146300"/>
            <a:ext cx="1790700" cy="304800"/>
          </a:xfrm>
          <a:prstGeom prst="rect">
            <a:avLst/>
          </a:prstGeom>
          <a:solidFill>
            <a:srgbClr val="FF6600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Function Table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873500" y="2603500"/>
            <a:ext cx="1790700" cy="330200"/>
          </a:xfrm>
          <a:prstGeom prst="rect">
            <a:avLst/>
          </a:prstGeom>
          <a:solidFill>
            <a:srgbClr val="FF6600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Task Table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60800" y="3251200"/>
            <a:ext cx="1790700" cy="330200"/>
          </a:xfrm>
          <a:prstGeom prst="rect">
            <a:avLst/>
          </a:prstGeom>
          <a:solidFill>
            <a:srgbClr val="FF6600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Event Table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4432299" y="2857500"/>
            <a:ext cx="39716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s-IS" sz="2400" dirty="0" smtClean="0">
                <a:solidFill>
                  <a:srgbClr val="FFFFFF"/>
                </a:solidFill>
              </a:rPr>
              <a:t>…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3889981" y="3931686"/>
            <a:ext cx="1691669" cy="773663"/>
          </a:xfrm>
          <a:prstGeom prst="ellipse">
            <a:avLst/>
          </a:prstGeom>
          <a:solidFill>
            <a:srgbClr val="FF6600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Global Scheduler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3845531" y="4020586"/>
            <a:ext cx="1691669" cy="773663"/>
          </a:xfrm>
          <a:prstGeom prst="ellipse">
            <a:avLst/>
          </a:prstGeom>
          <a:solidFill>
            <a:srgbClr val="FF6600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 Light"/>
                <a:cs typeface="Helvetica Neue Light"/>
              </a:rPr>
              <a:t>Global Scheduler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Helvetica Neue Light"/>
              <a:cs typeface="Helvetica Neue Light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3794731" y="4103136"/>
            <a:ext cx="1691669" cy="773663"/>
          </a:xfrm>
          <a:prstGeom prst="ellipse">
            <a:avLst/>
          </a:prstGeom>
          <a:solidFill>
            <a:srgbClr val="FF6600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Global Scheduler</a:t>
            </a:r>
            <a:endParaRPr lang="en-US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30" name="Oval 29"/>
          <p:cNvSpPr/>
          <p:nvPr/>
        </p:nvSpPr>
        <p:spPr>
          <a:xfrm rot="16200000">
            <a:off x="251431" y="2883936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chemeClr val="bg1"/>
              </a:solidFill>
              <a:latin typeface="Helvetica Neue Light"/>
              <a:cs typeface="Helvetica Neue Light"/>
            </a:endParaRPr>
          </a:p>
        </p:txBody>
      </p:sp>
      <p:sp>
        <p:nvSpPr>
          <p:cNvPr id="29" name="Oval 28"/>
          <p:cNvSpPr/>
          <p:nvPr/>
        </p:nvSpPr>
        <p:spPr>
          <a:xfrm rot="16200000">
            <a:off x="149831" y="2934736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6" name="Oval 5"/>
          <p:cNvSpPr/>
          <p:nvPr/>
        </p:nvSpPr>
        <p:spPr>
          <a:xfrm rot="16200000">
            <a:off x="35531" y="2985537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31" name="Oval 30"/>
          <p:cNvSpPr/>
          <p:nvPr/>
        </p:nvSpPr>
        <p:spPr>
          <a:xfrm rot="16200000">
            <a:off x="1140431" y="2896636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41" name="Oval 40"/>
          <p:cNvSpPr/>
          <p:nvPr/>
        </p:nvSpPr>
        <p:spPr>
          <a:xfrm rot="16200000">
            <a:off x="1038831" y="2947436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43" name="Oval 42"/>
          <p:cNvSpPr/>
          <p:nvPr/>
        </p:nvSpPr>
        <p:spPr>
          <a:xfrm rot="16200000">
            <a:off x="924531" y="2998237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Worker</a:t>
            </a:r>
            <a:endParaRPr lang="en-US" sz="1600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80200" y="1828800"/>
            <a:ext cx="2463800" cy="17018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rgbClr val="262626"/>
                </a:solidFill>
                <a:latin typeface="Helvetica Neue"/>
                <a:cs typeface="Helvetica Neue"/>
              </a:rPr>
              <a:t>Object Store</a:t>
            </a:r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: could evolve into storage for Arrow</a:t>
            </a:r>
          </a:p>
          <a:p>
            <a:endParaRPr lang="en-US" dirty="0" smtClean="0">
              <a:solidFill>
                <a:srgbClr val="262626"/>
              </a:solidFill>
              <a:latin typeface="Helvetica Neue Light"/>
              <a:cs typeface="Helvetica Neue Light"/>
            </a:endParaRPr>
          </a:p>
          <a:p>
            <a:r>
              <a:rPr lang="en-US" dirty="0" smtClean="0">
                <a:solidFill>
                  <a:srgbClr val="262626"/>
                </a:solidFill>
                <a:latin typeface="Helvetica Neue"/>
                <a:cs typeface="Helvetica Neue"/>
              </a:rPr>
              <a:t>Backend</a:t>
            </a:r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: could evolve into RISE microkernel</a:t>
            </a:r>
          </a:p>
        </p:txBody>
      </p:sp>
      <p:sp>
        <p:nvSpPr>
          <p:cNvPr id="3" name="Rectangle 2"/>
          <p:cNvSpPr/>
          <p:nvPr/>
        </p:nvSpPr>
        <p:spPr>
          <a:xfrm>
            <a:off x="6400800" y="1930400"/>
            <a:ext cx="292100" cy="279400"/>
          </a:xfrm>
          <a:prstGeom prst="rect">
            <a:avLst/>
          </a:prstGeom>
          <a:solidFill>
            <a:srgbClr val="3D84C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00800" y="3009900"/>
            <a:ext cx="292100" cy="27940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ChangeArrowheads="1"/>
          </p:cNvSpPr>
          <p:nvPr/>
        </p:nvSpPr>
        <p:spPr bwMode="auto">
          <a:xfrm>
            <a:off x="4876377" y="1542575"/>
            <a:ext cx="838623" cy="343455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 "/>
              <a:cs typeface="Helvetica Neue "/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</a:t>
            </a:r>
          </a:p>
        </p:txBody>
      </p:sp>
      <p:sp>
        <p:nvSpPr>
          <p:cNvPr id="4116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529" y="3314515"/>
            <a:ext cx="7924905" cy="1306078"/>
          </a:xfrm>
        </p:spPr>
        <p:txBody>
          <a:bodyPr/>
          <a:lstStyle/>
          <a:p>
            <a:r>
              <a:rPr lang="en-US"/>
              <a:t>Re-implement every application for every technology?</a:t>
            </a:r>
          </a:p>
          <a:p>
            <a:r>
              <a:rPr lang="en-US"/>
              <a:t>No! But how does the Internet architecture avoid this?</a:t>
            </a:r>
          </a:p>
        </p:txBody>
      </p:sp>
      <p:sp>
        <p:nvSpPr>
          <p:cNvPr id="411653" name="Rectangle 5"/>
          <p:cNvSpPr>
            <a:spLocks noChangeArrowheads="1"/>
          </p:cNvSpPr>
          <p:nvPr/>
        </p:nvSpPr>
        <p:spPr bwMode="auto">
          <a:xfrm>
            <a:off x="2818660" y="1542575"/>
            <a:ext cx="914718" cy="343455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 "/>
              <a:cs typeface="Helvetica Neue "/>
            </a:endParaRPr>
          </a:p>
        </p:txBody>
      </p:sp>
      <p:sp>
        <p:nvSpPr>
          <p:cNvPr id="411654" name="Rectangle 6"/>
          <p:cNvSpPr>
            <a:spLocks noChangeArrowheads="1"/>
          </p:cNvSpPr>
          <p:nvPr/>
        </p:nvSpPr>
        <p:spPr bwMode="auto">
          <a:xfrm>
            <a:off x="3961661" y="1542575"/>
            <a:ext cx="686434" cy="343455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 "/>
              <a:cs typeface="Helvetica Neue "/>
            </a:endParaRPr>
          </a:p>
        </p:txBody>
      </p:sp>
      <p:sp>
        <p:nvSpPr>
          <p:cNvPr id="411655" name="Text Box 7"/>
          <p:cNvSpPr txBox="1">
            <a:spLocks noChangeArrowheads="1"/>
          </p:cNvSpPr>
          <p:nvPr/>
        </p:nvSpPr>
        <p:spPr bwMode="auto">
          <a:xfrm>
            <a:off x="2975838" y="1513894"/>
            <a:ext cx="575240" cy="35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dirty="0" smtClean="0">
                <a:latin typeface="Helvetica Neue "/>
                <a:cs typeface="Helvetica Neue "/>
              </a:rPr>
              <a:t>p2p </a:t>
            </a:r>
            <a:endParaRPr lang="en-US" sz="1800" b="1" dirty="0">
              <a:latin typeface="Helvetica Neue "/>
              <a:cs typeface="Helvetica Neue "/>
            </a:endParaRPr>
          </a:p>
        </p:txBody>
      </p:sp>
      <p:sp>
        <p:nvSpPr>
          <p:cNvPr id="411656" name="Text Box 8"/>
          <p:cNvSpPr txBox="1">
            <a:spLocks noChangeArrowheads="1"/>
          </p:cNvSpPr>
          <p:nvPr/>
        </p:nvSpPr>
        <p:spPr bwMode="auto">
          <a:xfrm>
            <a:off x="4002936" y="1536935"/>
            <a:ext cx="596655" cy="35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Helvetica Neue "/>
                <a:cs typeface="Helvetica Neue "/>
              </a:rPr>
              <a:t>FTP</a:t>
            </a:r>
          </a:p>
        </p:txBody>
      </p:sp>
      <p:sp>
        <p:nvSpPr>
          <p:cNvPr id="411657" name="Text Box 9"/>
          <p:cNvSpPr txBox="1">
            <a:spLocks noChangeArrowheads="1"/>
          </p:cNvSpPr>
          <p:nvPr/>
        </p:nvSpPr>
        <p:spPr bwMode="auto">
          <a:xfrm>
            <a:off x="4982646" y="1524235"/>
            <a:ext cx="626523" cy="35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Helvetica Neue "/>
                <a:cs typeface="Helvetica Neue "/>
              </a:rPr>
              <a:t>NFS</a:t>
            </a:r>
          </a:p>
        </p:txBody>
      </p:sp>
      <p:grpSp>
        <p:nvGrpSpPr>
          <p:cNvPr id="411658" name="Group 10"/>
          <p:cNvGrpSpPr>
            <a:grpSpLocks/>
          </p:cNvGrpSpPr>
          <p:nvPr/>
        </p:nvGrpSpPr>
        <p:grpSpPr bwMode="auto">
          <a:xfrm>
            <a:off x="5943283" y="2286527"/>
            <a:ext cx="1019275" cy="654822"/>
            <a:chOff x="3456" y="2400"/>
            <a:chExt cx="642" cy="551"/>
          </a:xfrm>
        </p:grpSpPr>
        <p:sp>
          <p:nvSpPr>
            <p:cNvPr id="411659" name="Rectangle 11"/>
            <p:cNvSpPr>
              <a:spLocks noChangeArrowheads="1"/>
            </p:cNvSpPr>
            <p:nvPr/>
          </p:nvSpPr>
          <p:spPr bwMode="auto">
            <a:xfrm>
              <a:off x="3456" y="2400"/>
              <a:ext cx="642" cy="51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1577" tIns="45789" rIns="91577" bIns="45789">
              <a:spAutoFit/>
            </a:bodyPr>
            <a:lstStyle/>
            <a:p>
              <a:endParaRPr lang="en-US">
                <a:latin typeface="Helvetica Neue "/>
                <a:cs typeface="Helvetica Neue "/>
              </a:endParaRPr>
            </a:p>
          </p:txBody>
        </p:sp>
        <p:sp>
          <p:nvSpPr>
            <p:cNvPr id="411660" name="Text Box 12"/>
            <p:cNvSpPr txBox="1">
              <a:spLocks noChangeArrowheads="1"/>
            </p:cNvSpPr>
            <p:nvPr/>
          </p:nvSpPr>
          <p:spPr bwMode="auto">
            <a:xfrm>
              <a:off x="3494" y="2407"/>
              <a:ext cx="585" cy="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577" tIns="45789" rIns="91577" bIns="45789">
              <a:spAutoFit/>
            </a:bodyPr>
            <a:lstStyle>
              <a:lvl1pPr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15988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373188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831975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2891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7463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2035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6607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b="1" dirty="0">
                  <a:latin typeface="Helvetica Neue "/>
                  <a:cs typeface="Helvetica Neue "/>
                </a:rPr>
                <a:t>Packet</a:t>
              </a:r>
            </a:p>
            <a:p>
              <a:r>
                <a:rPr lang="en-US" sz="1800" b="1" dirty="0">
                  <a:latin typeface="Helvetica Neue "/>
                  <a:cs typeface="Helvetica Neue "/>
                </a:rPr>
                <a:t>radio</a:t>
              </a:r>
            </a:p>
          </p:txBody>
        </p:sp>
      </p:grpSp>
      <p:sp>
        <p:nvSpPr>
          <p:cNvPr id="411661" name="Rectangle 13"/>
          <p:cNvSpPr>
            <a:spLocks noChangeArrowheads="1"/>
          </p:cNvSpPr>
          <p:nvPr/>
        </p:nvSpPr>
        <p:spPr bwMode="auto">
          <a:xfrm>
            <a:off x="3276812" y="2286528"/>
            <a:ext cx="1143000" cy="57044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 "/>
              <a:cs typeface="Helvetica Neue "/>
            </a:endParaRPr>
          </a:p>
        </p:txBody>
      </p:sp>
      <p:sp>
        <p:nvSpPr>
          <p:cNvPr id="411662" name="Text Box 14"/>
          <p:cNvSpPr txBox="1">
            <a:spLocks noChangeArrowheads="1"/>
          </p:cNvSpPr>
          <p:nvPr/>
        </p:nvSpPr>
        <p:spPr bwMode="auto">
          <a:xfrm>
            <a:off x="3375154" y="2256748"/>
            <a:ext cx="985959" cy="63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Helvetica Neue "/>
                <a:cs typeface="Helvetica Neue "/>
              </a:rPr>
              <a:t>Coaxial </a:t>
            </a:r>
          </a:p>
          <a:p>
            <a:r>
              <a:rPr lang="en-US" sz="1800" b="1" dirty="0">
                <a:latin typeface="Helvetica Neue "/>
                <a:cs typeface="Helvetica Neue "/>
              </a:rPr>
              <a:t>cable</a:t>
            </a:r>
          </a:p>
        </p:txBody>
      </p:sp>
      <p:sp>
        <p:nvSpPr>
          <p:cNvPr id="411663" name="Rectangle 15"/>
          <p:cNvSpPr>
            <a:spLocks noChangeArrowheads="1"/>
          </p:cNvSpPr>
          <p:nvPr/>
        </p:nvSpPr>
        <p:spPr bwMode="auto">
          <a:xfrm>
            <a:off x="4724189" y="2286528"/>
            <a:ext cx="990812" cy="57044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 "/>
              <a:cs typeface="Helvetica Neue "/>
            </a:endParaRPr>
          </a:p>
        </p:txBody>
      </p:sp>
      <p:sp>
        <p:nvSpPr>
          <p:cNvPr id="411664" name="Text Box 16"/>
          <p:cNvSpPr txBox="1">
            <a:spLocks noChangeArrowheads="1"/>
          </p:cNvSpPr>
          <p:nvPr/>
        </p:nvSpPr>
        <p:spPr bwMode="auto">
          <a:xfrm>
            <a:off x="4835230" y="2256748"/>
            <a:ext cx="729203" cy="63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Helvetica Neue "/>
                <a:cs typeface="Helvetica Neue "/>
              </a:rPr>
              <a:t>Fiber</a:t>
            </a:r>
          </a:p>
          <a:p>
            <a:r>
              <a:rPr lang="en-US" sz="1800" b="1" dirty="0">
                <a:latin typeface="Helvetica Neue "/>
                <a:cs typeface="Helvetica Neue "/>
              </a:rPr>
              <a:t>optic</a:t>
            </a:r>
          </a:p>
        </p:txBody>
      </p:sp>
      <p:sp>
        <p:nvSpPr>
          <p:cNvPr id="411665" name="Line 17"/>
          <p:cNvSpPr>
            <a:spLocks noChangeShapeType="1"/>
          </p:cNvSpPr>
          <p:nvPr/>
        </p:nvSpPr>
        <p:spPr bwMode="auto">
          <a:xfrm>
            <a:off x="2438188" y="2114207"/>
            <a:ext cx="4495906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 "/>
              <a:cs typeface="Helvetica Neue "/>
            </a:endParaRPr>
          </a:p>
        </p:txBody>
      </p:sp>
      <p:sp>
        <p:nvSpPr>
          <p:cNvPr id="411666" name="Text Box 18"/>
          <p:cNvSpPr txBox="1">
            <a:spLocks noChangeArrowheads="1"/>
          </p:cNvSpPr>
          <p:nvPr/>
        </p:nvSpPr>
        <p:spPr bwMode="auto">
          <a:xfrm>
            <a:off x="871914" y="1609127"/>
            <a:ext cx="1421588" cy="35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Helvetica Neue "/>
                <a:cs typeface="Helvetica Neue "/>
              </a:rPr>
              <a:t>Application</a:t>
            </a:r>
          </a:p>
        </p:txBody>
      </p:sp>
      <p:sp>
        <p:nvSpPr>
          <p:cNvPr id="411667" name="Text Box 19"/>
          <p:cNvSpPr txBox="1">
            <a:spLocks noChangeArrowheads="1"/>
          </p:cNvSpPr>
          <p:nvPr/>
        </p:nvSpPr>
        <p:spPr bwMode="auto">
          <a:xfrm>
            <a:off x="898864" y="2343573"/>
            <a:ext cx="1652984" cy="63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Helvetica Neue "/>
                <a:cs typeface="Helvetica Neue "/>
              </a:rPr>
              <a:t>Transmission</a:t>
            </a:r>
          </a:p>
          <a:p>
            <a:r>
              <a:rPr lang="en-US" sz="1800" b="1" dirty="0">
                <a:latin typeface="Helvetica Neue "/>
                <a:cs typeface="Helvetica Neue "/>
              </a:rPr>
              <a:t>Media</a:t>
            </a:r>
          </a:p>
        </p:txBody>
      </p:sp>
      <p:cxnSp>
        <p:nvCxnSpPr>
          <p:cNvPr id="411668" name="AutoShape 20"/>
          <p:cNvCxnSpPr>
            <a:cxnSpLocks noChangeShapeType="1"/>
            <a:stCxn id="411655" idx="2"/>
            <a:endCxn id="411662" idx="0"/>
          </p:cNvCxnSpPr>
          <p:nvPr/>
        </p:nvCxnSpPr>
        <p:spPr bwMode="auto">
          <a:xfrm>
            <a:off x="3263458" y="1873322"/>
            <a:ext cx="604676" cy="38342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1669" name="AutoShape 21"/>
          <p:cNvCxnSpPr>
            <a:cxnSpLocks noChangeShapeType="1"/>
            <a:stCxn id="411655" idx="2"/>
            <a:endCxn id="411663" idx="0"/>
          </p:cNvCxnSpPr>
          <p:nvPr/>
        </p:nvCxnSpPr>
        <p:spPr bwMode="auto">
          <a:xfrm>
            <a:off x="3263458" y="1873322"/>
            <a:ext cx="1956137" cy="413206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1670" name="AutoShape 22"/>
          <p:cNvCxnSpPr>
            <a:cxnSpLocks noChangeShapeType="1"/>
            <a:stCxn id="411656" idx="2"/>
            <a:endCxn id="411661" idx="0"/>
          </p:cNvCxnSpPr>
          <p:nvPr/>
        </p:nvCxnSpPr>
        <p:spPr bwMode="auto">
          <a:xfrm flipH="1">
            <a:off x="3848312" y="1896363"/>
            <a:ext cx="452952" cy="39016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1671" name="AutoShape 23"/>
          <p:cNvCxnSpPr>
            <a:cxnSpLocks noChangeShapeType="1"/>
            <a:stCxn id="411654" idx="2"/>
            <a:endCxn id="411663" idx="0"/>
          </p:cNvCxnSpPr>
          <p:nvPr/>
        </p:nvCxnSpPr>
        <p:spPr bwMode="auto">
          <a:xfrm>
            <a:off x="4305670" y="1893161"/>
            <a:ext cx="914718" cy="38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1672" name="AutoShape 24"/>
          <p:cNvCxnSpPr>
            <a:cxnSpLocks noChangeShapeType="1"/>
            <a:stCxn id="411650" idx="2"/>
            <a:endCxn id="411661" idx="0"/>
          </p:cNvCxnSpPr>
          <p:nvPr/>
        </p:nvCxnSpPr>
        <p:spPr bwMode="auto">
          <a:xfrm flipH="1">
            <a:off x="3849104" y="1893161"/>
            <a:ext cx="1447378" cy="38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1673" name="AutoShape 25"/>
          <p:cNvCxnSpPr>
            <a:cxnSpLocks noChangeShapeType="1"/>
            <a:stCxn id="411650" idx="2"/>
            <a:endCxn id="411663" idx="0"/>
          </p:cNvCxnSpPr>
          <p:nvPr/>
        </p:nvCxnSpPr>
        <p:spPr bwMode="auto">
          <a:xfrm flipH="1">
            <a:off x="5220388" y="1893161"/>
            <a:ext cx="76094" cy="3862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11674" name="Group 26"/>
          <p:cNvGrpSpPr>
            <a:grpSpLocks/>
          </p:cNvGrpSpPr>
          <p:nvPr/>
        </p:nvGrpSpPr>
        <p:grpSpPr bwMode="auto">
          <a:xfrm>
            <a:off x="5943280" y="1535409"/>
            <a:ext cx="810013" cy="376845"/>
            <a:chOff x="3456" y="1770"/>
            <a:chExt cx="510" cy="316"/>
          </a:xfrm>
        </p:grpSpPr>
        <p:sp>
          <p:nvSpPr>
            <p:cNvPr id="411675" name="Rectangle 27"/>
            <p:cNvSpPr>
              <a:spLocks noChangeArrowheads="1"/>
            </p:cNvSpPr>
            <p:nvPr/>
          </p:nvSpPr>
          <p:spPr bwMode="auto">
            <a:xfrm>
              <a:off x="3463" y="1776"/>
              <a:ext cx="503" cy="31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1577" tIns="45789" rIns="91577" bIns="45789">
              <a:spAutoFit/>
            </a:bodyPr>
            <a:lstStyle/>
            <a:p>
              <a:endParaRPr lang="en-US">
                <a:latin typeface="Helvetica Neue "/>
                <a:cs typeface="Helvetica Neue "/>
              </a:endParaRPr>
            </a:p>
          </p:txBody>
        </p:sp>
        <p:sp>
          <p:nvSpPr>
            <p:cNvPr id="411676" name="Text Box 28"/>
            <p:cNvSpPr txBox="1">
              <a:spLocks noChangeArrowheads="1"/>
            </p:cNvSpPr>
            <p:nvPr/>
          </p:nvSpPr>
          <p:spPr bwMode="auto">
            <a:xfrm>
              <a:off x="3456" y="1770"/>
              <a:ext cx="49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577" tIns="45789" rIns="91577" bIns="45789">
              <a:spAutoFit/>
            </a:bodyPr>
            <a:lstStyle>
              <a:lvl1pPr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15988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373188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831975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2891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7463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2035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6607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b="1" dirty="0">
                  <a:latin typeface="Helvetica Neue "/>
                  <a:cs typeface="Helvetica Neue "/>
                </a:rPr>
                <a:t>HTTP</a:t>
              </a:r>
            </a:p>
          </p:txBody>
        </p:sp>
      </p:grpSp>
      <p:grpSp>
        <p:nvGrpSpPr>
          <p:cNvPr id="411677" name="Group 29"/>
          <p:cNvGrpSpPr>
            <a:grpSpLocks/>
          </p:cNvGrpSpPr>
          <p:nvPr/>
        </p:nvGrpSpPr>
        <p:grpSpPr bwMode="auto">
          <a:xfrm>
            <a:off x="3276812" y="1893161"/>
            <a:ext cx="3200717" cy="386237"/>
            <a:chOff x="1776" y="2070"/>
            <a:chExt cx="2016" cy="324"/>
          </a:xfrm>
        </p:grpSpPr>
        <p:cxnSp>
          <p:nvCxnSpPr>
            <p:cNvPr id="411678" name="AutoShape 30"/>
            <p:cNvCxnSpPr>
              <a:cxnSpLocks noChangeShapeType="1"/>
            </p:cNvCxnSpPr>
            <p:nvPr/>
          </p:nvCxnSpPr>
          <p:spPr bwMode="auto">
            <a:xfrm>
              <a:off x="1776" y="2070"/>
              <a:ext cx="2016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1679" name="AutoShape 31"/>
            <p:cNvCxnSpPr>
              <a:cxnSpLocks noChangeShapeType="1"/>
            </p:cNvCxnSpPr>
            <p:nvPr/>
          </p:nvCxnSpPr>
          <p:spPr bwMode="auto">
            <a:xfrm>
              <a:off x="2424" y="2070"/>
              <a:ext cx="1368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1680" name="AutoShape 32"/>
            <p:cNvCxnSpPr>
              <a:cxnSpLocks noChangeShapeType="1"/>
            </p:cNvCxnSpPr>
            <p:nvPr/>
          </p:nvCxnSpPr>
          <p:spPr bwMode="auto">
            <a:xfrm>
              <a:off x="3048" y="2070"/>
              <a:ext cx="744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1681" name="AutoShape 33"/>
            <p:cNvCxnSpPr>
              <a:cxnSpLocks noChangeShapeType="1"/>
              <a:stCxn id="411675" idx="2"/>
            </p:cNvCxnSpPr>
            <p:nvPr/>
          </p:nvCxnSpPr>
          <p:spPr bwMode="auto">
            <a:xfrm>
              <a:off x="3714" y="2086"/>
              <a:ext cx="78" cy="308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411682" name="Group 34"/>
          <p:cNvGrpSpPr>
            <a:grpSpLocks/>
          </p:cNvGrpSpPr>
          <p:nvPr/>
        </p:nvGrpSpPr>
        <p:grpSpPr bwMode="auto">
          <a:xfrm>
            <a:off x="3847521" y="1912251"/>
            <a:ext cx="2506318" cy="367143"/>
            <a:chOff x="2136" y="2086"/>
            <a:chExt cx="1578" cy="308"/>
          </a:xfrm>
        </p:grpSpPr>
        <p:cxnSp>
          <p:nvCxnSpPr>
            <p:cNvPr id="411683" name="AutoShape 35"/>
            <p:cNvCxnSpPr>
              <a:cxnSpLocks noChangeShapeType="1"/>
              <a:stCxn id="411675" idx="2"/>
            </p:cNvCxnSpPr>
            <p:nvPr/>
          </p:nvCxnSpPr>
          <p:spPr bwMode="auto">
            <a:xfrm flipH="1">
              <a:off x="2136" y="2086"/>
              <a:ext cx="1578" cy="30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1684" name="AutoShape 36"/>
            <p:cNvCxnSpPr>
              <a:cxnSpLocks noChangeShapeType="1"/>
              <a:stCxn id="411675" idx="2"/>
            </p:cNvCxnSpPr>
            <p:nvPr/>
          </p:nvCxnSpPr>
          <p:spPr bwMode="auto">
            <a:xfrm flipH="1">
              <a:off x="3000" y="2086"/>
              <a:ext cx="714" cy="30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52920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2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Ray System Instantiation &amp; Interaction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69900" y="1536700"/>
            <a:ext cx="2768600" cy="2349500"/>
          </a:xfrm>
          <a:prstGeom prst="round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803400" y="3276600"/>
            <a:ext cx="901700" cy="520700"/>
          </a:xfrm>
          <a:prstGeom prst="roundRect">
            <a:avLst/>
          </a:prstGeom>
          <a:solidFill>
            <a:srgbClr val="FF66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Local</a:t>
            </a:r>
            <a:endParaRPr lang="en-US" sz="1200" dirty="0">
              <a:solidFill>
                <a:srgbClr val="FFFFFF"/>
              </a:solidFill>
              <a:latin typeface="Helvetica Neue Light"/>
              <a:cs typeface="Helvetica Neue Light"/>
            </a:endParaRPr>
          </a:p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Scheduler</a:t>
            </a:r>
            <a:endParaRPr lang="en-US" sz="12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118100" y="1536700"/>
            <a:ext cx="3352800" cy="2349500"/>
          </a:xfrm>
          <a:prstGeom prst="roundRect">
            <a:avLst/>
          </a:prstGeom>
          <a:solidFill>
            <a:srgbClr val="FFFFFF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651500" y="3251200"/>
            <a:ext cx="901700" cy="520700"/>
          </a:xfrm>
          <a:prstGeom prst="roundRect">
            <a:avLst/>
          </a:prstGeom>
          <a:solidFill>
            <a:srgbClr val="FF66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Local</a:t>
            </a:r>
            <a:endParaRPr lang="en-US" sz="1200" dirty="0">
              <a:solidFill>
                <a:srgbClr val="FFFFFF"/>
              </a:solidFill>
              <a:latin typeface="Helvetica Neue Light"/>
              <a:cs typeface="Helvetica Neue Light"/>
            </a:endParaRPr>
          </a:p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Scheduler</a:t>
            </a:r>
            <a:endParaRPr lang="en-US" sz="12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032000" y="1701800"/>
            <a:ext cx="4305300" cy="1358900"/>
          </a:xfrm>
          <a:prstGeom prst="roundRect">
            <a:avLst/>
          </a:prstGeom>
          <a:solidFill>
            <a:schemeClr val="accent2">
              <a:alpha val="30000"/>
            </a:schemeClr>
          </a:solidFill>
          <a:ln w="19050" cmpd="sng">
            <a:solidFill>
              <a:srgbClr val="3366FF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184400" y="2463800"/>
            <a:ext cx="901700" cy="520700"/>
          </a:xfrm>
          <a:prstGeom prst="roundRect">
            <a:avLst/>
          </a:prstGeom>
          <a:solidFill>
            <a:srgbClr val="FF66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Helvetica Neue Light"/>
                <a:cs typeface="Helvetica Neue Light"/>
              </a:rPr>
              <a:t>Object</a:t>
            </a:r>
          </a:p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Manager</a:t>
            </a:r>
            <a:endParaRPr lang="en-US" sz="12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184400" y="1854200"/>
            <a:ext cx="901700" cy="520700"/>
          </a:xfrm>
          <a:prstGeom prst="roundRect">
            <a:avLst/>
          </a:prstGeom>
          <a:solidFill>
            <a:srgbClr val="3D84C7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Object Store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295900" y="2463800"/>
            <a:ext cx="901700" cy="520700"/>
          </a:xfrm>
          <a:prstGeom prst="roundRect">
            <a:avLst/>
          </a:prstGeom>
          <a:solidFill>
            <a:srgbClr val="FF6600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Helvetica Neue Light"/>
                <a:cs typeface="Helvetica Neue Light"/>
              </a:rPr>
              <a:t>Object</a:t>
            </a:r>
          </a:p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Manager</a:t>
            </a:r>
            <a:endParaRPr lang="en-US" sz="12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95900" y="1854200"/>
            <a:ext cx="901700" cy="520700"/>
          </a:xfrm>
          <a:prstGeom prst="roundRect">
            <a:avLst/>
          </a:prstGeom>
          <a:solidFill>
            <a:srgbClr val="3D84C7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Object Store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27400" y="3403600"/>
            <a:ext cx="1676400" cy="660400"/>
          </a:xfrm>
          <a:prstGeom prst="rect">
            <a:avLst/>
          </a:prstGeom>
          <a:solidFill>
            <a:srgbClr val="FF6600">
              <a:alpha val="50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System State &amp; Message Bus</a:t>
            </a:r>
            <a:endParaRPr lang="en-US" sz="1400" dirty="0">
              <a:solidFill>
                <a:schemeClr val="tx1"/>
              </a:solidFill>
              <a:latin typeface="Helvetica Neue Light"/>
              <a:cs typeface="Helvetica Neue Light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Helvetica Neue Light"/>
                <a:cs typeface="Helvetica Neue Light"/>
              </a:rPr>
              <a:t>(shared, </a:t>
            </a:r>
            <a:r>
              <a:rPr lang="en-US" sz="1400" dirty="0" err="1">
                <a:solidFill>
                  <a:schemeClr val="tx1"/>
                </a:solidFill>
                <a:latin typeface="Helvetica Neue Light"/>
                <a:cs typeface="Helvetica Neue Light"/>
              </a:rPr>
              <a:t>sharded</a:t>
            </a:r>
            <a:r>
              <a:rPr lang="en-US" sz="1400" dirty="0" smtClean="0">
                <a:solidFill>
                  <a:schemeClr val="tx1"/>
                </a:solidFill>
                <a:latin typeface="Helvetica Neue Light"/>
                <a:cs typeface="Helvetica Neue Light"/>
              </a:rPr>
              <a:t>)</a:t>
            </a:r>
            <a:endParaRPr lang="en-US" sz="1400" dirty="0">
              <a:solidFill>
                <a:schemeClr val="tx1"/>
              </a:solidFill>
              <a:latin typeface="Helvetica Neue Light"/>
              <a:cs typeface="Helvetica Neue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1200" y="1181100"/>
            <a:ext cx="92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Node 1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34000" y="1181100"/>
            <a:ext cx="920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Node 2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399198" y="2070100"/>
            <a:ext cx="1467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6600"/>
                </a:solidFill>
                <a:latin typeface="Helvetica Neue "/>
                <a:cs typeface="Helvetica Neue "/>
              </a:rPr>
              <a:t>Distributed </a:t>
            </a:r>
          </a:p>
          <a:p>
            <a:pPr algn="ctr"/>
            <a:r>
              <a:rPr lang="en-US" dirty="0" smtClean="0">
                <a:solidFill>
                  <a:srgbClr val="FF6600"/>
                </a:solidFill>
                <a:latin typeface="Helvetica Neue "/>
                <a:cs typeface="Helvetica Neue "/>
              </a:rPr>
              <a:t>Object Store</a:t>
            </a:r>
            <a:endParaRPr lang="en-US" dirty="0">
              <a:solidFill>
                <a:srgbClr val="FF6600"/>
              </a:solidFill>
              <a:latin typeface="Helvetica Neue "/>
              <a:cs typeface="Helvetica Neue 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337531" y="4293637"/>
            <a:ext cx="1691669" cy="672064"/>
          </a:xfrm>
          <a:prstGeom prst="ellipse">
            <a:avLst/>
          </a:prstGeom>
          <a:solidFill>
            <a:srgbClr val="FF6600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FFFFFF"/>
                </a:solidFill>
                <a:latin typeface="Helvetica Neue Light"/>
                <a:cs typeface="Helvetica Neue Light"/>
              </a:rPr>
              <a:t>Global Scheduler</a:t>
            </a:r>
            <a:endParaRPr lang="en-US" sz="1600" dirty="0">
              <a:solidFill>
                <a:srgbClr val="FFFFFF"/>
              </a:solidFill>
              <a:latin typeface="Helvetica Neue Light"/>
              <a:cs typeface="Helvetica Neue Light"/>
            </a:endParaRPr>
          </a:p>
        </p:txBody>
      </p:sp>
      <p:sp>
        <p:nvSpPr>
          <p:cNvPr id="23" name="Oval 22"/>
          <p:cNvSpPr/>
          <p:nvPr/>
        </p:nvSpPr>
        <p:spPr>
          <a:xfrm rot="16200000">
            <a:off x="187932" y="2299737"/>
            <a:ext cx="1298971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Driver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24" name="Oval 23"/>
          <p:cNvSpPr/>
          <p:nvPr/>
        </p:nvSpPr>
        <p:spPr>
          <a:xfrm rot="16200000">
            <a:off x="6468457" y="2255662"/>
            <a:ext cx="1615724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Worker 1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sp>
        <p:nvSpPr>
          <p:cNvPr id="25" name="Oval 24"/>
          <p:cNvSpPr/>
          <p:nvPr/>
        </p:nvSpPr>
        <p:spPr>
          <a:xfrm rot="16200000">
            <a:off x="7268557" y="2268362"/>
            <a:ext cx="1615724" cy="457200"/>
          </a:xfrm>
          <a:prstGeom prst="ellipse">
            <a:avLst/>
          </a:prstGeom>
          <a:solidFill>
            <a:srgbClr val="FFFFFF"/>
          </a:solidFill>
          <a:ln w="9525" cmpd="sng"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Helvetica Neue Light"/>
                <a:cs typeface="Helvetica Neue Light"/>
              </a:rPr>
              <a:t>Worker 2</a:t>
            </a:r>
            <a:endParaRPr lang="en-US" dirty="0">
              <a:solidFill>
                <a:srgbClr val="262626"/>
              </a:solidFill>
              <a:latin typeface="Helvetica Neue Light"/>
              <a:cs typeface="Helvetica Neue Light"/>
            </a:endParaRPr>
          </a:p>
        </p:txBody>
      </p:sp>
      <p:cxnSp>
        <p:nvCxnSpPr>
          <p:cNvPr id="26" name="Straight Arrow Connector 25"/>
          <p:cNvCxnSpPr>
            <a:stCxn id="23" idx="5"/>
            <a:endCxn id="16" idx="1"/>
          </p:cNvCxnSpPr>
          <p:nvPr/>
        </p:nvCxnSpPr>
        <p:spPr>
          <a:xfrm>
            <a:off x="999063" y="2069082"/>
            <a:ext cx="1032937" cy="3121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1116584">
            <a:off x="1143000" y="1955800"/>
            <a:ext cx="861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/>
                <a:cs typeface="Consolas"/>
              </a:rPr>
              <a:t>p</a:t>
            </a:r>
            <a:r>
              <a:rPr lang="en-US" sz="1200" dirty="0" smtClean="0">
                <a:latin typeface="Consolas"/>
                <a:cs typeface="Consolas"/>
              </a:rPr>
              <a:t>ut, get</a:t>
            </a:r>
            <a:endParaRPr lang="en-US" sz="1200" dirty="0">
              <a:latin typeface="Consolas"/>
              <a:cs typeface="Consolas"/>
            </a:endParaRPr>
          </a:p>
        </p:txBody>
      </p:sp>
      <p:cxnSp>
        <p:nvCxnSpPr>
          <p:cNvPr id="31" name="Straight Arrow Connector 30"/>
          <p:cNvCxnSpPr>
            <a:stCxn id="23" idx="3"/>
            <a:endCxn id="10" idx="1"/>
          </p:cNvCxnSpPr>
          <p:nvPr/>
        </p:nvCxnSpPr>
        <p:spPr>
          <a:xfrm>
            <a:off x="999063" y="2987593"/>
            <a:ext cx="804337" cy="54935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136798">
            <a:off x="1062511" y="2984500"/>
            <a:ext cx="69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submit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48" name="TextBox 47"/>
          <p:cNvSpPr txBox="1"/>
          <p:nvPr/>
        </p:nvSpPr>
        <p:spPr>
          <a:xfrm rot="231222">
            <a:off x="2650012" y="3352800"/>
            <a:ext cx="69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submit</a:t>
            </a:r>
            <a:endParaRPr lang="en-US" sz="1200" dirty="0">
              <a:latin typeface="Consolas"/>
              <a:cs typeface="Consolas"/>
            </a:endParaRPr>
          </a:p>
        </p:txBody>
      </p:sp>
      <p:cxnSp>
        <p:nvCxnSpPr>
          <p:cNvPr id="52" name="Straight Arrow Connector 51"/>
          <p:cNvCxnSpPr>
            <a:endCxn id="24" idx="1"/>
          </p:cNvCxnSpPr>
          <p:nvPr/>
        </p:nvCxnSpPr>
        <p:spPr>
          <a:xfrm flipV="1">
            <a:off x="6565900" y="3055507"/>
            <a:ext cx="548774" cy="42429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>
            <a:off x="2717800" y="3594100"/>
            <a:ext cx="812800" cy="800100"/>
          </a:xfrm>
          <a:custGeom>
            <a:avLst/>
            <a:gdLst>
              <a:gd name="connsiteX0" fmla="*/ 0 w 850900"/>
              <a:gd name="connsiteY0" fmla="*/ 0 h 863600"/>
              <a:gd name="connsiteX1" fmla="*/ 635000 w 850900"/>
              <a:gd name="connsiteY1" fmla="*/ 177800 h 863600"/>
              <a:gd name="connsiteX2" fmla="*/ 850900 w 850900"/>
              <a:gd name="connsiteY2" fmla="*/ 86360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863600">
                <a:moveTo>
                  <a:pt x="0" y="0"/>
                </a:moveTo>
                <a:cubicBezTo>
                  <a:pt x="246591" y="16933"/>
                  <a:pt x="493183" y="33867"/>
                  <a:pt x="635000" y="177800"/>
                </a:cubicBezTo>
                <a:cubicBezTo>
                  <a:pt x="776817" y="321733"/>
                  <a:pt x="850900" y="863600"/>
                  <a:pt x="850900" y="863600"/>
                </a:cubicBezTo>
              </a:path>
            </a:pathLst>
          </a:custGeom>
          <a:ln w="9525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flipH="1">
            <a:off x="4838700" y="3606800"/>
            <a:ext cx="812800" cy="800100"/>
          </a:xfrm>
          <a:custGeom>
            <a:avLst/>
            <a:gdLst>
              <a:gd name="connsiteX0" fmla="*/ 0 w 850900"/>
              <a:gd name="connsiteY0" fmla="*/ 0 h 863600"/>
              <a:gd name="connsiteX1" fmla="*/ 635000 w 850900"/>
              <a:gd name="connsiteY1" fmla="*/ 177800 h 863600"/>
              <a:gd name="connsiteX2" fmla="*/ 850900 w 850900"/>
              <a:gd name="connsiteY2" fmla="*/ 86360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863600">
                <a:moveTo>
                  <a:pt x="0" y="0"/>
                </a:moveTo>
                <a:cubicBezTo>
                  <a:pt x="246591" y="16933"/>
                  <a:pt x="493183" y="33867"/>
                  <a:pt x="635000" y="177800"/>
                </a:cubicBezTo>
                <a:cubicBezTo>
                  <a:pt x="776817" y="321733"/>
                  <a:pt x="850900" y="863600"/>
                  <a:pt x="850900" y="863600"/>
                </a:cubicBezTo>
              </a:path>
            </a:pathLst>
          </a:custGeom>
          <a:ln w="9525" cmpd="sng">
            <a:solidFill>
              <a:schemeClr val="tx1">
                <a:lumMod val="85000"/>
                <a:lumOff val="15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rot="21198200">
            <a:off x="4957210" y="3390900"/>
            <a:ext cx="7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execute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57" name="TextBox 56"/>
          <p:cNvSpPr txBox="1"/>
          <p:nvPr/>
        </p:nvSpPr>
        <p:spPr>
          <a:xfrm rot="19430295">
            <a:off x="6430410" y="2984500"/>
            <a:ext cx="7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execute</a:t>
            </a:r>
            <a:endParaRPr lang="en-US" sz="1200" dirty="0">
              <a:latin typeface="Consolas"/>
              <a:cs typeface="Consolas"/>
            </a:endParaRPr>
          </a:p>
        </p:txBody>
      </p:sp>
      <p:cxnSp>
        <p:nvCxnSpPr>
          <p:cNvPr id="59" name="Straight Arrow Connector 58"/>
          <p:cNvCxnSpPr/>
          <p:nvPr/>
        </p:nvCxnSpPr>
        <p:spPr>
          <a:xfrm flipV="1">
            <a:off x="6591300" y="3182507"/>
            <a:ext cx="548774" cy="424293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9430295">
            <a:off x="6599714" y="3289300"/>
            <a:ext cx="69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submit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61" name="Freeform 60"/>
          <p:cNvSpPr/>
          <p:nvPr/>
        </p:nvSpPr>
        <p:spPr>
          <a:xfrm flipH="1">
            <a:off x="4940300" y="3695700"/>
            <a:ext cx="762000" cy="800100"/>
          </a:xfrm>
          <a:custGeom>
            <a:avLst/>
            <a:gdLst>
              <a:gd name="connsiteX0" fmla="*/ 0 w 850900"/>
              <a:gd name="connsiteY0" fmla="*/ 0 h 863600"/>
              <a:gd name="connsiteX1" fmla="*/ 635000 w 850900"/>
              <a:gd name="connsiteY1" fmla="*/ 177800 h 863600"/>
              <a:gd name="connsiteX2" fmla="*/ 850900 w 850900"/>
              <a:gd name="connsiteY2" fmla="*/ 863600 h 86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0900" h="863600">
                <a:moveTo>
                  <a:pt x="0" y="0"/>
                </a:moveTo>
                <a:cubicBezTo>
                  <a:pt x="246591" y="16933"/>
                  <a:pt x="493183" y="33867"/>
                  <a:pt x="635000" y="177800"/>
                </a:cubicBezTo>
                <a:cubicBezTo>
                  <a:pt x="776817" y="321733"/>
                  <a:pt x="850900" y="863600"/>
                  <a:pt x="850900" y="863600"/>
                </a:cubicBezTo>
              </a:path>
            </a:pathLst>
          </a:custGeom>
          <a:ln w="9525" cmpd="sng">
            <a:solidFill>
              <a:schemeClr val="tx1">
                <a:lumMod val="85000"/>
                <a:lumOff val="1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 rot="21198200">
            <a:off x="5063014" y="3721100"/>
            <a:ext cx="6923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onsolas"/>
                <a:cs typeface="Consolas"/>
              </a:rPr>
              <a:t>submit</a:t>
            </a:r>
            <a:endParaRPr lang="en-US" sz="1200" dirty="0">
              <a:latin typeface="Consolas"/>
              <a:cs typeface="Consolas"/>
            </a:endParaRPr>
          </a:p>
        </p:txBody>
      </p:sp>
      <p:cxnSp>
        <p:nvCxnSpPr>
          <p:cNvPr id="65" name="Straight Arrow Connector 64"/>
          <p:cNvCxnSpPr>
            <a:stCxn id="17" idx="0"/>
            <a:endCxn id="16" idx="2"/>
          </p:cNvCxnSpPr>
          <p:nvPr/>
        </p:nvCxnSpPr>
        <p:spPr>
          <a:xfrm flipV="1">
            <a:off x="4165600" y="3060700"/>
            <a:ext cx="19050" cy="3429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310674" y="3136900"/>
            <a:ext cx="1453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/>
                <a:cs typeface="Consolas"/>
              </a:rPr>
              <a:t>t</a:t>
            </a:r>
            <a:r>
              <a:rPr lang="en-US" sz="1200" dirty="0" smtClean="0">
                <a:latin typeface="Consolas"/>
                <a:cs typeface="Consolas"/>
              </a:rPr>
              <a:t>ransfer, evict</a:t>
            </a:r>
            <a:endParaRPr lang="en-US" sz="1200" dirty="0">
              <a:latin typeface="Consolas"/>
              <a:cs typeface="Consolas"/>
            </a:endParaRPr>
          </a:p>
        </p:txBody>
      </p:sp>
      <p:cxnSp>
        <p:nvCxnSpPr>
          <p:cNvPr id="69" name="Straight Arrow Connector 68"/>
          <p:cNvCxnSpPr>
            <a:stCxn id="17" idx="2"/>
            <a:endCxn id="22" idx="0"/>
          </p:cNvCxnSpPr>
          <p:nvPr/>
        </p:nvCxnSpPr>
        <p:spPr>
          <a:xfrm>
            <a:off x="4165600" y="4064000"/>
            <a:ext cx="17766" cy="22963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7429500" y="2133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2400" dirty="0" smtClean="0">
                <a:latin typeface="Helvetica Neue Light"/>
                <a:cs typeface="Helvetica Neue Light"/>
              </a:rPr>
              <a:t>…</a:t>
            </a:r>
            <a:endParaRPr lang="en-US" sz="2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54564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4351337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b</a:t>
            </a:r>
          </a:p>
          <a:p>
            <a:r>
              <a:rPr lang="is-IS" sz="1400" dirty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v_id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ray.put</a:t>
            </a:r>
            <a:r>
              <a:rPr lang="en-US" sz="1400" dirty="0">
                <a:latin typeface="Consolas"/>
                <a:cs typeface="Consolas"/>
              </a:rPr>
              <a:t>(3)</a:t>
            </a:r>
            <a:endParaRPr lang="is-IS" sz="1400" dirty="0">
              <a:latin typeface="Consolas"/>
              <a:cs typeface="Consolas"/>
            </a:endParaRPr>
          </a:p>
          <a:p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add.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      </a:t>
            </a:r>
            <a:r>
              <a:rPr lang="en-US" sz="1400" dirty="0" err="1">
                <a:latin typeface="Consolas"/>
                <a:cs typeface="Consolas"/>
              </a:rPr>
              <a:t>v_id</a:t>
            </a:r>
            <a:r>
              <a:rPr lang="en-US" sz="1400" dirty="0">
                <a:latin typeface="Consolas"/>
                <a:cs typeface="Consolas"/>
              </a:rPr>
              <a:t>, 4)</a:t>
            </a: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x_id</a:t>
            </a:r>
            <a:r>
              <a:rPr lang="en-US" sz="1400" dirty="0">
                <a:latin typeface="Consolas"/>
                <a:cs typeface="Consolas"/>
              </a:rPr>
              <a:t>)</a:t>
            </a:r>
            <a:r>
              <a:rPr lang="is-IS" sz="1400" dirty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57900" y="5080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N2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095500" y="5588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N1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625600" y="4178300"/>
            <a:ext cx="1143000" cy="584200"/>
          </a:xfrm>
          <a:prstGeom prst="round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854700" y="4203700"/>
            <a:ext cx="1143000" cy="584200"/>
          </a:xfrm>
          <a:prstGeom prst="round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701800" y="12319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625600" y="9398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57900" y="5080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N2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086100" y="1447800"/>
            <a:ext cx="2362200" cy="24638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462339" y="850900"/>
            <a:ext cx="1556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 Neue Light"/>
                <a:cs typeface="Helvetica Neue Light"/>
              </a:rPr>
              <a:t>System State &amp; </a:t>
            </a:r>
            <a:endParaRPr lang="en-US" sz="1600" dirty="0" smtClean="0">
              <a:latin typeface="Helvetica Neue Light"/>
              <a:cs typeface="Helvetica Neue Light"/>
            </a:endParaRP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Message Bus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759200" y="4343400"/>
            <a:ext cx="1143000" cy="584200"/>
          </a:xfrm>
          <a:prstGeom prst="round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Global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778500" y="12446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702300" y="9525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396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>
            <a:off x="5778500" y="12446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702300" y="9525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4211637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00400" y="1778000"/>
            <a:ext cx="787400" cy="266700"/>
          </a:xfrm>
          <a:prstGeom prst="rect">
            <a:avLst/>
          </a:prstGeom>
          <a:solidFill>
            <a:srgbClr val="FF6600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987800" y="1778000"/>
            <a:ext cx="1323975" cy="266700"/>
          </a:xfrm>
          <a:prstGeom prst="rect">
            <a:avLst/>
          </a:prstGeom>
          <a:solidFill>
            <a:srgbClr val="FF6600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115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8800" y="2400300"/>
            <a:ext cx="1816100" cy="4699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  <a:p>
            <a:r>
              <a:rPr lang="is-IS" sz="1400" dirty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v_id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ray.put</a:t>
            </a:r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(3</a:t>
            </a:r>
            <a:r>
              <a:rPr lang="en-US" sz="1400" dirty="0">
                <a:latin typeface="Consolas"/>
                <a:cs typeface="Consolas"/>
              </a:rPr>
              <a:t>)</a:t>
            </a:r>
            <a:endParaRPr lang="is-IS" sz="1400" dirty="0">
              <a:latin typeface="Consolas"/>
              <a:cs typeface="Consolas"/>
            </a:endParaRPr>
          </a:p>
          <a:p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>
                <a:latin typeface="Consolas"/>
                <a:cs typeface="Consolas"/>
              </a:rPr>
              <a:t> = </a:t>
            </a:r>
            <a:r>
              <a:rPr lang="en-US" sz="1400" dirty="0" err="1">
                <a:latin typeface="Consolas"/>
                <a:cs typeface="Consolas"/>
              </a:rPr>
              <a:t>add.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      </a:t>
            </a:r>
            <a:r>
              <a:rPr lang="en-US" sz="1400" dirty="0" err="1">
                <a:latin typeface="Consolas"/>
                <a:cs typeface="Consolas"/>
              </a:rPr>
              <a:t>v_id</a:t>
            </a:r>
            <a:r>
              <a:rPr lang="en-US" sz="1400" dirty="0">
                <a:latin typeface="Consolas"/>
                <a:cs typeface="Consolas"/>
              </a:rPr>
              <a:t>, 4)</a:t>
            </a: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>
                <a:latin typeface="Consolas"/>
                <a:cs typeface="Consolas"/>
              </a:rPr>
              <a:t>(</a:t>
            </a:r>
            <a:r>
              <a:rPr lang="en-US" sz="1400" dirty="0" err="1">
                <a:latin typeface="Consolas"/>
                <a:cs typeface="Consolas"/>
              </a:rPr>
              <a:t>x_id</a:t>
            </a:r>
            <a:r>
              <a:rPr lang="en-US" sz="1400" dirty="0">
                <a:latin typeface="Consolas"/>
                <a:cs typeface="Consolas"/>
              </a:rPr>
              <a:t>)</a:t>
            </a:r>
            <a:r>
              <a:rPr lang="is-IS" sz="1400" dirty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cxnSp>
        <p:nvCxnSpPr>
          <p:cNvPr id="13" name="Straight Arrow Connector 12"/>
          <p:cNvCxnSpPr>
            <a:endCxn id="8" idx="1"/>
          </p:cNvCxnSpPr>
          <p:nvPr/>
        </p:nvCxnSpPr>
        <p:spPr>
          <a:xfrm flipV="1">
            <a:off x="2387600" y="1911350"/>
            <a:ext cx="812800" cy="73025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311775" y="1860888"/>
            <a:ext cx="3629025" cy="738664"/>
            <a:chOff x="5311775" y="1860888"/>
            <a:chExt cx="3629025" cy="738664"/>
          </a:xfrm>
        </p:grpSpPr>
        <p:sp>
          <p:nvSpPr>
            <p:cNvPr id="5" name="Rectangle 4"/>
            <p:cNvSpPr/>
            <p:nvPr/>
          </p:nvSpPr>
          <p:spPr>
            <a:xfrm>
              <a:off x="6959600" y="1860888"/>
              <a:ext cx="19812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FF6600"/>
                  </a:solidFill>
                  <a:latin typeface="Consolas"/>
                  <a:cs typeface="Consolas"/>
                </a:rPr>
                <a:t>@</a:t>
              </a:r>
              <a:r>
                <a:rPr lang="en-US" sz="1400" dirty="0" err="1">
                  <a:solidFill>
                    <a:srgbClr val="FF6600"/>
                  </a:solidFill>
                  <a:latin typeface="Consolas"/>
                  <a:cs typeface="Consolas"/>
                </a:rPr>
                <a:t>ray.remote</a:t>
              </a:r>
              <a:endParaRPr lang="en-US" sz="1400" dirty="0">
                <a:solidFill>
                  <a:srgbClr val="FF6600"/>
                </a:solidFill>
                <a:latin typeface="Consolas"/>
                <a:cs typeface="Consolas"/>
              </a:endParaRPr>
            </a:p>
            <a:p>
              <a:r>
                <a:rPr lang="en-US" sz="1400" dirty="0">
                  <a:latin typeface="Consolas"/>
                  <a:cs typeface="Consolas"/>
                </a:rPr>
                <a:t>add(a, b):</a:t>
              </a:r>
            </a:p>
            <a:p>
              <a:r>
                <a:rPr lang="en-US" sz="1400" dirty="0">
                  <a:latin typeface="Consolas"/>
                  <a:cs typeface="Consolas"/>
                </a:rPr>
                <a:t>    return a + </a:t>
              </a:r>
              <a:r>
                <a:rPr lang="en-US" sz="1400" dirty="0" smtClean="0">
                  <a:latin typeface="Consolas"/>
                  <a:cs typeface="Consolas"/>
                </a:rPr>
                <a:t>b</a:t>
              </a:r>
              <a:endParaRPr lang="en-US" sz="1400" dirty="0">
                <a:latin typeface="Consolas"/>
                <a:cs typeface="Consolas"/>
              </a:endParaRPr>
            </a:p>
          </p:txBody>
        </p:sp>
        <p:cxnSp>
          <p:nvCxnSpPr>
            <p:cNvPr id="15" name="Straight Arrow Connector 14"/>
            <p:cNvCxnSpPr>
              <a:stCxn id="9" idx="3"/>
            </p:cNvCxnSpPr>
            <p:nvPr/>
          </p:nvCxnSpPr>
          <p:spPr>
            <a:xfrm>
              <a:off x="5311775" y="1911350"/>
              <a:ext cx="1673225" cy="34925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095500" y="5588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N1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057900" y="5080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N2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701800" y="12319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625600" y="9398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625600" y="4178300"/>
            <a:ext cx="1143000" cy="584200"/>
          </a:xfrm>
          <a:prstGeom prst="round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854700" y="4203700"/>
            <a:ext cx="1143000" cy="584200"/>
          </a:xfrm>
          <a:prstGeom prst="round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86100" y="1447800"/>
            <a:ext cx="2362200" cy="24638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462339" y="850900"/>
            <a:ext cx="1556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 Neue Light"/>
                <a:cs typeface="Helvetica Neue Light"/>
              </a:rPr>
              <a:t>System State &amp; </a:t>
            </a:r>
            <a:endParaRPr lang="en-US" sz="1600" dirty="0" smtClean="0">
              <a:latin typeface="Helvetica Neue Light"/>
              <a:cs typeface="Helvetica Neue Light"/>
            </a:endParaRP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Message Bus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759200" y="4343400"/>
            <a:ext cx="1143000" cy="584200"/>
          </a:xfrm>
          <a:prstGeom prst="round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Global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5301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1760537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9600" y="1860888"/>
            <a:ext cx="19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  <a:p>
            <a:r>
              <a:rPr lang="is-IS" sz="1400" dirty="0" smtClean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ray.put</a:t>
            </a:r>
            <a:r>
              <a:rPr lang="en-US" sz="1400" dirty="0" smtClean="0">
                <a:solidFill>
                  <a:srgbClr val="FF6600"/>
                </a:solidFill>
                <a:latin typeface="Consolas"/>
                <a:cs typeface="Consolas"/>
              </a:rPr>
              <a:t>(3)</a:t>
            </a:r>
            <a:endParaRPr lang="is-IS" sz="1400" dirty="0" smtClean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err="1" smtClean="0">
                <a:latin typeface="Consolas"/>
                <a:cs typeface="Consolas"/>
              </a:rPr>
              <a:t>add.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</a:t>
            </a:r>
            <a:r>
              <a:rPr lang="en-US" sz="1400" dirty="0" err="1" smtClean="0"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, 4)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  <a:r>
              <a:rPr lang="is-IS" sz="1400" dirty="0" smtClean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8000" y="3035300"/>
            <a:ext cx="1930400" cy="177800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451100" y="2197100"/>
            <a:ext cx="2860675" cy="914400"/>
            <a:chOff x="2260600" y="2197100"/>
            <a:chExt cx="2860675" cy="914400"/>
          </a:xfrm>
        </p:grpSpPr>
        <p:sp>
          <p:nvSpPr>
            <p:cNvPr id="18" name="Rectangle 17"/>
            <p:cNvSpPr/>
            <p:nvPr/>
          </p:nvSpPr>
          <p:spPr>
            <a:xfrm>
              <a:off x="3009900" y="2501900"/>
              <a:ext cx="787400" cy="266700"/>
            </a:xfrm>
            <a:prstGeom prst="rect">
              <a:avLst/>
            </a:prstGeom>
            <a:solidFill>
              <a:srgbClr val="FFA63C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v_id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97300" y="2501900"/>
              <a:ext cx="1323975" cy="266700"/>
            </a:xfrm>
            <a:prstGeom prst="rect">
              <a:avLst/>
            </a:prstGeom>
            <a:solidFill>
              <a:srgbClr val="FFA63C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N1</a:t>
              </a:r>
              <a:endParaRPr lang="en-US" sz="14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21000" y="2197100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Object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2260600" y="2768600"/>
              <a:ext cx="1143000" cy="3429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095500" y="5588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N1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57900" y="5080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N2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701800" y="12319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625600" y="9398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714500" y="1295400"/>
            <a:ext cx="990600" cy="1828800"/>
            <a:chOff x="1714500" y="1295400"/>
            <a:chExt cx="990600" cy="1828800"/>
          </a:xfrm>
        </p:grpSpPr>
        <p:grpSp>
          <p:nvGrpSpPr>
            <p:cNvPr id="34" name="Group 33"/>
            <p:cNvGrpSpPr/>
            <p:nvPr/>
          </p:nvGrpSpPr>
          <p:grpSpPr>
            <a:xfrm>
              <a:off x="1714500" y="1295400"/>
              <a:ext cx="990600" cy="307777"/>
              <a:chOff x="5791200" y="1358900"/>
              <a:chExt cx="990600" cy="307777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791200" y="1358900"/>
                <a:ext cx="5795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Consolas"/>
                    <a:cs typeface="Consolas"/>
                  </a:rPr>
                  <a:t>v_id</a:t>
                </a:r>
                <a:endParaRPr lang="en-US" sz="1400" dirty="0">
                  <a:latin typeface="Consolas"/>
                  <a:cs typeface="Consolas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502400" y="1384300"/>
                <a:ext cx="279400" cy="279400"/>
              </a:xfrm>
              <a:prstGeom prst="rect">
                <a:avLst/>
              </a:prstGeom>
              <a:solidFill>
                <a:srgbClr val="FFA63C">
                  <a:alpha val="34000"/>
                </a:srgbClr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262626"/>
                    </a:solidFill>
                    <a:latin typeface="Consolas"/>
                    <a:cs typeface="Consolas"/>
                  </a:rPr>
                  <a:t>3</a:t>
                </a:r>
              </a:p>
            </p:txBody>
          </p:sp>
        </p:grpSp>
        <p:cxnSp>
          <p:nvCxnSpPr>
            <p:cNvPr id="38" name="Straight Arrow Connector 37"/>
            <p:cNvCxnSpPr>
              <a:stCxn id="16" idx="3"/>
            </p:cNvCxnSpPr>
            <p:nvPr/>
          </p:nvCxnSpPr>
          <p:spPr>
            <a:xfrm flipV="1">
              <a:off x="2438400" y="1651000"/>
              <a:ext cx="0" cy="14732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ounded Rectangle 42"/>
          <p:cNvSpPr/>
          <p:nvPr/>
        </p:nvSpPr>
        <p:spPr>
          <a:xfrm>
            <a:off x="1625600" y="4178300"/>
            <a:ext cx="1143000" cy="584200"/>
          </a:xfrm>
          <a:prstGeom prst="round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740400" y="4051300"/>
            <a:ext cx="1143000" cy="584200"/>
          </a:xfrm>
          <a:prstGeom prst="round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00400" y="1778000"/>
            <a:ext cx="787400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87800" y="1778000"/>
            <a:ext cx="1323975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115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86100" y="1447800"/>
            <a:ext cx="2362200" cy="24638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462339" y="850900"/>
            <a:ext cx="1556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 Neue Light"/>
                <a:cs typeface="Helvetica Neue Light"/>
              </a:rPr>
              <a:t>System State &amp; </a:t>
            </a:r>
            <a:endParaRPr lang="en-US" sz="1600" dirty="0" smtClean="0">
              <a:latin typeface="Helvetica Neue Light"/>
              <a:cs typeface="Helvetica Neue Light"/>
            </a:endParaRP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Message Bus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3759200" y="4343400"/>
            <a:ext cx="1143000" cy="584200"/>
          </a:xfrm>
          <a:prstGeom prst="round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Global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5778500" y="12446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702300" y="9525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257320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1760537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9600" y="1860888"/>
            <a:ext cx="19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  <a:p>
            <a:r>
              <a:rPr lang="is-IS" sz="1400" dirty="0" smtClean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ray.put</a:t>
            </a:r>
            <a:r>
              <a:rPr lang="en-US" sz="1400" dirty="0" smtClean="0">
                <a:solidFill>
                  <a:srgbClr val="FF6600"/>
                </a:solidFill>
                <a:latin typeface="Consolas"/>
                <a:cs typeface="Consolas"/>
              </a:rPr>
              <a:t>(3)</a:t>
            </a:r>
            <a:endParaRPr lang="is-IS" sz="1400" dirty="0" smtClean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err="1" smtClean="0">
                <a:latin typeface="Consolas"/>
                <a:cs typeface="Consolas"/>
              </a:rPr>
              <a:t>add.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</a:t>
            </a:r>
            <a:r>
              <a:rPr lang="en-US" sz="1400" dirty="0" err="1" smtClean="0"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, 4)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  <a:r>
              <a:rPr lang="is-IS" sz="1400" dirty="0" smtClean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8000" y="3263900"/>
            <a:ext cx="1930400" cy="393700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11500" y="2197100"/>
            <a:ext cx="2200275" cy="571500"/>
            <a:chOff x="2921000" y="2197100"/>
            <a:chExt cx="2200275" cy="571500"/>
          </a:xfrm>
        </p:grpSpPr>
        <p:sp>
          <p:nvSpPr>
            <p:cNvPr id="18" name="Rectangle 17"/>
            <p:cNvSpPr/>
            <p:nvPr/>
          </p:nvSpPr>
          <p:spPr>
            <a:xfrm>
              <a:off x="3009900" y="2501900"/>
              <a:ext cx="787400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v_id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97300" y="2501900"/>
              <a:ext cx="1323975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N1</a:t>
              </a:r>
              <a:endParaRPr lang="en-US" sz="14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21000" y="2197100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Object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778500" y="12446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702300" y="9525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5500" y="5588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N1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57900" y="5080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N2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701800" y="12319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625600" y="9398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714500" y="1295400"/>
            <a:ext cx="990600" cy="307777"/>
            <a:chOff x="5791200" y="1358900"/>
            <a:chExt cx="990600" cy="307777"/>
          </a:xfrm>
        </p:grpSpPr>
        <p:sp>
          <p:nvSpPr>
            <p:cNvPr id="35" name="TextBox 34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625600" y="4178300"/>
            <a:ext cx="1143000" cy="584200"/>
          </a:xfrm>
          <a:prstGeom prst="round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740400" y="4051300"/>
            <a:ext cx="1143000" cy="584200"/>
          </a:xfrm>
          <a:prstGeom prst="round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00400" y="1778000"/>
            <a:ext cx="787400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87800" y="1778000"/>
            <a:ext cx="1323975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115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86100" y="1447800"/>
            <a:ext cx="2362200" cy="24638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462339" y="850900"/>
            <a:ext cx="1556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 Neue Light"/>
                <a:cs typeface="Helvetica Neue Light"/>
              </a:rPr>
              <a:t>System State &amp; </a:t>
            </a:r>
            <a:endParaRPr lang="en-US" sz="1600" dirty="0" smtClean="0">
              <a:latin typeface="Helvetica Neue Light"/>
              <a:cs typeface="Helvetica Neue Light"/>
            </a:endParaRP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Message Bus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2438400" y="3022600"/>
            <a:ext cx="2886075" cy="681566"/>
            <a:chOff x="2222500" y="3022600"/>
            <a:chExt cx="2886075" cy="681566"/>
          </a:xfrm>
        </p:grpSpPr>
        <p:sp>
          <p:nvSpPr>
            <p:cNvPr id="45" name="Rectangle 44"/>
            <p:cNvSpPr/>
            <p:nvPr/>
          </p:nvSpPr>
          <p:spPr>
            <a:xfrm>
              <a:off x="2997200" y="3327399"/>
              <a:ext cx="901700" cy="376767"/>
            </a:xfrm>
            <a:prstGeom prst="rect">
              <a:avLst/>
            </a:prstGeom>
            <a:solidFill>
              <a:srgbClr val="FFA63C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task_id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98900" y="3327399"/>
              <a:ext cx="1209675" cy="372533"/>
            </a:xfrm>
            <a:prstGeom prst="rect">
              <a:avLst/>
            </a:prstGeom>
            <a:solidFill>
              <a:srgbClr val="FFA63C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fun_id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</a:t>
              </a:r>
              <a:r>
                <a:rPr lang="en-US" sz="1200" dirty="0" err="1">
                  <a:solidFill>
                    <a:srgbClr val="262626"/>
                  </a:solidFill>
                  <a:latin typeface="Consolas"/>
                  <a:cs typeface="Consolas"/>
                </a:rPr>
                <a:t>v</a:t>
              </a:r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4 </a:t>
              </a:r>
              <a:endParaRPr lang="en-US" sz="12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08300" y="3022600"/>
              <a:ext cx="999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Task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  <p:cxnSp>
          <p:nvCxnSpPr>
            <p:cNvPr id="48" name="Straight Arrow Connector 47"/>
            <p:cNvCxnSpPr>
              <a:endCxn id="45" idx="1"/>
            </p:cNvCxnSpPr>
            <p:nvPr/>
          </p:nvCxnSpPr>
          <p:spPr>
            <a:xfrm>
              <a:off x="2222500" y="3467100"/>
              <a:ext cx="774700" cy="48683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ounded Rectangle 48"/>
          <p:cNvSpPr/>
          <p:nvPr/>
        </p:nvSpPr>
        <p:spPr>
          <a:xfrm>
            <a:off x="3759200" y="4343400"/>
            <a:ext cx="1143000" cy="584200"/>
          </a:xfrm>
          <a:prstGeom prst="round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Global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01499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1760537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9600" y="1860888"/>
            <a:ext cx="19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  <a:p>
            <a:r>
              <a:rPr lang="is-IS" sz="1400" dirty="0" smtClean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ray.put</a:t>
            </a:r>
            <a:r>
              <a:rPr lang="en-US" sz="1400" dirty="0" smtClean="0">
                <a:solidFill>
                  <a:srgbClr val="FF6600"/>
                </a:solidFill>
                <a:latin typeface="Consolas"/>
                <a:cs typeface="Consolas"/>
              </a:rPr>
              <a:t>(3)</a:t>
            </a:r>
            <a:endParaRPr lang="is-IS" sz="1400" dirty="0" smtClean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err="1" smtClean="0">
                <a:latin typeface="Consolas"/>
                <a:cs typeface="Consolas"/>
              </a:rPr>
              <a:t>add.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</a:t>
            </a:r>
            <a:r>
              <a:rPr lang="en-US" sz="1400" dirty="0" err="1" smtClean="0"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, 4)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  <a:r>
              <a:rPr lang="is-IS" sz="1400" dirty="0" smtClean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08000" y="3263900"/>
            <a:ext cx="1930400" cy="393700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11500" y="2197100"/>
            <a:ext cx="2200275" cy="571500"/>
            <a:chOff x="2921000" y="2197100"/>
            <a:chExt cx="2200275" cy="571500"/>
          </a:xfrm>
        </p:grpSpPr>
        <p:sp>
          <p:nvSpPr>
            <p:cNvPr id="18" name="Rectangle 17"/>
            <p:cNvSpPr/>
            <p:nvPr/>
          </p:nvSpPr>
          <p:spPr>
            <a:xfrm>
              <a:off x="3009900" y="2501900"/>
              <a:ext cx="787400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v_id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97300" y="2501900"/>
              <a:ext cx="1323975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N1</a:t>
              </a:r>
              <a:endParaRPr lang="en-US" sz="14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21000" y="2197100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Object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778500" y="12446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702300" y="9525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5500" y="5588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N1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57900" y="5080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N2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701800" y="12319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625600" y="9398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714500" y="1295400"/>
            <a:ext cx="990600" cy="307777"/>
            <a:chOff x="5791200" y="1358900"/>
            <a:chExt cx="990600" cy="307777"/>
          </a:xfrm>
        </p:grpSpPr>
        <p:sp>
          <p:nvSpPr>
            <p:cNvPr id="35" name="TextBox 34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625600" y="4178300"/>
            <a:ext cx="1143000" cy="584200"/>
          </a:xfrm>
          <a:prstGeom prst="roundRect">
            <a:avLst/>
          </a:prstGeom>
          <a:solidFill>
            <a:srgbClr val="FFDCB4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740400" y="4051300"/>
            <a:ext cx="1143000" cy="584200"/>
          </a:xfrm>
          <a:prstGeom prst="roundRect">
            <a:avLst/>
          </a:prstGeom>
          <a:solidFill>
            <a:srgbClr val="FFDCB4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00400" y="1778000"/>
            <a:ext cx="787400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87800" y="1778000"/>
            <a:ext cx="1323975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115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86100" y="1447800"/>
            <a:ext cx="2362200" cy="24638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462339" y="850900"/>
            <a:ext cx="1556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 Neue Light"/>
                <a:cs typeface="Helvetica Neue Light"/>
              </a:rPr>
              <a:t>System State &amp; </a:t>
            </a:r>
            <a:endParaRPr lang="en-US" sz="1600" dirty="0" smtClean="0">
              <a:latin typeface="Helvetica Neue Light"/>
              <a:cs typeface="Helvetica Neue Light"/>
            </a:endParaRP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Message Bus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4200" y="3022600"/>
            <a:ext cx="2200275" cy="681566"/>
            <a:chOff x="2908300" y="3022600"/>
            <a:chExt cx="2200275" cy="681566"/>
          </a:xfrm>
        </p:grpSpPr>
        <p:sp>
          <p:nvSpPr>
            <p:cNvPr id="45" name="Rectangle 44"/>
            <p:cNvSpPr/>
            <p:nvPr/>
          </p:nvSpPr>
          <p:spPr>
            <a:xfrm>
              <a:off x="2997200" y="3327399"/>
              <a:ext cx="901700" cy="376767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task_id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98900" y="3327399"/>
              <a:ext cx="1209675" cy="372533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fun_id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</a:t>
              </a:r>
              <a:r>
                <a:rPr lang="en-US" sz="1200" dirty="0" err="1">
                  <a:solidFill>
                    <a:srgbClr val="262626"/>
                  </a:solidFill>
                  <a:latin typeface="Consolas"/>
                  <a:cs typeface="Consolas"/>
                </a:rPr>
                <a:t>v</a:t>
              </a:r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4 </a:t>
              </a:r>
              <a:endParaRPr lang="en-US" sz="12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08300" y="3022600"/>
              <a:ext cx="999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Task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cxnSp>
        <p:nvCxnSpPr>
          <p:cNvPr id="38" name="Straight Arrow Connector 37"/>
          <p:cNvCxnSpPr/>
          <p:nvPr/>
        </p:nvCxnSpPr>
        <p:spPr>
          <a:xfrm>
            <a:off x="2286000" y="3670300"/>
            <a:ext cx="50800" cy="5080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3759200" y="4343400"/>
            <a:ext cx="1143000" cy="584200"/>
          </a:xfrm>
          <a:prstGeom prst="roundRect">
            <a:avLst/>
          </a:prstGeom>
          <a:solidFill>
            <a:srgbClr val="FFDCB4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Global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753100" y="1308100"/>
            <a:ext cx="990600" cy="307777"/>
            <a:chOff x="5791200" y="1358900"/>
            <a:chExt cx="990600" cy="307777"/>
          </a:xfrm>
        </p:grpSpPr>
        <p:sp>
          <p:nvSpPr>
            <p:cNvPr id="58" name="TextBox 57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68600" y="4019550"/>
            <a:ext cx="2971800" cy="615950"/>
            <a:chOff x="2768600" y="4019550"/>
            <a:chExt cx="2971800" cy="615950"/>
          </a:xfrm>
        </p:grpSpPr>
        <p:cxnSp>
          <p:nvCxnSpPr>
            <p:cNvPr id="49" name="Straight Arrow Connector 48"/>
            <p:cNvCxnSpPr>
              <a:stCxn id="43" idx="3"/>
              <a:endCxn id="55" idx="1"/>
            </p:cNvCxnSpPr>
            <p:nvPr/>
          </p:nvCxnSpPr>
          <p:spPr>
            <a:xfrm>
              <a:off x="2768600" y="4470400"/>
              <a:ext cx="990600" cy="1651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5" idx="3"/>
              <a:endCxn id="44" idx="1"/>
            </p:cNvCxnSpPr>
            <p:nvPr/>
          </p:nvCxnSpPr>
          <p:spPr>
            <a:xfrm flipV="1">
              <a:off x="4902200" y="4343400"/>
              <a:ext cx="838200" cy="2921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2911475" y="4019550"/>
              <a:ext cx="27511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rgbClr val="FF6600"/>
                  </a:solidFill>
                  <a:latin typeface="Consolas"/>
                  <a:cs typeface="Consolas"/>
                </a:rPr>
                <a:t>x</a:t>
              </a:r>
              <a:r>
                <a:rPr lang="en-US" sz="1400" dirty="0" err="1" smtClean="0">
                  <a:solidFill>
                    <a:srgbClr val="FF6600"/>
                  </a:solidFill>
                  <a:latin typeface="Consolas"/>
                  <a:cs typeface="Consolas"/>
                </a:rPr>
                <a:t>_id</a:t>
              </a:r>
              <a:r>
                <a:rPr lang="en-US" sz="1400" dirty="0" smtClean="0">
                  <a:solidFill>
                    <a:srgbClr val="FF6600"/>
                  </a:solidFill>
                  <a:latin typeface="Consolas"/>
                  <a:cs typeface="Consolas"/>
                </a:rPr>
                <a:t> = </a:t>
              </a:r>
              <a:r>
                <a:rPr lang="en-US" sz="1400" dirty="0" err="1" smtClean="0">
                  <a:solidFill>
                    <a:srgbClr val="FF6600"/>
                  </a:solidFill>
                  <a:latin typeface="Consolas"/>
                  <a:cs typeface="Consolas"/>
                </a:rPr>
                <a:t>add.remote</a:t>
              </a:r>
              <a:r>
                <a:rPr lang="en-US" sz="1400" dirty="0" smtClean="0">
                  <a:solidFill>
                    <a:srgbClr val="FF6600"/>
                  </a:solidFill>
                  <a:latin typeface="Consolas"/>
                  <a:cs typeface="Consolas"/>
                </a:rPr>
                <a:t>(</a:t>
              </a:r>
              <a:r>
                <a:rPr lang="en-US" sz="1400" dirty="0" err="1" smtClean="0">
                  <a:solidFill>
                    <a:srgbClr val="FF6600"/>
                  </a:solidFill>
                  <a:latin typeface="Consolas"/>
                  <a:cs typeface="Consolas"/>
                </a:rPr>
                <a:t>v_id</a:t>
              </a:r>
              <a:r>
                <a:rPr lang="en-US" sz="1400" dirty="0" smtClean="0">
                  <a:solidFill>
                    <a:srgbClr val="FF6600"/>
                  </a:solidFill>
                  <a:latin typeface="Consolas"/>
                  <a:cs typeface="Consolas"/>
                </a:rPr>
                <a:t>, 4)</a:t>
              </a:r>
              <a:endParaRPr lang="en-US" sz="1400" dirty="0">
                <a:solidFill>
                  <a:srgbClr val="FF6600"/>
                </a:solidFill>
                <a:latin typeface="Consolas"/>
                <a:cs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11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1760537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9600" y="1860888"/>
            <a:ext cx="19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  <a:p>
            <a:r>
              <a:rPr lang="is-IS" sz="1400" dirty="0" smtClean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ray.put</a:t>
            </a:r>
            <a:r>
              <a:rPr lang="en-US" sz="1400" dirty="0" smtClean="0">
                <a:solidFill>
                  <a:srgbClr val="FF6600"/>
                </a:solidFill>
                <a:latin typeface="Consolas"/>
                <a:cs typeface="Consolas"/>
              </a:rPr>
              <a:t>(3)</a:t>
            </a:r>
            <a:endParaRPr lang="is-IS" sz="1400" dirty="0" smtClean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err="1" smtClean="0">
                <a:latin typeface="Consolas"/>
                <a:cs typeface="Consolas"/>
              </a:rPr>
              <a:t>add.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</a:t>
            </a:r>
            <a:r>
              <a:rPr lang="en-US" sz="1400" dirty="0" err="1" smtClean="0"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, 4)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  <a:r>
              <a:rPr lang="is-IS" sz="1400" dirty="0" smtClean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11500" y="2197100"/>
            <a:ext cx="2200275" cy="571500"/>
            <a:chOff x="2921000" y="2197100"/>
            <a:chExt cx="2200275" cy="571500"/>
          </a:xfrm>
        </p:grpSpPr>
        <p:sp>
          <p:nvSpPr>
            <p:cNvPr id="18" name="Rectangle 17"/>
            <p:cNvSpPr/>
            <p:nvPr/>
          </p:nvSpPr>
          <p:spPr>
            <a:xfrm>
              <a:off x="3009900" y="2501900"/>
              <a:ext cx="787400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v_id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97300" y="2501900"/>
              <a:ext cx="1323975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N1</a:t>
              </a:r>
              <a:endParaRPr lang="en-US" sz="14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21000" y="2197100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Object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778500" y="12446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702300" y="9525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5500" y="5588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N1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57900" y="5080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N2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701800" y="12319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625600" y="9398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714500" y="1295400"/>
            <a:ext cx="990600" cy="307777"/>
            <a:chOff x="5791200" y="1358900"/>
            <a:chExt cx="990600" cy="307777"/>
          </a:xfrm>
        </p:grpSpPr>
        <p:sp>
          <p:nvSpPr>
            <p:cNvPr id="35" name="TextBox 34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625600" y="4178300"/>
            <a:ext cx="1143000" cy="5842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740400" y="4051300"/>
            <a:ext cx="1143000" cy="584200"/>
          </a:xfrm>
          <a:prstGeom prst="roundRect">
            <a:avLst/>
          </a:prstGeom>
          <a:solidFill>
            <a:srgbClr val="FFDCB4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00400" y="1778000"/>
            <a:ext cx="787400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87800" y="1778000"/>
            <a:ext cx="1323975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115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86100" y="1447800"/>
            <a:ext cx="2362200" cy="24638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462339" y="850900"/>
            <a:ext cx="1556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 Neue Light"/>
                <a:cs typeface="Helvetica Neue Light"/>
              </a:rPr>
              <a:t>System State &amp; </a:t>
            </a:r>
            <a:endParaRPr lang="en-US" sz="1600" dirty="0" smtClean="0">
              <a:latin typeface="Helvetica Neue Light"/>
              <a:cs typeface="Helvetica Neue Light"/>
            </a:endParaRP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Message Bus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4200" y="3022600"/>
            <a:ext cx="2200275" cy="681566"/>
            <a:chOff x="2908300" y="3022600"/>
            <a:chExt cx="2200275" cy="681566"/>
          </a:xfrm>
        </p:grpSpPr>
        <p:sp>
          <p:nvSpPr>
            <p:cNvPr id="45" name="Rectangle 44"/>
            <p:cNvSpPr/>
            <p:nvPr/>
          </p:nvSpPr>
          <p:spPr>
            <a:xfrm>
              <a:off x="2997200" y="3327399"/>
              <a:ext cx="901700" cy="376767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task_id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98900" y="3327399"/>
              <a:ext cx="1209675" cy="372533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fun_id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</a:t>
              </a:r>
              <a:r>
                <a:rPr lang="en-US" sz="1200" dirty="0" err="1">
                  <a:solidFill>
                    <a:srgbClr val="262626"/>
                  </a:solidFill>
                  <a:latin typeface="Consolas"/>
                  <a:cs typeface="Consolas"/>
                </a:rPr>
                <a:t>v</a:t>
              </a:r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4 </a:t>
              </a:r>
              <a:endParaRPr lang="en-US" sz="12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08300" y="3022600"/>
              <a:ext cx="999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Task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3759200" y="4343400"/>
            <a:ext cx="1143000" cy="5842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Global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753100" y="1308100"/>
            <a:ext cx="990600" cy="307777"/>
            <a:chOff x="5791200" y="1358900"/>
            <a:chExt cx="990600" cy="307777"/>
          </a:xfrm>
        </p:grpSpPr>
        <p:sp>
          <p:nvSpPr>
            <p:cNvPr id="58" name="TextBox 57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507999" y="3644899"/>
            <a:ext cx="1943101" cy="215901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ular Callout 60"/>
          <p:cNvSpPr/>
          <p:nvPr/>
        </p:nvSpPr>
        <p:spPr>
          <a:xfrm>
            <a:off x="241300" y="2374900"/>
            <a:ext cx="1536700" cy="749300"/>
          </a:xfrm>
          <a:prstGeom prst="wedgeRoundRectCallout">
            <a:avLst>
              <a:gd name="adj1" fmla="val -24132"/>
              <a:gd name="adj2" fmla="val 119871"/>
              <a:gd name="adj3" fmla="val 16667"/>
            </a:avLst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595959"/>
                </a:solidFill>
                <a:latin typeface="Helvetica Neue Light"/>
                <a:cs typeface="Helvetica Neue Light"/>
              </a:rPr>
              <a:t>r</a:t>
            </a:r>
            <a:r>
              <a:rPr lang="en-US" sz="1600" dirty="0" smtClean="0">
                <a:solidFill>
                  <a:srgbClr val="595959"/>
                </a:solidFill>
                <a:latin typeface="Helvetica Neue Light"/>
                <a:cs typeface="Helvetica Neue Light"/>
              </a:rPr>
              <a:t>emote() invocation</a:t>
            </a:r>
          </a:p>
          <a:p>
            <a:r>
              <a:rPr lang="en-US" sz="1600" dirty="0" smtClean="0">
                <a:solidFill>
                  <a:srgbClr val="595959"/>
                </a:solidFill>
                <a:latin typeface="Helvetica Neue Light"/>
                <a:cs typeface="Helvetica Neue Light"/>
              </a:rPr>
              <a:t>non-blocking</a:t>
            </a:r>
            <a:endParaRPr lang="en-US" sz="1600" dirty="0">
              <a:solidFill>
                <a:srgbClr val="595959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81029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1760537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9600" y="1860888"/>
            <a:ext cx="19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  <a:p>
            <a:r>
              <a:rPr lang="is-IS" sz="1400" dirty="0" smtClean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ray.put</a:t>
            </a:r>
            <a:r>
              <a:rPr lang="en-US" sz="1400" dirty="0" smtClean="0">
                <a:solidFill>
                  <a:srgbClr val="FF6600"/>
                </a:solidFill>
                <a:latin typeface="Consolas"/>
                <a:cs typeface="Consolas"/>
              </a:rPr>
              <a:t>(3)</a:t>
            </a:r>
            <a:endParaRPr lang="is-IS" sz="1400" dirty="0" smtClean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err="1" smtClean="0">
                <a:latin typeface="Consolas"/>
                <a:cs typeface="Consolas"/>
              </a:rPr>
              <a:t>add.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</a:t>
            </a:r>
            <a:r>
              <a:rPr lang="en-US" sz="1400" dirty="0" err="1" smtClean="0"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, 4)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  <a:r>
              <a:rPr lang="is-IS" sz="1400" dirty="0" smtClean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11500" y="2197100"/>
            <a:ext cx="2200275" cy="571500"/>
            <a:chOff x="2921000" y="2197100"/>
            <a:chExt cx="2200275" cy="571500"/>
          </a:xfrm>
        </p:grpSpPr>
        <p:sp>
          <p:nvSpPr>
            <p:cNvPr id="18" name="Rectangle 17"/>
            <p:cNvSpPr/>
            <p:nvPr/>
          </p:nvSpPr>
          <p:spPr>
            <a:xfrm>
              <a:off x="3009900" y="2501900"/>
              <a:ext cx="787400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v_id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97300" y="2501900"/>
              <a:ext cx="1323975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N1</a:t>
              </a:r>
              <a:endParaRPr lang="en-US" sz="14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21000" y="2197100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Object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778500" y="12446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702300" y="9525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5500" y="5588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N1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57900" y="5080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N2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701800" y="12319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625600" y="9398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714500" y="1295400"/>
            <a:ext cx="990600" cy="307777"/>
            <a:chOff x="5791200" y="1358900"/>
            <a:chExt cx="990600" cy="307777"/>
          </a:xfrm>
        </p:grpSpPr>
        <p:sp>
          <p:nvSpPr>
            <p:cNvPr id="35" name="TextBox 34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625600" y="4178300"/>
            <a:ext cx="1143000" cy="5842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740400" y="4051300"/>
            <a:ext cx="1143000" cy="584200"/>
          </a:xfrm>
          <a:prstGeom prst="roundRect">
            <a:avLst/>
          </a:prstGeom>
          <a:solidFill>
            <a:srgbClr val="FFDCB4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00400" y="1778000"/>
            <a:ext cx="787400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87800" y="1778000"/>
            <a:ext cx="1323975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115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86100" y="1447800"/>
            <a:ext cx="2362200" cy="24638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462339" y="850900"/>
            <a:ext cx="1556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 Neue Light"/>
                <a:cs typeface="Helvetica Neue Light"/>
              </a:rPr>
              <a:t>System State &amp; </a:t>
            </a:r>
            <a:endParaRPr lang="en-US" sz="1600" dirty="0" smtClean="0">
              <a:latin typeface="Helvetica Neue Light"/>
              <a:cs typeface="Helvetica Neue Light"/>
            </a:endParaRP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Message Bus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4200" y="3022600"/>
            <a:ext cx="2200275" cy="681566"/>
            <a:chOff x="2908300" y="3022600"/>
            <a:chExt cx="2200275" cy="681566"/>
          </a:xfrm>
        </p:grpSpPr>
        <p:sp>
          <p:nvSpPr>
            <p:cNvPr id="45" name="Rectangle 44"/>
            <p:cNvSpPr/>
            <p:nvPr/>
          </p:nvSpPr>
          <p:spPr>
            <a:xfrm>
              <a:off x="2997200" y="3327399"/>
              <a:ext cx="901700" cy="376767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task_id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98900" y="3327399"/>
              <a:ext cx="1209675" cy="372533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fun_id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</a:t>
              </a:r>
              <a:r>
                <a:rPr lang="en-US" sz="1200" dirty="0" err="1">
                  <a:solidFill>
                    <a:srgbClr val="262626"/>
                  </a:solidFill>
                  <a:latin typeface="Consolas"/>
                  <a:cs typeface="Consolas"/>
                </a:rPr>
                <a:t>v</a:t>
              </a:r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4 </a:t>
              </a:r>
              <a:endParaRPr lang="en-US" sz="12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08300" y="3022600"/>
              <a:ext cx="999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Task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3759200" y="4343400"/>
            <a:ext cx="1143000" cy="5842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Global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753100" y="1308100"/>
            <a:ext cx="990600" cy="307777"/>
            <a:chOff x="5791200" y="1358900"/>
            <a:chExt cx="990600" cy="307777"/>
          </a:xfrm>
        </p:grpSpPr>
        <p:sp>
          <p:nvSpPr>
            <p:cNvPr id="58" name="TextBox 57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507999" y="3644899"/>
            <a:ext cx="1943101" cy="215901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ular Callout 60"/>
          <p:cNvSpPr/>
          <p:nvPr/>
        </p:nvSpPr>
        <p:spPr>
          <a:xfrm>
            <a:off x="241300" y="2146300"/>
            <a:ext cx="1968500" cy="977900"/>
          </a:xfrm>
          <a:prstGeom prst="wedgeRoundRectCallout">
            <a:avLst>
              <a:gd name="adj1" fmla="val -24132"/>
              <a:gd name="adj2" fmla="val 102988"/>
              <a:gd name="adj3" fmla="val 16667"/>
            </a:avLst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>
                <a:solidFill>
                  <a:srgbClr val="595959"/>
                </a:solidFill>
                <a:latin typeface="Consolas"/>
                <a:cs typeface="Consolas"/>
              </a:rPr>
              <a:t>r</a:t>
            </a:r>
            <a:r>
              <a:rPr lang="en-US" sz="1600" dirty="0" err="1" smtClean="0">
                <a:solidFill>
                  <a:srgbClr val="595959"/>
                </a:solidFill>
                <a:latin typeface="Consolas"/>
                <a:cs typeface="Consolas"/>
              </a:rPr>
              <a:t>ay.get</a:t>
            </a:r>
            <a:r>
              <a:rPr lang="en-US" sz="1600" dirty="0" smtClean="0">
                <a:solidFill>
                  <a:srgbClr val="595959"/>
                </a:solidFill>
                <a:latin typeface="Consolas"/>
                <a:cs typeface="Consolas"/>
              </a:rPr>
              <a:t>()</a:t>
            </a:r>
            <a:r>
              <a:rPr lang="en-US" sz="1600" dirty="0" smtClean="0">
                <a:solidFill>
                  <a:srgbClr val="595959"/>
                </a:solidFill>
                <a:latin typeface="Helvetica Neue Light"/>
                <a:cs typeface="Helvetica Neue Light"/>
              </a:rPr>
              <a:t> blocks waiting for remote function to finish</a:t>
            </a:r>
            <a:endParaRPr lang="en-US" sz="1600" dirty="0">
              <a:solidFill>
                <a:srgbClr val="595959"/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1821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1760537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9600" y="1860888"/>
            <a:ext cx="19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  <a:p>
            <a:r>
              <a:rPr lang="is-IS" sz="1400" dirty="0" smtClean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ray.put</a:t>
            </a:r>
            <a:r>
              <a:rPr lang="en-US" sz="1400" dirty="0" smtClean="0">
                <a:solidFill>
                  <a:srgbClr val="FF6600"/>
                </a:solidFill>
                <a:latin typeface="Consolas"/>
                <a:cs typeface="Consolas"/>
              </a:rPr>
              <a:t>(3)</a:t>
            </a:r>
            <a:endParaRPr lang="is-IS" sz="1400" dirty="0" smtClean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err="1" smtClean="0">
                <a:latin typeface="Consolas"/>
                <a:cs typeface="Consolas"/>
              </a:rPr>
              <a:t>add.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</a:t>
            </a:r>
            <a:r>
              <a:rPr lang="en-US" sz="1400" dirty="0" err="1" smtClean="0"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, 4)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  <a:r>
              <a:rPr lang="is-IS" sz="1400" dirty="0" smtClean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11500" y="2197100"/>
            <a:ext cx="2200275" cy="571500"/>
            <a:chOff x="2921000" y="2197100"/>
            <a:chExt cx="2200275" cy="571500"/>
          </a:xfrm>
        </p:grpSpPr>
        <p:sp>
          <p:nvSpPr>
            <p:cNvPr id="18" name="Rectangle 17"/>
            <p:cNvSpPr/>
            <p:nvPr/>
          </p:nvSpPr>
          <p:spPr>
            <a:xfrm>
              <a:off x="3009900" y="2501900"/>
              <a:ext cx="787400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v_id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97300" y="2501900"/>
              <a:ext cx="1323975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N1</a:t>
              </a:r>
              <a:endParaRPr lang="en-US" sz="14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21000" y="2197100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Object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778500" y="12446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702300" y="9525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5500" y="5588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N1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57900" y="5080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N2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701800" y="12319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625600" y="9398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714500" y="1295400"/>
            <a:ext cx="990600" cy="307777"/>
            <a:chOff x="5791200" y="1358900"/>
            <a:chExt cx="990600" cy="307777"/>
          </a:xfrm>
        </p:grpSpPr>
        <p:sp>
          <p:nvSpPr>
            <p:cNvPr id="35" name="TextBox 34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DCB4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625600" y="4178300"/>
            <a:ext cx="1143000" cy="584200"/>
          </a:xfrm>
          <a:prstGeom prst="round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740400" y="4051300"/>
            <a:ext cx="1143000" cy="584200"/>
          </a:xfrm>
          <a:prstGeom prst="roundRect">
            <a:avLst/>
          </a:prstGeom>
          <a:solidFill>
            <a:srgbClr val="FFDCB4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00400" y="1778000"/>
            <a:ext cx="787400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87800" y="1778000"/>
            <a:ext cx="1323975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115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86100" y="1447800"/>
            <a:ext cx="2362200" cy="24638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462339" y="850900"/>
            <a:ext cx="1556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 Neue Light"/>
                <a:cs typeface="Helvetica Neue Light"/>
              </a:rPr>
              <a:t>System State &amp; </a:t>
            </a:r>
            <a:endParaRPr lang="en-US" sz="1600" dirty="0" smtClean="0">
              <a:latin typeface="Helvetica Neue Light"/>
              <a:cs typeface="Helvetica Neue Light"/>
            </a:endParaRP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Message Bus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4200" y="3022600"/>
            <a:ext cx="2200275" cy="681566"/>
            <a:chOff x="2908300" y="3022600"/>
            <a:chExt cx="2200275" cy="681566"/>
          </a:xfrm>
        </p:grpSpPr>
        <p:sp>
          <p:nvSpPr>
            <p:cNvPr id="45" name="Rectangle 44"/>
            <p:cNvSpPr/>
            <p:nvPr/>
          </p:nvSpPr>
          <p:spPr>
            <a:xfrm>
              <a:off x="2997200" y="3327399"/>
              <a:ext cx="901700" cy="376767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task_id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98900" y="3327399"/>
              <a:ext cx="1209675" cy="372533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fun_id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</a:t>
              </a:r>
              <a:r>
                <a:rPr lang="en-US" sz="1200" dirty="0" err="1">
                  <a:solidFill>
                    <a:srgbClr val="262626"/>
                  </a:solidFill>
                  <a:latin typeface="Consolas"/>
                  <a:cs typeface="Consolas"/>
                </a:rPr>
                <a:t>v</a:t>
              </a:r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4 </a:t>
              </a:r>
              <a:endParaRPr lang="en-US" sz="12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08300" y="3022600"/>
              <a:ext cx="999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Task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3759200" y="4343400"/>
            <a:ext cx="1143000" cy="5842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Global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753100" y="1308100"/>
            <a:ext cx="990600" cy="307777"/>
            <a:chOff x="5791200" y="1358900"/>
            <a:chExt cx="990600" cy="307777"/>
          </a:xfrm>
        </p:grpSpPr>
        <p:sp>
          <p:nvSpPr>
            <p:cNvPr id="58" name="TextBox 57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DCB4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sp>
        <p:nvSpPr>
          <p:cNvPr id="48" name="Freeform 47"/>
          <p:cNvSpPr/>
          <p:nvPr/>
        </p:nvSpPr>
        <p:spPr>
          <a:xfrm>
            <a:off x="2705100" y="585821"/>
            <a:ext cx="3746500" cy="773079"/>
          </a:xfrm>
          <a:custGeom>
            <a:avLst/>
            <a:gdLst>
              <a:gd name="connsiteX0" fmla="*/ 0 w 3746500"/>
              <a:gd name="connsiteY0" fmla="*/ 722279 h 773079"/>
              <a:gd name="connsiteX1" fmla="*/ 622300 w 3746500"/>
              <a:gd name="connsiteY1" fmla="*/ 303179 h 773079"/>
              <a:gd name="connsiteX2" fmla="*/ 1409700 w 3746500"/>
              <a:gd name="connsiteY2" fmla="*/ 23779 h 773079"/>
              <a:gd name="connsiteX3" fmla="*/ 2374900 w 3746500"/>
              <a:gd name="connsiteY3" fmla="*/ 99979 h 773079"/>
              <a:gd name="connsiteX4" fmla="*/ 3746500 w 3746500"/>
              <a:gd name="connsiteY4" fmla="*/ 773079 h 773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46500" h="773079">
                <a:moveTo>
                  <a:pt x="0" y="722279"/>
                </a:moveTo>
                <a:cubicBezTo>
                  <a:pt x="193675" y="570937"/>
                  <a:pt x="387350" y="419596"/>
                  <a:pt x="622300" y="303179"/>
                </a:cubicBezTo>
                <a:cubicBezTo>
                  <a:pt x="857250" y="186762"/>
                  <a:pt x="1117600" y="57646"/>
                  <a:pt x="1409700" y="23779"/>
                </a:cubicBezTo>
                <a:cubicBezTo>
                  <a:pt x="1701800" y="-10088"/>
                  <a:pt x="1985433" y="-24904"/>
                  <a:pt x="2374900" y="99979"/>
                </a:cubicBezTo>
                <a:cubicBezTo>
                  <a:pt x="2764367" y="224862"/>
                  <a:pt x="3746500" y="773079"/>
                  <a:pt x="3746500" y="773079"/>
                </a:cubicBez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44" idx="0"/>
            <a:endCxn id="28" idx="2"/>
          </p:cNvCxnSpPr>
          <p:nvPr/>
        </p:nvCxnSpPr>
        <p:spPr>
          <a:xfrm flipV="1">
            <a:off x="6311900" y="2108200"/>
            <a:ext cx="6350" cy="1943100"/>
          </a:xfrm>
          <a:prstGeom prst="straightConnector1">
            <a:avLst/>
          </a:prstGeom>
          <a:ln w="12700">
            <a:solidFill>
              <a:srgbClr val="0000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7999" y="3648074"/>
            <a:ext cx="1943101" cy="200025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7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1760537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9600" y="1860888"/>
            <a:ext cx="19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  <a:p>
            <a:r>
              <a:rPr lang="is-IS" sz="1400" dirty="0" smtClean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ray.put</a:t>
            </a:r>
            <a:r>
              <a:rPr lang="en-US" sz="1400" dirty="0" smtClean="0">
                <a:solidFill>
                  <a:srgbClr val="FF6600"/>
                </a:solidFill>
                <a:latin typeface="Consolas"/>
                <a:cs typeface="Consolas"/>
              </a:rPr>
              <a:t>(3)</a:t>
            </a:r>
            <a:endParaRPr lang="is-IS" sz="1400" dirty="0" smtClean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err="1" smtClean="0">
                <a:latin typeface="Consolas"/>
                <a:cs typeface="Consolas"/>
              </a:rPr>
              <a:t>add.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</a:t>
            </a:r>
            <a:r>
              <a:rPr lang="en-US" sz="1400" dirty="0" err="1" smtClean="0"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, 4)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  <a:r>
              <a:rPr lang="is-IS" sz="1400" dirty="0" smtClean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11500" y="2197100"/>
            <a:ext cx="2200275" cy="571500"/>
            <a:chOff x="2921000" y="2197100"/>
            <a:chExt cx="2200275" cy="571500"/>
          </a:xfrm>
        </p:grpSpPr>
        <p:sp>
          <p:nvSpPr>
            <p:cNvPr id="18" name="Rectangle 17"/>
            <p:cNvSpPr/>
            <p:nvPr/>
          </p:nvSpPr>
          <p:spPr>
            <a:xfrm>
              <a:off x="3009900" y="2501900"/>
              <a:ext cx="787400" cy="266700"/>
            </a:xfrm>
            <a:prstGeom prst="rect">
              <a:avLst/>
            </a:prstGeom>
            <a:solidFill>
              <a:srgbClr val="FFDCB4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v_id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97300" y="2501900"/>
              <a:ext cx="1323975" cy="266700"/>
            </a:xfrm>
            <a:prstGeom prst="rect">
              <a:avLst/>
            </a:prstGeom>
            <a:solidFill>
              <a:srgbClr val="FFDCB4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N1,N2</a:t>
              </a:r>
              <a:endParaRPr lang="en-US" sz="14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21000" y="2197100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Object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778500" y="12446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702300" y="9525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5500" y="5588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N1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57900" y="5080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N2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701800" y="12319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625600" y="9398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714500" y="1295400"/>
            <a:ext cx="990600" cy="307777"/>
            <a:chOff x="5791200" y="1358900"/>
            <a:chExt cx="990600" cy="307777"/>
          </a:xfrm>
        </p:grpSpPr>
        <p:sp>
          <p:nvSpPr>
            <p:cNvPr id="35" name="TextBox 34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625600" y="4178300"/>
            <a:ext cx="1143000" cy="5842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740400" y="4051300"/>
            <a:ext cx="1143000" cy="584200"/>
          </a:xfrm>
          <a:prstGeom prst="roundRect">
            <a:avLst/>
          </a:prstGeom>
          <a:solidFill>
            <a:srgbClr val="FFDCB4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00400" y="1778000"/>
            <a:ext cx="787400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87800" y="1778000"/>
            <a:ext cx="1323975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115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86100" y="1447800"/>
            <a:ext cx="2362200" cy="24638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462339" y="850900"/>
            <a:ext cx="1556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 Neue Light"/>
                <a:cs typeface="Helvetica Neue Light"/>
              </a:rPr>
              <a:t>System State &amp; </a:t>
            </a:r>
            <a:endParaRPr lang="en-US" sz="1600" dirty="0" smtClean="0">
              <a:latin typeface="Helvetica Neue Light"/>
              <a:cs typeface="Helvetica Neue Light"/>
            </a:endParaRP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Message Bus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4200" y="3022600"/>
            <a:ext cx="2200275" cy="681566"/>
            <a:chOff x="2908300" y="3022600"/>
            <a:chExt cx="2200275" cy="681566"/>
          </a:xfrm>
        </p:grpSpPr>
        <p:sp>
          <p:nvSpPr>
            <p:cNvPr id="45" name="Rectangle 44"/>
            <p:cNvSpPr/>
            <p:nvPr/>
          </p:nvSpPr>
          <p:spPr>
            <a:xfrm>
              <a:off x="2997200" y="3327399"/>
              <a:ext cx="901700" cy="376767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task_id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98900" y="3327399"/>
              <a:ext cx="1209675" cy="372533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fun_id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</a:t>
              </a:r>
              <a:r>
                <a:rPr lang="en-US" sz="1200" dirty="0" err="1">
                  <a:solidFill>
                    <a:srgbClr val="262626"/>
                  </a:solidFill>
                  <a:latin typeface="Consolas"/>
                  <a:cs typeface="Consolas"/>
                </a:rPr>
                <a:t>v</a:t>
              </a:r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4 </a:t>
              </a:r>
              <a:endParaRPr lang="en-US" sz="12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08300" y="3022600"/>
              <a:ext cx="999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Task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3759200" y="4343400"/>
            <a:ext cx="1143000" cy="5842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Global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753100" y="1308100"/>
            <a:ext cx="990600" cy="307777"/>
            <a:chOff x="5791200" y="1358900"/>
            <a:chExt cx="990600" cy="307777"/>
          </a:xfrm>
        </p:grpSpPr>
        <p:sp>
          <p:nvSpPr>
            <p:cNvPr id="58" name="TextBox 57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cxnSp>
        <p:nvCxnSpPr>
          <p:cNvPr id="8" name="Straight Arrow Connector 7"/>
          <p:cNvCxnSpPr>
            <a:stCxn id="44" idx="0"/>
            <a:endCxn id="25" idx="3"/>
          </p:cNvCxnSpPr>
          <p:nvPr/>
        </p:nvCxnSpPr>
        <p:spPr>
          <a:xfrm flipH="1" flipV="1">
            <a:off x="5311775" y="2635250"/>
            <a:ext cx="1000125" cy="1416050"/>
          </a:xfrm>
          <a:prstGeom prst="straightConnector1">
            <a:avLst/>
          </a:prstGeom>
          <a:ln w="12700">
            <a:solidFill>
              <a:srgbClr val="000000"/>
            </a:solidFill>
            <a:prstDash val="solid"/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507999" y="3648074"/>
            <a:ext cx="1943101" cy="200025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5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Intermediate Layer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377" y="1086220"/>
            <a:ext cx="8839623" cy="1669680"/>
          </a:xfrm>
        </p:spPr>
        <p:txBody>
          <a:bodyPr>
            <a:normAutofit/>
          </a:bodyPr>
          <a:lstStyle/>
          <a:p>
            <a:r>
              <a:rPr lang="en-US" dirty="0"/>
              <a:t>Introduce an intermediate layer that provides a </a:t>
            </a:r>
            <a:r>
              <a:rPr lang="en-US" dirty="0">
                <a:solidFill>
                  <a:srgbClr val="FF0000"/>
                </a:solidFill>
              </a:rPr>
              <a:t>single</a:t>
            </a:r>
            <a:r>
              <a:rPr lang="en-US" dirty="0"/>
              <a:t> abstraction for various network technologies</a:t>
            </a:r>
          </a:p>
          <a:p>
            <a:pPr lvl="1"/>
            <a:r>
              <a:rPr lang="en-US" dirty="0"/>
              <a:t>A new app/media implemented only once</a:t>
            </a:r>
          </a:p>
          <a:p>
            <a:pPr lvl="1"/>
            <a:r>
              <a:rPr lang="en-US" dirty="0"/>
              <a:t>Variation on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add another level of indirection</a:t>
            </a:r>
            <a:r>
              <a:rPr lang="ja-JP" altLang="en-US" dirty="0">
                <a:latin typeface="Arial"/>
              </a:rPr>
              <a:t>”</a:t>
            </a:r>
            <a:endParaRPr lang="en-US" dirty="0"/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5092383" y="2770337"/>
            <a:ext cx="838623" cy="342266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"/>
              <a:cs typeface="Helvetica Neue"/>
            </a:endParaRPr>
          </a:p>
        </p:txBody>
      </p:sp>
      <p:sp>
        <p:nvSpPr>
          <p:cNvPr id="475141" name="Rectangle 5"/>
          <p:cNvSpPr>
            <a:spLocks noChangeArrowheads="1"/>
          </p:cNvSpPr>
          <p:nvPr/>
        </p:nvSpPr>
        <p:spPr bwMode="auto">
          <a:xfrm>
            <a:off x="3034666" y="2770337"/>
            <a:ext cx="914718" cy="342266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"/>
              <a:cs typeface="Helvetica Neue"/>
            </a:endParaRPr>
          </a:p>
        </p:txBody>
      </p:sp>
      <p:sp>
        <p:nvSpPr>
          <p:cNvPr id="475142" name="Rectangle 6"/>
          <p:cNvSpPr>
            <a:spLocks noChangeArrowheads="1"/>
          </p:cNvSpPr>
          <p:nvPr/>
        </p:nvSpPr>
        <p:spPr bwMode="auto">
          <a:xfrm>
            <a:off x="4177667" y="2770337"/>
            <a:ext cx="686434" cy="342266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"/>
              <a:cs typeface="Helvetica Neue"/>
            </a:endParaRPr>
          </a:p>
        </p:txBody>
      </p:sp>
      <p:sp>
        <p:nvSpPr>
          <p:cNvPr id="475143" name="Text Box 7"/>
          <p:cNvSpPr txBox="1">
            <a:spLocks noChangeArrowheads="1"/>
          </p:cNvSpPr>
          <p:nvPr/>
        </p:nvSpPr>
        <p:spPr bwMode="auto">
          <a:xfrm>
            <a:off x="3226770" y="2751182"/>
            <a:ext cx="575240" cy="35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dirty="0" smtClean="0">
                <a:latin typeface="Helvetica Neue"/>
                <a:cs typeface="Helvetica Neue"/>
              </a:rPr>
              <a:t>p2p </a:t>
            </a:r>
            <a:endParaRPr lang="en-US" sz="1800" b="1" dirty="0">
              <a:latin typeface="Helvetica Neue"/>
              <a:cs typeface="Helvetica Neue"/>
            </a:endParaRPr>
          </a:p>
        </p:txBody>
      </p:sp>
      <p:sp>
        <p:nvSpPr>
          <p:cNvPr id="475144" name="Text Box 8"/>
          <p:cNvSpPr txBox="1">
            <a:spLocks noChangeArrowheads="1"/>
          </p:cNvSpPr>
          <p:nvPr/>
        </p:nvSpPr>
        <p:spPr bwMode="auto">
          <a:xfrm>
            <a:off x="4177666" y="2815498"/>
            <a:ext cx="639485" cy="35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Helvetica Neue"/>
                <a:cs typeface="Helvetica Neue"/>
              </a:rPr>
              <a:t>SSH</a:t>
            </a:r>
          </a:p>
        </p:txBody>
      </p:sp>
      <p:sp>
        <p:nvSpPr>
          <p:cNvPr id="475145" name="Text Box 9"/>
          <p:cNvSpPr txBox="1">
            <a:spLocks noChangeArrowheads="1"/>
          </p:cNvSpPr>
          <p:nvPr/>
        </p:nvSpPr>
        <p:spPr bwMode="auto">
          <a:xfrm>
            <a:off x="5224052" y="2764698"/>
            <a:ext cx="626523" cy="35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Helvetica Neue"/>
                <a:cs typeface="Helvetica Neue"/>
              </a:rPr>
              <a:t>NFS</a:t>
            </a:r>
          </a:p>
        </p:txBody>
      </p:sp>
      <p:grpSp>
        <p:nvGrpSpPr>
          <p:cNvPr id="475146" name="Group 10"/>
          <p:cNvGrpSpPr>
            <a:grpSpLocks/>
          </p:cNvGrpSpPr>
          <p:nvPr/>
        </p:nvGrpSpPr>
        <p:grpSpPr bwMode="auto">
          <a:xfrm>
            <a:off x="6159290" y="4096619"/>
            <a:ext cx="1066905" cy="654995"/>
            <a:chOff x="3456" y="2400"/>
            <a:chExt cx="672" cy="550"/>
          </a:xfrm>
        </p:grpSpPr>
        <p:sp>
          <p:nvSpPr>
            <p:cNvPr id="475147" name="Rectangle 11"/>
            <p:cNvSpPr>
              <a:spLocks noChangeArrowheads="1"/>
            </p:cNvSpPr>
            <p:nvPr/>
          </p:nvSpPr>
          <p:spPr bwMode="auto">
            <a:xfrm>
              <a:off x="3456" y="2400"/>
              <a:ext cx="672" cy="48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475148" name="Text Box 12"/>
            <p:cNvSpPr txBox="1">
              <a:spLocks noChangeArrowheads="1"/>
            </p:cNvSpPr>
            <p:nvPr/>
          </p:nvSpPr>
          <p:spPr bwMode="auto">
            <a:xfrm>
              <a:off x="3494" y="2407"/>
              <a:ext cx="598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577" tIns="45789" rIns="91577" bIns="45789">
              <a:spAutoFit/>
            </a:bodyPr>
            <a:lstStyle>
              <a:lvl1pPr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15988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373188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831975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2891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7463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2035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6607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b="1">
                  <a:latin typeface="Helvetica Neue"/>
                  <a:cs typeface="Helvetica Neue"/>
                </a:rPr>
                <a:t>Packet</a:t>
              </a:r>
            </a:p>
            <a:p>
              <a:r>
                <a:rPr lang="en-US" sz="1800" b="1">
                  <a:latin typeface="Helvetica Neue"/>
                  <a:cs typeface="Helvetica Neue"/>
                </a:rPr>
                <a:t>radio</a:t>
              </a:r>
            </a:p>
          </p:txBody>
        </p:sp>
      </p:grpSp>
      <p:sp>
        <p:nvSpPr>
          <p:cNvPr id="475149" name="Rectangle 13"/>
          <p:cNvSpPr>
            <a:spLocks noChangeArrowheads="1"/>
          </p:cNvSpPr>
          <p:nvPr/>
        </p:nvSpPr>
        <p:spPr bwMode="auto">
          <a:xfrm>
            <a:off x="3492818" y="4096619"/>
            <a:ext cx="1143000" cy="57163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"/>
              <a:cs typeface="Helvetica Neue"/>
            </a:endParaRPr>
          </a:p>
        </p:txBody>
      </p:sp>
      <p:sp>
        <p:nvSpPr>
          <p:cNvPr id="475150" name="Text Box 14"/>
          <p:cNvSpPr txBox="1">
            <a:spLocks noChangeArrowheads="1"/>
          </p:cNvSpPr>
          <p:nvPr/>
        </p:nvSpPr>
        <p:spPr bwMode="auto">
          <a:xfrm>
            <a:off x="3553059" y="4104938"/>
            <a:ext cx="985959" cy="63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Helvetica Neue"/>
                <a:cs typeface="Helvetica Neue"/>
              </a:rPr>
              <a:t>Coaxial </a:t>
            </a:r>
          </a:p>
          <a:p>
            <a:r>
              <a:rPr lang="en-US" sz="1800" b="1">
                <a:latin typeface="Helvetica Neue"/>
                <a:cs typeface="Helvetica Neue"/>
              </a:rPr>
              <a:t>cable</a:t>
            </a:r>
          </a:p>
        </p:txBody>
      </p:sp>
      <p:sp>
        <p:nvSpPr>
          <p:cNvPr id="475151" name="Rectangle 15"/>
          <p:cNvSpPr>
            <a:spLocks noChangeArrowheads="1"/>
          </p:cNvSpPr>
          <p:nvPr/>
        </p:nvSpPr>
        <p:spPr bwMode="auto">
          <a:xfrm>
            <a:off x="4940194" y="4096619"/>
            <a:ext cx="990812" cy="571632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"/>
              <a:cs typeface="Helvetica Neue"/>
            </a:endParaRPr>
          </a:p>
        </p:txBody>
      </p:sp>
      <p:sp>
        <p:nvSpPr>
          <p:cNvPr id="475152" name="Text Box 16"/>
          <p:cNvSpPr txBox="1">
            <a:spLocks noChangeArrowheads="1"/>
          </p:cNvSpPr>
          <p:nvPr/>
        </p:nvSpPr>
        <p:spPr bwMode="auto">
          <a:xfrm>
            <a:off x="5000436" y="4104938"/>
            <a:ext cx="729203" cy="63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Helvetica Neue"/>
                <a:cs typeface="Helvetica Neue"/>
              </a:rPr>
              <a:t>Fiber</a:t>
            </a:r>
          </a:p>
          <a:p>
            <a:r>
              <a:rPr lang="en-US" sz="1800" b="1">
                <a:latin typeface="Helvetica Neue"/>
                <a:cs typeface="Helvetica Neue"/>
              </a:rPr>
              <a:t>optic</a:t>
            </a:r>
          </a:p>
        </p:txBody>
      </p:sp>
      <p:sp>
        <p:nvSpPr>
          <p:cNvPr id="475153" name="Line 17"/>
          <p:cNvSpPr>
            <a:spLocks noChangeShapeType="1"/>
          </p:cNvSpPr>
          <p:nvPr/>
        </p:nvSpPr>
        <p:spPr bwMode="auto">
          <a:xfrm flipV="1">
            <a:off x="2806383" y="3353854"/>
            <a:ext cx="4343717" cy="11884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"/>
              <a:cs typeface="Helvetica Neue"/>
            </a:endParaRPr>
          </a:p>
        </p:txBody>
      </p:sp>
      <p:sp>
        <p:nvSpPr>
          <p:cNvPr id="475154" name="Text Box 18"/>
          <p:cNvSpPr txBox="1">
            <a:spLocks noChangeArrowheads="1"/>
          </p:cNvSpPr>
          <p:nvPr/>
        </p:nvSpPr>
        <p:spPr bwMode="auto">
          <a:xfrm>
            <a:off x="1126020" y="2835701"/>
            <a:ext cx="1421588" cy="359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Helvetica Neue"/>
                <a:cs typeface="Helvetica Neue"/>
              </a:rPr>
              <a:t>Application</a:t>
            </a:r>
          </a:p>
        </p:txBody>
      </p:sp>
      <p:sp>
        <p:nvSpPr>
          <p:cNvPr id="475155" name="Text Box 19"/>
          <p:cNvSpPr txBox="1">
            <a:spLocks noChangeArrowheads="1"/>
          </p:cNvSpPr>
          <p:nvPr/>
        </p:nvSpPr>
        <p:spPr bwMode="auto">
          <a:xfrm>
            <a:off x="1114871" y="4153663"/>
            <a:ext cx="1652984" cy="63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Helvetica Neue"/>
                <a:cs typeface="Helvetica Neue"/>
              </a:rPr>
              <a:t>Transmission</a:t>
            </a:r>
          </a:p>
          <a:p>
            <a:r>
              <a:rPr lang="en-US" sz="1800" b="1">
                <a:latin typeface="Helvetica Neue"/>
                <a:cs typeface="Helvetica Neue"/>
              </a:rPr>
              <a:t>Media</a:t>
            </a:r>
          </a:p>
        </p:txBody>
      </p:sp>
      <p:grpSp>
        <p:nvGrpSpPr>
          <p:cNvPr id="475156" name="Group 20"/>
          <p:cNvGrpSpPr>
            <a:grpSpLocks/>
          </p:cNvGrpSpPr>
          <p:nvPr/>
        </p:nvGrpSpPr>
        <p:grpSpPr bwMode="auto">
          <a:xfrm>
            <a:off x="6170406" y="2750129"/>
            <a:ext cx="838602" cy="369599"/>
            <a:chOff x="3463" y="1759"/>
            <a:chExt cx="528" cy="311"/>
          </a:xfrm>
        </p:grpSpPr>
        <p:sp>
          <p:nvSpPr>
            <p:cNvPr id="475157" name="Rectangle 21"/>
            <p:cNvSpPr>
              <a:spLocks noChangeArrowheads="1"/>
            </p:cNvSpPr>
            <p:nvPr/>
          </p:nvSpPr>
          <p:spPr bwMode="auto">
            <a:xfrm>
              <a:off x="3463" y="1776"/>
              <a:ext cx="528" cy="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 Neue"/>
                <a:cs typeface="Helvetica Neue"/>
              </a:endParaRPr>
            </a:p>
          </p:txBody>
        </p:sp>
        <p:sp>
          <p:nvSpPr>
            <p:cNvPr id="475158" name="Text Box 22"/>
            <p:cNvSpPr txBox="1">
              <a:spLocks noChangeArrowheads="1"/>
            </p:cNvSpPr>
            <p:nvPr/>
          </p:nvSpPr>
          <p:spPr bwMode="auto">
            <a:xfrm>
              <a:off x="3464" y="1759"/>
              <a:ext cx="499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577" tIns="45789" rIns="91577" bIns="45789">
              <a:spAutoFit/>
            </a:bodyPr>
            <a:lstStyle>
              <a:lvl1pPr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15988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373188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831975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2891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7463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2035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6607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800" b="1" dirty="0">
                  <a:latin typeface="Helvetica Neue"/>
                  <a:cs typeface="Helvetica Neue"/>
                </a:rPr>
                <a:t>HTTP</a:t>
              </a:r>
            </a:p>
          </p:txBody>
        </p:sp>
      </p:grpSp>
      <p:sp>
        <p:nvSpPr>
          <p:cNvPr id="475159" name="Rectangle 23"/>
          <p:cNvSpPr>
            <a:spLocks noChangeArrowheads="1"/>
          </p:cNvSpPr>
          <p:nvPr/>
        </p:nvSpPr>
        <p:spPr bwMode="auto">
          <a:xfrm>
            <a:off x="4177667" y="3536871"/>
            <a:ext cx="1448963" cy="171133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"/>
              <a:cs typeface="Helvetica Neue"/>
            </a:endParaRPr>
          </a:p>
        </p:txBody>
      </p:sp>
      <p:sp>
        <p:nvSpPr>
          <p:cNvPr id="475160" name="Line 24"/>
          <p:cNvSpPr>
            <a:spLocks noChangeShapeType="1"/>
          </p:cNvSpPr>
          <p:nvPr/>
        </p:nvSpPr>
        <p:spPr bwMode="auto">
          <a:xfrm flipV="1">
            <a:off x="2806383" y="3868442"/>
            <a:ext cx="4343717" cy="11884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510" tIns="40755" rIns="81510" bIns="40755" anchor="ctr"/>
          <a:lstStyle/>
          <a:p>
            <a:endParaRPr lang="en-US">
              <a:latin typeface="Helvetica Neue"/>
              <a:cs typeface="Helvetica Neue"/>
            </a:endParaRPr>
          </a:p>
        </p:txBody>
      </p:sp>
      <p:sp>
        <p:nvSpPr>
          <p:cNvPr id="475161" name="Text Box 25"/>
          <p:cNvSpPr txBox="1">
            <a:spLocks noChangeArrowheads="1"/>
          </p:cNvSpPr>
          <p:nvPr/>
        </p:nvSpPr>
        <p:spPr bwMode="auto">
          <a:xfrm>
            <a:off x="1130723" y="3365738"/>
            <a:ext cx="1562677" cy="636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1632" tIns="40816" rIns="81632" bIns="408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800" b="1">
                <a:latin typeface="Helvetica Neue"/>
                <a:cs typeface="Helvetica Neue"/>
              </a:rPr>
              <a:t>Intermediate </a:t>
            </a:r>
          </a:p>
          <a:p>
            <a:r>
              <a:rPr lang="en-US" sz="1800" b="1">
                <a:latin typeface="Helvetica Neue"/>
                <a:cs typeface="Helvetica Neue"/>
              </a:rPr>
              <a:t>layer</a:t>
            </a:r>
          </a:p>
        </p:txBody>
      </p:sp>
      <p:cxnSp>
        <p:nvCxnSpPr>
          <p:cNvPr id="475162" name="AutoShape 26"/>
          <p:cNvCxnSpPr>
            <a:cxnSpLocks noChangeShapeType="1"/>
            <a:stCxn id="475141" idx="2"/>
            <a:endCxn id="475159" idx="0"/>
          </p:cNvCxnSpPr>
          <p:nvPr/>
        </p:nvCxnSpPr>
        <p:spPr bwMode="auto">
          <a:xfrm>
            <a:off x="3488061" y="3114981"/>
            <a:ext cx="1407745" cy="40644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5163" name="AutoShape 27"/>
          <p:cNvCxnSpPr>
            <a:cxnSpLocks noChangeShapeType="1"/>
            <a:stCxn id="475142" idx="2"/>
            <a:endCxn id="475159" idx="0"/>
          </p:cNvCxnSpPr>
          <p:nvPr/>
        </p:nvCxnSpPr>
        <p:spPr bwMode="auto">
          <a:xfrm>
            <a:off x="4515334" y="3114981"/>
            <a:ext cx="380472" cy="40644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5164" name="AutoShape 28"/>
          <p:cNvCxnSpPr>
            <a:cxnSpLocks noChangeShapeType="1"/>
            <a:stCxn id="475140" idx="2"/>
            <a:endCxn id="475159" idx="0"/>
          </p:cNvCxnSpPr>
          <p:nvPr/>
        </p:nvCxnSpPr>
        <p:spPr bwMode="auto">
          <a:xfrm flipH="1">
            <a:off x="4895806" y="3114981"/>
            <a:ext cx="608755" cy="406441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5165" name="AutoShape 29"/>
          <p:cNvCxnSpPr>
            <a:cxnSpLocks noChangeShapeType="1"/>
            <a:stCxn id="475159" idx="2"/>
            <a:endCxn id="475149" idx="0"/>
          </p:cNvCxnSpPr>
          <p:nvPr/>
        </p:nvCxnSpPr>
        <p:spPr bwMode="auto">
          <a:xfrm flipH="1">
            <a:off x="4058769" y="3711569"/>
            <a:ext cx="837037" cy="370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5166" name="AutoShape 30"/>
          <p:cNvCxnSpPr>
            <a:cxnSpLocks noChangeShapeType="1"/>
            <a:stCxn id="475159" idx="2"/>
            <a:endCxn id="475151" idx="0"/>
          </p:cNvCxnSpPr>
          <p:nvPr/>
        </p:nvCxnSpPr>
        <p:spPr bwMode="auto">
          <a:xfrm>
            <a:off x="4895806" y="3711569"/>
            <a:ext cx="532660" cy="370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5167" name="AutoShape 31"/>
          <p:cNvCxnSpPr>
            <a:cxnSpLocks noChangeShapeType="1"/>
            <a:stCxn id="475157" idx="2"/>
            <a:endCxn id="475159" idx="0"/>
          </p:cNvCxnSpPr>
          <p:nvPr/>
        </p:nvCxnSpPr>
        <p:spPr bwMode="auto">
          <a:xfrm flipH="1">
            <a:off x="4895807" y="3114981"/>
            <a:ext cx="1685172" cy="406441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75168" name="AutoShape 32"/>
          <p:cNvCxnSpPr>
            <a:cxnSpLocks noChangeShapeType="1"/>
            <a:stCxn id="475159" idx="2"/>
            <a:endCxn id="475147" idx="0"/>
          </p:cNvCxnSpPr>
          <p:nvPr/>
        </p:nvCxnSpPr>
        <p:spPr bwMode="auto">
          <a:xfrm>
            <a:off x="4895806" y="3711569"/>
            <a:ext cx="1788216" cy="370788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6811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1760537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9600" y="1860888"/>
            <a:ext cx="19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  <a:p>
            <a:r>
              <a:rPr lang="is-IS" sz="1400" dirty="0" smtClean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ray.put</a:t>
            </a:r>
            <a:r>
              <a:rPr lang="en-US" sz="1400" dirty="0" smtClean="0">
                <a:solidFill>
                  <a:srgbClr val="FF6600"/>
                </a:solidFill>
                <a:latin typeface="Consolas"/>
                <a:cs typeface="Consolas"/>
              </a:rPr>
              <a:t>(3)</a:t>
            </a:r>
            <a:endParaRPr lang="is-IS" sz="1400" dirty="0" smtClean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err="1" smtClean="0">
                <a:latin typeface="Consolas"/>
                <a:cs typeface="Consolas"/>
              </a:rPr>
              <a:t>add.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</a:t>
            </a:r>
            <a:r>
              <a:rPr lang="en-US" sz="1400" dirty="0" err="1" smtClean="0"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, 4)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  <a:r>
              <a:rPr lang="is-IS" sz="1400" dirty="0" smtClean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11500" y="2197100"/>
            <a:ext cx="2200275" cy="571500"/>
            <a:chOff x="2921000" y="2197100"/>
            <a:chExt cx="2200275" cy="571500"/>
          </a:xfrm>
        </p:grpSpPr>
        <p:sp>
          <p:nvSpPr>
            <p:cNvPr id="18" name="Rectangle 17"/>
            <p:cNvSpPr/>
            <p:nvPr/>
          </p:nvSpPr>
          <p:spPr>
            <a:xfrm>
              <a:off x="3009900" y="2501900"/>
              <a:ext cx="787400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v_id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97300" y="2501900"/>
              <a:ext cx="1323975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N1,N2</a:t>
              </a:r>
              <a:endParaRPr lang="en-US" sz="14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21000" y="2197100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Object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778500" y="12446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702300" y="9525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5500" y="5588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N1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57900" y="5080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N2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701800" y="12319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625600" y="9398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714500" y="1295400"/>
            <a:ext cx="990600" cy="307777"/>
            <a:chOff x="5791200" y="1358900"/>
            <a:chExt cx="990600" cy="307777"/>
          </a:xfrm>
        </p:grpSpPr>
        <p:sp>
          <p:nvSpPr>
            <p:cNvPr id="35" name="TextBox 34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625600" y="4178300"/>
            <a:ext cx="1143000" cy="5842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740400" y="4051300"/>
            <a:ext cx="1143000" cy="584200"/>
          </a:xfrm>
          <a:prstGeom prst="roundRect">
            <a:avLst/>
          </a:prstGeom>
          <a:solidFill>
            <a:srgbClr val="FFDCB4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00400" y="1778000"/>
            <a:ext cx="787400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87800" y="1778000"/>
            <a:ext cx="1323975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115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86100" y="1447800"/>
            <a:ext cx="2362200" cy="24638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462339" y="850900"/>
            <a:ext cx="1556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 Neue Light"/>
                <a:cs typeface="Helvetica Neue Light"/>
              </a:rPr>
              <a:t>System State &amp; </a:t>
            </a:r>
            <a:endParaRPr lang="en-US" sz="1600" dirty="0" smtClean="0">
              <a:latin typeface="Helvetica Neue Light"/>
              <a:cs typeface="Helvetica Neue Light"/>
            </a:endParaRP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Message Bus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4200" y="3022600"/>
            <a:ext cx="2200275" cy="681566"/>
            <a:chOff x="2908300" y="3022600"/>
            <a:chExt cx="2200275" cy="681566"/>
          </a:xfrm>
        </p:grpSpPr>
        <p:sp>
          <p:nvSpPr>
            <p:cNvPr id="45" name="Rectangle 44"/>
            <p:cNvSpPr/>
            <p:nvPr/>
          </p:nvSpPr>
          <p:spPr>
            <a:xfrm>
              <a:off x="2997200" y="3327399"/>
              <a:ext cx="901700" cy="376767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task_id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98900" y="3327399"/>
              <a:ext cx="1209675" cy="372533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fun_id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</a:t>
              </a:r>
              <a:r>
                <a:rPr lang="en-US" sz="1200" dirty="0" err="1">
                  <a:solidFill>
                    <a:srgbClr val="262626"/>
                  </a:solidFill>
                  <a:latin typeface="Consolas"/>
                  <a:cs typeface="Consolas"/>
                </a:rPr>
                <a:t>v</a:t>
              </a:r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4 </a:t>
              </a:r>
              <a:endParaRPr lang="en-US" sz="12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08300" y="3022600"/>
              <a:ext cx="999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Task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3759200" y="4343400"/>
            <a:ext cx="1143000" cy="5842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Global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753100" y="1308100"/>
            <a:ext cx="990600" cy="307777"/>
            <a:chOff x="5791200" y="1358900"/>
            <a:chExt cx="990600" cy="307777"/>
          </a:xfrm>
        </p:grpSpPr>
        <p:sp>
          <p:nvSpPr>
            <p:cNvPr id="58" name="TextBox 57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400675" y="2149475"/>
            <a:ext cx="2698750" cy="1901825"/>
            <a:chOff x="5400675" y="2149475"/>
            <a:chExt cx="2698750" cy="1901825"/>
          </a:xfrm>
        </p:grpSpPr>
        <p:sp>
          <p:nvSpPr>
            <p:cNvPr id="56" name="TextBox 55"/>
            <p:cNvSpPr txBox="1"/>
            <p:nvPr/>
          </p:nvSpPr>
          <p:spPr>
            <a:xfrm>
              <a:off x="5400675" y="3663950"/>
              <a:ext cx="13691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6600"/>
                  </a:solidFill>
                  <a:latin typeface="Consolas"/>
                  <a:cs typeface="Consolas"/>
                </a:rPr>
                <a:t>a</a:t>
              </a:r>
              <a:r>
                <a:rPr lang="en-US" sz="1400" dirty="0" smtClean="0">
                  <a:solidFill>
                    <a:srgbClr val="FF6600"/>
                  </a:solidFill>
                  <a:latin typeface="Consolas"/>
                  <a:cs typeface="Consolas"/>
                </a:rPr>
                <a:t>dd(</a:t>
              </a:r>
              <a:r>
                <a:rPr lang="en-US" sz="1400" dirty="0" err="1" smtClean="0">
                  <a:solidFill>
                    <a:srgbClr val="FF6600"/>
                  </a:solidFill>
                  <a:latin typeface="Consolas"/>
                  <a:cs typeface="Consolas"/>
                </a:rPr>
                <a:t>v_id</a:t>
              </a:r>
              <a:r>
                <a:rPr lang="en-US" sz="1400" dirty="0" smtClean="0">
                  <a:solidFill>
                    <a:srgbClr val="FF6600"/>
                  </a:solidFill>
                  <a:latin typeface="Consolas"/>
                  <a:cs typeface="Consolas"/>
                </a:rPr>
                <a:t>, 4)</a:t>
              </a:r>
              <a:endParaRPr lang="en-US" sz="1400" dirty="0">
                <a:solidFill>
                  <a:srgbClr val="FF6600"/>
                </a:solidFill>
                <a:latin typeface="Consolas"/>
                <a:cs typeface="Consolas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V="1">
              <a:off x="6311900" y="2298700"/>
              <a:ext cx="711200" cy="1752600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7038974" y="2149475"/>
              <a:ext cx="1060451" cy="196850"/>
            </a:xfrm>
            <a:prstGeom prst="rect">
              <a:avLst/>
            </a:prstGeom>
            <a:solidFill>
              <a:srgbClr val="FFA63C">
                <a:alpha val="34000"/>
              </a:srgb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507999" y="3648074"/>
            <a:ext cx="1943101" cy="200025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9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1760537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9600" y="1860888"/>
            <a:ext cx="19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  <a:p>
            <a:r>
              <a:rPr lang="is-IS" sz="1400" dirty="0" smtClean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ray.put</a:t>
            </a:r>
            <a:r>
              <a:rPr lang="en-US" sz="1400" dirty="0" smtClean="0">
                <a:solidFill>
                  <a:srgbClr val="FF6600"/>
                </a:solidFill>
                <a:latin typeface="Consolas"/>
                <a:cs typeface="Consolas"/>
              </a:rPr>
              <a:t>(3)</a:t>
            </a:r>
            <a:endParaRPr lang="is-IS" sz="1400" dirty="0" smtClean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err="1" smtClean="0">
                <a:latin typeface="Consolas"/>
                <a:cs typeface="Consolas"/>
              </a:rPr>
              <a:t>add.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</a:t>
            </a:r>
            <a:r>
              <a:rPr lang="en-US" sz="1400" dirty="0" err="1" smtClean="0"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, 4)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  <a:r>
              <a:rPr lang="is-IS" sz="1400" dirty="0" smtClean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11500" y="2197100"/>
            <a:ext cx="2200275" cy="571500"/>
            <a:chOff x="2921000" y="2197100"/>
            <a:chExt cx="2200275" cy="571500"/>
          </a:xfrm>
        </p:grpSpPr>
        <p:sp>
          <p:nvSpPr>
            <p:cNvPr id="18" name="Rectangle 17"/>
            <p:cNvSpPr/>
            <p:nvPr/>
          </p:nvSpPr>
          <p:spPr>
            <a:xfrm>
              <a:off x="3009900" y="2501900"/>
              <a:ext cx="787400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v_id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97300" y="2501900"/>
              <a:ext cx="1323975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N1,N2</a:t>
              </a:r>
              <a:endParaRPr lang="en-US" sz="14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21000" y="2197100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Object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778500" y="12446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702300" y="9525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5500" y="5588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N1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57900" y="5080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N2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701800" y="12319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625600" y="9398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714500" y="1295400"/>
            <a:ext cx="990600" cy="307777"/>
            <a:chOff x="5791200" y="1358900"/>
            <a:chExt cx="990600" cy="307777"/>
          </a:xfrm>
        </p:grpSpPr>
        <p:sp>
          <p:nvSpPr>
            <p:cNvPr id="35" name="TextBox 34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625600" y="4178300"/>
            <a:ext cx="1143000" cy="5842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740400" y="4051300"/>
            <a:ext cx="1143000" cy="584200"/>
          </a:xfrm>
          <a:prstGeom prst="round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00400" y="1778000"/>
            <a:ext cx="787400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87800" y="1778000"/>
            <a:ext cx="1323975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115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86100" y="1447800"/>
            <a:ext cx="2362200" cy="24638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462339" y="850900"/>
            <a:ext cx="1556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 Neue Light"/>
                <a:cs typeface="Helvetica Neue Light"/>
              </a:rPr>
              <a:t>System State &amp; </a:t>
            </a:r>
            <a:endParaRPr lang="en-US" sz="1600" dirty="0" smtClean="0">
              <a:latin typeface="Helvetica Neue Light"/>
              <a:cs typeface="Helvetica Neue Light"/>
            </a:endParaRP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Message Bus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4200" y="3022600"/>
            <a:ext cx="2200275" cy="681566"/>
            <a:chOff x="2908300" y="3022600"/>
            <a:chExt cx="2200275" cy="681566"/>
          </a:xfrm>
        </p:grpSpPr>
        <p:sp>
          <p:nvSpPr>
            <p:cNvPr id="45" name="Rectangle 44"/>
            <p:cNvSpPr/>
            <p:nvPr/>
          </p:nvSpPr>
          <p:spPr>
            <a:xfrm>
              <a:off x="2997200" y="3327399"/>
              <a:ext cx="901700" cy="376767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task_id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98900" y="3327399"/>
              <a:ext cx="1209675" cy="372533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fun_id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</a:t>
              </a:r>
              <a:r>
                <a:rPr lang="en-US" sz="1200" dirty="0" err="1">
                  <a:solidFill>
                    <a:srgbClr val="262626"/>
                  </a:solidFill>
                  <a:latin typeface="Consolas"/>
                  <a:cs typeface="Consolas"/>
                </a:rPr>
                <a:t>v</a:t>
              </a:r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4 </a:t>
              </a:r>
              <a:endParaRPr lang="en-US" sz="12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08300" y="3022600"/>
              <a:ext cx="999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Task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3759200" y="4343400"/>
            <a:ext cx="1143000" cy="5842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Global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753100" y="1308100"/>
            <a:ext cx="990600" cy="307777"/>
            <a:chOff x="5791200" y="1358900"/>
            <a:chExt cx="990600" cy="307777"/>
          </a:xfrm>
        </p:grpSpPr>
        <p:sp>
          <p:nvSpPr>
            <p:cNvPr id="58" name="TextBox 57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507999" y="3648074"/>
            <a:ext cx="1943101" cy="200025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7356474" y="2365374"/>
            <a:ext cx="1304926" cy="200025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>
            <a:off x="5753100" y="1663700"/>
            <a:ext cx="1597025" cy="796925"/>
            <a:chOff x="5791200" y="1663700"/>
            <a:chExt cx="1597025" cy="796925"/>
          </a:xfrm>
        </p:grpSpPr>
        <p:grpSp>
          <p:nvGrpSpPr>
            <p:cNvPr id="64" name="Group 63"/>
            <p:cNvGrpSpPr/>
            <p:nvPr/>
          </p:nvGrpSpPr>
          <p:grpSpPr>
            <a:xfrm>
              <a:off x="5791200" y="1663700"/>
              <a:ext cx="990600" cy="330200"/>
              <a:chOff x="5791200" y="1663700"/>
              <a:chExt cx="990600" cy="33020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5791200" y="1663700"/>
                <a:ext cx="5795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 smtClean="0">
                    <a:latin typeface="Consolas"/>
                    <a:cs typeface="Consolas"/>
                  </a:rPr>
                  <a:t>x_id</a:t>
                </a:r>
                <a:endParaRPr lang="en-US" sz="1400" dirty="0">
                  <a:latin typeface="Consolas"/>
                  <a:cs typeface="Consolas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502400" y="1714500"/>
                <a:ext cx="279400" cy="279400"/>
              </a:xfrm>
              <a:prstGeom prst="rect">
                <a:avLst/>
              </a:prstGeom>
              <a:solidFill>
                <a:srgbClr val="FFA63C">
                  <a:alpha val="34000"/>
                </a:srgbClr>
              </a:solidFill>
              <a:ln>
                <a:solidFill>
                  <a:srgbClr val="40404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rgbClr val="262626"/>
                    </a:solidFill>
                    <a:latin typeface="Consolas"/>
                    <a:cs typeface="Consolas"/>
                  </a:rPr>
                  <a:t>7</a:t>
                </a:r>
                <a:endParaRPr lang="en-US" dirty="0">
                  <a:solidFill>
                    <a:srgbClr val="262626"/>
                  </a:solidFill>
                  <a:latin typeface="Consolas"/>
                  <a:cs typeface="Consolas"/>
                </a:endParaRPr>
              </a:p>
            </p:txBody>
          </p:sp>
        </p:grpSp>
        <p:cxnSp>
          <p:nvCxnSpPr>
            <p:cNvPr id="65" name="Straight Arrow Connector 64"/>
            <p:cNvCxnSpPr>
              <a:endCxn id="67" idx="2"/>
            </p:cNvCxnSpPr>
            <p:nvPr/>
          </p:nvCxnSpPr>
          <p:spPr>
            <a:xfrm flipH="1" flipV="1">
              <a:off x="6642100" y="1993900"/>
              <a:ext cx="746125" cy="466725"/>
            </a:xfrm>
            <a:prstGeom prst="straightConnector1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Straight Arrow Connector 67"/>
          <p:cNvCxnSpPr>
            <a:endCxn id="71" idx="3"/>
          </p:cNvCxnSpPr>
          <p:nvPr/>
        </p:nvCxnSpPr>
        <p:spPr>
          <a:xfrm flipH="1">
            <a:off x="5311775" y="2470150"/>
            <a:ext cx="2038350" cy="4318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3200400" y="2768600"/>
            <a:ext cx="2111375" cy="266700"/>
            <a:chOff x="3009900" y="2768600"/>
            <a:chExt cx="2111375" cy="266700"/>
          </a:xfrm>
        </p:grpSpPr>
        <p:sp>
          <p:nvSpPr>
            <p:cNvPr id="70" name="Rectangle 69"/>
            <p:cNvSpPr/>
            <p:nvPr/>
          </p:nvSpPr>
          <p:spPr>
            <a:xfrm>
              <a:off x="3009900" y="2768600"/>
              <a:ext cx="787400" cy="266700"/>
            </a:xfrm>
            <a:prstGeom prst="rect">
              <a:avLst/>
            </a:prstGeom>
            <a:solidFill>
              <a:srgbClr val="FFA63C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x</a:t>
              </a:r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797300" y="2768600"/>
              <a:ext cx="1323975" cy="266700"/>
            </a:xfrm>
            <a:prstGeom prst="rect">
              <a:avLst/>
            </a:prstGeom>
            <a:solidFill>
              <a:srgbClr val="FFA63C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N2</a:t>
              </a:r>
              <a:endParaRPr lang="en-US" sz="14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H="1">
            <a:off x="2451100" y="2914650"/>
            <a:ext cx="749300" cy="84613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2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1760537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9600" y="1860888"/>
            <a:ext cx="19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  <a:p>
            <a:r>
              <a:rPr lang="is-IS" sz="1400" dirty="0" smtClean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ray.put</a:t>
            </a:r>
            <a:r>
              <a:rPr lang="en-US" sz="1400" dirty="0" smtClean="0">
                <a:solidFill>
                  <a:srgbClr val="FF6600"/>
                </a:solidFill>
                <a:latin typeface="Consolas"/>
                <a:cs typeface="Consolas"/>
              </a:rPr>
              <a:t>(3)</a:t>
            </a:r>
            <a:endParaRPr lang="is-IS" sz="1400" dirty="0" smtClean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err="1" smtClean="0">
                <a:latin typeface="Consolas"/>
                <a:cs typeface="Consolas"/>
              </a:rPr>
              <a:t>add.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</a:t>
            </a:r>
            <a:r>
              <a:rPr lang="en-US" sz="1400" dirty="0" err="1" smtClean="0"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, 4)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  <a:r>
              <a:rPr lang="is-IS" sz="1400" dirty="0" smtClean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11500" y="2197100"/>
            <a:ext cx="2200275" cy="571500"/>
            <a:chOff x="2921000" y="2197100"/>
            <a:chExt cx="2200275" cy="571500"/>
          </a:xfrm>
        </p:grpSpPr>
        <p:sp>
          <p:nvSpPr>
            <p:cNvPr id="18" name="Rectangle 17"/>
            <p:cNvSpPr/>
            <p:nvPr/>
          </p:nvSpPr>
          <p:spPr>
            <a:xfrm>
              <a:off x="3009900" y="2501900"/>
              <a:ext cx="787400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v_id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97300" y="2501900"/>
              <a:ext cx="1323975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N1,N2</a:t>
              </a:r>
              <a:endParaRPr lang="en-US" sz="14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21000" y="2197100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Object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778500" y="12446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702300" y="9525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5500" y="5588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N1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57900" y="5080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N2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701800" y="12319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625600" y="9398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714500" y="1295400"/>
            <a:ext cx="990600" cy="307777"/>
            <a:chOff x="5791200" y="1358900"/>
            <a:chExt cx="990600" cy="307777"/>
          </a:xfrm>
        </p:grpSpPr>
        <p:sp>
          <p:nvSpPr>
            <p:cNvPr id="35" name="TextBox 34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625600" y="4178300"/>
            <a:ext cx="1143000" cy="5842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740400" y="4051300"/>
            <a:ext cx="1143000" cy="584200"/>
          </a:xfrm>
          <a:prstGeom prst="round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00400" y="1778000"/>
            <a:ext cx="787400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87800" y="1778000"/>
            <a:ext cx="1323975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115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86100" y="1447800"/>
            <a:ext cx="2362200" cy="24638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462339" y="850900"/>
            <a:ext cx="1556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 Neue Light"/>
                <a:cs typeface="Helvetica Neue Light"/>
              </a:rPr>
              <a:t>System State &amp; </a:t>
            </a:r>
            <a:endParaRPr lang="en-US" sz="1600" dirty="0" smtClean="0">
              <a:latin typeface="Helvetica Neue Light"/>
              <a:cs typeface="Helvetica Neue Light"/>
            </a:endParaRP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Message Bus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4200" y="3022600"/>
            <a:ext cx="2200275" cy="681566"/>
            <a:chOff x="2908300" y="3022600"/>
            <a:chExt cx="2200275" cy="681566"/>
          </a:xfrm>
        </p:grpSpPr>
        <p:sp>
          <p:nvSpPr>
            <p:cNvPr id="45" name="Rectangle 44"/>
            <p:cNvSpPr/>
            <p:nvPr/>
          </p:nvSpPr>
          <p:spPr>
            <a:xfrm>
              <a:off x="2997200" y="3327399"/>
              <a:ext cx="901700" cy="376767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task_id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98900" y="3327399"/>
              <a:ext cx="1209675" cy="372533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fun_id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</a:t>
              </a:r>
              <a:r>
                <a:rPr lang="en-US" sz="1200" dirty="0" err="1">
                  <a:solidFill>
                    <a:srgbClr val="262626"/>
                  </a:solidFill>
                  <a:latin typeface="Consolas"/>
                  <a:cs typeface="Consolas"/>
                </a:rPr>
                <a:t>v</a:t>
              </a:r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4 </a:t>
              </a:r>
              <a:endParaRPr lang="en-US" sz="12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08300" y="3022600"/>
              <a:ext cx="999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Task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3759200" y="4343400"/>
            <a:ext cx="1143000" cy="5842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Global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753100" y="1308100"/>
            <a:ext cx="990600" cy="307777"/>
            <a:chOff x="5791200" y="1358900"/>
            <a:chExt cx="990600" cy="307777"/>
          </a:xfrm>
        </p:grpSpPr>
        <p:sp>
          <p:nvSpPr>
            <p:cNvPr id="58" name="TextBox 57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507999" y="3648074"/>
            <a:ext cx="1943101" cy="200025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200400" y="2768600"/>
            <a:ext cx="787400" cy="266700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3987800" y="2768600"/>
            <a:ext cx="1323975" cy="266700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N2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753100" y="1663700"/>
            <a:ext cx="579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/>
                <a:cs typeface="Consolas"/>
              </a:rPr>
              <a:t>x_id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464300" y="1714500"/>
            <a:ext cx="279400" cy="279400"/>
          </a:xfrm>
          <a:prstGeom prst="rect">
            <a:avLst/>
          </a:prstGeom>
          <a:solidFill>
            <a:srgbClr val="FFDCB4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Consolas"/>
                <a:cs typeface="Consolas"/>
              </a:rPr>
              <a:t>7</a:t>
            </a:r>
            <a:endParaRPr lang="en-US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01800" y="1663700"/>
            <a:ext cx="990600" cy="330200"/>
            <a:chOff x="1701800" y="1663700"/>
            <a:chExt cx="990600" cy="330200"/>
          </a:xfrm>
        </p:grpSpPr>
        <p:sp>
          <p:nvSpPr>
            <p:cNvPr id="74" name="TextBox 73"/>
            <p:cNvSpPr txBox="1"/>
            <p:nvPr/>
          </p:nvSpPr>
          <p:spPr>
            <a:xfrm>
              <a:off x="1701800" y="16637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x_id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413000" y="1714500"/>
              <a:ext cx="279400" cy="279400"/>
            </a:xfrm>
            <a:prstGeom prst="rect">
              <a:avLst/>
            </a:prstGeom>
            <a:solidFill>
              <a:srgbClr val="FFDCB4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262626"/>
                  </a:solidFill>
                  <a:latin typeface="Consolas"/>
                  <a:cs typeface="Consolas"/>
                </a:rPr>
                <a:t>7</a:t>
              </a:r>
              <a:endParaRPr lang="en-US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</p:grpSp>
      <p:cxnSp>
        <p:nvCxnSpPr>
          <p:cNvPr id="76" name="Straight Arrow Connector 75"/>
          <p:cNvCxnSpPr>
            <a:endCxn id="41" idx="2"/>
          </p:cNvCxnSpPr>
          <p:nvPr/>
        </p:nvCxnSpPr>
        <p:spPr>
          <a:xfrm flipH="1" flipV="1">
            <a:off x="2241550" y="2095500"/>
            <a:ext cx="349250" cy="207010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2679700" y="1968500"/>
            <a:ext cx="3759200" cy="241300"/>
          </a:xfrm>
          <a:custGeom>
            <a:avLst/>
            <a:gdLst>
              <a:gd name="connsiteX0" fmla="*/ 3759200 w 3759200"/>
              <a:gd name="connsiteY0" fmla="*/ 0 h 241300"/>
              <a:gd name="connsiteX1" fmla="*/ 2451100 w 3759200"/>
              <a:gd name="connsiteY1" fmla="*/ 241300 h 241300"/>
              <a:gd name="connsiteX2" fmla="*/ 736600 w 3759200"/>
              <a:gd name="connsiteY2" fmla="*/ 241300 h 241300"/>
              <a:gd name="connsiteX3" fmla="*/ 0 w 3759200"/>
              <a:gd name="connsiteY3" fmla="*/ 0 h 24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59200" h="241300">
                <a:moveTo>
                  <a:pt x="3759200" y="0"/>
                </a:moveTo>
                <a:cubicBezTo>
                  <a:pt x="3357033" y="100541"/>
                  <a:pt x="2954867" y="201083"/>
                  <a:pt x="2451100" y="241300"/>
                </a:cubicBezTo>
                <a:cubicBezTo>
                  <a:pt x="1947333" y="281517"/>
                  <a:pt x="1145117" y="281517"/>
                  <a:pt x="736600" y="241300"/>
                </a:cubicBezTo>
                <a:cubicBezTo>
                  <a:pt x="328083" y="201083"/>
                  <a:pt x="164041" y="100541"/>
                  <a:pt x="0" y="0"/>
                </a:cubicBezTo>
              </a:path>
            </a:pathLst>
          </a:custGeom>
          <a:ln w="12700" cmpd="sng"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/>
          <p:cNvCxnSpPr>
            <a:endCxn id="70" idx="1"/>
          </p:cNvCxnSpPr>
          <p:nvPr/>
        </p:nvCxnSpPr>
        <p:spPr>
          <a:xfrm flipV="1">
            <a:off x="2628900" y="2901950"/>
            <a:ext cx="571500" cy="127635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3200400" y="2768600"/>
            <a:ext cx="787400" cy="266700"/>
          </a:xfrm>
          <a:prstGeom prst="rect">
            <a:avLst/>
          </a:prstGeom>
          <a:solidFill>
            <a:srgbClr val="FFDCB4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x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3987800" y="2768600"/>
            <a:ext cx="1323975" cy="266700"/>
          </a:xfrm>
          <a:prstGeom prst="rect">
            <a:avLst/>
          </a:prstGeom>
          <a:solidFill>
            <a:srgbClr val="FFDCB4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N2,N1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6755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8" grpId="0" animBg="1"/>
      <p:bldP spid="7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6616700" y="1651000"/>
            <a:ext cx="21336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66700" y="1651000"/>
            <a:ext cx="2616200" cy="28067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863" y="206375"/>
            <a:ext cx="1760537" cy="85725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959600" y="1860888"/>
            <a:ext cx="1981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300" y="2102188"/>
            <a:ext cx="24511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Consolas"/>
                <a:cs typeface="Consolas"/>
              </a:rPr>
              <a:t>@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ray.remote</a:t>
            </a:r>
            <a:endParaRPr lang="en-US" sz="1400" dirty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add(a, b):</a:t>
            </a:r>
          </a:p>
          <a:p>
            <a:r>
              <a:rPr lang="en-US" sz="1400" dirty="0">
                <a:latin typeface="Consolas"/>
                <a:cs typeface="Consolas"/>
              </a:rPr>
              <a:t>    return a + </a:t>
            </a:r>
            <a:r>
              <a:rPr lang="en-US" sz="1400" dirty="0" smtClean="0">
                <a:latin typeface="Consolas"/>
                <a:cs typeface="Consolas"/>
              </a:rPr>
              <a:t>b</a:t>
            </a:r>
            <a:endParaRPr lang="en-US" sz="1400" dirty="0">
              <a:latin typeface="Consolas"/>
              <a:cs typeface="Consolas"/>
            </a:endParaRPr>
          </a:p>
          <a:p>
            <a:r>
              <a:rPr lang="is-IS" sz="1400" dirty="0" smtClean="0">
                <a:latin typeface="Consolas"/>
                <a:cs typeface="Consolas"/>
              </a:rPr>
              <a:t>…</a:t>
            </a: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 = 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ray.put</a:t>
            </a:r>
            <a:r>
              <a:rPr lang="en-US" sz="1400" dirty="0" smtClean="0">
                <a:solidFill>
                  <a:srgbClr val="FF6600"/>
                </a:solidFill>
                <a:latin typeface="Consolas"/>
                <a:cs typeface="Consolas"/>
              </a:rPr>
              <a:t>(3)</a:t>
            </a:r>
            <a:endParaRPr lang="is-IS" sz="1400" dirty="0" smtClean="0">
              <a:solidFill>
                <a:srgbClr val="FF6600"/>
              </a:solidFill>
              <a:latin typeface="Consolas"/>
              <a:cs typeface="Consolas"/>
            </a:endParaRPr>
          </a:p>
          <a:p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 </a:t>
            </a:r>
            <a:r>
              <a:rPr lang="en-US" sz="1400" dirty="0">
                <a:latin typeface="Consolas"/>
                <a:cs typeface="Consolas"/>
              </a:rPr>
              <a:t>= </a:t>
            </a:r>
            <a:r>
              <a:rPr lang="en-US" sz="1400" dirty="0" err="1" smtClean="0">
                <a:latin typeface="Consolas"/>
                <a:cs typeface="Consolas"/>
              </a:rPr>
              <a:t>add.</a:t>
            </a:r>
            <a:r>
              <a:rPr lang="en-US" sz="1400" dirty="0" err="1" smtClean="0">
                <a:solidFill>
                  <a:srgbClr val="FF6600"/>
                </a:solidFill>
                <a:latin typeface="Consolas"/>
                <a:cs typeface="Consolas"/>
              </a:rPr>
              <a:t>remote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</a:p>
          <a:p>
            <a:r>
              <a:rPr lang="en-US" sz="1400" dirty="0">
                <a:latin typeface="Consolas"/>
                <a:cs typeface="Consolas"/>
              </a:rPr>
              <a:t> </a:t>
            </a:r>
            <a:r>
              <a:rPr lang="en-US" sz="1400" dirty="0" smtClean="0">
                <a:latin typeface="Consolas"/>
                <a:cs typeface="Consolas"/>
              </a:rPr>
              <a:t>      </a:t>
            </a:r>
            <a:r>
              <a:rPr lang="en-US" sz="1400" dirty="0" err="1" smtClean="0">
                <a:latin typeface="Consolas"/>
                <a:cs typeface="Consolas"/>
              </a:rPr>
              <a:t>v_id</a:t>
            </a:r>
            <a:r>
              <a:rPr lang="en-US" sz="1400" dirty="0" smtClean="0">
                <a:latin typeface="Consolas"/>
                <a:cs typeface="Consolas"/>
              </a:rPr>
              <a:t>, 4)</a:t>
            </a:r>
            <a:endParaRPr lang="en-US" sz="1400" dirty="0">
              <a:latin typeface="Consolas"/>
              <a:cs typeface="Consolas"/>
            </a:endParaRPr>
          </a:p>
          <a:p>
            <a:r>
              <a:rPr lang="en-US" sz="1400" dirty="0">
                <a:latin typeface="Consolas"/>
                <a:cs typeface="Consolas"/>
              </a:rPr>
              <a:t>x = </a:t>
            </a:r>
            <a:r>
              <a:rPr lang="en-US" sz="1400" dirty="0" err="1">
                <a:solidFill>
                  <a:srgbClr val="FF6600"/>
                </a:solidFill>
                <a:latin typeface="Consolas"/>
                <a:cs typeface="Consolas"/>
              </a:rPr>
              <a:t>ray.get</a:t>
            </a:r>
            <a:r>
              <a:rPr lang="en-US" sz="1400" dirty="0" smtClean="0">
                <a:latin typeface="Consolas"/>
                <a:cs typeface="Consolas"/>
              </a:rPr>
              <a:t>(</a:t>
            </a:r>
            <a:r>
              <a:rPr lang="en-US" sz="1400" dirty="0" err="1" smtClean="0">
                <a:latin typeface="Consolas"/>
                <a:cs typeface="Consolas"/>
              </a:rPr>
              <a:t>x_id</a:t>
            </a:r>
            <a:r>
              <a:rPr lang="en-US" sz="1400" dirty="0" smtClean="0">
                <a:latin typeface="Consolas"/>
                <a:cs typeface="Consolas"/>
              </a:rPr>
              <a:t>)</a:t>
            </a:r>
            <a:r>
              <a:rPr lang="is-IS" sz="1400" dirty="0" smtClean="0">
                <a:latin typeface="Consolas"/>
                <a:cs typeface="Consolas"/>
              </a:rPr>
              <a:t> 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89800" y="127000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Worker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588000" y="889000"/>
            <a:ext cx="3289300" cy="40513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850900" y="13081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Driver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65100" y="927100"/>
            <a:ext cx="2781300" cy="39624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111500" y="2197100"/>
            <a:ext cx="2200275" cy="571500"/>
            <a:chOff x="2921000" y="2197100"/>
            <a:chExt cx="2200275" cy="571500"/>
          </a:xfrm>
        </p:grpSpPr>
        <p:sp>
          <p:nvSpPr>
            <p:cNvPr id="18" name="Rectangle 17"/>
            <p:cNvSpPr/>
            <p:nvPr/>
          </p:nvSpPr>
          <p:spPr>
            <a:xfrm>
              <a:off x="3009900" y="2501900"/>
              <a:ext cx="787400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v_id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797300" y="2501900"/>
              <a:ext cx="1323975" cy="266700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N1,N2</a:t>
              </a:r>
              <a:endParaRPr lang="en-US" sz="14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921000" y="2197100"/>
              <a:ext cx="1146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Object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28" name="Rounded Rectangle 27"/>
          <p:cNvSpPr/>
          <p:nvPr/>
        </p:nvSpPr>
        <p:spPr>
          <a:xfrm>
            <a:off x="5778500" y="12446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702300" y="9525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095500" y="5588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N1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57900" y="508000"/>
            <a:ext cx="47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Helvetica Neue Light"/>
                <a:cs typeface="Helvetica Neue Light"/>
              </a:rPr>
              <a:t>N2</a:t>
            </a:r>
            <a:endParaRPr lang="en-US" dirty="0">
              <a:latin typeface="Helvetica Neue Light"/>
              <a:cs typeface="Helvetica Neue Light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701800" y="1231900"/>
            <a:ext cx="1079500" cy="8636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625600" y="939800"/>
            <a:ext cx="1155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Object Store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714500" y="1295400"/>
            <a:ext cx="990600" cy="307777"/>
            <a:chOff x="5791200" y="1358900"/>
            <a:chExt cx="990600" cy="307777"/>
          </a:xfrm>
        </p:grpSpPr>
        <p:sp>
          <p:nvSpPr>
            <p:cNvPr id="35" name="TextBox 34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DCB4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sp>
        <p:nvSpPr>
          <p:cNvPr id="43" name="Rounded Rectangle 42"/>
          <p:cNvSpPr/>
          <p:nvPr/>
        </p:nvSpPr>
        <p:spPr>
          <a:xfrm>
            <a:off x="1625600" y="4178300"/>
            <a:ext cx="1143000" cy="584200"/>
          </a:xfrm>
          <a:prstGeom prst="round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5740400" y="4051300"/>
            <a:ext cx="1143000" cy="584200"/>
          </a:xfrm>
          <a:prstGeom prst="roundRect">
            <a:avLst/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Local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200400" y="1778000"/>
            <a:ext cx="787400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f</a:t>
            </a:r>
            <a:r>
              <a:rPr lang="en-US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rPr>
              <a:t>un_id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987800" y="1778000"/>
            <a:ext cx="1323975" cy="266700"/>
          </a:xfrm>
          <a:prstGeom prst="rect">
            <a:avLst/>
          </a:prstGeom>
          <a:solidFill>
            <a:srgbClr val="FFFFFF">
              <a:alpha val="34000"/>
            </a:srgbClr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262626"/>
                </a:solidFill>
                <a:latin typeface="Consolas"/>
                <a:cs typeface="Consolas"/>
              </a:rPr>
              <a:t>a</a:t>
            </a:r>
            <a:r>
              <a:rPr lang="en-US" sz="1400" dirty="0" smtClean="0">
                <a:solidFill>
                  <a:srgbClr val="262626"/>
                </a:solidFill>
                <a:latin typeface="Consolas"/>
                <a:cs typeface="Consolas"/>
              </a:rPr>
              <a:t>dd(a, b)</a:t>
            </a:r>
            <a:r>
              <a:rPr lang="is-IS" sz="1400" dirty="0" smtClean="0">
                <a:solidFill>
                  <a:srgbClr val="262626"/>
                </a:solidFill>
                <a:latin typeface="Consolas"/>
                <a:cs typeface="Consolas"/>
              </a:rPr>
              <a:t>…</a:t>
            </a:r>
            <a:endParaRPr lang="en-US" sz="1400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11500" y="1473200"/>
            <a:ext cx="1302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Helvetica Neue Light"/>
                <a:cs typeface="Helvetica Neue Light"/>
              </a:rPr>
              <a:t>Function Table</a:t>
            </a:r>
            <a:endParaRPr lang="en-US" sz="1400" dirty="0">
              <a:latin typeface="Helvetica Neue Light"/>
              <a:cs typeface="Helvetica Neue Light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3086100" y="1447800"/>
            <a:ext cx="2362200" cy="246380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462339" y="850900"/>
            <a:ext cx="155683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Helvetica Neue Light"/>
                <a:cs typeface="Helvetica Neue Light"/>
              </a:rPr>
              <a:t>System State &amp; </a:t>
            </a:r>
            <a:endParaRPr lang="en-US" sz="1600" dirty="0" smtClean="0">
              <a:latin typeface="Helvetica Neue Light"/>
              <a:cs typeface="Helvetica Neue Light"/>
            </a:endParaRPr>
          </a:p>
          <a:p>
            <a:pPr algn="ctr"/>
            <a:r>
              <a:rPr lang="en-US" sz="1600" dirty="0" smtClean="0">
                <a:latin typeface="Helvetica Neue Light"/>
                <a:cs typeface="Helvetica Neue Light"/>
              </a:rPr>
              <a:t>Message Bus</a:t>
            </a:r>
            <a:endParaRPr lang="en-US" sz="1600" dirty="0">
              <a:latin typeface="Helvetica Neue Light"/>
              <a:cs typeface="Helvetica Neue Light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3124200" y="3022600"/>
            <a:ext cx="2200275" cy="681566"/>
            <a:chOff x="2908300" y="3022600"/>
            <a:chExt cx="2200275" cy="681566"/>
          </a:xfrm>
        </p:grpSpPr>
        <p:sp>
          <p:nvSpPr>
            <p:cNvPr id="45" name="Rectangle 44"/>
            <p:cNvSpPr/>
            <p:nvPr/>
          </p:nvSpPr>
          <p:spPr>
            <a:xfrm>
              <a:off x="2997200" y="3327399"/>
              <a:ext cx="901700" cy="376767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task_id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898900" y="3327399"/>
              <a:ext cx="1209675" cy="372533"/>
            </a:xfrm>
            <a:prstGeom prst="rect">
              <a:avLst/>
            </a:prstGeom>
            <a:solidFill>
              <a:srgbClr val="FFFFFF">
                <a:alpha val="34000"/>
              </a:srgbClr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fun_id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</a:t>
              </a:r>
              <a:r>
                <a:rPr lang="en-US" sz="1200" dirty="0" err="1">
                  <a:solidFill>
                    <a:srgbClr val="262626"/>
                  </a:solidFill>
                  <a:latin typeface="Consolas"/>
                  <a:cs typeface="Consolas"/>
                </a:rPr>
                <a:t>v</a:t>
              </a:r>
              <a:r>
                <a:rPr lang="en-US" sz="1200" dirty="0" err="1" smtClean="0">
                  <a:solidFill>
                    <a:srgbClr val="262626"/>
                  </a:solidFill>
                  <a:latin typeface="Consolas"/>
                  <a:cs typeface="Consolas"/>
                </a:rPr>
                <a:t>_id</a:t>
              </a:r>
              <a:r>
                <a:rPr lang="en-US" sz="12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, 4 </a:t>
              </a:r>
              <a:endParaRPr lang="en-US" sz="12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908300" y="3022600"/>
              <a:ext cx="999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 Light"/>
                  <a:cs typeface="Helvetica Neue Light"/>
                </a:rPr>
                <a:t>Task Table</a:t>
              </a:r>
              <a:endParaRPr lang="en-US" sz="1400" dirty="0">
                <a:latin typeface="Helvetica Neue Light"/>
                <a:cs typeface="Helvetica Neue Light"/>
              </a:endParaRPr>
            </a:p>
          </p:txBody>
        </p:sp>
      </p:grpSp>
      <p:sp>
        <p:nvSpPr>
          <p:cNvPr id="55" name="Rounded Rectangle 54"/>
          <p:cNvSpPr/>
          <p:nvPr/>
        </p:nvSpPr>
        <p:spPr>
          <a:xfrm>
            <a:off x="3759200" y="4343400"/>
            <a:ext cx="1143000" cy="584200"/>
          </a:xfrm>
          <a:prstGeom prst="round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Global</a:t>
            </a:r>
          </a:p>
          <a:p>
            <a:pPr algn="ctr"/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/>
                <a:cs typeface="Consolas"/>
              </a:rPr>
              <a:t>Scheduler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Consolas"/>
              <a:cs typeface="Consolas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5753100" y="1308100"/>
            <a:ext cx="990600" cy="307777"/>
            <a:chOff x="5791200" y="1358900"/>
            <a:chExt cx="990600" cy="307777"/>
          </a:xfrm>
        </p:grpSpPr>
        <p:sp>
          <p:nvSpPr>
            <p:cNvPr id="58" name="TextBox 57"/>
            <p:cNvSpPr txBox="1"/>
            <p:nvPr/>
          </p:nvSpPr>
          <p:spPr>
            <a:xfrm>
              <a:off x="5791200" y="13589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v_id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02400" y="1384300"/>
              <a:ext cx="279400" cy="2794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62626"/>
                  </a:solidFill>
                  <a:latin typeface="Consolas"/>
                  <a:cs typeface="Consolas"/>
                </a:rPr>
                <a:t>3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507999" y="3648074"/>
            <a:ext cx="1943101" cy="200025"/>
          </a:xfrm>
          <a:prstGeom prst="rect">
            <a:avLst/>
          </a:prstGeom>
          <a:solidFill>
            <a:srgbClr val="FFA63C">
              <a:alpha val="3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/>
          <p:cNvGrpSpPr/>
          <p:nvPr/>
        </p:nvGrpSpPr>
        <p:grpSpPr>
          <a:xfrm>
            <a:off x="3200400" y="2768600"/>
            <a:ext cx="2111375" cy="266700"/>
            <a:chOff x="3009900" y="2768600"/>
            <a:chExt cx="2111375" cy="266700"/>
          </a:xfrm>
          <a:solidFill>
            <a:srgbClr val="FFFFFF"/>
          </a:solidFill>
        </p:grpSpPr>
        <p:sp>
          <p:nvSpPr>
            <p:cNvPr id="70" name="Rectangle 69"/>
            <p:cNvSpPr/>
            <p:nvPr/>
          </p:nvSpPr>
          <p:spPr>
            <a:xfrm>
              <a:off x="3009900" y="2768600"/>
              <a:ext cx="787400" cy="2667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x</a:t>
              </a:r>
              <a:r>
                <a:rPr lang="en-US" sz="1400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nsolas"/>
                  <a:cs typeface="Consolas"/>
                </a:rPr>
                <a:t>_id</a:t>
              </a:r>
              <a:endPara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/>
                <a:cs typeface="Consolas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797300" y="2768600"/>
              <a:ext cx="1323975" cy="2667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 smtClean="0">
                  <a:solidFill>
                    <a:srgbClr val="262626"/>
                  </a:solidFill>
                  <a:latin typeface="Consolas"/>
                  <a:cs typeface="Consolas"/>
                </a:rPr>
                <a:t>N2,N1</a:t>
              </a:r>
              <a:endParaRPr lang="en-US" sz="1400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5753100" y="1663700"/>
            <a:ext cx="579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latin typeface="Consolas"/>
                <a:cs typeface="Consolas"/>
              </a:rPr>
              <a:t>x_id</a:t>
            </a:r>
            <a:endParaRPr lang="en-US" sz="1400" dirty="0">
              <a:latin typeface="Consolas"/>
              <a:cs typeface="Consolas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464300" y="1714500"/>
            <a:ext cx="279400" cy="279400"/>
          </a:xfrm>
          <a:prstGeom prst="rect">
            <a:avLst/>
          </a:prstGeom>
          <a:solidFill>
            <a:srgbClr val="FFFFFF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262626"/>
                </a:solidFill>
                <a:latin typeface="Consolas"/>
                <a:cs typeface="Consolas"/>
              </a:rPr>
              <a:t>7</a:t>
            </a:r>
            <a:endParaRPr lang="en-US" dirty="0">
              <a:solidFill>
                <a:srgbClr val="262626"/>
              </a:solidFill>
              <a:latin typeface="Consolas"/>
              <a:cs typeface="Consolas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701800" y="1663700"/>
            <a:ext cx="990600" cy="330200"/>
            <a:chOff x="1701800" y="1663700"/>
            <a:chExt cx="990600" cy="330200"/>
          </a:xfrm>
        </p:grpSpPr>
        <p:sp>
          <p:nvSpPr>
            <p:cNvPr id="74" name="TextBox 73"/>
            <p:cNvSpPr txBox="1"/>
            <p:nvPr/>
          </p:nvSpPr>
          <p:spPr>
            <a:xfrm>
              <a:off x="1701800" y="1663700"/>
              <a:ext cx="5795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>
                  <a:latin typeface="Consolas"/>
                  <a:cs typeface="Consolas"/>
                </a:rPr>
                <a:t>x_id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413000" y="1714500"/>
              <a:ext cx="279400" cy="2794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262626"/>
                  </a:solidFill>
                  <a:latin typeface="Consolas"/>
                  <a:cs typeface="Consolas"/>
                </a:rPr>
                <a:t>7</a:t>
              </a:r>
              <a:endParaRPr lang="en-US" dirty="0">
                <a:solidFill>
                  <a:srgbClr val="262626"/>
                </a:solidFill>
                <a:latin typeface="Consolas"/>
                <a:cs typeface="Consolas"/>
              </a:endParaRPr>
            </a:p>
          </p:txBody>
        </p:sp>
      </p:grpSp>
      <p:cxnSp>
        <p:nvCxnSpPr>
          <p:cNvPr id="56" name="Straight Arrow Connector 55"/>
          <p:cNvCxnSpPr>
            <a:stCxn id="36" idx="2"/>
          </p:cNvCxnSpPr>
          <p:nvPr/>
        </p:nvCxnSpPr>
        <p:spPr>
          <a:xfrm flipH="1">
            <a:off x="1016000" y="1600200"/>
            <a:ext cx="1549400" cy="207010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ular Callout 59"/>
          <p:cNvSpPr/>
          <p:nvPr/>
        </p:nvSpPr>
        <p:spPr>
          <a:xfrm>
            <a:off x="444500" y="2692400"/>
            <a:ext cx="876300" cy="622300"/>
          </a:xfrm>
          <a:prstGeom prst="wedgeRoundRectCallout">
            <a:avLst>
              <a:gd name="adj1" fmla="val -27088"/>
              <a:gd name="adj2" fmla="val 113749"/>
              <a:gd name="adj3" fmla="val 16667"/>
            </a:avLst>
          </a:prstGeom>
          <a:solidFill>
            <a:schemeClr val="bg1"/>
          </a:solidFill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rgbClr val="595959"/>
                </a:solidFill>
                <a:latin typeface="Consolas"/>
                <a:cs typeface="Consolas"/>
              </a:rPr>
              <a:t>x = 7</a:t>
            </a:r>
          </a:p>
          <a:p>
            <a:r>
              <a:rPr lang="en-US" sz="1600" dirty="0" smtClean="0">
                <a:solidFill>
                  <a:schemeClr val="accent3">
                    <a:lumMod val="75000"/>
                  </a:schemeClr>
                </a:solidFill>
                <a:latin typeface="Helvetica Neue Light"/>
                <a:cs typeface="Helvetica Neue Light"/>
              </a:rPr>
              <a:t>DONE!</a:t>
            </a:r>
            <a:endParaRPr lang="en-US" sz="1600" dirty="0">
              <a:solidFill>
                <a:schemeClr val="accent3">
                  <a:lumMod val="75000"/>
                </a:schemeClr>
              </a:solidFill>
              <a:latin typeface="Helvetica Neue Light"/>
              <a:cs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42407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&amp; </a:t>
            </a:r>
            <a:r>
              <a:rPr lang="en-US" smtClean="0"/>
              <a:t>Exam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63" y="1130300"/>
            <a:ext cx="8850312" cy="3708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Wednesday, </a:t>
            </a:r>
            <a:r>
              <a:rPr lang="en-US" dirty="0" smtClean="0">
                <a:solidFill>
                  <a:srgbClr val="FF0000"/>
                </a:solidFill>
              </a:rPr>
              <a:t>9/7</a:t>
            </a:r>
            <a:r>
              <a:rPr lang="en-US" dirty="0" smtClean="0"/>
              <a:t>: </a:t>
            </a:r>
            <a:r>
              <a:rPr lang="en-US" dirty="0" err="1" smtClean="0"/>
              <a:t>google</a:t>
            </a:r>
            <a:r>
              <a:rPr lang="en-US" dirty="0" smtClean="0"/>
              <a:t> doc with project suggestions</a:t>
            </a:r>
          </a:p>
          <a:p>
            <a:pPr lvl="1"/>
            <a:r>
              <a:rPr lang="en-US" dirty="0" smtClean="0"/>
              <a:t>Include other topics, such as graph streaming</a:t>
            </a:r>
          </a:p>
          <a:p>
            <a:endParaRPr lang="en-US" dirty="0"/>
          </a:p>
          <a:p>
            <a:r>
              <a:rPr lang="en-US" dirty="0" smtClean="0"/>
              <a:t>Monday, </a:t>
            </a:r>
            <a:r>
              <a:rPr lang="en-US" dirty="0" smtClean="0">
                <a:solidFill>
                  <a:srgbClr val="FF0000"/>
                </a:solidFill>
              </a:rPr>
              <a:t>9/19</a:t>
            </a:r>
            <a:r>
              <a:rPr lang="en-US" dirty="0" smtClean="0"/>
              <a:t>: pick a partner and send your project proposal</a:t>
            </a:r>
          </a:p>
          <a:p>
            <a:pPr lvl="1"/>
            <a:r>
              <a:rPr lang="en-US" dirty="0" smtClean="0"/>
              <a:t>I’ll send a </a:t>
            </a:r>
            <a:r>
              <a:rPr lang="en-US" dirty="0" err="1" smtClean="0"/>
              <a:t>google</a:t>
            </a:r>
            <a:r>
              <a:rPr lang="en-US" dirty="0" smtClean="0"/>
              <a:t> form to fill in for your project proposals</a:t>
            </a:r>
          </a:p>
          <a:p>
            <a:pPr lvl="1"/>
            <a:endParaRPr lang="en-US" dirty="0"/>
          </a:p>
          <a:p>
            <a:r>
              <a:rPr lang="en-US" dirty="0"/>
              <a:t>Monday, </a:t>
            </a:r>
            <a:r>
              <a:rPr lang="en-US" dirty="0" smtClean="0">
                <a:solidFill>
                  <a:srgbClr val="FF0000"/>
                </a:solidFill>
              </a:rPr>
              <a:t>10/12</a:t>
            </a:r>
            <a:r>
              <a:rPr lang="en-US" dirty="0" smtClean="0"/>
              <a:t>: project progress review</a:t>
            </a:r>
          </a:p>
          <a:p>
            <a:pPr lvl="1"/>
            <a:r>
              <a:rPr lang="en-US" dirty="0" smtClean="0"/>
              <a:t>More details to follow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Wednesday, </a:t>
            </a:r>
            <a:r>
              <a:rPr lang="en-US" dirty="0" smtClean="0">
                <a:solidFill>
                  <a:srgbClr val="FF0000"/>
                </a:solidFill>
              </a:rPr>
              <a:t>10/5</a:t>
            </a:r>
            <a:r>
              <a:rPr lang="en-US" dirty="0" smtClean="0"/>
              <a:t>: </a:t>
            </a:r>
            <a:r>
              <a:rPr lang="en-US" smtClean="0"/>
              <a:t>Midterm exam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22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Placing Functionality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influential paper about placing functionality is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End-to-End Arguments in System Design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by Saltzer, Reed, and Clark</a:t>
            </a:r>
          </a:p>
          <a:p>
            <a:endParaRPr lang="en-US"/>
          </a:p>
          <a:p>
            <a:r>
              <a:rPr lang="ja-JP" altLang="en-US">
                <a:latin typeface="Arial"/>
              </a:rPr>
              <a:t>“</a:t>
            </a:r>
            <a:r>
              <a:rPr lang="en-US"/>
              <a:t>Sacred Text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of the Internet</a:t>
            </a:r>
          </a:p>
          <a:p>
            <a:pPr lvl="1"/>
            <a:r>
              <a:rPr lang="en-US"/>
              <a:t>Endless disputes about what it means</a:t>
            </a:r>
          </a:p>
          <a:p>
            <a:pPr lvl="1"/>
            <a:r>
              <a:rPr lang="en-US"/>
              <a:t>Everyone cites it as supporting their position</a:t>
            </a:r>
          </a:p>
        </p:txBody>
      </p:sp>
    </p:spTree>
    <p:extLst>
      <p:ext uri="{BB962C8B-B14F-4D97-AF65-F5344CB8AC3E}">
        <p14:creationId xmlns:p14="http://schemas.microsoft.com/office/powerpoint/2010/main" val="1650545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342900"/>
            <a:ext cx="8229600" cy="857250"/>
          </a:xfrm>
        </p:spPr>
        <p:txBody>
          <a:bodyPr/>
          <a:lstStyle/>
          <a:p>
            <a:r>
              <a:rPr lang="en-US" dirty="0"/>
              <a:t>Basic Observation</a:t>
            </a:r>
          </a:p>
        </p:txBody>
      </p:sp>
      <p:sp>
        <p:nvSpPr>
          <p:cNvPr id="44646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3165872"/>
          </a:xfrm>
        </p:spPr>
        <p:txBody>
          <a:bodyPr/>
          <a:lstStyle/>
          <a:p>
            <a:r>
              <a:rPr lang="en-US" dirty="0"/>
              <a:t>Some applications have end-to-end performance requirements</a:t>
            </a:r>
          </a:p>
          <a:p>
            <a:pPr lvl="1"/>
            <a:r>
              <a:rPr lang="en-US" dirty="0"/>
              <a:t>Reliability, security, </a:t>
            </a:r>
            <a:r>
              <a:rPr lang="en-US" dirty="0" err="1" smtClean="0"/>
              <a:t>etc</a:t>
            </a:r>
            <a:endParaRPr lang="en-US" dirty="0"/>
          </a:p>
          <a:p>
            <a:r>
              <a:rPr lang="en-US" dirty="0"/>
              <a:t>Implementing these in the network is very hard:</a:t>
            </a:r>
          </a:p>
          <a:p>
            <a:pPr lvl="1"/>
            <a:r>
              <a:rPr lang="en-US" dirty="0"/>
              <a:t>Every step along the way must be fail-</a:t>
            </a:r>
            <a:r>
              <a:rPr lang="en-US" dirty="0" smtClean="0"/>
              <a:t>proof</a:t>
            </a:r>
            <a:endParaRPr lang="en-US" dirty="0"/>
          </a:p>
          <a:p>
            <a:r>
              <a:rPr lang="en-US" dirty="0"/>
              <a:t>Hosts:</a:t>
            </a:r>
          </a:p>
          <a:p>
            <a:pPr lvl="1"/>
            <a:r>
              <a:rPr lang="en-US" dirty="0"/>
              <a:t>Can satisfy the requirement without the network</a:t>
            </a:r>
          </a:p>
          <a:p>
            <a:pPr lvl="1"/>
            <a:r>
              <a:rPr lang="en-US" dirty="0" smtClean="0"/>
              <a:t>Can</a:t>
            </a:r>
            <a:r>
              <a:rPr lang="en-US" dirty="0" smtClean="0">
                <a:latin typeface="Arial"/>
              </a:rPr>
              <a:t>’</a:t>
            </a:r>
            <a:r>
              <a:rPr lang="en-US" dirty="0" smtClean="0"/>
              <a:t>t </a:t>
            </a:r>
            <a:r>
              <a:rPr lang="en-US" dirty="0"/>
              <a:t>depend on the network</a:t>
            </a:r>
          </a:p>
        </p:txBody>
      </p:sp>
    </p:spTree>
    <p:extLst>
      <p:ext uri="{BB962C8B-B14F-4D97-AF65-F5344CB8AC3E}">
        <p14:creationId xmlns:p14="http://schemas.microsoft.com/office/powerpoint/2010/main" val="1936631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Oval 2"/>
          <p:cNvSpPr>
            <a:spLocks noChangeArrowheads="1"/>
          </p:cNvSpPr>
          <p:nvPr/>
        </p:nvSpPr>
        <p:spPr bwMode="auto">
          <a:xfrm>
            <a:off x="2362094" y="1485531"/>
            <a:ext cx="1066906" cy="514588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74130"/>
            <a:ext cx="8686800" cy="857250"/>
          </a:xfrm>
        </p:spPr>
        <p:txBody>
          <a:bodyPr/>
          <a:lstStyle/>
          <a:p>
            <a:r>
              <a:rPr lang="en-US" dirty="0"/>
              <a:t>Example: Reliable File Transfer</a:t>
            </a:r>
          </a:p>
        </p:txBody>
      </p:sp>
      <p:sp>
        <p:nvSpPr>
          <p:cNvPr id="338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4718" y="3086339"/>
            <a:ext cx="7772717" cy="1656663"/>
          </a:xfrm>
        </p:spPr>
        <p:txBody>
          <a:bodyPr/>
          <a:lstStyle/>
          <a:p>
            <a:r>
              <a:rPr lang="en-US" dirty="0"/>
              <a:t>Solution 1: make each step reliable, and then concatenate them</a:t>
            </a:r>
          </a:p>
          <a:p>
            <a:r>
              <a:rPr lang="en-US" dirty="0"/>
              <a:t>Solution 2: end-to-end check and retry</a:t>
            </a:r>
          </a:p>
        </p:txBody>
      </p:sp>
      <p:sp>
        <p:nvSpPr>
          <p:cNvPr id="338949" name="Oval 5"/>
          <p:cNvSpPr>
            <a:spLocks noChangeArrowheads="1"/>
          </p:cNvSpPr>
          <p:nvPr/>
        </p:nvSpPr>
        <p:spPr bwMode="auto">
          <a:xfrm>
            <a:off x="1523474" y="2685838"/>
            <a:ext cx="610339" cy="114089"/>
          </a:xfrm>
          <a:prstGeom prst="ellipse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50" name="Rectangle 6"/>
          <p:cNvSpPr>
            <a:spLocks noChangeArrowheads="1"/>
          </p:cNvSpPr>
          <p:nvPr/>
        </p:nvSpPr>
        <p:spPr bwMode="auto">
          <a:xfrm>
            <a:off x="1523474" y="2514706"/>
            <a:ext cx="610339" cy="228178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51" name="Oval 7"/>
          <p:cNvSpPr>
            <a:spLocks noChangeArrowheads="1"/>
          </p:cNvSpPr>
          <p:nvPr/>
        </p:nvSpPr>
        <p:spPr bwMode="auto">
          <a:xfrm>
            <a:off x="1523474" y="2457661"/>
            <a:ext cx="610339" cy="114089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52" name="Oval 8"/>
          <p:cNvSpPr>
            <a:spLocks noChangeArrowheads="1"/>
          </p:cNvSpPr>
          <p:nvPr/>
        </p:nvSpPr>
        <p:spPr bwMode="auto">
          <a:xfrm>
            <a:off x="7086283" y="2685838"/>
            <a:ext cx="610340" cy="114089"/>
          </a:xfrm>
          <a:prstGeom prst="ellipse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53" name="Rectangle 9"/>
          <p:cNvSpPr>
            <a:spLocks noChangeArrowheads="1"/>
          </p:cNvSpPr>
          <p:nvPr/>
        </p:nvSpPr>
        <p:spPr bwMode="auto">
          <a:xfrm>
            <a:off x="7086283" y="2514706"/>
            <a:ext cx="610340" cy="228178"/>
          </a:xfrm>
          <a:prstGeom prst="rect">
            <a:avLst/>
          </a:prstGeom>
          <a:gradFill rotWithShape="0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54" name="Oval 10"/>
          <p:cNvSpPr>
            <a:spLocks noChangeArrowheads="1"/>
          </p:cNvSpPr>
          <p:nvPr/>
        </p:nvSpPr>
        <p:spPr bwMode="auto">
          <a:xfrm>
            <a:off x="7086283" y="2457661"/>
            <a:ext cx="610340" cy="114089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55" name="Rectangle 11"/>
          <p:cNvSpPr>
            <a:spLocks noChangeArrowheads="1"/>
          </p:cNvSpPr>
          <p:nvPr/>
        </p:nvSpPr>
        <p:spPr bwMode="auto">
          <a:xfrm>
            <a:off x="2286001" y="1428486"/>
            <a:ext cx="1219095" cy="1086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56" name="Oval 12"/>
          <p:cNvSpPr>
            <a:spLocks noChangeArrowheads="1"/>
          </p:cNvSpPr>
          <p:nvPr/>
        </p:nvSpPr>
        <p:spPr bwMode="auto">
          <a:xfrm>
            <a:off x="2514283" y="2057163"/>
            <a:ext cx="914718" cy="400499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defTabSz="914522"/>
            <a:r>
              <a:rPr lang="en-US" sz="2000" b="1">
                <a:latin typeface="Helvetica Neue Light"/>
                <a:cs typeface="Helvetica Neue Light"/>
              </a:rPr>
              <a:t>OS</a:t>
            </a:r>
          </a:p>
        </p:txBody>
      </p:sp>
      <p:sp>
        <p:nvSpPr>
          <p:cNvPr id="338957" name="Text Box 13"/>
          <p:cNvSpPr txBox="1">
            <a:spLocks noChangeArrowheads="1"/>
          </p:cNvSpPr>
          <p:nvPr/>
        </p:nvSpPr>
        <p:spPr bwMode="auto">
          <a:xfrm>
            <a:off x="2498430" y="1482128"/>
            <a:ext cx="772234" cy="4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Helvetica Neue Light"/>
                <a:cs typeface="Helvetica Neue Light"/>
              </a:rPr>
              <a:t>Appl.</a:t>
            </a:r>
          </a:p>
        </p:txBody>
      </p:sp>
      <p:sp>
        <p:nvSpPr>
          <p:cNvPr id="338958" name="Oval 14"/>
          <p:cNvSpPr>
            <a:spLocks noChangeArrowheads="1"/>
          </p:cNvSpPr>
          <p:nvPr/>
        </p:nvSpPr>
        <p:spPr bwMode="auto">
          <a:xfrm>
            <a:off x="5715002" y="1485531"/>
            <a:ext cx="1066905" cy="514588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59" name="Rectangle 15"/>
          <p:cNvSpPr>
            <a:spLocks noChangeArrowheads="1"/>
          </p:cNvSpPr>
          <p:nvPr/>
        </p:nvSpPr>
        <p:spPr bwMode="auto">
          <a:xfrm>
            <a:off x="5638907" y="1428486"/>
            <a:ext cx="1219094" cy="108622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60" name="Oval 16"/>
          <p:cNvSpPr>
            <a:spLocks noChangeArrowheads="1"/>
          </p:cNvSpPr>
          <p:nvPr/>
        </p:nvSpPr>
        <p:spPr bwMode="auto">
          <a:xfrm>
            <a:off x="5791096" y="2057163"/>
            <a:ext cx="914717" cy="400499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pPr defTabSz="914522"/>
            <a:r>
              <a:rPr lang="en-US" sz="2000" b="1">
                <a:latin typeface="Helvetica Neue Light"/>
                <a:cs typeface="Helvetica Neue Light"/>
              </a:rPr>
              <a:t>OS</a:t>
            </a:r>
          </a:p>
        </p:txBody>
      </p:sp>
      <p:sp>
        <p:nvSpPr>
          <p:cNvPr id="338961" name="Text Box 17"/>
          <p:cNvSpPr txBox="1">
            <a:spLocks noChangeArrowheads="1"/>
          </p:cNvSpPr>
          <p:nvPr/>
        </p:nvSpPr>
        <p:spPr bwMode="auto">
          <a:xfrm>
            <a:off x="5851336" y="1494828"/>
            <a:ext cx="772234" cy="4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Helvetica Neue Light"/>
                <a:cs typeface="Helvetica Neue Light"/>
              </a:rPr>
              <a:t>Appl.</a:t>
            </a:r>
          </a:p>
        </p:txBody>
      </p:sp>
      <p:sp>
        <p:nvSpPr>
          <p:cNvPr id="338962" name="Line 18"/>
          <p:cNvSpPr>
            <a:spLocks noChangeShapeType="1"/>
          </p:cNvSpPr>
          <p:nvPr/>
        </p:nvSpPr>
        <p:spPr bwMode="auto">
          <a:xfrm>
            <a:off x="2742567" y="2628794"/>
            <a:ext cx="3887151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63" name="Line 19"/>
          <p:cNvSpPr>
            <a:spLocks noChangeShapeType="1"/>
          </p:cNvSpPr>
          <p:nvPr/>
        </p:nvSpPr>
        <p:spPr bwMode="auto">
          <a:xfrm>
            <a:off x="2972435" y="2514706"/>
            <a:ext cx="0" cy="11408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64" name="Line 20"/>
          <p:cNvSpPr>
            <a:spLocks noChangeShapeType="1"/>
          </p:cNvSpPr>
          <p:nvPr/>
        </p:nvSpPr>
        <p:spPr bwMode="auto">
          <a:xfrm>
            <a:off x="6247661" y="2514706"/>
            <a:ext cx="0" cy="11408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65" name="Freeform 21"/>
          <p:cNvSpPr>
            <a:spLocks/>
          </p:cNvSpPr>
          <p:nvPr/>
        </p:nvSpPr>
        <p:spPr bwMode="auto">
          <a:xfrm>
            <a:off x="2132228" y="1884842"/>
            <a:ext cx="611925" cy="569255"/>
          </a:xfrm>
          <a:custGeom>
            <a:avLst/>
            <a:gdLst>
              <a:gd name="T0" fmla="*/ 0 w 384"/>
              <a:gd name="T1" fmla="*/ 480 h 480"/>
              <a:gd name="T2" fmla="*/ 336 w 384"/>
              <a:gd name="T3" fmla="*/ 384 h 480"/>
              <a:gd name="T4" fmla="*/ 384 w 384"/>
              <a:gd name="T5" fmla="*/ 288 h 480"/>
              <a:gd name="T6" fmla="*/ 384 w 384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4" h="480">
                <a:moveTo>
                  <a:pt x="0" y="480"/>
                </a:moveTo>
                <a:lnTo>
                  <a:pt x="336" y="384"/>
                </a:lnTo>
                <a:lnTo>
                  <a:pt x="384" y="288"/>
                </a:lnTo>
                <a:lnTo>
                  <a:pt x="384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66" name="Line 22"/>
          <p:cNvSpPr>
            <a:spLocks noChangeShapeType="1"/>
          </p:cNvSpPr>
          <p:nvPr/>
        </p:nvSpPr>
        <p:spPr bwMode="auto">
          <a:xfrm>
            <a:off x="3124623" y="1943075"/>
            <a:ext cx="76094" cy="343454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67" name="Freeform 23"/>
          <p:cNvSpPr>
            <a:spLocks/>
          </p:cNvSpPr>
          <p:nvPr/>
        </p:nvSpPr>
        <p:spPr bwMode="auto">
          <a:xfrm>
            <a:off x="3200718" y="2228297"/>
            <a:ext cx="2818660" cy="343454"/>
          </a:xfrm>
          <a:custGeom>
            <a:avLst/>
            <a:gdLst>
              <a:gd name="T0" fmla="*/ 0 w 1776"/>
              <a:gd name="T1" fmla="*/ 96 h 288"/>
              <a:gd name="T2" fmla="*/ 0 w 1776"/>
              <a:gd name="T3" fmla="*/ 288 h 288"/>
              <a:gd name="T4" fmla="*/ 1776 w 1776"/>
              <a:gd name="T5" fmla="*/ 288 h 288"/>
              <a:gd name="T6" fmla="*/ 1776 w 1776"/>
              <a:gd name="T7" fmla="*/ 0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6" h="288">
                <a:moveTo>
                  <a:pt x="0" y="96"/>
                </a:moveTo>
                <a:lnTo>
                  <a:pt x="0" y="288"/>
                </a:lnTo>
                <a:lnTo>
                  <a:pt x="1776" y="288"/>
                </a:lnTo>
                <a:lnTo>
                  <a:pt x="1776" y="0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68" name="Line 24"/>
          <p:cNvSpPr>
            <a:spLocks noChangeShapeType="1"/>
          </p:cNvSpPr>
          <p:nvPr/>
        </p:nvSpPr>
        <p:spPr bwMode="auto">
          <a:xfrm flipV="1">
            <a:off x="6019378" y="1886030"/>
            <a:ext cx="76094" cy="28522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69" name="Freeform 25"/>
          <p:cNvSpPr>
            <a:spLocks/>
          </p:cNvSpPr>
          <p:nvPr/>
        </p:nvSpPr>
        <p:spPr bwMode="auto">
          <a:xfrm>
            <a:off x="6401435" y="1943075"/>
            <a:ext cx="684849" cy="514587"/>
          </a:xfrm>
          <a:custGeom>
            <a:avLst/>
            <a:gdLst>
              <a:gd name="T0" fmla="*/ 0 w 432"/>
              <a:gd name="T1" fmla="*/ 0 h 432"/>
              <a:gd name="T2" fmla="*/ 48 w 432"/>
              <a:gd name="T3" fmla="*/ 288 h 432"/>
              <a:gd name="T4" fmla="*/ 240 w 432"/>
              <a:gd name="T5" fmla="*/ 384 h 432"/>
              <a:gd name="T6" fmla="*/ 432 w 432"/>
              <a:gd name="T7" fmla="*/ 432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2" h="432">
                <a:moveTo>
                  <a:pt x="0" y="0"/>
                </a:moveTo>
                <a:lnTo>
                  <a:pt x="48" y="288"/>
                </a:lnTo>
                <a:lnTo>
                  <a:pt x="240" y="384"/>
                </a:lnTo>
                <a:lnTo>
                  <a:pt x="432" y="432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sp>
        <p:nvSpPr>
          <p:cNvPr id="338970" name="Text Box 26"/>
          <p:cNvSpPr txBox="1">
            <a:spLocks noChangeArrowheads="1"/>
          </p:cNvSpPr>
          <p:nvPr/>
        </p:nvSpPr>
        <p:spPr bwMode="auto">
          <a:xfrm>
            <a:off x="2194054" y="1067881"/>
            <a:ext cx="954087" cy="4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>
                <a:latin typeface="Helvetica Neue Light"/>
                <a:cs typeface="Helvetica Neue Light"/>
              </a:rPr>
              <a:t>Host A</a:t>
            </a:r>
          </a:p>
        </p:txBody>
      </p:sp>
      <p:sp>
        <p:nvSpPr>
          <p:cNvPr id="338971" name="Text Box 27"/>
          <p:cNvSpPr txBox="1">
            <a:spLocks noChangeArrowheads="1"/>
          </p:cNvSpPr>
          <p:nvPr/>
        </p:nvSpPr>
        <p:spPr bwMode="auto">
          <a:xfrm>
            <a:off x="5550131" y="1067881"/>
            <a:ext cx="966911" cy="400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59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3188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31975" algn="l" defTabSz="91598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91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63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035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60775" defTabSz="9159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Helvetica Neue Light"/>
                <a:cs typeface="Helvetica Neue Light"/>
              </a:rPr>
              <a:t>Host B</a:t>
            </a:r>
          </a:p>
        </p:txBody>
      </p:sp>
      <p:sp>
        <p:nvSpPr>
          <p:cNvPr id="338972" name="Freeform 28"/>
          <p:cNvSpPr>
            <a:spLocks/>
          </p:cNvSpPr>
          <p:nvPr/>
        </p:nvSpPr>
        <p:spPr bwMode="auto">
          <a:xfrm>
            <a:off x="3200718" y="1828985"/>
            <a:ext cx="2818660" cy="685721"/>
          </a:xfrm>
          <a:custGeom>
            <a:avLst/>
            <a:gdLst>
              <a:gd name="T0" fmla="*/ 1776 w 1776"/>
              <a:gd name="T1" fmla="*/ 48 h 576"/>
              <a:gd name="T2" fmla="*/ 1728 w 1776"/>
              <a:gd name="T3" fmla="*/ 288 h 576"/>
              <a:gd name="T4" fmla="*/ 1728 w 1776"/>
              <a:gd name="T5" fmla="*/ 576 h 576"/>
              <a:gd name="T6" fmla="*/ 48 w 1776"/>
              <a:gd name="T7" fmla="*/ 576 h 576"/>
              <a:gd name="T8" fmla="*/ 48 w 1776"/>
              <a:gd name="T9" fmla="*/ 384 h 576"/>
              <a:gd name="T10" fmla="*/ 0 w 1776"/>
              <a:gd name="T11" fmla="*/ 0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6" h="576">
                <a:moveTo>
                  <a:pt x="1776" y="48"/>
                </a:moveTo>
                <a:lnTo>
                  <a:pt x="1728" y="288"/>
                </a:lnTo>
                <a:lnTo>
                  <a:pt x="1728" y="576"/>
                </a:lnTo>
                <a:lnTo>
                  <a:pt x="48" y="576"/>
                </a:lnTo>
                <a:lnTo>
                  <a:pt x="48" y="384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294" tIns="45647" rIns="91294" bIns="45647" anchor="ctr"/>
          <a:lstStyle/>
          <a:p>
            <a:endParaRPr lang="en-US">
              <a:latin typeface="Helvetica Neue Light"/>
              <a:cs typeface="Helvetica Neue Light"/>
            </a:endParaRPr>
          </a:p>
        </p:txBody>
      </p:sp>
      <p:grpSp>
        <p:nvGrpSpPr>
          <p:cNvPr id="338973" name="Group 29"/>
          <p:cNvGrpSpPr>
            <a:grpSpLocks/>
          </p:cNvGrpSpPr>
          <p:nvPr/>
        </p:nvGrpSpPr>
        <p:grpSpPr bwMode="auto">
          <a:xfrm>
            <a:off x="3276812" y="1828986"/>
            <a:ext cx="1391962" cy="751272"/>
            <a:chOff x="2064" y="1392"/>
            <a:chExt cx="877" cy="631"/>
          </a:xfrm>
        </p:grpSpPr>
        <p:sp>
          <p:nvSpPr>
            <p:cNvPr id="338974" name="Freeform 30"/>
            <p:cNvSpPr>
              <a:spLocks/>
            </p:cNvSpPr>
            <p:nvPr/>
          </p:nvSpPr>
          <p:spPr bwMode="auto">
            <a:xfrm>
              <a:off x="2064" y="1392"/>
              <a:ext cx="117" cy="310"/>
            </a:xfrm>
            <a:custGeom>
              <a:avLst/>
              <a:gdLst>
                <a:gd name="T0" fmla="*/ 0 w 1680"/>
                <a:gd name="T1" fmla="*/ 0 h 528"/>
                <a:gd name="T2" fmla="*/ 48 w 1680"/>
                <a:gd name="T3" fmla="*/ 288 h 528"/>
                <a:gd name="T4" fmla="*/ 48 w 1680"/>
                <a:gd name="T5" fmla="*/ 528 h 528"/>
                <a:gd name="T6" fmla="*/ 1632 w 1680"/>
                <a:gd name="T7" fmla="*/ 528 h 528"/>
                <a:gd name="T8" fmla="*/ 1632 w 1680"/>
                <a:gd name="T9" fmla="*/ 336 h 528"/>
                <a:gd name="T10" fmla="*/ 1680 w 1680"/>
                <a:gd name="T11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0" h="528">
                  <a:moveTo>
                    <a:pt x="0" y="0"/>
                  </a:moveTo>
                  <a:lnTo>
                    <a:pt x="48" y="288"/>
                  </a:lnTo>
                  <a:lnTo>
                    <a:pt x="48" y="528"/>
                  </a:lnTo>
                  <a:lnTo>
                    <a:pt x="1632" y="528"/>
                  </a:lnTo>
                  <a:lnTo>
                    <a:pt x="1632" y="336"/>
                  </a:lnTo>
                  <a:lnTo>
                    <a:pt x="1680" y="0"/>
                  </a:ln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577" tIns="45789" rIns="91577" bIns="45789">
              <a:spAutoFit/>
            </a:bodyPr>
            <a:lstStyle/>
            <a:p>
              <a:endParaRPr lang="en-US">
                <a:latin typeface="Helvetica Neue Light"/>
                <a:cs typeface="Helvetica Neue Light"/>
              </a:endParaRPr>
            </a:p>
          </p:txBody>
        </p:sp>
        <p:sp>
          <p:nvSpPr>
            <p:cNvPr id="338975" name="Text Box 31"/>
            <p:cNvSpPr txBox="1">
              <a:spLocks noChangeArrowheads="1"/>
            </p:cNvSpPr>
            <p:nvPr/>
          </p:nvSpPr>
          <p:spPr bwMode="auto">
            <a:xfrm>
              <a:off x="2582" y="1687"/>
              <a:ext cx="359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1577" tIns="45789" rIns="91577" bIns="45789">
              <a:spAutoFit/>
            </a:bodyPr>
            <a:lstStyle>
              <a:lvl1pPr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915988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373188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831975" algn="l" defTabSz="91598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2891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7463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2035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660775" defTabSz="91598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b="1">
                  <a:latin typeface="Helvetica Neue Light"/>
                  <a:cs typeface="Helvetica Neue Light"/>
                </a:rPr>
                <a:t>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61114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8" grpId="0" build="p" autoUpdateAnimBg="0"/>
      <p:bldP spid="338965" grpId="0" animBg="1"/>
      <p:bldP spid="338966" grpId="0" animBg="1"/>
      <p:bldP spid="338967" grpId="0" animBg="1"/>
      <p:bldP spid="338968" grpId="0" animBg="1"/>
      <p:bldP spid="338969" grpId="0" animBg="1"/>
      <p:bldP spid="338972" grpId="0" animBg="1"/>
    </p:bldLst>
  </p:timing>
</p:sld>
</file>

<file path=ppt/theme/theme1.xml><?xml version="1.0" encoding="utf-8"?>
<a:theme xmlns:a="http://schemas.openxmlformats.org/drawingml/2006/main" name="DB_deck_16x9_example">
  <a:themeElements>
    <a:clrScheme name="Custom 3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EC541B"/>
      </a:hlink>
      <a:folHlink>
        <a:srgbClr val="75527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DB_deck_16x9_example.potx</Template>
  <TotalTime>28806</TotalTime>
  <Words>3745</Words>
  <Application>Microsoft Macintosh PowerPoint</Application>
  <PresentationFormat>On-screen Show (16:9)</PresentationFormat>
  <Paragraphs>1254</Paragraphs>
  <Slides>64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9" baseType="lpstr">
      <vt:lpstr>Calibri</vt:lpstr>
      <vt:lpstr>Consolas</vt:lpstr>
      <vt:lpstr>Helvetica Neue</vt:lpstr>
      <vt:lpstr>Helvetica Neue </vt:lpstr>
      <vt:lpstr>Helvetica Neue Light</vt:lpstr>
      <vt:lpstr>Lucida Grande</vt:lpstr>
      <vt:lpstr>MS PGothic</vt:lpstr>
      <vt:lpstr>ＭＳ Ｐゴシック</vt:lpstr>
      <vt:lpstr>Newslab Thin</vt:lpstr>
      <vt:lpstr>Source Sans Pro</vt:lpstr>
      <vt:lpstr>Source Sans Pro Light</vt:lpstr>
      <vt:lpstr>Tahoma</vt:lpstr>
      <vt:lpstr>Arial</vt:lpstr>
      <vt:lpstr>DB_deck_16x9_example</vt:lpstr>
      <vt:lpstr>Excel.Chart.8</vt:lpstr>
      <vt:lpstr>E2E Arguments &amp;  Project Suggestions  (Lecture 4, cs262a) </vt:lpstr>
      <vt:lpstr>Software Modularity</vt:lpstr>
      <vt:lpstr>Network Modularity</vt:lpstr>
      <vt:lpstr>Layering</vt:lpstr>
      <vt:lpstr>The Problem</vt:lpstr>
      <vt:lpstr>Solution: Intermediate Layer</vt:lpstr>
      <vt:lpstr>Placing Functionality</vt:lpstr>
      <vt:lpstr>Basic Observation</vt:lpstr>
      <vt:lpstr>Example: Reliable File Transfer</vt:lpstr>
      <vt:lpstr>Discussion</vt:lpstr>
      <vt:lpstr>Take Away</vt:lpstr>
      <vt:lpstr>Conservative Interpretation</vt:lpstr>
      <vt:lpstr>Radical Interpretation</vt:lpstr>
      <vt:lpstr>Moderate Interpretation</vt:lpstr>
      <vt:lpstr>Summary</vt:lpstr>
      <vt:lpstr>Projects Suggestions</vt:lpstr>
      <vt:lpstr>Spark, a BSP System</vt:lpstr>
      <vt:lpstr>Spark, a BSP System</vt:lpstr>
      <vt:lpstr>Scheduling for Heterogeneous Resources</vt:lpstr>
      <vt:lpstr>BSP Limitations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Example: Recurrent Neural Networks</vt:lpstr>
      <vt:lpstr>How would BPS work?</vt:lpstr>
      <vt:lpstr>How would BPS work?</vt:lpstr>
      <vt:lpstr>How would BPS work?</vt:lpstr>
      <vt:lpstr>How would BPS work?</vt:lpstr>
      <vt:lpstr>Ray: Fine grained parallel execution engine</vt:lpstr>
      <vt:lpstr>Another Example</vt:lpstr>
      <vt:lpstr>Ray Architecture</vt:lpstr>
      <vt:lpstr>Ray Architecture</vt:lpstr>
      <vt:lpstr>Ray System Instantiation &amp; Interaction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Project &amp; Exam Dates</vt:lpstr>
    </vt:vector>
  </TitlesOfParts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Ion Stoica</cp:lastModifiedBy>
  <cp:revision>1448</cp:revision>
  <cp:lastPrinted>2016-09-09T04:46:22Z</cp:lastPrinted>
  <dcterms:created xsi:type="dcterms:W3CDTF">2015-02-13T19:56:21Z</dcterms:created>
  <dcterms:modified xsi:type="dcterms:W3CDTF">2018-01-29T23:59:34Z</dcterms:modified>
</cp:coreProperties>
</file>