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2" r:id="rId3"/>
    <p:sldId id="264" r:id="rId4"/>
    <p:sldId id="265" r:id="rId5"/>
    <p:sldId id="266" r:id="rId6"/>
    <p:sldId id="270" r:id="rId7"/>
    <p:sldId id="271" r:id="rId8"/>
    <p:sldId id="272" r:id="rId9"/>
    <p:sldId id="273" r:id="rId10"/>
    <p:sldId id="274" r:id="rId11"/>
    <p:sldId id="275" r:id="rId12"/>
    <p:sldId id="276" r:id="rId13"/>
    <p:sldId id="277" r:id="rId14"/>
    <p:sldId id="278" r:id="rId15"/>
    <p:sldId id="280" r:id="rId16"/>
    <p:sldId id="279" r:id="rId17"/>
    <p:sldId id="281" r:id="rId18"/>
    <p:sldId id="282" r:id="rId19"/>
    <p:sldId id="283" r:id="rId20"/>
    <p:sldId id="284" r:id="rId21"/>
    <p:sldId id="286" r:id="rId22"/>
    <p:sldId id="285" r:id="rId23"/>
    <p:sldId id="288" r:id="rId24"/>
    <p:sldId id="28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5" autoAdjust="0"/>
    <p:restoredTop sz="94660"/>
  </p:normalViewPr>
  <p:slideViewPr>
    <p:cSldViewPr snapToGrid="0">
      <p:cViewPr varScale="1">
        <p:scale>
          <a:sx n="66" d="100"/>
          <a:sy n="66" d="100"/>
        </p:scale>
        <p:origin x="46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9/14/2025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60855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1935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8693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759773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89827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787539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23205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59168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9462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03074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3643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267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9/14/2025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2436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9/14/2025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8265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9/14/2025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62392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14666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22224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9/14/2025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642038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udreychela/dsft_phase_3_project"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CC31-88C4-4A72-8C48-7358043271CF}"/>
              </a:ext>
            </a:extLst>
          </p:cNvPr>
          <p:cNvSpPr>
            <a:spLocks noGrp="1"/>
          </p:cNvSpPr>
          <p:nvPr>
            <p:ph type="ctrTitle"/>
          </p:nvPr>
        </p:nvSpPr>
        <p:spPr>
          <a:xfrm>
            <a:off x="1107583" y="540914"/>
            <a:ext cx="9903852" cy="2102475"/>
          </a:xfrm>
        </p:spPr>
        <p:txBody>
          <a:bodyPr/>
          <a:lstStyle/>
          <a:p>
            <a:r>
              <a:rPr lang="en-US" sz="5400" dirty="0"/>
              <a:t>Customer Churn  Analysis</a:t>
            </a:r>
            <a:r>
              <a:rPr lang="en-US" dirty="0"/>
              <a:t>.</a:t>
            </a:r>
          </a:p>
        </p:txBody>
      </p:sp>
      <p:sp>
        <p:nvSpPr>
          <p:cNvPr id="3" name="Subtitle 2">
            <a:extLst>
              <a:ext uri="{FF2B5EF4-FFF2-40B4-BE49-F238E27FC236}">
                <a16:creationId xmlns:a16="http://schemas.microsoft.com/office/drawing/2014/main" id="{6EE93C87-6BFC-6A76-2FB3-1BCE4D427D0C}"/>
              </a:ext>
            </a:extLst>
          </p:cNvPr>
          <p:cNvSpPr>
            <a:spLocks noGrp="1"/>
          </p:cNvSpPr>
          <p:nvPr>
            <p:ph type="subTitle" idx="1"/>
          </p:nvPr>
        </p:nvSpPr>
        <p:spPr>
          <a:xfrm>
            <a:off x="631064" y="3950596"/>
            <a:ext cx="9337183" cy="1793382"/>
          </a:xfrm>
        </p:spPr>
        <p:txBody>
          <a:bodyPr/>
          <a:lstStyle/>
          <a:p>
            <a:r>
              <a:rPr lang="en-US" dirty="0"/>
              <a:t>Date: 9/15/2025</a:t>
            </a:r>
          </a:p>
          <a:p>
            <a:r>
              <a:rPr lang="en-US" dirty="0"/>
              <a:t>For: Customer analysis</a:t>
            </a:r>
          </a:p>
          <a:p>
            <a:r>
              <a:rPr lang="en-US" dirty="0"/>
              <a:t>By:</a:t>
            </a:r>
          </a:p>
          <a:p>
            <a:r>
              <a:rPr lang="en-US" dirty="0"/>
              <a:t> Audrey</a:t>
            </a:r>
          </a:p>
        </p:txBody>
      </p:sp>
    </p:spTree>
    <p:extLst>
      <p:ext uri="{BB962C8B-B14F-4D97-AF65-F5344CB8AC3E}">
        <p14:creationId xmlns:p14="http://schemas.microsoft.com/office/powerpoint/2010/main" val="2597853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2C682-C51F-1F22-425C-33A6160033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9875E-141B-45CA-36E5-72AEDE3DE673}"/>
              </a:ext>
            </a:extLst>
          </p:cNvPr>
          <p:cNvSpPr>
            <a:spLocks noGrp="1"/>
          </p:cNvSpPr>
          <p:nvPr>
            <p:ph type="title"/>
          </p:nvPr>
        </p:nvSpPr>
        <p:spPr>
          <a:xfrm>
            <a:off x="3866901" y="338925"/>
            <a:ext cx="5304807" cy="1001333"/>
          </a:xfrm>
        </p:spPr>
        <p:txBody>
          <a:bodyPr>
            <a:normAutofit/>
          </a:bodyPr>
          <a:lstStyle/>
          <a:p>
            <a:r>
              <a:rPr lang="en-US" b="1" dirty="0"/>
              <a:t>Distribution of International vs churn.</a:t>
            </a:r>
          </a:p>
        </p:txBody>
      </p:sp>
      <p:sp>
        <p:nvSpPr>
          <p:cNvPr id="4" name="Text Placeholder 3">
            <a:extLst>
              <a:ext uri="{FF2B5EF4-FFF2-40B4-BE49-F238E27FC236}">
                <a16:creationId xmlns:a16="http://schemas.microsoft.com/office/drawing/2014/main" id="{7A706906-1B6B-380C-8609-C1F255DBBEDE}"/>
              </a:ext>
            </a:extLst>
          </p:cNvPr>
          <p:cNvSpPr>
            <a:spLocks noGrp="1"/>
          </p:cNvSpPr>
          <p:nvPr>
            <p:ph type="body" sz="half" idx="2"/>
          </p:nvPr>
        </p:nvSpPr>
        <p:spPr>
          <a:xfrm>
            <a:off x="1439917" y="1921609"/>
            <a:ext cx="4143756" cy="4829578"/>
          </a:xfrm>
        </p:spPr>
        <p:txBody>
          <a:bodyPr>
            <a:normAutofit/>
          </a:bodyPr>
          <a:lstStyle/>
          <a:p>
            <a:pPr marL="342900" indent="-342900" algn="l">
              <a:buFont typeface="Arial" panose="020B0604020202020204" pitchFamily="34" charset="0"/>
              <a:buChar char="•"/>
            </a:pPr>
            <a:r>
              <a:rPr lang="en-US" sz="2400" dirty="0"/>
              <a:t>The plot shows that customers with an international plan are more likely to churn compared to those without the plan. Most non-international plan users tend to stay, suggesting that having an international plan may be linked to higher churn risk.</a:t>
            </a:r>
          </a:p>
          <a:p>
            <a:pPr marL="342900" indent="-342900" algn="l">
              <a:buFont typeface="Arial" panose="020B0604020202020204" pitchFamily="34" charset="0"/>
              <a:buChar char="•"/>
            </a:pPr>
            <a:endParaRPr lang="en-US" sz="2400" dirty="0"/>
          </a:p>
          <a:p>
            <a:pPr algn="l"/>
            <a:endParaRPr lang="en-US" sz="2000" dirty="0"/>
          </a:p>
          <a:p>
            <a:endParaRPr lang="en-US" dirty="0"/>
          </a:p>
        </p:txBody>
      </p:sp>
      <p:pic>
        <p:nvPicPr>
          <p:cNvPr id="7172" name="Picture 4">
            <a:extLst>
              <a:ext uri="{FF2B5EF4-FFF2-40B4-BE49-F238E27FC236}">
                <a16:creationId xmlns:a16="http://schemas.microsoft.com/office/drawing/2014/main" id="{43528D6A-F1FE-A216-415D-5AB92EFF21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54373" y="2101718"/>
            <a:ext cx="5760731" cy="429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45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AA41F-5F10-E4FF-FEEE-5793A19C3D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69C017-0EB6-409D-3316-4CDC5C1CEF69}"/>
              </a:ext>
            </a:extLst>
          </p:cNvPr>
          <p:cNvSpPr>
            <a:spLocks noGrp="1"/>
          </p:cNvSpPr>
          <p:nvPr>
            <p:ph type="title"/>
          </p:nvPr>
        </p:nvSpPr>
        <p:spPr>
          <a:xfrm>
            <a:off x="3196553" y="748338"/>
            <a:ext cx="6520105" cy="1001333"/>
          </a:xfrm>
        </p:spPr>
        <p:txBody>
          <a:bodyPr>
            <a:normAutofit/>
          </a:bodyPr>
          <a:lstStyle/>
          <a:p>
            <a:r>
              <a:rPr lang="en-US" b="1" dirty="0"/>
              <a:t>Distribution of customer service calls  vs churn.</a:t>
            </a:r>
          </a:p>
        </p:txBody>
      </p:sp>
      <p:sp>
        <p:nvSpPr>
          <p:cNvPr id="4" name="Text Placeholder 3">
            <a:extLst>
              <a:ext uri="{FF2B5EF4-FFF2-40B4-BE49-F238E27FC236}">
                <a16:creationId xmlns:a16="http://schemas.microsoft.com/office/drawing/2014/main" id="{984D8978-80FF-E538-DA82-B097A2475F2B}"/>
              </a:ext>
            </a:extLst>
          </p:cNvPr>
          <p:cNvSpPr>
            <a:spLocks noGrp="1"/>
          </p:cNvSpPr>
          <p:nvPr>
            <p:ph type="body" sz="half" idx="2"/>
          </p:nvPr>
        </p:nvSpPr>
        <p:spPr>
          <a:xfrm>
            <a:off x="1522947" y="2163650"/>
            <a:ext cx="4933659" cy="4694350"/>
          </a:xfrm>
        </p:spPr>
        <p:txBody>
          <a:bodyPr>
            <a:normAutofit/>
          </a:bodyPr>
          <a:lstStyle/>
          <a:p>
            <a:pPr marL="457200" indent="-457200" algn="l">
              <a:buFont typeface="Arial" panose="020B0604020202020204" pitchFamily="34" charset="0"/>
              <a:buChar char="•"/>
            </a:pPr>
            <a:r>
              <a:rPr lang="en-US" sz="2400" dirty="0"/>
              <a:t>The distribution  shows that as the number of customer service calls increases, the likelihood of churn also rises. Customers with more service calls are more likely to leave, indicating that frequent complaints may lead to churn.</a:t>
            </a:r>
          </a:p>
          <a:p>
            <a:pPr marL="457200" indent="-457200" algn="l">
              <a:buFont typeface="Arial" panose="020B0604020202020204" pitchFamily="34" charset="0"/>
              <a:buChar char="•"/>
            </a:pPr>
            <a:endParaRPr lang="en-US" sz="2800" dirty="0"/>
          </a:p>
          <a:p>
            <a:pPr algn="l"/>
            <a:endParaRPr lang="en-US" sz="2000" dirty="0"/>
          </a:p>
          <a:p>
            <a:endParaRPr lang="en-US" dirty="0"/>
          </a:p>
        </p:txBody>
      </p:sp>
      <p:pic>
        <p:nvPicPr>
          <p:cNvPr id="8198" name="Picture 6">
            <a:extLst>
              <a:ext uri="{FF2B5EF4-FFF2-40B4-BE49-F238E27FC236}">
                <a16:creationId xmlns:a16="http://schemas.microsoft.com/office/drawing/2014/main" id="{D434AD77-593B-4101-2A60-A676CE2DDF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0683" y="2163650"/>
            <a:ext cx="4933659" cy="429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76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2687B-5188-C759-64AD-3900043B3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C42836-C5F0-9DA2-638A-5715893650F1}"/>
              </a:ext>
            </a:extLst>
          </p:cNvPr>
          <p:cNvSpPr>
            <a:spLocks noGrp="1"/>
          </p:cNvSpPr>
          <p:nvPr>
            <p:ph type="title"/>
          </p:nvPr>
        </p:nvSpPr>
        <p:spPr>
          <a:xfrm>
            <a:off x="2883131" y="710779"/>
            <a:ext cx="5547359" cy="1001333"/>
          </a:xfrm>
        </p:spPr>
        <p:txBody>
          <a:bodyPr>
            <a:normAutofit/>
          </a:bodyPr>
          <a:lstStyle/>
          <a:p>
            <a:r>
              <a:rPr lang="en-US" b="1" dirty="0"/>
              <a:t>Distribution of voice mail plan  vs churn.</a:t>
            </a:r>
          </a:p>
        </p:txBody>
      </p:sp>
      <p:sp>
        <p:nvSpPr>
          <p:cNvPr id="4" name="Text Placeholder 3">
            <a:extLst>
              <a:ext uri="{FF2B5EF4-FFF2-40B4-BE49-F238E27FC236}">
                <a16:creationId xmlns:a16="http://schemas.microsoft.com/office/drawing/2014/main" id="{55EE52D4-4E84-0CE9-646F-BABBF7BE794B}"/>
              </a:ext>
            </a:extLst>
          </p:cNvPr>
          <p:cNvSpPr>
            <a:spLocks noGrp="1"/>
          </p:cNvSpPr>
          <p:nvPr>
            <p:ph type="body" sz="half" idx="2"/>
          </p:nvPr>
        </p:nvSpPr>
        <p:spPr>
          <a:xfrm>
            <a:off x="1634566" y="1944708"/>
            <a:ext cx="4933659" cy="4694350"/>
          </a:xfrm>
        </p:spPr>
        <p:txBody>
          <a:bodyPr>
            <a:normAutofit/>
          </a:bodyPr>
          <a:lstStyle/>
          <a:p>
            <a:pPr marL="457200" indent="-457200" algn="l">
              <a:buFont typeface="Arial" panose="020B0604020202020204" pitchFamily="34" charset="0"/>
              <a:buChar char="•"/>
            </a:pPr>
            <a:r>
              <a:rPr lang="en-US" sz="2400" dirty="0"/>
              <a:t>Customers with a voice mail plan tend to churn less compared to those without one. Most customers without a voice mail plan stay.</a:t>
            </a:r>
          </a:p>
          <a:p>
            <a:pPr algn="l"/>
            <a:endParaRPr lang="en-US" sz="2800" dirty="0"/>
          </a:p>
          <a:p>
            <a:pPr algn="l"/>
            <a:endParaRPr lang="en-US" sz="2000" dirty="0"/>
          </a:p>
          <a:p>
            <a:endParaRPr lang="en-US" dirty="0"/>
          </a:p>
        </p:txBody>
      </p:sp>
      <p:pic>
        <p:nvPicPr>
          <p:cNvPr id="9218" name="Picture 2">
            <a:extLst>
              <a:ext uri="{FF2B5EF4-FFF2-40B4-BE49-F238E27FC236}">
                <a16:creationId xmlns:a16="http://schemas.microsoft.com/office/drawing/2014/main" id="{8746B4C4-71CD-F1B4-62A8-15020634BC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57846" y="2228244"/>
            <a:ext cx="5120650" cy="4251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98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7F6B1-01AA-6F3F-CDC0-8510A77592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B25161-B0EE-D911-5F54-6874DBE8F818}"/>
              </a:ext>
            </a:extLst>
          </p:cNvPr>
          <p:cNvSpPr>
            <a:spLocks noGrp="1"/>
          </p:cNvSpPr>
          <p:nvPr>
            <p:ph type="title"/>
          </p:nvPr>
        </p:nvSpPr>
        <p:spPr>
          <a:xfrm>
            <a:off x="3763871" y="-270457"/>
            <a:ext cx="5045278" cy="1287888"/>
          </a:xfrm>
        </p:spPr>
        <p:txBody>
          <a:bodyPr>
            <a:normAutofit/>
          </a:bodyPr>
          <a:lstStyle/>
          <a:p>
            <a:r>
              <a:rPr lang="en-US" sz="2800" b="1" dirty="0"/>
              <a:t>Correlation  Heatmap</a:t>
            </a:r>
            <a:r>
              <a:rPr lang="en-US" b="1" dirty="0"/>
              <a:t>.</a:t>
            </a:r>
          </a:p>
        </p:txBody>
      </p:sp>
      <p:sp>
        <p:nvSpPr>
          <p:cNvPr id="4" name="Text Placeholder 3">
            <a:extLst>
              <a:ext uri="{FF2B5EF4-FFF2-40B4-BE49-F238E27FC236}">
                <a16:creationId xmlns:a16="http://schemas.microsoft.com/office/drawing/2014/main" id="{818E26D5-1812-CFE6-BC3B-CE290238E95C}"/>
              </a:ext>
            </a:extLst>
          </p:cNvPr>
          <p:cNvSpPr>
            <a:spLocks noGrp="1"/>
          </p:cNvSpPr>
          <p:nvPr>
            <p:ph type="body" sz="half" idx="2"/>
          </p:nvPr>
        </p:nvSpPr>
        <p:spPr>
          <a:xfrm>
            <a:off x="1352851" y="2163650"/>
            <a:ext cx="4933659" cy="4694350"/>
          </a:xfrm>
        </p:spPr>
        <p:txBody>
          <a:bodyPr>
            <a:normAutofit/>
          </a:bodyPr>
          <a:lstStyle/>
          <a:p>
            <a:pPr marL="457200" indent="-457200" algn="l">
              <a:buFont typeface="Arial" panose="020B0604020202020204" pitchFamily="34" charset="0"/>
              <a:buChar char="•"/>
            </a:pPr>
            <a:r>
              <a:rPr lang="en-US" sz="2400" dirty="0"/>
              <a:t>The correlation matrix shows that the perfect positive correlation (r=1.00) between minutes and charges for all times of day, which is expected since the charge is based on usage. All other variables, like account length and area code, have no significant linear correlation with one another</a:t>
            </a:r>
          </a:p>
          <a:p>
            <a:pPr algn="l"/>
            <a:endParaRPr lang="en-US" sz="2800" dirty="0"/>
          </a:p>
          <a:p>
            <a:pPr algn="l"/>
            <a:endParaRPr lang="en-US" sz="2000" dirty="0"/>
          </a:p>
          <a:p>
            <a:endParaRPr lang="en-US" dirty="0"/>
          </a:p>
        </p:txBody>
      </p:sp>
      <p:pic>
        <p:nvPicPr>
          <p:cNvPr id="10244" name="Picture 4">
            <a:extLst>
              <a:ext uri="{FF2B5EF4-FFF2-40B4-BE49-F238E27FC236}">
                <a16:creationId xmlns:a16="http://schemas.microsoft.com/office/drawing/2014/main" id="{75DCC6F0-3645-0C7D-ACF1-EBCDCD6337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2135" y="1883340"/>
            <a:ext cx="5237409" cy="469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37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08279-6123-715D-67D7-225E83A028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C3713B-DCA7-3DD5-5456-23071D439A95}"/>
              </a:ext>
            </a:extLst>
          </p:cNvPr>
          <p:cNvSpPr>
            <a:spLocks noGrp="1"/>
          </p:cNvSpPr>
          <p:nvPr>
            <p:ph type="title"/>
          </p:nvPr>
        </p:nvSpPr>
        <p:spPr>
          <a:xfrm>
            <a:off x="3474973" y="484909"/>
            <a:ext cx="5431645" cy="1001333"/>
          </a:xfrm>
        </p:spPr>
        <p:txBody>
          <a:bodyPr>
            <a:normAutofit/>
          </a:bodyPr>
          <a:lstStyle/>
          <a:p>
            <a:r>
              <a:rPr lang="en-US" sz="2800" b="1" dirty="0"/>
              <a:t>Distribution customer service calls</a:t>
            </a:r>
          </a:p>
        </p:txBody>
      </p:sp>
      <p:sp>
        <p:nvSpPr>
          <p:cNvPr id="4" name="Text Placeholder 3">
            <a:extLst>
              <a:ext uri="{FF2B5EF4-FFF2-40B4-BE49-F238E27FC236}">
                <a16:creationId xmlns:a16="http://schemas.microsoft.com/office/drawing/2014/main" id="{E374CB94-A57F-200D-6E56-60B35427E127}"/>
              </a:ext>
            </a:extLst>
          </p:cNvPr>
          <p:cNvSpPr>
            <a:spLocks noGrp="1"/>
          </p:cNvSpPr>
          <p:nvPr>
            <p:ph type="body" sz="half" idx="2"/>
          </p:nvPr>
        </p:nvSpPr>
        <p:spPr>
          <a:xfrm>
            <a:off x="1313176" y="2632265"/>
            <a:ext cx="5869527" cy="4694350"/>
          </a:xfrm>
        </p:spPr>
        <p:txBody>
          <a:bodyPr>
            <a:normAutofit/>
          </a:bodyPr>
          <a:lstStyle/>
          <a:p>
            <a:pPr marL="342900" indent="-342900" algn="l">
              <a:buFont typeface="Arial" panose="020B0604020202020204" pitchFamily="34" charset="0"/>
              <a:buChar char="•"/>
            </a:pPr>
            <a:r>
              <a:rPr lang="en-US" sz="2400" dirty="0"/>
              <a:t>Customers with an international plan who also have high day-time usage are most likely to churn. While customers who churn generally use more total day minutes than those who don't, the effect is magnified for those with an international plan. This suggests that the combination of both factors creates a powerful indicator of churn, likely due to high costs or frustration with service on the international plan.</a:t>
            </a:r>
          </a:p>
          <a:p>
            <a:pPr marL="342900" indent="-342900" algn="l">
              <a:buFont typeface="Arial" panose="020B0604020202020204" pitchFamily="34" charset="0"/>
              <a:buChar char="•"/>
            </a:pPr>
            <a:endParaRPr lang="en-US" sz="2600" dirty="0"/>
          </a:p>
          <a:p>
            <a:pPr algn="l"/>
            <a:endParaRPr lang="en-US" sz="2600" dirty="0"/>
          </a:p>
          <a:p>
            <a:pPr algn="l"/>
            <a:endParaRPr lang="en-US" sz="2000" dirty="0"/>
          </a:p>
          <a:p>
            <a:endParaRPr lang="en-US" dirty="0"/>
          </a:p>
        </p:txBody>
      </p:sp>
      <p:pic>
        <p:nvPicPr>
          <p:cNvPr id="11266" name="Picture 2">
            <a:extLst>
              <a:ext uri="{FF2B5EF4-FFF2-40B4-BE49-F238E27FC236}">
                <a16:creationId xmlns:a16="http://schemas.microsoft.com/office/drawing/2014/main" id="{FBD987E3-C2F8-C42B-F0D6-15EA6ABD1D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66710" y="2355274"/>
            <a:ext cx="4693568" cy="380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65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6A408-540A-30C7-340A-8505703675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23A009-C5E6-E8E7-11CD-F9681FA2E121}"/>
              </a:ext>
            </a:extLst>
          </p:cNvPr>
          <p:cNvSpPr>
            <a:spLocks noGrp="1"/>
          </p:cNvSpPr>
          <p:nvPr>
            <p:ph type="title"/>
          </p:nvPr>
        </p:nvSpPr>
        <p:spPr>
          <a:xfrm>
            <a:off x="2878878" y="676335"/>
            <a:ext cx="5045278" cy="1001333"/>
          </a:xfrm>
        </p:spPr>
        <p:txBody>
          <a:bodyPr>
            <a:normAutofit/>
          </a:bodyPr>
          <a:lstStyle/>
          <a:p>
            <a:r>
              <a:rPr lang="en-US" b="1" dirty="0"/>
              <a:t>Group Comparison on Call </a:t>
            </a:r>
            <a:r>
              <a:rPr lang="en-US" b="1" dirty="0" err="1"/>
              <a:t>behaviour</a:t>
            </a:r>
            <a:r>
              <a:rPr lang="en-US" b="1" dirty="0"/>
              <a:t> </a:t>
            </a:r>
          </a:p>
        </p:txBody>
      </p:sp>
      <p:sp>
        <p:nvSpPr>
          <p:cNvPr id="3" name="Text Placeholder 2">
            <a:extLst>
              <a:ext uri="{FF2B5EF4-FFF2-40B4-BE49-F238E27FC236}">
                <a16:creationId xmlns:a16="http://schemas.microsoft.com/office/drawing/2014/main" id="{A4D94113-A073-A1AA-DCE4-4D58E953C351}"/>
              </a:ext>
            </a:extLst>
          </p:cNvPr>
          <p:cNvSpPr>
            <a:spLocks noGrp="1"/>
          </p:cNvSpPr>
          <p:nvPr>
            <p:ph type="body" sz="half" idx="2"/>
          </p:nvPr>
        </p:nvSpPr>
        <p:spPr>
          <a:xfrm>
            <a:off x="1296398" y="2128076"/>
            <a:ext cx="4105119" cy="2997558"/>
          </a:xfrm>
        </p:spPr>
        <p:txBody>
          <a:bodyPr>
            <a:normAutofit/>
          </a:bodyPr>
          <a:lstStyle/>
          <a:p>
            <a:pPr marL="285750" indent="-285750" algn="l">
              <a:buFont typeface="Arial" panose="020B0604020202020204" pitchFamily="34" charset="0"/>
              <a:buChar char="•"/>
            </a:pPr>
            <a:r>
              <a:rPr lang="en-US" sz="2400" dirty="0"/>
              <a:t>Customers who churn have a higher average total day minutes and this trend is especially strong among those who have an international plan.</a:t>
            </a:r>
          </a:p>
        </p:txBody>
      </p:sp>
      <p:pic>
        <p:nvPicPr>
          <p:cNvPr id="12290" name="Picture 2">
            <a:extLst>
              <a:ext uri="{FF2B5EF4-FFF2-40B4-BE49-F238E27FC236}">
                <a16:creationId xmlns:a16="http://schemas.microsoft.com/office/drawing/2014/main" id="{FC21EA56-AB3D-C461-B3D6-D978AC40CC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83760" y="2250426"/>
            <a:ext cx="6240462" cy="420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564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9ADD0-FF29-77AD-A8C7-8BB6B064C8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439ED8-6D8F-3CAF-B53C-6912BAAA7CBF}"/>
              </a:ext>
            </a:extLst>
          </p:cNvPr>
          <p:cNvSpPr>
            <a:spLocks noGrp="1"/>
          </p:cNvSpPr>
          <p:nvPr>
            <p:ph type="title"/>
          </p:nvPr>
        </p:nvSpPr>
        <p:spPr>
          <a:xfrm>
            <a:off x="2193761" y="453933"/>
            <a:ext cx="7435148" cy="1001333"/>
          </a:xfrm>
        </p:spPr>
        <p:txBody>
          <a:bodyPr>
            <a:normAutofit fontScale="90000"/>
          </a:bodyPr>
          <a:lstStyle/>
          <a:p>
            <a:r>
              <a:rPr lang="en-US" b="1" dirty="0"/>
              <a:t>Scatter Plot  on international  minutes vs international calls </a:t>
            </a:r>
            <a:br>
              <a:rPr lang="en-US" dirty="0"/>
            </a:br>
            <a:endParaRPr lang="en-US" b="1" dirty="0"/>
          </a:p>
        </p:txBody>
      </p:sp>
      <p:sp>
        <p:nvSpPr>
          <p:cNvPr id="3" name="Text Placeholder 2">
            <a:extLst>
              <a:ext uri="{FF2B5EF4-FFF2-40B4-BE49-F238E27FC236}">
                <a16:creationId xmlns:a16="http://schemas.microsoft.com/office/drawing/2014/main" id="{704CFA8E-5E72-1BC6-9E80-1D1BE81FBCA1}"/>
              </a:ext>
            </a:extLst>
          </p:cNvPr>
          <p:cNvSpPr>
            <a:spLocks noGrp="1"/>
          </p:cNvSpPr>
          <p:nvPr>
            <p:ph type="body" sz="half" idx="2"/>
          </p:nvPr>
        </p:nvSpPr>
        <p:spPr>
          <a:xfrm>
            <a:off x="1140778" y="1669781"/>
            <a:ext cx="5045277" cy="3862766"/>
          </a:xfrm>
        </p:spPr>
        <p:txBody>
          <a:bodyPr>
            <a:normAutofit fontScale="25000" lnSpcReduction="20000"/>
          </a:bodyPr>
          <a:lstStyle/>
          <a:p>
            <a:pPr marL="1143000" indent="-1143000" algn="l">
              <a:buFont typeface="Arial" panose="020B0604020202020204" pitchFamily="34" charset="0"/>
              <a:buChar char="•"/>
            </a:pPr>
            <a:r>
              <a:rPr lang="en-US" sz="9600" dirty="0"/>
              <a:t>This plot visually confirms that while international usage is correlated with churn, it's not the total amount that matters most, but the fact that a customer has an international plan in the first place.</a:t>
            </a:r>
          </a:p>
          <a:p>
            <a:endParaRPr lang="en-US" dirty="0"/>
          </a:p>
        </p:txBody>
      </p:sp>
      <p:pic>
        <p:nvPicPr>
          <p:cNvPr id="12292" name="Picture 4">
            <a:extLst>
              <a:ext uri="{FF2B5EF4-FFF2-40B4-BE49-F238E27FC236}">
                <a16:creationId xmlns:a16="http://schemas.microsoft.com/office/drawing/2014/main" id="{1803D5B5-D05B-D1EE-6204-2256CA3ECE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09576" y="1828800"/>
            <a:ext cx="5757734" cy="4502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576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007D-D5FD-935F-BA10-D7BEA673327F}"/>
              </a:ext>
            </a:extLst>
          </p:cNvPr>
          <p:cNvSpPr>
            <a:spLocks noGrp="1"/>
          </p:cNvSpPr>
          <p:nvPr>
            <p:ph type="title"/>
          </p:nvPr>
        </p:nvSpPr>
        <p:spPr>
          <a:xfrm>
            <a:off x="1381280" y="1"/>
            <a:ext cx="10018713" cy="1236372"/>
          </a:xfrm>
        </p:spPr>
        <p:txBody>
          <a:bodyPr>
            <a:normAutofit/>
          </a:bodyPr>
          <a:lstStyle/>
          <a:p>
            <a:r>
              <a:rPr lang="en-US" b="1" dirty="0"/>
              <a:t>Statistical and Hypothesis Testing</a:t>
            </a:r>
          </a:p>
        </p:txBody>
      </p:sp>
      <p:sp>
        <p:nvSpPr>
          <p:cNvPr id="3" name="Content Placeholder 2">
            <a:extLst>
              <a:ext uri="{FF2B5EF4-FFF2-40B4-BE49-F238E27FC236}">
                <a16:creationId xmlns:a16="http://schemas.microsoft.com/office/drawing/2014/main" id="{5967161C-BB6E-8CD1-7672-327993C8B0F1}"/>
              </a:ext>
            </a:extLst>
          </p:cNvPr>
          <p:cNvSpPr>
            <a:spLocks noGrp="1"/>
          </p:cNvSpPr>
          <p:nvPr>
            <p:ph idx="1"/>
          </p:nvPr>
        </p:nvSpPr>
        <p:spPr>
          <a:xfrm>
            <a:off x="1986586" y="1596980"/>
            <a:ext cx="10018713" cy="4649273"/>
          </a:xfrm>
        </p:spPr>
        <p:txBody>
          <a:bodyPr>
            <a:normAutofit/>
          </a:bodyPr>
          <a:lstStyle/>
          <a:p>
            <a:pPr marL="0" indent="0">
              <a:buNone/>
            </a:pPr>
            <a:r>
              <a:rPr lang="en-US" dirty="0"/>
              <a:t>To do this, will perform two key tests:</a:t>
            </a:r>
          </a:p>
          <a:p>
            <a:r>
              <a:rPr lang="en-US" b="1" dirty="0"/>
              <a:t>T-tests</a:t>
            </a:r>
            <a:r>
              <a:rPr lang="en-US" dirty="0"/>
              <a:t>-  for the  numerical features to see if there is a significant difference in the average values between churned and non-churned customers.</a:t>
            </a:r>
          </a:p>
          <a:p>
            <a:r>
              <a:rPr lang="en-US" b="1" dirty="0"/>
              <a:t>Chi-Squared tests</a:t>
            </a:r>
            <a:r>
              <a:rPr lang="en-US" dirty="0"/>
              <a:t>-  for the categorical features to determine if there is a statistically significant relationship between a customer's plan type and their churn status.</a:t>
            </a:r>
          </a:p>
          <a:p>
            <a:pPr marL="0" indent="0">
              <a:buNone/>
            </a:pPr>
            <a:endParaRPr lang="en-US" dirty="0"/>
          </a:p>
          <a:p>
            <a:endParaRPr lang="en-US" dirty="0"/>
          </a:p>
        </p:txBody>
      </p:sp>
    </p:spTree>
    <p:extLst>
      <p:ext uri="{BB962C8B-B14F-4D97-AF65-F5344CB8AC3E}">
        <p14:creationId xmlns:p14="http://schemas.microsoft.com/office/powerpoint/2010/main" val="2330498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F097-C595-350B-ADA9-42E215BD8834}"/>
              </a:ext>
            </a:extLst>
          </p:cNvPr>
          <p:cNvSpPr>
            <a:spLocks noGrp="1"/>
          </p:cNvSpPr>
          <p:nvPr>
            <p:ph type="title"/>
          </p:nvPr>
        </p:nvSpPr>
        <p:spPr>
          <a:xfrm>
            <a:off x="-215322" y="323166"/>
            <a:ext cx="10018713" cy="923744"/>
          </a:xfrm>
        </p:spPr>
        <p:txBody>
          <a:bodyPr>
            <a:noAutofit/>
          </a:bodyPr>
          <a:lstStyle/>
          <a:p>
            <a:r>
              <a:rPr lang="en-US" sz="4400" b="1" dirty="0"/>
              <a:t>Modeling</a:t>
            </a:r>
            <a:br>
              <a:rPr lang="en-US" sz="4400" b="1" dirty="0"/>
            </a:br>
            <a:endParaRPr lang="en-US" sz="4400" b="1" dirty="0"/>
          </a:p>
        </p:txBody>
      </p:sp>
      <p:sp>
        <p:nvSpPr>
          <p:cNvPr id="3" name="Content Placeholder 2">
            <a:extLst>
              <a:ext uri="{FF2B5EF4-FFF2-40B4-BE49-F238E27FC236}">
                <a16:creationId xmlns:a16="http://schemas.microsoft.com/office/drawing/2014/main" id="{5963E9E2-1A57-8D9E-ABB6-7B3D8DD48194}"/>
              </a:ext>
            </a:extLst>
          </p:cNvPr>
          <p:cNvSpPr>
            <a:spLocks noGrp="1"/>
          </p:cNvSpPr>
          <p:nvPr>
            <p:ph idx="1"/>
          </p:nvPr>
        </p:nvSpPr>
        <p:spPr>
          <a:xfrm>
            <a:off x="2040879" y="811369"/>
            <a:ext cx="10018713" cy="6503831"/>
          </a:xfrm>
        </p:spPr>
        <p:txBody>
          <a:bodyPr/>
          <a:lstStyle/>
          <a:p>
            <a:pPr marL="0" indent="0">
              <a:buNone/>
            </a:pPr>
            <a:r>
              <a:rPr lang="en-US" b="1" dirty="0"/>
              <a:t>Data preprocessing.</a:t>
            </a:r>
          </a:p>
          <a:p>
            <a:r>
              <a:rPr lang="en-US" b="1" dirty="0"/>
              <a:t>Data preprocessing </a:t>
            </a:r>
            <a:r>
              <a:rPr lang="en-US" dirty="0"/>
              <a:t>was a critical step to ensure the models could learn effectively. Key steps included:</a:t>
            </a:r>
          </a:p>
          <a:p>
            <a:r>
              <a:rPr lang="en-US" b="1" dirty="0"/>
              <a:t>Categorical Encoding:</a:t>
            </a:r>
            <a:r>
              <a:rPr lang="en-US" dirty="0"/>
              <a:t>  Converting non-numerical data into a machine-readable numerical format.</a:t>
            </a:r>
          </a:p>
          <a:p>
            <a:r>
              <a:rPr lang="en-US" b="1" dirty="0"/>
              <a:t>Feature scaling</a:t>
            </a:r>
            <a:r>
              <a:rPr lang="en-US" dirty="0"/>
              <a:t>:  Standardizing numerical features to prevent any single feature from disproportionately influencing the model.</a:t>
            </a:r>
          </a:p>
          <a:p>
            <a:r>
              <a:rPr lang="en-US" b="1" dirty="0"/>
              <a:t>Data Balancing:</a:t>
            </a:r>
            <a:r>
              <a:rPr lang="en-US" dirty="0"/>
              <a:t>  I  applied  </a:t>
            </a:r>
            <a:r>
              <a:rPr lang="en-US" b="1" dirty="0"/>
              <a:t>SMOTE (Synthetic Minority Over-sampling Technique)</a:t>
            </a:r>
            <a:r>
              <a:rPr lang="en-US" dirty="0"/>
              <a:t> to address the data imbalance, which is a common issue in churn prediction. This created a more balanced dataset, allowing the  model to more accurately learn to predict the minority class (churned customers).</a:t>
            </a:r>
          </a:p>
          <a:p>
            <a:pPr marL="0" indent="0">
              <a:buNone/>
            </a:pPr>
            <a:endParaRPr lang="en-US" dirty="0"/>
          </a:p>
        </p:txBody>
      </p:sp>
      <p:sp>
        <p:nvSpPr>
          <p:cNvPr id="4" name="Rectangle 1">
            <a:extLst>
              <a:ext uri="{FF2B5EF4-FFF2-40B4-BE49-F238E27FC236}">
                <a16:creationId xmlns:a16="http://schemas.microsoft.com/office/drawing/2014/main" id="{933C19FD-BFCC-F72A-F151-4230C7CA6935}"/>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693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F61A1-D037-591A-48BB-A6C27D97D4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6B4711-E943-95C4-9FF2-421A213A2A3C}"/>
              </a:ext>
            </a:extLst>
          </p:cNvPr>
          <p:cNvSpPr>
            <a:spLocks noGrp="1"/>
          </p:cNvSpPr>
          <p:nvPr>
            <p:ph type="title"/>
          </p:nvPr>
        </p:nvSpPr>
        <p:spPr>
          <a:xfrm>
            <a:off x="1086643" y="0"/>
            <a:ext cx="10018713" cy="1752599"/>
          </a:xfrm>
        </p:spPr>
        <p:txBody>
          <a:bodyPr/>
          <a:lstStyle/>
          <a:p>
            <a:r>
              <a:rPr lang="en-US" b="1" dirty="0"/>
              <a:t>Model Selection.</a:t>
            </a:r>
          </a:p>
        </p:txBody>
      </p:sp>
      <p:sp>
        <p:nvSpPr>
          <p:cNvPr id="3" name="Content Placeholder 2">
            <a:extLst>
              <a:ext uri="{FF2B5EF4-FFF2-40B4-BE49-F238E27FC236}">
                <a16:creationId xmlns:a16="http://schemas.microsoft.com/office/drawing/2014/main" id="{5170FEF3-845E-6C04-942C-865153FFE5B9}"/>
              </a:ext>
            </a:extLst>
          </p:cNvPr>
          <p:cNvSpPr>
            <a:spLocks noGrp="1"/>
          </p:cNvSpPr>
          <p:nvPr>
            <p:ph idx="1"/>
          </p:nvPr>
        </p:nvSpPr>
        <p:spPr>
          <a:xfrm>
            <a:off x="1703252" y="1408089"/>
            <a:ext cx="10018713" cy="5095742"/>
          </a:xfrm>
        </p:spPr>
        <p:txBody>
          <a:bodyPr/>
          <a:lstStyle/>
          <a:p>
            <a:r>
              <a:rPr lang="en-US" dirty="0"/>
              <a:t>After evaluating several algorithms, the </a:t>
            </a:r>
            <a:r>
              <a:rPr lang="en-US" b="1" dirty="0"/>
              <a:t>Random Forest Classifier</a:t>
            </a:r>
            <a:r>
              <a:rPr lang="en-US" dirty="0"/>
              <a:t> was selected as the final model. It was chosen for its high performance and ability to handle the complex, non-linear relationships within the dataset. The model's feature importance chart confirms that it prioritized the same key features identified in our initial analysis:</a:t>
            </a:r>
          </a:p>
          <a:p>
            <a:r>
              <a:rPr lang="en-US" b="1" dirty="0"/>
              <a:t>Num total call minutes</a:t>
            </a:r>
            <a:r>
              <a:rPr lang="en-US" dirty="0"/>
              <a:t> and </a:t>
            </a:r>
            <a:r>
              <a:rPr lang="en-US" b="1" dirty="0"/>
              <a:t>num customer service calls columns </a:t>
            </a:r>
            <a:r>
              <a:rPr lang="en-US" dirty="0"/>
              <a:t> were identified as the most important features for predicting churn, reinforcing  early findings.</a:t>
            </a:r>
          </a:p>
          <a:p>
            <a:pPr marL="0" indent="0">
              <a:buNone/>
            </a:pPr>
            <a:endParaRPr lang="en-US" dirty="0"/>
          </a:p>
        </p:txBody>
      </p:sp>
      <p:sp>
        <p:nvSpPr>
          <p:cNvPr id="4" name="Rectangle 1">
            <a:extLst>
              <a:ext uri="{FF2B5EF4-FFF2-40B4-BE49-F238E27FC236}">
                <a16:creationId xmlns:a16="http://schemas.microsoft.com/office/drawing/2014/main" id="{577D5307-21F0-5D91-3F01-FB5C1175399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956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C2991-9C8F-B591-3A3E-BAE373964E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630803-B7E5-44D5-3B9C-26A4C96EE22E}"/>
              </a:ext>
            </a:extLst>
          </p:cNvPr>
          <p:cNvSpPr>
            <a:spLocks noGrp="1"/>
          </p:cNvSpPr>
          <p:nvPr>
            <p:ph type="ctrTitle"/>
          </p:nvPr>
        </p:nvSpPr>
        <p:spPr>
          <a:xfrm>
            <a:off x="-2147602" y="229674"/>
            <a:ext cx="9903852" cy="1068945"/>
          </a:xfrm>
        </p:spPr>
        <p:txBody>
          <a:bodyPr>
            <a:normAutofit/>
          </a:bodyPr>
          <a:lstStyle/>
          <a:p>
            <a:r>
              <a:rPr lang="en-US" dirty="0"/>
              <a:t> </a:t>
            </a:r>
            <a:r>
              <a:rPr lang="en-US" sz="5400" dirty="0"/>
              <a:t>Overview</a:t>
            </a:r>
            <a:r>
              <a:rPr lang="en-US" dirty="0"/>
              <a:t>.</a:t>
            </a:r>
          </a:p>
        </p:txBody>
      </p:sp>
      <p:sp>
        <p:nvSpPr>
          <p:cNvPr id="3" name="Subtitle 2">
            <a:extLst>
              <a:ext uri="{FF2B5EF4-FFF2-40B4-BE49-F238E27FC236}">
                <a16:creationId xmlns:a16="http://schemas.microsoft.com/office/drawing/2014/main" id="{75F75242-41AB-47BA-D1FE-817B5E947943}"/>
              </a:ext>
            </a:extLst>
          </p:cNvPr>
          <p:cNvSpPr>
            <a:spLocks noGrp="1"/>
          </p:cNvSpPr>
          <p:nvPr>
            <p:ph type="subTitle" idx="1"/>
          </p:nvPr>
        </p:nvSpPr>
        <p:spPr>
          <a:xfrm>
            <a:off x="1824404" y="1531258"/>
            <a:ext cx="10157139" cy="2485572"/>
          </a:xfrm>
        </p:spPr>
        <p:txBody>
          <a:bodyPr>
            <a:normAutofit/>
          </a:bodyPr>
          <a:lstStyle/>
          <a:p>
            <a:pPr marL="457200" indent="-457200" algn="l">
              <a:buFont typeface="Arial" panose="020B0604020202020204" pitchFamily="34" charset="0"/>
              <a:buChar char="•"/>
            </a:pPr>
            <a:r>
              <a:rPr lang="en-US" sz="2400" dirty="0"/>
              <a:t>This  details the development of a predictive model aimed at identifying customers at high risk of churning from a telecommunications company.</a:t>
            </a:r>
          </a:p>
          <a:p>
            <a:pPr marL="457200" indent="-457200" algn="l">
              <a:buFont typeface="Arial" panose="020B0604020202020204" pitchFamily="34" charset="0"/>
              <a:buChar char="•"/>
            </a:pPr>
            <a:r>
              <a:rPr lang="en-US" sz="2400" dirty="0"/>
              <a:t>By building a reliable system to forecast churn, this project provides a proactive tool to the customer retention team, enabling them to intervene and reduce the overall churn rate</a:t>
            </a:r>
            <a:r>
              <a:rPr lang="en-US" sz="3200" dirty="0"/>
              <a:t>. </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4920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53CCD-C7E1-14B1-163A-2FA620FDC5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BA7675-1518-F32A-0C92-0BEEDAA2EB43}"/>
              </a:ext>
            </a:extLst>
          </p:cNvPr>
          <p:cNvSpPr>
            <a:spLocks noGrp="1"/>
          </p:cNvSpPr>
          <p:nvPr>
            <p:ph type="title"/>
          </p:nvPr>
        </p:nvSpPr>
        <p:spPr>
          <a:xfrm>
            <a:off x="1086643" y="595745"/>
            <a:ext cx="10018713" cy="845128"/>
          </a:xfrm>
        </p:spPr>
        <p:txBody>
          <a:bodyPr/>
          <a:lstStyle/>
          <a:p>
            <a:r>
              <a:rPr lang="en-US" b="1" dirty="0"/>
              <a:t>Evaluation.</a:t>
            </a:r>
          </a:p>
        </p:txBody>
      </p:sp>
      <p:sp>
        <p:nvSpPr>
          <p:cNvPr id="3" name="Content Placeholder 2">
            <a:extLst>
              <a:ext uri="{FF2B5EF4-FFF2-40B4-BE49-F238E27FC236}">
                <a16:creationId xmlns:a16="http://schemas.microsoft.com/office/drawing/2014/main" id="{0B625ED0-5BAB-A7C7-D5D0-FF179FF884BB}"/>
              </a:ext>
            </a:extLst>
          </p:cNvPr>
          <p:cNvSpPr>
            <a:spLocks noGrp="1"/>
          </p:cNvSpPr>
          <p:nvPr>
            <p:ph idx="1"/>
          </p:nvPr>
        </p:nvSpPr>
        <p:spPr>
          <a:xfrm>
            <a:off x="1968733" y="1260763"/>
            <a:ext cx="10018713" cy="4746255"/>
          </a:xfrm>
        </p:spPr>
        <p:txBody>
          <a:bodyPr>
            <a:normAutofit/>
          </a:bodyPr>
          <a:lstStyle/>
          <a:p>
            <a:r>
              <a:rPr lang="en-US" dirty="0"/>
              <a:t>The model was evaluated using a variety of metrics, with a primary focus on </a:t>
            </a:r>
            <a:r>
              <a:rPr lang="en-US" b="1" dirty="0"/>
              <a:t>Recall</a:t>
            </a:r>
            <a:r>
              <a:rPr lang="en-US" dirty="0"/>
              <a:t> for the churn class. This metric is crucial because it measures the model's ability to correctly identify all customers who will churn.</a:t>
            </a:r>
          </a:p>
          <a:p>
            <a:r>
              <a:rPr lang="en-US" b="1" dirty="0"/>
              <a:t>Recall Score:</a:t>
            </a:r>
            <a:r>
              <a:rPr lang="en-US" dirty="0"/>
              <a:t> The model achieved a </a:t>
            </a:r>
            <a:r>
              <a:rPr lang="en-US" b="1" dirty="0"/>
              <a:t>71% recall</a:t>
            </a:r>
            <a:r>
              <a:rPr lang="en-US" dirty="0"/>
              <a:t>, meaning it can successfully identify over two-thirds of all customers who are going to churn.</a:t>
            </a:r>
          </a:p>
          <a:p>
            <a:r>
              <a:rPr lang="en-US" b="1" dirty="0"/>
              <a:t>ROC-AUC Score:</a:t>
            </a:r>
            <a:r>
              <a:rPr lang="en-US" dirty="0"/>
              <a:t> The model's ROC-AUC score was </a:t>
            </a:r>
            <a:r>
              <a:rPr lang="en-US" b="1" dirty="0"/>
              <a:t>0.85</a:t>
            </a:r>
            <a:r>
              <a:rPr lang="en-US" dirty="0"/>
              <a:t>, which demonstrates its strong ability to distinguish between churned and non-churned customers.</a:t>
            </a:r>
          </a:p>
          <a:p>
            <a:pPr marL="0" indent="0">
              <a:buNone/>
            </a:pPr>
            <a:endParaRPr lang="en-US" dirty="0"/>
          </a:p>
        </p:txBody>
      </p:sp>
      <p:sp>
        <p:nvSpPr>
          <p:cNvPr id="4" name="Rectangle 1">
            <a:extLst>
              <a:ext uri="{FF2B5EF4-FFF2-40B4-BE49-F238E27FC236}">
                <a16:creationId xmlns:a16="http://schemas.microsoft.com/office/drawing/2014/main" id="{366E4235-080F-B8E6-3C2C-38E9E6618378}"/>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3927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70880-D33F-BC3C-3157-F9CEBCC99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3CE0AB-BFCD-32A9-9A2C-9CF351A8B36C}"/>
              </a:ext>
            </a:extLst>
          </p:cNvPr>
          <p:cNvSpPr>
            <a:spLocks noGrp="1"/>
          </p:cNvSpPr>
          <p:nvPr>
            <p:ph type="title"/>
          </p:nvPr>
        </p:nvSpPr>
        <p:spPr>
          <a:xfrm>
            <a:off x="487385" y="184665"/>
            <a:ext cx="10974812" cy="678219"/>
          </a:xfrm>
        </p:spPr>
        <p:txBody>
          <a:bodyPr>
            <a:normAutofit fontScale="90000"/>
          </a:bodyPr>
          <a:lstStyle/>
          <a:p>
            <a:r>
              <a:rPr lang="en-US" b="1" dirty="0"/>
              <a:t>Conclusion.</a:t>
            </a:r>
          </a:p>
        </p:txBody>
      </p:sp>
      <p:sp>
        <p:nvSpPr>
          <p:cNvPr id="3" name="Content Placeholder 2">
            <a:extLst>
              <a:ext uri="{FF2B5EF4-FFF2-40B4-BE49-F238E27FC236}">
                <a16:creationId xmlns:a16="http://schemas.microsoft.com/office/drawing/2014/main" id="{378C84E2-FB87-DA55-F08A-6C888B04F726}"/>
              </a:ext>
            </a:extLst>
          </p:cNvPr>
          <p:cNvSpPr>
            <a:spLocks noGrp="1"/>
          </p:cNvSpPr>
          <p:nvPr>
            <p:ph idx="1"/>
          </p:nvPr>
        </p:nvSpPr>
        <p:spPr>
          <a:xfrm>
            <a:off x="1879085" y="1193979"/>
            <a:ext cx="10018713" cy="5898524"/>
          </a:xfrm>
        </p:spPr>
        <p:txBody>
          <a:bodyPr>
            <a:normAutofit/>
          </a:bodyPr>
          <a:lstStyle/>
          <a:p>
            <a:pPr marL="0" indent="0">
              <a:buNone/>
            </a:pPr>
            <a:endParaRPr lang="en-US" dirty="0"/>
          </a:p>
          <a:p>
            <a:r>
              <a:rPr lang="en-US" b="1" dirty="0"/>
              <a:t>The project successfully built a predictive model</a:t>
            </a:r>
            <a:r>
              <a:rPr lang="en-US" dirty="0"/>
              <a:t> to identify customers at risk of churning, shifting from a reactive to a proactive strategy.</a:t>
            </a:r>
          </a:p>
          <a:p>
            <a:r>
              <a:rPr lang="en-US" b="1" dirty="0"/>
              <a:t>The Random Forest model</a:t>
            </a:r>
            <a:r>
              <a:rPr lang="en-US" dirty="0"/>
              <a:t> proved highly effective, confirming key insights from the initial data analysis</a:t>
            </a:r>
          </a:p>
          <a:p>
            <a:r>
              <a:rPr lang="en-US" b="1" dirty="0"/>
              <a:t>The model provides actionable recommendations </a:t>
            </a:r>
            <a:r>
              <a:rPr lang="en-US" dirty="0"/>
              <a:t>for improving customer retention, focusing on high-risk customers, key  behavioral drivers and promoting features.</a:t>
            </a:r>
          </a:p>
          <a:p>
            <a:r>
              <a:rPr lang="en-US" b="1" dirty="0"/>
              <a:t>Ultimately , this project delivers a reliable system </a:t>
            </a:r>
            <a:r>
              <a:rPr lang="en-US" dirty="0"/>
              <a:t>that empowers the business to enhance customer satisfaction  and increase retention. </a:t>
            </a:r>
          </a:p>
          <a:p>
            <a:pPr marL="0" indent="0">
              <a:buNone/>
            </a:pPr>
            <a:endParaRPr lang="en-US" sz="2800" dirty="0"/>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DE6F2D-51DA-8A03-BE75-6CEE70356A57}"/>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5261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2618B-9DFA-76E4-D42F-722CBD8ECF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F47BD0-6628-97DA-7458-31A1D646AF1C}"/>
              </a:ext>
            </a:extLst>
          </p:cNvPr>
          <p:cNvSpPr>
            <a:spLocks noGrp="1"/>
          </p:cNvSpPr>
          <p:nvPr>
            <p:ph type="title"/>
          </p:nvPr>
        </p:nvSpPr>
        <p:spPr>
          <a:xfrm>
            <a:off x="487385" y="-181497"/>
            <a:ext cx="10018713" cy="1375476"/>
          </a:xfrm>
        </p:spPr>
        <p:txBody>
          <a:bodyPr/>
          <a:lstStyle/>
          <a:p>
            <a:r>
              <a:rPr lang="en-US" b="1" dirty="0"/>
              <a:t>Recommendations.</a:t>
            </a:r>
          </a:p>
        </p:txBody>
      </p:sp>
      <p:sp>
        <p:nvSpPr>
          <p:cNvPr id="3" name="Content Placeholder 2">
            <a:extLst>
              <a:ext uri="{FF2B5EF4-FFF2-40B4-BE49-F238E27FC236}">
                <a16:creationId xmlns:a16="http://schemas.microsoft.com/office/drawing/2014/main" id="{340F19AC-1BF0-0E7A-109D-6B6663262CF0}"/>
              </a:ext>
            </a:extLst>
          </p:cNvPr>
          <p:cNvSpPr>
            <a:spLocks noGrp="1"/>
          </p:cNvSpPr>
          <p:nvPr>
            <p:ph idx="1"/>
          </p:nvPr>
        </p:nvSpPr>
        <p:spPr>
          <a:xfrm>
            <a:off x="1904844" y="1322766"/>
            <a:ext cx="10018713" cy="5898524"/>
          </a:xfrm>
        </p:spPr>
        <p:txBody>
          <a:bodyPr>
            <a:normAutofit/>
          </a:bodyPr>
          <a:lstStyle/>
          <a:p>
            <a:pPr marL="0" indent="0">
              <a:buNone/>
            </a:pPr>
            <a:r>
              <a:rPr lang="en-US" dirty="0"/>
              <a:t>Based on the model's findings , the following  are the recommendations to the customer retention team:</a:t>
            </a:r>
          </a:p>
          <a:p>
            <a:r>
              <a:rPr lang="en-US" b="1" dirty="0"/>
              <a:t>Prioritize High-Risk Customers:</a:t>
            </a:r>
            <a:r>
              <a:rPr lang="en-US" dirty="0"/>
              <a:t> Use the model's output to create a daily list of customers with the highest churn probability. These customers should be proactively contacted with offers or support.</a:t>
            </a:r>
          </a:p>
          <a:p>
            <a:r>
              <a:rPr lang="en-US" b="1" dirty="0"/>
              <a:t>Target Campaigns: </a:t>
            </a:r>
            <a:r>
              <a:rPr lang="en-US" dirty="0"/>
              <a:t>Launch specific campaigns focused on customers with an international plan or a high volume of service calls, as our analysis shows these are key indicators of dissatisfaction.</a:t>
            </a:r>
          </a:p>
          <a:p>
            <a:r>
              <a:rPr lang="en-US" b="1" dirty="0"/>
              <a:t>Promote  Features</a:t>
            </a:r>
            <a:r>
              <a:rPr lang="en-US" dirty="0"/>
              <a:t>:  Market features like voice mail plan, which the findings show a strong correlated with customer loyalty and retention.</a:t>
            </a:r>
          </a:p>
          <a:p>
            <a:r>
              <a:rPr lang="en-US" b="1" dirty="0"/>
              <a:t>Continuous Monitoring</a:t>
            </a:r>
            <a:r>
              <a:rPr lang="en-US" dirty="0"/>
              <a:t>: Implement a process to regularly update and retrain the model with new data to ensure its predictive accuracy remains high over time.</a:t>
            </a:r>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6C018D8-C2AD-51F8-DC25-EAFF400C384F}"/>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2886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E49C-E382-F560-80F9-4EE7D899611E}"/>
              </a:ext>
            </a:extLst>
          </p:cNvPr>
          <p:cNvSpPr>
            <a:spLocks noGrp="1"/>
          </p:cNvSpPr>
          <p:nvPr>
            <p:ph type="title"/>
          </p:nvPr>
        </p:nvSpPr>
        <p:spPr>
          <a:xfrm>
            <a:off x="-1355778" y="1417748"/>
            <a:ext cx="8930747" cy="2110382"/>
          </a:xfrm>
        </p:spPr>
        <p:txBody>
          <a:bodyPr>
            <a:normAutofit/>
          </a:bodyPr>
          <a:lstStyle/>
          <a:p>
            <a:r>
              <a:rPr lang="en-US" sz="5400" dirty="0"/>
              <a:t>Questions?</a:t>
            </a:r>
          </a:p>
        </p:txBody>
      </p:sp>
    </p:spTree>
    <p:extLst>
      <p:ext uri="{BB962C8B-B14F-4D97-AF65-F5344CB8AC3E}">
        <p14:creationId xmlns:p14="http://schemas.microsoft.com/office/powerpoint/2010/main" val="405800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03ED8-2D1E-C045-5A06-45E1D3C8C9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E78FC7-F80F-8D82-2F60-CDCF722817F7}"/>
              </a:ext>
            </a:extLst>
          </p:cNvPr>
          <p:cNvSpPr>
            <a:spLocks noGrp="1"/>
          </p:cNvSpPr>
          <p:nvPr>
            <p:ph type="title"/>
          </p:nvPr>
        </p:nvSpPr>
        <p:spPr>
          <a:xfrm>
            <a:off x="1271308" y="2373809"/>
            <a:ext cx="8930747" cy="2110382"/>
          </a:xfrm>
        </p:spPr>
        <p:txBody>
          <a:bodyPr>
            <a:normAutofit/>
          </a:bodyPr>
          <a:lstStyle/>
          <a:p>
            <a:r>
              <a:rPr lang="en-US" sz="5400" dirty="0"/>
              <a:t>Thank you!</a:t>
            </a:r>
            <a:br>
              <a:rPr lang="en-US" sz="5400" dirty="0"/>
            </a:br>
            <a:r>
              <a:rPr lang="en-US" sz="1600" dirty="0"/>
              <a:t>Click here </a:t>
            </a:r>
            <a:r>
              <a:rPr lang="en-US" sz="1600" dirty="0">
                <a:hlinkClick r:id="rId2"/>
              </a:rPr>
              <a:t>https://github.com/audreychela/dsft_phase_3_project</a:t>
            </a:r>
            <a:r>
              <a:rPr lang="en-US" sz="1600" dirty="0"/>
              <a:t> to view the full project.</a:t>
            </a:r>
            <a:br>
              <a:rPr lang="en-US" sz="1600" dirty="0"/>
            </a:br>
            <a:r>
              <a:rPr lang="en-US" sz="1600" dirty="0"/>
              <a:t>Feel free to leave comments and insights.</a:t>
            </a:r>
          </a:p>
        </p:txBody>
      </p:sp>
    </p:spTree>
    <p:extLst>
      <p:ext uri="{BB962C8B-B14F-4D97-AF65-F5344CB8AC3E}">
        <p14:creationId xmlns:p14="http://schemas.microsoft.com/office/powerpoint/2010/main" val="358425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62F46-29AC-ACCA-9EC7-51327F843C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54B94A-F2B2-B018-6BC2-793DE6015BA5}"/>
              </a:ext>
            </a:extLst>
          </p:cNvPr>
          <p:cNvSpPr>
            <a:spLocks noGrp="1"/>
          </p:cNvSpPr>
          <p:nvPr>
            <p:ph type="ctrTitle"/>
          </p:nvPr>
        </p:nvSpPr>
        <p:spPr>
          <a:xfrm>
            <a:off x="1263356" y="-67460"/>
            <a:ext cx="9903852" cy="1068945"/>
          </a:xfrm>
        </p:spPr>
        <p:txBody>
          <a:bodyPr/>
          <a:lstStyle/>
          <a:p>
            <a:r>
              <a:rPr lang="en-US" dirty="0"/>
              <a:t> </a:t>
            </a:r>
            <a:r>
              <a:rPr lang="en-US" sz="5400" dirty="0"/>
              <a:t>Business understanding   </a:t>
            </a:r>
            <a:r>
              <a:rPr lang="en-US" dirty="0"/>
              <a:t>.</a:t>
            </a:r>
          </a:p>
        </p:txBody>
      </p:sp>
      <p:sp>
        <p:nvSpPr>
          <p:cNvPr id="3" name="Subtitle 2">
            <a:extLst>
              <a:ext uri="{FF2B5EF4-FFF2-40B4-BE49-F238E27FC236}">
                <a16:creationId xmlns:a16="http://schemas.microsoft.com/office/drawing/2014/main" id="{945B645A-CB16-BB4C-70C1-654E748D4DD6}"/>
              </a:ext>
            </a:extLst>
          </p:cNvPr>
          <p:cNvSpPr>
            <a:spLocks noGrp="1"/>
          </p:cNvSpPr>
          <p:nvPr>
            <p:ph type="subTitle" idx="1"/>
          </p:nvPr>
        </p:nvSpPr>
        <p:spPr>
          <a:xfrm>
            <a:off x="2669910" y="1487713"/>
            <a:ext cx="9580147" cy="3287333"/>
          </a:xfrm>
        </p:spPr>
        <p:txBody>
          <a:bodyPr>
            <a:noAutofit/>
          </a:bodyPr>
          <a:lstStyle/>
          <a:p>
            <a:pPr marL="457200" indent="-457200" algn="l">
              <a:buFont typeface="Arial" panose="020B0604020202020204" pitchFamily="34" charset="0"/>
              <a:buChar char="•"/>
            </a:pPr>
            <a:r>
              <a:rPr lang="en-US" sz="2400" b="1" dirty="0"/>
              <a:t>Customer churn </a:t>
            </a:r>
            <a:r>
              <a:rPr lang="en-US" sz="2400" dirty="0"/>
              <a:t>is a significant challenge for any subscription-based business. The traditional approach is reactive, often addressing a customer's issue only after they have decided to leave.</a:t>
            </a:r>
          </a:p>
          <a:p>
            <a:pPr marL="457200" indent="-457200" algn="l">
              <a:buFont typeface="Arial" panose="020B0604020202020204" pitchFamily="34" charset="0"/>
              <a:buChar char="•"/>
            </a:pPr>
            <a:r>
              <a:rPr lang="en-US" sz="2400" dirty="0"/>
              <a:t>Our solution shifts this to a </a:t>
            </a:r>
            <a:r>
              <a:rPr lang="en-US" sz="2400" b="1" dirty="0"/>
              <a:t>proactive</a:t>
            </a:r>
            <a:r>
              <a:rPr lang="en-US" sz="2400" dirty="0"/>
              <a:t> strategy, using data to identify customers with a high probability of churning </a:t>
            </a:r>
            <a:r>
              <a:rPr lang="en-US" sz="2400" b="1" dirty="0"/>
              <a:t>before</a:t>
            </a:r>
            <a:r>
              <a:rPr lang="en-US" sz="2400" dirty="0"/>
              <a:t> they leave.</a:t>
            </a:r>
          </a:p>
          <a:p>
            <a:pPr marL="457200" indent="-457200" algn="l">
              <a:buFont typeface="Arial" panose="020B0604020202020204" pitchFamily="34" charset="0"/>
              <a:buChar char="•"/>
            </a:pPr>
            <a:r>
              <a:rPr lang="en-US" sz="2400" dirty="0"/>
              <a:t>The goal is to maximize customer lifetime value and improve retention.</a:t>
            </a:r>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749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12E2E-8EFB-A6C4-EE30-6D5F82E5AC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4DEDB6-BEA7-9FB1-1FD4-CBC913003F87}"/>
              </a:ext>
            </a:extLst>
          </p:cNvPr>
          <p:cNvSpPr>
            <a:spLocks noGrp="1"/>
          </p:cNvSpPr>
          <p:nvPr>
            <p:ph type="ctrTitle"/>
          </p:nvPr>
        </p:nvSpPr>
        <p:spPr>
          <a:xfrm>
            <a:off x="-325650" y="-270659"/>
            <a:ext cx="9903852" cy="1068945"/>
          </a:xfrm>
        </p:spPr>
        <p:txBody>
          <a:bodyPr/>
          <a:lstStyle/>
          <a:p>
            <a:r>
              <a:rPr lang="en-US" dirty="0"/>
              <a:t> </a:t>
            </a:r>
            <a:r>
              <a:rPr lang="en-US" sz="4400" dirty="0"/>
              <a:t>Data Understanding  </a:t>
            </a:r>
            <a:r>
              <a:rPr lang="en-US" dirty="0"/>
              <a:t>.</a:t>
            </a:r>
          </a:p>
        </p:txBody>
      </p:sp>
      <p:sp>
        <p:nvSpPr>
          <p:cNvPr id="3" name="Subtitle 2">
            <a:extLst>
              <a:ext uri="{FF2B5EF4-FFF2-40B4-BE49-F238E27FC236}">
                <a16:creationId xmlns:a16="http://schemas.microsoft.com/office/drawing/2014/main" id="{552ACF3B-3166-06D3-5A1F-3228723A5E31}"/>
              </a:ext>
            </a:extLst>
          </p:cNvPr>
          <p:cNvSpPr>
            <a:spLocks noGrp="1"/>
          </p:cNvSpPr>
          <p:nvPr>
            <p:ph type="subTitle" idx="1"/>
          </p:nvPr>
        </p:nvSpPr>
        <p:spPr>
          <a:xfrm>
            <a:off x="3253348" y="870857"/>
            <a:ext cx="8938652" cy="3802743"/>
          </a:xfrm>
        </p:spPr>
        <p:txBody>
          <a:bodyPr>
            <a:noAutofit/>
          </a:bodyPr>
          <a:lstStyle/>
          <a:p>
            <a:pPr algn="l"/>
            <a:r>
              <a:rPr lang="en-US" sz="2400" dirty="0"/>
              <a:t>The dataset is a historical record of customer information, including usage metrics, account details, and a churn flag. The analysis of this data revealed that customer behavior is a key driver of churn. The strongest indicators were:</a:t>
            </a:r>
          </a:p>
          <a:p>
            <a:pPr marL="457200" indent="-457200" algn="l">
              <a:buFont typeface="Arial" panose="020B0604020202020204" pitchFamily="34" charset="0"/>
              <a:buChar char="•"/>
            </a:pPr>
            <a:r>
              <a:rPr lang="en-US" sz="2400" b="1" dirty="0"/>
              <a:t>High customer service calls</a:t>
            </a:r>
            <a:r>
              <a:rPr lang="en-US" sz="2400" dirty="0"/>
              <a:t>: A clear sign of frustration.</a:t>
            </a:r>
          </a:p>
          <a:p>
            <a:pPr marL="457200" indent="-457200" algn="l">
              <a:buFont typeface="Arial" panose="020B0604020202020204" pitchFamily="34" charset="0"/>
              <a:buChar char="•"/>
            </a:pPr>
            <a:r>
              <a:rPr lang="en-US" sz="2400" b="1" dirty="0"/>
              <a:t>Presence of an international plan</a:t>
            </a:r>
            <a:r>
              <a:rPr lang="en-US" sz="2400" dirty="0"/>
              <a:t>: A key indicator of customers with more options.</a:t>
            </a:r>
          </a:p>
          <a:p>
            <a:pPr marL="457200" indent="-457200" algn="l">
              <a:buFont typeface="Arial" panose="020B0604020202020204" pitchFamily="34" charset="0"/>
              <a:buChar char="•"/>
            </a:pPr>
            <a:r>
              <a:rPr lang="en-US" sz="2400" b="1" dirty="0"/>
              <a:t>Lack of Voice mail plan</a:t>
            </a:r>
            <a:r>
              <a:rPr lang="en-US" sz="2400" dirty="0"/>
              <a:t>: The presence of this feature appears </a:t>
            </a:r>
            <a:r>
              <a:rPr lang="en-US" sz="2400" cap="none" dirty="0">
                <a:latin typeface="Calibri" panose="020F0502020204030204" pitchFamily="34" charset="0"/>
                <a:cs typeface="Calibri" panose="020F0502020204030204" pitchFamily="34" charset="0"/>
              </a:rPr>
              <a:t>to be a factor in customer loyalty.</a:t>
            </a:r>
          </a:p>
          <a:p>
            <a:pPr algn="l"/>
            <a:r>
              <a:rPr lang="en-US" sz="2800" cap="none"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21551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F04B2-F616-0C43-55DF-59DDFBE560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43CE6C-8CA4-CC76-7BDF-5F25E0688407}"/>
              </a:ext>
            </a:extLst>
          </p:cNvPr>
          <p:cNvSpPr>
            <a:spLocks noGrp="1"/>
          </p:cNvSpPr>
          <p:nvPr>
            <p:ph type="ctrTitle"/>
          </p:nvPr>
        </p:nvSpPr>
        <p:spPr>
          <a:xfrm>
            <a:off x="785612" y="2575776"/>
            <a:ext cx="9903852" cy="1068945"/>
          </a:xfrm>
        </p:spPr>
        <p:txBody>
          <a:bodyPr/>
          <a:lstStyle/>
          <a:p>
            <a:r>
              <a:rPr lang="en-US" dirty="0"/>
              <a:t>Data Analysis Report</a:t>
            </a:r>
          </a:p>
        </p:txBody>
      </p:sp>
      <p:sp>
        <p:nvSpPr>
          <p:cNvPr id="3" name="Subtitle 2">
            <a:extLst>
              <a:ext uri="{FF2B5EF4-FFF2-40B4-BE49-F238E27FC236}">
                <a16:creationId xmlns:a16="http://schemas.microsoft.com/office/drawing/2014/main" id="{9639AB08-BB1E-3501-C30D-FEB52BB1395A}"/>
              </a:ext>
            </a:extLst>
          </p:cNvPr>
          <p:cNvSpPr>
            <a:spLocks noGrp="1"/>
          </p:cNvSpPr>
          <p:nvPr>
            <p:ph type="subTitle" idx="1"/>
          </p:nvPr>
        </p:nvSpPr>
        <p:spPr>
          <a:xfrm>
            <a:off x="2820472" y="1574442"/>
            <a:ext cx="9903852" cy="3915178"/>
          </a:xfrm>
        </p:spPr>
        <p:txBody>
          <a:bodyPr>
            <a:noAutofit/>
          </a:bodyPr>
          <a:lstStyle/>
          <a:p>
            <a:pPr algn="l"/>
            <a:endParaRPr lang="en-US" sz="2800" cap="none" dirty="0">
              <a:latin typeface="Calibri" panose="020F0502020204030204" pitchFamily="34" charset="0"/>
              <a:cs typeface="Calibri" panose="020F0502020204030204" pitchFamily="34" charset="0"/>
            </a:endParaRPr>
          </a:p>
          <a:p>
            <a:pPr algn="l"/>
            <a:endParaRPr lang="en-US" sz="2800" dirty="0">
              <a:latin typeface="Calibri" panose="020F0502020204030204" pitchFamily="34" charset="0"/>
              <a:cs typeface="Calibri" panose="020F0502020204030204" pitchFamily="34" charset="0"/>
            </a:endParaRPr>
          </a:p>
          <a:p>
            <a:pPr algn="l"/>
            <a:endParaRPr lang="en-US" sz="2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60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F930-EB8D-6293-A106-CA57CF565DB5}"/>
              </a:ext>
            </a:extLst>
          </p:cNvPr>
          <p:cNvSpPr>
            <a:spLocks noGrp="1"/>
          </p:cNvSpPr>
          <p:nvPr>
            <p:ph type="title"/>
          </p:nvPr>
        </p:nvSpPr>
        <p:spPr>
          <a:xfrm>
            <a:off x="4321439" y="-165816"/>
            <a:ext cx="3549121" cy="1371600"/>
          </a:xfrm>
        </p:spPr>
        <p:txBody>
          <a:bodyPr/>
          <a:lstStyle/>
          <a:p>
            <a:r>
              <a:rPr lang="en-US" b="1" dirty="0"/>
              <a:t>Churn distributions</a:t>
            </a:r>
          </a:p>
        </p:txBody>
      </p:sp>
      <p:sp>
        <p:nvSpPr>
          <p:cNvPr id="4" name="Text Placeholder 3">
            <a:extLst>
              <a:ext uri="{FF2B5EF4-FFF2-40B4-BE49-F238E27FC236}">
                <a16:creationId xmlns:a16="http://schemas.microsoft.com/office/drawing/2014/main" id="{F4A6A843-A26F-45C6-C472-584C29E11D5E}"/>
              </a:ext>
            </a:extLst>
          </p:cNvPr>
          <p:cNvSpPr>
            <a:spLocks noGrp="1"/>
          </p:cNvSpPr>
          <p:nvPr>
            <p:ph type="body" sz="half" idx="2"/>
          </p:nvPr>
        </p:nvSpPr>
        <p:spPr>
          <a:xfrm>
            <a:off x="1651526" y="2075108"/>
            <a:ext cx="4229756" cy="2707784"/>
          </a:xfrm>
        </p:spPr>
        <p:txBody>
          <a:bodyPr>
            <a:normAutofit/>
          </a:bodyPr>
          <a:lstStyle/>
          <a:p>
            <a:pPr marL="457200" indent="-457200" algn="l">
              <a:buFont typeface="Arial" panose="020B0604020202020204" pitchFamily="34" charset="0"/>
              <a:buChar char="•"/>
            </a:pPr>
            <a:r>
              <a:rPr lang="en-US" sz="2400" dirty="0"/>
              <a:t>This shows most customers did not churn, while only a small proportion did</a:t>
            </a:r>
          </a:p>
        </p:txBody>
      </p:sp>
      <p:pic>
        <p:nvPicPr>
          <p:cNvPr id="3074" name="Picture 2">
            <a:extLst>
              <a:ext uri="{FF2B5EF4-FFF2-40B4-BE49-F238E27FC236}">
                <a16:creationId xmlns:a16="http://schemas.microsoft.com/office/drawing/2014/main" id="{64577A1A-029E-0476-1F79-894F44BA4F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4709" y="1865582"/>
            <a:ext cx="5250873" cy="4726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64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2A1A-F6D3-095D-A610-804ACC2FAEEA}"/>
              </a:ext>
            </a:extLst>
          </p:cNvPr>
          <p:cNvSpPr>
            <a:spLocks noGrp="1"/>
          </p:cNvSpPr>
          <p:nvPr>
            <p:ph type="title"/>
          </p:nvPr>
        </p:nvSpPr>
        <p:spPr>
          <a:xfrm>
            <a:off x="3738113" y="498405"/>
            <a:ext cx="5509795" cy="1001333"/>
          </a:xfrm>
        </p:spPr>
        <p:txBody>
          <a:bodyPr/>
          <a:lstStyle/>
          <a:p>
            <a:r>
              <a:rPr lang="en-US" b="1" dirty="0"/>
              <a:t>Distribution of customer service Calls.</a:t>
            </a:r>
          </a:p>
        </p:txBody>
      </p:sp>
      <p:sp>
        <p:nvSpPr>
          <p:cNvPr id="4" name="Text Placeholder 3">
            <a:extLst>
              <a:ext uri="{FF2B5EF4-FFF2-40B4-BE49-F238E27FC236}">
                <a16:creationId xmlns:a16="http://schemas.microsoft.com/office/drawing/2014/main" id="{0AD47892-9FE1-0F6C-8E95-6923AA5F5612}"/>
              </a:ext>
            </a:extLst>
          </p:cNvPr>
          <p:cNvSpPr>
            <a:spLocks noGrp="1"/>
          </p:cNvSpPr>
          <p:nvPr>
            <p:ph type="body" sz="half" idx="2"/>
          </p:nvPr>
        </p:nvSpPr>
        <p:spPr>
          <a:xfrm>
            <a:off x="1857800" y="2199067"/>
            <a:ext cx="4143756" cy="4160528"/>
          </a:xfrm>
        </p:spPr>
        <p:txBody>
          <a:bodyPr/>
          <a:lstStyle/>
          <a:p>
            <a:pPr marL="342900" indent="-342900" algn="l">
              <a:buFont typeface="Arial" panose="020B0604020202020204" pitchFamily="34" charset="0"/>
              <a:buChar char="•"/>
            </a:pPr>
            <a:r>
              <a:rPr lang="en-US" sz="2400" dirty="0"/>
              <a:t>The histogram shows that most customers made between 0 and 3 service calls, with the number decreasing as calls increase. A smaller group made 4 or more calls, which may indicate dissatisfaction and a higher likelihood of churn.</a:t>
            </a:r>
          </a:p>
          <a:p>
            <a:endParaRPr lang="en-US" dirty="0"/>
          </a:p>
        </p:txBody>
      </p:sp>
      <p:pic>
        <p:nvPicPr>
          <p:cNvPr id="4098" name="Picture 2">
            <a:extLst>
              <a:ext uri="{FF2B5EF4-FFF2-40B4-BE49-F238E27FC236}">
                <a16:creationId xmlns:a16="http://schemas.microsoft.com/office/drawing/2014/main" id="{7C0BB6F3-AF79-47A0-B0EA-577203EB24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3934" y="2199067"/>
            <a:ext cx="5303531" cy="416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37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6BC44-D4AA-E276-AF02-9B9CADC174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ECAC1-0DB2-C032-D6AE-38881CB97FB6}"/>
              </a:ext>
            </a:extLst>
          </p:cNvPr>
          <p:cNvSpPr>
            <a:spLocks noGrp="1"/>
          </p:cNvSpPr>
          <p:nvPr>
            <p:ph type="title"/>
          </p:nvPr>
        </p:nvSpPr>
        <p:spPr>
          <a:xfrm>
            <a:off x="3790155" y="347728"/>
            <a:ext cx="4611689" cy="1001333"/>
          </a:xfrm>
        </p:spPr>
        <p:txBody>
          <a:bodyPr/>
          <a:lstStyle/>
          <a:p>
            <a:r>
              <a:rPr lang="en-US" b="1" dirty="0"/>
              <a:t>Distribution of total day minutes.</a:t>
            </a:r>
          </a:p>
        </p:txBody>
      </p:sp>
      <p:sp>
        <p:nvSpPr>
          <p:cNvPr id="4" name="Text Placeholder 3">
            <a:extLst>
              <a:ext uri="{FF2B5EF4-FFF2-40B4-BE49-F238E27FC236}">
                <a16:creationId xmlns:a16="http://schemas.microsoft.com/office/drawing/2014/main" id="{641BB8EE-C667-2CBC-CD21-54893BDC5E91}"/>
              </a:ext>
            </a:extLst>
          </p:cNvPr>
          <p:cNvSpPr>
            <a:spLocks noGrp="1"/>
          </p:cNvSpPr>
          <p:nvPr>
            <p:ph type="body" sz="half" idx="2"/>
          </p:nvPr>
        </p:nvSpPr>
        <p:spPr>
          <a:xfrm>
            <a:off x="1280493" y="2191976"/>
            <a:ext cx="5287830" cy="3680790"/>
          </a:xfrm>
        </p:spPr>
        <p:txBody>
          <a:bodyPr>
            <a:normAutofit fontScale="55000" lnSpcReduction="20000"/>
          </a:bodyPr>
          <a:lstStyle/>
          <a:p>
            <a:pPr marL="342900" indent="-342900" algn="l">
              <a:buFont typeface="Arial" panose="020B0604020202020204" pitchFamily="34" charset="0"/>
              <a:buChar char="•"/>
            </a:pPr>
            <a:r>
              <a:rPr lang="en-US" sz="4400" dirty="0"/>
              <a:t>The histogram shows a roughly normal distribution, with most customers clustered around the mid-range and fewer at the extremes. A few customers have very high usage, appearing as outliers. This suggests that while most customers use a moderate amount of daytime minutes, heavy users exist and could influence churn behavior</a:t>
            </a:r>
            <a:r>
              <a:rPr lang="en-US" sz="2000" dirty="0"/>
              <a:t>.</a:t>
            </a:r>
          </a:p>
          <a:p>
            <a:pPr marL="342900" indent="-342900" algn="l">
              <a:buFont typeface="Arial" panose="020B0604020202020204" pitchFamily="34" charset="0"/>
              <a:buChar char="•"/>
            </a:pPr>
            <a:endParaRPr lang="en-US" sz="2400" dirty="0"/>
          </a:p>
          <a:p>
            <a:endParaRPr lang="en-US" dirty="0"/>
          </a:p>
        </p:txBody>
      </p:sp>
      <p:pic>
        <p:nvPicPr>
          <p:cNvPr id="5122" name="Picture 2">
            <a:extLst>
              <a:ext uri="{FF2B5EF4-FFF2-40B4-BE49-F238E27FC236}">
                <a16:creationId xmlns:a16="http://schemas.microsoft.com/office/drawing/2014/main" id="{D35FF8F4-34A6-1F23-E552-51FA072CB8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67945" y="2076817"/>
            <a:ext cx="5167745" cy="4433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458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34509-9048-E920-2D3F-276924E870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A18D86-EC88-D5CB-61F9-B5B685271108}"/>
              </a:ext>
            </a:extLst>
          </p:cNvPr>
          <p:cNvSpPr>
            <a:spLocks noGrp="1"/>
          </p:cNvSpPr>
          <p:nvPr>
            <p:ph type="title"/>
          </p:nvPr>
        </p:nvSpPr>
        <p:spPr>
          <a:xfrm>
            <a:off x="3783717" y="180303"/>
            <a:ext cx="5602737" cy="1001333"/>
          </a:xfrm>
        </p:spPr>
        <p:txBody>
          <a:bodyPr/>
          <a:lstStyle/>
          <a:p>
            <a:r>
              <a:rPr lang="en-US" b="1" dirty="0"/>
              <a:t>Distribution of churn vs day usage bin.</a:t>
            </a:r>
          </a:p>
        </p:txBody>
      </p:sp>
      <p:sp>
        <p:nvSpPr>
          <p:cNvPr id="4" name="Text Placeholder 3">
            <a:extLst>
              <a:ext uri="{FF2B5EF4-FFF2-40B4-BE49-F238E27FC236}">
                <a16:creationId xmlns:a16="http://schemas.microsoft.com/office/drawing/2014/main" id="{7F24A847-7D05-7A14-2957-F05C5BD72ACB}"/>
              </a:ext>
            </a:extLst>
          </p:cNvPr>
          <p:cNvSpPr>
            <a:spLocks noGrp="1"/>
          </p:cNvSpPr>
          <p:nvPr>
            <p:ph type="body" sz="half" idx="2"/>
          </p:nvPr>
        </p:nvSpPr>
        <p:spPr>
          <a:xfrm>
            <a:off x="1462458" y="1922025"/>
            <a:ext cx="4143756" cy="4372379"/>
          </a:xfrm>
        </p:spPr>
        <p:txBody>
          <a:bodyPr>
            <a:normAutofit lnSpcReduction="10000"/>
          </a:bodyPr>
          <a:lstStyle/>
          <a:p>
            <a:pPr marL="342900" indent="-342900" algn="l">
              <a:buFont typeface="Arial" panose="020B0604020202020204" pitchFamily="34" charset="0"/>
              <a:buChar char="•"/>
            </a:pPr>
            <a:r>
              <a:rPr lang="en-US" sz="2400" dirty="0"/>
              <a:t>The analysis shows that customers in the low usage group have the lowest churn rate, while those in the high and very high usage groups are more likely to churn. This suggests that heavy daytime users, who generate higher charges, are more dissatisfied and prone to leaving, whereas light users remain more stable.</a:t>
            </a:r>
          </a:p>
          <a:p>
            <a:pPr algn="l"/>
            <a:endParaRPr lang="en-US" sz="2000" dirty="0"/>
          </a:p>
          <a:p>
            <a:endParaRPr lang="en-US" dirty="0"/>
          </a:p>
        </p:txBody>
      </p:sp>
      <p:pic>
        <p:nvPicPr>
          <p:cNvPr id="6148" name="Picture 4">
            <a:extLst>
              <a:ext uri="{FF2B5EF4-FFF2-40B4-BE49-F238E27FC236}">
                <a16:creationId xmlns:a16="http://schemas.microsoft.com/office/drawing/2014/main" id="{A93CF9CA-935E-61A7-F43C-19F2DB8706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26727" y="1764675"/>
            <a:ext cx="5894231" cy="4687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282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1250</TotalTime>
  <Words>1368</Words>
  <Application>Microsoft Office PowerPoint</Application>
  <PresentationFormat>Widescreen</PresentationFormat>
  <Paragraphs>85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Corbel</vt:lpstr>
      <vt:lpstr>Parallax</vt:lpstr>
      <vt:lpstr>Customer Churn  Analysis.</vt:lpstr>
      <vt:lpstr> Overview.</vt:lpstr>
      <vt:lpstr> Business understanding   .</vt:lpstr>
      <vt:lpstr> Data Understanding  .</vt:lpstr>
      <vt:lpstr>Data Analysis Report</vt:lpstr>
      <vt:lpstr>Churn distributions</vt:lpstr>
      <vt:lpstr>Distribution of customer service Calls.</vt:lpstr>
      <vt:lpstr>Distribution of total day minutes.</vt:lpstr>
      <vt:lpstr>Distribution of churn vs day usage bin.</vt:lpstr>
      <vt:lpstr>Distribution of International vs churn.</vt:lpstr>
      <vt:lpstr>Distribution of customer service calls  vs churn.</vt:lpstr>
      <vt:lpstr>Distribution of voice mail plan  vs churn.</vt:lpstr>
      <vt:lpstr>Correlation  Heatmap.</vt:lpstr>
      <vt:lpstr>Distribution customer service calls</vt:lpstr>
      <vt:lpstr>Group Comparison on Call behaviour </vt:lpstr>
      <vt:lpstr>Scatter Plot  on international  minutes vs international calls  </vt:lpstr>
      <vt:lpstr>Statistical and Hypothesis Testing</vt:lpstr>
      <vt:lpstr>Modeling </vt:lpstr>
      <vt:lpstr>Model Selection.</vt:lpstr>
      <vt:lpstr>Evaluation.</vt:lpstr>
      <vt:lpstr>Conclusion.</vt:lpstr>
      <vt:lpstr>Recommendations.</vt:lpstr>
      <vt:lpstr>Questions?</vt:lpstr>
      <vt:lpstr>Thank you! Click here https://github.com/audreychela/dsft_phase_3_project to view the full project. Feel free to leave comments and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audreychelangat2001@gmail.com</dc:creator>
  <cp:lastModifiedBy>audreychelangat2001@gmail.com</cp:lastModifiedBy>
  <cp:revision>3</cp:revision>
  <dcterms:created xsi:type="dcterms:W3CDTF">2025-09-14T20:15:48Z</dcterms:created>
  <dcterms:modified xsi:type="dcterms:W3CDTF">2025-09-15T17:06:20Z</dcterms:modified>
</cp:coreProperties>
</file>