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57" r:id="rId5"/>
    <p:sldId id="258" r:id="rId6"/>
    <p:sldId id="267" r:id="rId7"/>
    <p:sldId id="259" r:id="rId8"/>
    <p:sldId id="268" r:id="rId9"/>
    <p:sldId id="269" r:id="rId10"/>
    <p:sldId id="260" r:id="rId11"/>
    <p:sldId id="261" r:id="rId12"/>
    <p:sldId id="262" r:id="rId13"/>
    <p:sldId id="263" r:id="rId14"/>
    <p:sldId id="273" r:id="rId15"/>
    <p:sldId id="270" r:id="rId16"/>
    <p:sldId id="271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D5FBF-7322-3145-8338-09B699ACC5D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574E8-ABB6-5148-8F7B-1D650AA3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67" y="658939"/>
            <a:ext cx="10484167" cy="3566160"/>
          </a:xfrm>
        </p:spPr>
        <p:txBody>
          <a:bodyPr>
            <a:normAutofit/>
          </a:bodyPr>
          <a:lstStyle/>
          <a:p>
            <a:r>
              <a:rPr lang="en-US" sz="7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Modeling Voter Turnout</a:t>
            </a:r>
            <a:r>
              <a:rPr lang="en-US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35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 US House of Representatives Elections</a:t>
            </a:r>
            <a:endParaRPr lang="en-US" sz="35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167" y="4455620"/>
            <a:ext cx="10271284" cy="1143000"/>
          </a:xfrm>
        </p:spPr>
        <p:txBody>
          <a:bodyPr/>
          <a:lstStyle/>
          <a:p>
            <a:r>
              <a:rPr lang="en-US" b="1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Audrey Baker</a:t>
            </a:r>
          </a:p>
          <a:p>
            <a:r>
              <a:rPr lang="en-US" b="1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January 26, 2018</a:t>
            </a:r>
            <a:endParaRPr lang="en-US" b="1" cap="none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9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model, on-cycle year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00824" y="1845735"/>
            <a:ext cx="4672014" cy="4023360"/>
          </a:xfrm>
        </p:spPr>
        <p:txBody>
          <a:bodyPr>
            <a:norm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Model</a:t>
            </a:r>
          </a:p>
          <a:p>
            <a:r>
              <a:rPr lang="en-US" dirty="0" smtClean="0"/>
              <a:t>Votes cast = 1.9e4 + 1.2e5(On-cycle) + error</a:t>
            </a:r>
          </a:p>
          <a:p>
            <a:endParaRPr lang="en-US" dirty="0" smtClean="0"/>
          </a:p>
          <a:p>
            <a:pPr algn="ctr"/>
            <a:endParaRPr lang="en-US" dirty="0"/>
          </a:p>
          <a:p>
            <a:endParaRPr lang="en-US" dirty="0" smtClean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568254"/>
              </p:ext>
            </p:extLst>
          </p:nvPr>
        </p:nvGraphicFramePr>
        <p:xfrm>
          <a:off x="6600824" y="2326537"/>
          <a:ext cx="4554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74"/>
                <a:gridCol w="229598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0.5420345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0.6586412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5"/>
            <a:ext cx="5232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3201303"/>
              </p:ext>
            </p:extLst>
          </p:nvPr>
        </p:nvGraphicFramePr>
        <p:xfrm>
          <a:off x="6600826" y="2335110"/>
          <a:ext cx="45548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72"/>
                <a:gridCol w="229598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0.8521351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0.8141485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2998106"/>
              </p:ext>
            </p:extLst>
          </p:nvPr>
        </p:nvGraphicFramePr>
        <p:xfrm>
          <a:off x="6600826" y="3871702"/>
          <a:ext cx="45548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73"/>
                <a:gridCol w="22959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baseline="0" dirty="0" smtClean="0"/>
                        <a:t>at campaign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-2.12e12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baseline="0" dirty="0" smtClean="0"/>
                        <a:t> raised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2.12e12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-2.12e12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4462"/>
            <a:ext cx="5219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6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2494394"/>
              </p:ext>
            </p:extLst>
          </p:nvPr>
        </p:nvGraphicFramePr>
        <p:xfrm>
          <a:off x="6600826" y="2335110"/>
          <a:ext cx="45548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73"/>
                <a:gridCol w="22959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0.8596246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0.8187493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6755153"/>
              </p:ext>
            </p:extLst>
          </p:nvPr>
        </p:nvGraphicFramePr>
        <p:xfrm>
          <a:off x="6600826" y="3857414"/>
          <a:ext cx="45548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73"/>
                <a:gridCol w="22959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1.47e5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On-cycle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1.17e5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Rhode Island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-8.78e4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0174"/>
            <a:ext cx="5219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5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5998381"/>
              </p:ext>
            </p:extLst>
          </p:nvPr>
        </p:nvGraphicFramePr>
        <p:xfrm>
          <a:off x="6600826" y="2335110"/>
          <a:ext cx="45548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73"/>
                <a:gridCol w="22959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0.8521260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0.8059614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78181"/>
              </p:ext>
            </p:extLst>
          </p:nvPr>
        </p:nvGraphicFramePr>
        <p:xfrm>
          <a:off x="6600826" y="3871702"/>
          <a:ext cx="45548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73"/>
                <a:gridCol w="22959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1.46e5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On-cycle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1.06e5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8.28e4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7427"/>
            <a:ext cx="5219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72219"/>
            <a:ext cx="4938712" cy="31708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72729"/>
            <a:ext cx="4937125" cy="3169793"/>
          </a:xfrm>
        </p:spPr>
      </p:pic>
    </p:spTree>
    <p:extLst>
      <p:ext uri="{BB962C8B-B14F-4D97-AF65-F5344CB8AC3E}">
        <p14:creationId xmlns:p14="http://schemas.microsoft.com/office/powerpoint/2010/main" val="20504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2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State average turnout and whether the election is on- or off-cycle are strongest predictors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This model is unlikely to beat local, within-state knowledge on  resource allocation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This model will over-predict low turnout and under-predict high turn-out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Although R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is high for unseen data, all models are based on only two election years</a:t>
            </a:r>
            <a:endParaRPr lang="en-US" sz="3000" dirty="0"/>
          </a:p>
          <a:p>
            <a:pPr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   2016 is widely considered an unusual election</a:t>
            </a:r>
          </a:p>
          <a:p>
            <a:pPr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   Midterm elections affect Republican and Democratic areas  </a:t>
            </a:r>
            <a:br>
              <a:rPr lang="en-US" sz="3000" dirty="0" smtClean="0"/>
            </a:br>
            <a:r>
              <a:rPr lang="en-US" sz="3000" dirty="0" smtClean="0"/>
              <a:t>     differently depending on who controls the presidency</a:t>
            </a:r>
          </a:p>
          <a:p>
            <a:pPr>
              <a:buFont typeface="Wingdings" charset="2"/>
              <a:buChar char="§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37014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000" dirty="0" smtClean="0"/>
              <a:t>     Gather data on more election cycles</a:t>
            </a:r>
          </a:p>
          <a:p>
            <a:pPr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    Incorporate additional features, e.g. ACS census data from </a:t>
            </a:r>
            <a:br>
              <a:rPr lang="en-US" sz="3000" dirty="0" smtClean="0"/>
            </a:br>
            <a:r>
              <a:rPr lang="en-US" sz="3000" dirty="0" smtClean="0"/>
              <a:t>      year prior to election, incumbency, political lean, economic </a:t>
            </a:r>
            <a:br>
              <a:rPr lang="en-US" sz="3000" dirty="0" smtClean="0"/>
            </a:br>
            <a:r>
              <a:rPr lang="en-US" sz="3000" dirty="0" smtClean="0"/>
              <a:t>      trends, presidential and congressional approval ratings</a:t>
            </a:r>
          </a:p>
        </p:txBody>
      </p:sp>
    </p:spTree>
    <p:extLst>
      <p:ext uri="{BB962C8B-B14F-4D97-AF65-F5344CB8AC3E}">
        <p14:creationId xmlns:p14="http://schemas.microsoft.com/office/powerpoint/2010/main" val="159270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Exploratory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Insights and Next Steps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603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charset="0"/>
                <a:cs typeface="Calibri" charset="0"/>
              </a:rPr>
              <a:t>Objective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Predict votes cast in each congressional district for a US House of Representatives Race in order to help national political groups determine optimal allocation of resources for canvassing and ‘Get Out The Vote’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9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charset="0"/>
                <a:cs typeface="Calibri" charset="0"/>
              </a:rPr>
              <a:t>Data sources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Vote counts by district in 2014 and 2016 elections, from US House of Representatives election statistics records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Dollars raised and spent by each candidate for election in 2014 and 2016 elections, from Federal Election Commission campaign finance records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415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9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voter </a:t>
            </a:r>
            <a:r>
              <a:rPr lang="en-US" dirty="0"/>
              <a:t>t</a:t>
            </a:r>
            <a:r>
              <a:rPr lang="en-US" dirty="0" smtClean="0"/>
              <a:t>urnout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3600"/>
            <a:ext cx="5283200" cy="3390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33600"/>
            <a:ext cx="5156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correlations with voter turnout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3" y="2911475"/>
            <a:ext cx="10007600" cy="1892300"/>
          </a:xfrm>
        </p:spPr>
      </p:pic>
      <p:sp>
        <p:nvSpPr>
          <p:cNvPr id="5" name="TextBox 4"/>
          <p:cNvSpPr txBox="1"/>
          <p:nvPr/>
        </p:nvSpPr>
        <p:spPr>
          <a:xfrm>
            <a:off x="1614488" y="2357477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 candidates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78231" y="2357477"/>
            <a:ext cx="160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On-cycle year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62647" y="2357477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raised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743847" y="2357477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spent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7428" y="2357477"/>
            <a:ext cx="149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$ after vote</a:t>
            </a:r>
          </a:p>
        </p:txBody>
      </p:sp>
    </p:spTree>
    <p:extLst>
      <p:ext uri="{BB962C8B-B14F-4D97-AF65-F5344CB8AC3E}">
        <p14:creationId xmlns:p14="http://schemas.microsoft.com/office/powerpoint/2010/main" val="191113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86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305</Words>
  <Application>Microsoft Macintosh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Retrospect</vt:lpstr>
      <vt:lpstr>Modeling Voter Turnout in US House of Representatives Elections</vt:lpstr>
      <vt:lpstr>Agenda</vt:lpstr>
      <vt:lpstr>Background</vt:lpstr>
      <vt:lpstr>Objective</vt:lpstr>
      <vt:lpstr>Data sources</vt:lpstr>
      <vt:lpstr>Exploratory Analysis</vt:lpstr>
      <vt:lpstr>Distribution of voter turnout</vt:lpstr>
      <vt:lpstr>Feature correlations with voter turnout</vt:lpstr>
      <vt:lpstr>Modeling</vt:lpstr>
      <vt:lpstr>Bivariate model, on-cycle year</vt:lpstr>
      <vt:lpstr>Multivariate linear regression</vt:lpstr>
      <vt:lpstr>Lasso regression</vt:lpstr>
      <vt:lpstr>Ridge regression</vt:lpstr>
      <vt:lpstr>Residuals</vt:lpstr>
      <vt:lpstr>Insights and Next Steps</vt:lpstr>
      <vt:lpstr>Takeaways</vt:lpstr>
      <vt:lpstr>A word of caution</vt:lpstr>
      <vt:lpstr>Next steps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Voter Turnout in US House of Representatives Elections</dc:title>
  <dc:creator>Audrey Baker</dc:creator>
  <cp:lastModifiedBy>Audrey Baker</cp:lastModifiedBy>
  <cp:revision>12</cp:revision>
  <dcterms:created xsi:type="dcterms:W3CDTF">2018-01-26T09:57:39Z</dcterms:created>
  <dcterms:modified xsi:type="dcterms:W3CDTF">2018-01-26T12:14:49Z</dcterms:modified>
</cp:coreProperties>
</file>