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Roboto Slab"/>
      <p:regular r:id="rId37"/>
      <p:bold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6.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Slab-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SourceSansPro-regular.fntdata"/><Relationship Id="rId16" Type="http://schemas.openxmlformats.org/officeDocument/2006/relationships/slide" Target="slides/slide12.xml"/><Relationship Id="rId38" Type="http://schemas.openxmlformats.org/officeDocument/2006/relationships/font" Target="fonts/RobotoSlab-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59362f6c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59362f6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59362f6c_0_2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59362f6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55a42f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55a42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59362f6c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59362f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5a71a927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f5a71a92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59362f6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59362f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59362f6c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59362f6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59362f6c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59362f6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f59362f6c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f59362f6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59362f6c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f59362f6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f59362f6c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f59362f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f59362f6c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f59362f6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f59362f6c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f59362f6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f59362f6c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f59362f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f5a71a927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f5a71a92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f59362f6c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f59362f6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f59362f6c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f59362f6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f59362f6c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f59362f6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59362f6c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59362f6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59362f6c_0_2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59362f6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255a42fc3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255a42f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f59362f6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f59362f6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f59362f6c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f59362f6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f59362f6c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f59362f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f59362f6c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f59362f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59362f6c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59362f6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55a42fc3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255a42f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59362f6c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59362f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8.jpg"/><Relationship Id="rId5" Type="http://schemas.openxmlformats.org/officeDocument/2006/relationships/hyperlink" Target="https://github.com/audreyemmely" TargetMode="External"/><Relationship Id="rId6" Type="http://schemas.openxmlformats.org/officeDocument/2006/relationships/image" Target="../media/image11.png"/><Relationship Id="rId7" Type="http://schemas.openxmlformats.org/officeDocument/2006/relationships/hyperlink" Target="https://www.linkedin.com/in/audrey-vasconcelos/" TargetMode="External"/><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75" y="1457100"/>
            <a:ext cx="6102300" cy="22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Ciência de dados</a:t>
            </a:r>
            <a:endParaRPr/>
          </a:p>
          <a:p>
            <a:pPr indent="0" lvl="0" marL="0" rtl="0" algn="ctr">
              <a:spcBef>
                <a:spcPts val="0"/>
              </a:spcBef>
              <a:spcAft>
                <a:spcPts val="0"/>
              </a:spcAft>
              <a:buNone/>
            </a:pPr>
            <a:r>
              <a:rPr lang="en" u="sng"/>
              <a:t>Revisão</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1" name="Google Shape;141;p21"/>
          <p:cNvPicPr preferRelativeResize="0"/>
          <p:nvPr/>
        </p:nvPicPr>
        <p:blipFill>
          <a:blip r:embed="rId3">
            <a:alphaModFix/>
          </a:blip>
          <a:stretch>
            <a:fillRect/>
          </a:stretch>
        </p:blipFill>
        <p:spPr>
          <a:xfrm>
            <a:off x="1119075" y="1114425"/>
            <a:ext cx="6905625" cy="291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Ganho de informação</a:t>
            </a:r>
            <a:endParaRPr b="1"/>
          </a:p>
          <a:p>
            <a:pPr indent="0" lvl="0" marL="0" rtl="0" algn="ctr">
              <a:spcBef>
                <a:spcPts val="600"/>
              </a:spcBef>
              <a:spcAft>
                <a:spcPts val="0"/>
              </a:spcAft>
              <a:buNone/>
            </a:pPr>
            <a:r>
              <a:t/>
            </a:r>
            <a:endParaRPr b="1"/>
          </a:p>
          <a:p>
            <a:pPr indent="0" lvl="0" marL="0" rtl="0" algn="just">
              <a:spcBef>
                <a:spcPts val="600"/>
              </a:spcBef>
              <a:spcAft>
                <a:spcPts val="0"/>
              </a:spcAft>
              <a:buNone/>
            </a:pPr>
            <a:r>
              <a:rPr lang="en" sz="1400"/>
              <a:t>Este método é o principal método usado para construir árvores de decisão. Ele reduz as informações e o número de testes que são necessários para classificar as tuplas. O atributo com o maior ganho de informação é selecionado.</a:t>
            </a:r>
            <a:endParaRPr sz="1400"/>
          </a:p>
        </p:txBody>
      </p:sp>
      <p:sp>
        <p:nvSpPr>
          <p:cNvPr id="147" name="Google Shape;147;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Medidas de Seleção de Atributos</a:t>
            </a:r>
            <a:endParaRPr/>
          </a:p>
        </p:txBody>
      </p:sp>
      <p:sp>
        <p:nvSpPr>
          <p:cNvPr id="149" name="Google Shape;149;p22"/>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Taxa de ganho</a:t>
            </a:r>
            <a:endParaRPr b="1"/>
          </a:p>
          <a:p>
            <a:pPr indent="0" lvl="0" marL="0" rtl="0" algn="ctr">
              <a:spcBef>
                <a:spcPts val="600"/>
              </a:spcBef>
              <a:spcAft>
                <a:spcPts val="0"/>
              </a:spcAft>
              <a:buNone/>
            </a:pPr>
            <a:r>
              <a:t/>
            </a:r>
            <a:endParaRPr b="1"/>
          </a:p>
          <a:p>
            <a:pPr indent="0" lvl="0" marL="0" rtl="0" algn="just">
              <a:spcBef>
                <a:spcPts val="600"/>
              </a:spcBef>
              <a:spcAft>
                <a:spcPts val="0"/>
              </a:spcAft>
              <a:buNone/>
            </a:pPr>
            <a:r>
              <a:rPr lang="en" sz="1400"/>
              <a:t>O ganho de informação pode às vezes resultar em porções inúteis para classificação. No entanto, a taxa de ganho divide o conjunto de dados de treinamento em partições e considera o número de tuplas do resultado em relação ao total de tuplas. O atributo com a maior taxa de ganho é usado como um atributo de divisão.</a:t>
            </a:r>
            <a:endParaRPr sz="1400"/>
          </a:p>
        </p:txBody>
      </p:sp>
      <p:sp>
        <p:nvSpPr>
          <p:cNvPr id="150" name="Google Shape;150;p22"/>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Índice de Gini</a:t>
            </a:r>
            <a:endParaRPr b="1"/>
          </a:p>
          <a:p>
            <a:pPr indent="0" lvl="0" marL="0" rtl="0" algn="l">
              <a:spcBef>
                <a:spcPts val="600"/>
              </a:spcBef>
              <a:spcAft>
                <a:spcPts val="0"/>
              </a:spcAft>
              <a:buNone/>
            </a:pPr>
            <a:r>
              <a:t/>
            </a:r>
            <a:endParaRPr/>
          </a:p>
          <a:p>
            <a:pPr indent="0" lvl="0" marL="0" rtl="0" algn="just">
              <a:spcBef>
                <a:spcPts val="600"/>
              </a:spcBef>
              <a:spcAft>
                <a:spcPts val="0"/>
              </a:spcAft>
              <a:buNone/>
            </a:pPr>
            <a:r>
              <a:rPr lang="en" sz="1400"/>
              <a:t>O índice de Gini considera uma divisão binária para cada atributo. Você pode calcular uma soma ponderada da impureza de cada partição.</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Qual a importância das árvores para a ciência de dados?</a:t>
            </a:r>
            <a:endParaRPr sz="2200"/>
          </a:p>
        </p:txBody>
      </p:sp>
      <p:sp>
        <p:nvSpPr>
          <p:cNvPr id="157" name="Google Shape;157;p2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61950" lvl="0" marL="457200" rtl="0" algn="l">
              <a:spcBef>
                <a:spcPts val="600"/>
              </a:spcBef>
              <a:spcAft>
                <a:spcPts val="0"/>
              </a:spcAft>
              <a:buSzPts val="2100"/>
              <a:buChar char="◎"/>
            </a:pPr>
            <a:r>
              <a:rPr lang="en" sz="2100"/>
              <a:t>São</a:t>
            </a:r>
            <a:r>
              <a:rPr lang="en" sz="2100"/>
              <a:t> de fácil leitura e entendimento;</a:t>
            </a:r>
            <a:endParaRPr sz="2100"/>
          </a:p>
          <a:p>
            <a:pPr indent="-361950" lvl="0" marL="457200" rtl="0" algn="l">
              <a:spcBef>
                <a:spcPts val="0"/>
              </a:spcBef>
              <a:spcAft>
                <a:spcPts val="0"/>
              </a:spcAft>
              <a:buSzPts val="2100"/>
              <a:buChar char="◎"/>
            </a:pPr>
            <a:r>
              <a:rPr lang="en" sz="2100"/>
              <a:t>Pode ser aplicada como um classificador, um previsor de rótulos;</a:t>
            </a:r>
            <a:endParaRPr sz="2100"/>
          </a:p>
          <a:p>
            <a:pPr indent="-361950" lvl="0" marL="457200" rtl="0" algn="l">
              <a:spcBef>
                <a:spcPts val="0"/>
              </a:spcBef>
              <a:spcAft>
                <a:spcPts val="0"/>
              </a:spcAft>
              <a:buSzPts val="2100"/>
              <a:buChar char="◎"/>
            </a:pPr>
            <a:r>
              <a:rPr lang="en" sz="2100"/>
              <a:t>S</a:t>
            </a:r>
            <a:r>
              <a:rPr lang="en" sz="2100"/>
              <a:t>ão modelos robustos muito eficientes.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4"/>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Aplicações</a:t>
            </a:r>
            <a:endParaRPr>
              <a:solidFill>
                <a:schemeClr val="dk1"/>
              </a:solidFill>
            </a:endParaRPr>
          </a:p>
        </p:txBody>
      </p:sp>
      <p:sp>
        <p:nvSpPr>
          <p:cNvPr id="164" name="Google Shape;164;p24"/>
          <p:cNvSpPr txBox="1"/>
          <p:nvPr>
            <p:ph idx="4294967295"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Avaliar as oportunidades de crescimento em perspectiva</a:t>
            </a:r>
            <a:endParaRPr b="1" sz="1800"/>
          </a:p>
          <a:p>
            <a:pPr indent="0" lvl="0" marL="0" rtl="0" algn="ctr">
              <a:spcBef>
                <a:spcPts val="600"/>
              </a:spcBef>
              <a:spcAft>
                <a:spcPts val="0"/>
              </a:spcAft>
              <a:buNone/>
            </a:pPr>
            <a:r>
              <a:t/>
            </a:r>
            <a:endParaRPr b="1" sz="1800"/>
          </a:p>
          <a:p>
            <a:pPr indent="0" lvl="0" marL="0" rtl="0" algn="just">
              <a:spcBef>
                <a:spcPts val="600"/>
              </a:spcBef>
              <a:spcAft>
                <a:spcPts val="0"/>
              </a:spcAft>
              <a:buNone/>
            </a:pPr>
            <a:r>
              <a:rPr lang="en" sz="1300"/>
              <a:t>Dados históricos sobre vendas são usados em árvores de decisão que podem levar a mudanças radicais na estratégia de um negócio para ajudar na expansão e crescimento.</a:t>
            </a:r>
            <a:endParaRPr sz="1300"/>
          </a:p>
        </p:txBody>
      </p:sp>
      <p:sp>
        <p:nvSpPr>
          <p:cNvPr id="165" name="Google Shape;165;p24"/>
          <p:cNvSpPr txBox="1"/>
          <p:nvPr>
            <p:ph idx="4294967295" type="body"/>
          </p:nvPr>
        </p:nvSpPr>
        <p:spPr>
          <a:xfrm>
            <a:off x="3330000" y="1200150"/>
            <a:ext cx="2419800" cy="3943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Usar dados demográficos para encontrar potenciais </a:t>
            </a:r>
            <a:r>
              <a:rPr b="1" lang="en" sz="1800"/>
              <a:t>clientes</a:t>
            </a:r>
            <a:endParaRPr b="1" sz="1800"/>
          </a:p>
          <a:p>
            <a:pPr indent="0" lvl="0" marL="0" rtl="0" algn="l">
              <a:spcBef>
                <a:spcPts val="600"/>
              </a:spcBef>
              <a:spcAft>
                <a:spcPts val="0"/>
              </a:spcAft>
              <a:buNone/>
            </a:pPr>
            <a:r>
              <a:t/>
            </a:r>
            <a:endParaRPr b="1" sz="1800"/>
          </a:p>
          <a:p>
            <a:pPr indent="0" lvl="0" marL="0" rtl="0" algn="just">
              <a:spcBef>
                <a:spcPts val="600"/>
              </a:spcBef>
              <a:spcAft>
                <a:spcPts val="0"/>
              </a:spcAft>
              <a:buNone/>
            </a:pPr>
            <a:r>
              <a:rPr lang="en" sz="1300"/>
              <a:t>Na ausência de árvores de decisão, a empresa pode gastar seu marketing sem uma demografia específica em mente, o que afetará suas receitas gerais.</a:t>
            </a:r>
            <a:endParaRPr sz="1300"/>
          </a:p>
        </p:txBody>
      </p:sp>
      <p:sp>
        <p:nvSpPr>
          <p:cNvPr id="166" name="Google Shape;166;p24"/>
          <p:cNvSpPr txBox="1"/>
          <p:nvPr>
            <p:ph idx="4294967295" type="body"/>
          </p:nvPr>
        </p:nvSpPr>
        <p:spPr>
          <a:xfrm>
            <a:off x="5867184" y="1119575"/>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Serve como uma ferramenta de apoio em vários campos</a:t>
            </a:r>
            <a:endParaRPr b="1" sz="1800"/>
          </a:p>
          <a:p>
            <a:pPr indent="0" lvl="0" marL="0" rtl="0" algn="just">
              <a:spcBef>
                <a:spcPts val="600"/>
              </a:spcBef>
              <a:spcAft>
                <a:spcPts val="0"/>
              </a:spcAft>
              <a:buNone/>
            </a:pPr>
            <a:r>
              <a:t/>
            </a:r>
            <a:endParaRPr b="1" sz="1800"/>
          </a:p>
          <a:p>
            <a:pPr indent="0" lvl="0" marL="0" rtl="0" algn="just">
              <a:spcBef>
                <a:spcPts val="600"/>
              </a:spcBef>
              <a:spcAft>
                <a:spcPts val="0"/>
              </a:spcAft>
              <a:buNone/>
            </a:pPr>
            <a:r>
              <a:t/>
            </a:r>
            <a:endParaRPr b="1" sz="1800"/>
          </a:p>
          <a:p>
            <a:pPr indent="0" lvl="0" marL="0" rtl="0" algn="just">
              <a:spcBef>
                <a:spcPts val="600"/>
              </a:spcBef>
              <a:spcAft>
                <a:spcPts val="0"/>
              </a:spcAft>
              <a:buNone/>
            </a:pPr>
            <a:r>
              <a:rPr lang="en" sz="1300"/>
              <a:t>Prever a probabilidade de um cliente inadimplente em um empréstimo, pode ajudar os credores a avaliar a qualidade de crédito de um cliente para evitar perdas, dentre outros.</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2</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Redes neurais</a:t>
            </a:r>
            <a:endParaRPr/>
          </a:p>
        </p:txBody>
      </p:sp>
      <p:sp>
        <p:nvSpPr>
          <p:cNvPr id="172" name="Google Shape;172;p2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idx="1" type="subTitle"/>
          </p:nvPr>
        </p:nvSpPr>
        <p:spPr>
          <a:xfrm>
            <a:off x="1068900" y="854400"/>
            <a:ext cx="7006200" cy="343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300"/>
              <a:t>Pensando no funcionamento dos neurônios biológicos, cientistas desenvolveram os neurônios artificiais para formar as redes neurais. Cada neurônio artificial também possui receptores de entrada responsáveis por perceber determinados tipos de sinais. Dispõem de um corpo de processadores, responsável por um sistema de feedback que modifica sua própria programação dependendo dos dados de entrada e saída.</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3" name="Google Shape;183;p27"/>
          <p:cNvPicPr preferRelativeResize="0"/>
          <p:nvPr/>
        </p:nvPicPr>
        <p:blipFill>
          <a:blip r:embed="rId3">
            <a:alphaModFix/>
          </a:blip>
          <a:stretch>
            <a:fillRect/>
          </a:stretch>
        </p:blipFill>
        <p:spPr>
          <a:xfrm>
            <a:off x="628650" y="1381125"/>
            <a:ext cx="7886700" cy="2381250"/>
          </a:xfrm>
          <a:prstGeom prst="rect">
            <a:avLst/>
          </a:prstGeom>
          <a:noFill/>
          <a:ln>
            <a:noFill/>
          </a:ln>
        </p:spPr>
      </p:pic>
      <p:sp>
        <p:nvSpPr>
          <p:cNvPr id="184" name="Google Shape;184;p27"/>
          <p:cNvSpPr txBox="1"/>
          <p:nvPr>
            <p:ph idx="4294967295" type="ctrTitle"/>
          </p:nvPr>
        </p:nvSpPr>
        <p:spPr>
          <a:xfrm>
            <a:off x="628650" y="282025"/>
            <a:ext cx="50922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Neurônio Artificial x Neurônio Biológico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idx="1" type="body"/>
          </p:nvPr>
        </p:nvSpPr>
        <p:spPr>
          <a:xfrm>
            <a:off x="786150" y="1261700"/>
            <a:ext cx="7571700" cy="2538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000"/>
              <a:t>É uma das arquiteturas mais simples de redes neurais e lida com um único neurônio, utilizando padrões lineares para obtenção dos resultados. Cada entrada está conectada a um peso sináptico. O valor de cada neurônio de saída é linear, por conta disso, a arquitetura de um Perceptron é incapaz de aprender padrões complexos. Este modelo já não é muito utilizado, pois existem outras arquiteturas mais eficientes. </a:t>
            </a:r>
            <a:endParaRPr sz="2000"/>
          </a:p>
        </p:txBody>
      </p:sp>
      <p:sp>
        <p:nvSpPr>
          <p:cNvPr id="190" name="Google Shape;190;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 neurônio básico: Perceptron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7" name="Google Shape;197;p29"/>
          <p:cNvPicPr preferRelativeResize="0"/>
          <p:nvPr/>
        </p:nvPicPr>
        <p:blipFill>
          <a:blip r:embed="rId3">
            <a:alphaModFix/>
          </a:blip>
          <a:stretch>
            <a:fillRect/>
          </a:stretch>
        </p:blipFill>
        <p:spPr>
          <a:xfrm>
            <a:off x="1197273" y="752613"/>
            <a:ext cx="6749251" cy="363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200"/>
              <a:t>O Multi-Layer Perceptron (MLP) parte do mesmo princípio do Perceptron, porém mais desenvolvido e com maior número de neurônios. Eles surgem com o intuito de lidar com os problemas não linearmente separáveis, adicionando camadas de neurônio ocultas ao modelo. </a:t>
            </a:r>
            <a:endParaRPr sz="2200"/>
          </a:p>
        </p:txBody>
      </p:sp>
      <p:sp>
        <p:nvSpPr>
          <p:cNvPr id="203" name="Google Shape;203;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Multi-Layer Perceptron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3"/>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idx="4294967295" type="ctrTitle"/>
          </p:nvPr>
        </p:nvSpPr>
        <p:spPr>
          <a:xfrm>
            <a:off x="1637500" y="592744"/>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Olá</a:t>
            </a:r>
            <a:r>
              <a:rPr b="1" lang="en" sz="6000"/>
              <a:t>!</a:t>
            </a:r>
            <a:endParaRPr b="1" sz="6000"/>
          </a:p>
        </p:txBody>
      </p:sp>
      <p:sp>
        <p:nvSpPr>
          <p:cNvPr id="77" name="Google Shape;77;p13"/>
          <p:cNvSpPr txBox="1"/>
          <p:nvPr>
            <p:ph idx="4294967295" type="subTitle"/>
          </p:nvPr>
        </p:nvSpPr>
        <p:spPr>
          <a:xfrm>
            <a:off x="1637500" y="1563713"/>
            <a:ext cx="56421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Me chamo Audrey</a:t>
            </a:r>
            <a:endParaRPr b="1" sz="3600"/>
          </a:p>
        </p:txBody>
      </p:sp>
      <p:sp>
        <p:nvSpPr>
          <p:cNvPr id="78" name="Google Shape;78;p13"/>
          <p:cNvSpPr txBox="1"/>
          <p:nvPr>
            <p:ph idx="4294967295" type="body"/>
          </p:nvPr>
        </p:nvSpPr>
        <p:spPr>
          <a:xfrm>
            <a:off x="1637500" y="2388200"/>
            <a:ext cx="4109400" cy="154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Graduanda em ciência da computação e monitora da disciplina ciência de dados. </a:t>
            </a:r>
            <a:endParaRPr sz="2600"/>
          </a:p>
        </p:txBody>
      </p:sp>
      <p:pic>
        <p:nvPicPr>
          <p:cNvPr id="79" name="Google Shape;79;p13"/>
          <p:cNvPicPr preferRelativeResize="0"/>
          <p:nvPr/>
        </p:nvPicPr>
        <p:blipFill rotWithShape="1">
          <a:blip r:embed="rId4">
            <a:alphaModFix/>
          </a:blip>
          <a:srcRect b="21875" l="0" r="0" t="21875"/>
          <a:stretch/>
        </p:blipFill>
        <p:spPr>
          <a:xfrm>
            <a:off x="5969309" y="2639689"/>
            <a:ext cx="1210200" cy="1210200"/>
          </a:xfrm>
          <a:prstGeom prst="ellipse">
            <a:avLst/>
          </a:prstGeom>
          <a:noFill/>
          <a:ln>
            <a:noFill/>
          </a:ln>
        </p:spPr>
      </p:pic>
      <p:cxnSp>
        <p:nvCxnSpPr>
          <p:cNvPr id="80" name="Google Shape;80;p13"/>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81" name="Google Shape;81;p13"/>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82" name="Google Shape;82;p13"/>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83" name="Google Shape;83;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3">
            <a:hlinkClick r:id="rId5"/>
          </p:cNvPr>
          <p:cNvPicPr preferRelativeResize="0"/>
          <p:nvPr/>
        </p:nvPicPr>
        <p:blipFill>
          <a:blip r:embed="rId6">
            <a:alphaModFix/>
          </a:blip>
          <a:stretch>
            <a:fillRect/>
          </a:stretch>
        </p:blipFill>
        <p:spPr>
          <a:xfrm>
            <a:off x="1768975" y="4087675"/>
            <a:ext cx="548700" cy="548700"/>
          </a:xfrm>
          <a:prstGeom prst="rect">
            <a:avLst/>
          </a:prstGeom>
          <a:noFill/>
          <a:ln>
            <a:noFill/>
          </a:ln>
        </p:spPr>
      </p:pic>
      <p:sp>
        <p:nvSpPr>
          <p:cNvPr id="85" name="Google Shape;85;p13"/>
          <p:cNvSpPr txBox="1"/>
          <p:nvPr/>
        </p:nvSpPr>
        <p:spPr>
          <a:xfrm>
            <a:off x="2317675" y="4161925"/>
            <a:ext cx="16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@audreyemmely</a:t>
            </a:r>
            <a:endParaRPr>
              <a:latin typeface="Source Sans Pro"/>
              <a:ea typeface="Source Sans Pro"/>
              <a:cs typeface="Source Sans Pro"/>
              <a:sym typeface="Source Sans Pro"/>
            </a:endParaRPr>
          </a:p>
        </p:txBody>
      </p:sp>
      <p:pic>
        <p:nvPicPr>
          <p:cNvPr id="86" name="Google Shape;86;p13">
            <a:hlinkClick r:id="rId7"/>
          </p:cNvPr>
          <p:cNvPicPr preferRelativeResize="0"/>
          <p:nvPr/>
        </p:nvPicPr>
        <p:blipFill>
          <a:blip r:embed="rId8">
            <a:alphaModFix/>
          </a:blip>
          <a:stretch>
            <a:fillRect/>
          </a:stretch>
        </p:blipFill>
        <p:spPr>
          <a:xfrm>
            <a:off x="3958675" y="4164925"/>
            <a:ext cx="394200" cy="394200"/>
          </a:xfrm>
          <a:prstGeom prst="rect">
            <a:avLst/>
          </a:prstGeom>
          <a:noFill/>
          <a:ln>
            <a:noFill/>
          </a:ln>
        </p:spPr>
      </p:pic>
      <p:sp>
        <p:nvSpPr>
          <p:cNvPr id="87" name="Google Shape;87;p13"/>
          <p:cNvSpPr txBox="1"/>
          <p:nvPr/>
        </p:nvSpPr>
        <p:spPr>
          <a:xfrm>
            <a:off x="4442275" y="4161925"/>
            <a:ext cx="18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@audrey-vasconcelos</a:t>
            </a:r>
            <a:endParaRPr>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0" name="Google Shape;210;p31"/>
          <p:cNvPicPr preferRelativeResize="0"/>
          <p:nvPr/>
        </p:nvPicPr>
        <p:blipFill>
          <a:blip r:embed="rId3">
            <a:alphaModFix/>
          </a:blip>
          <a:stretch>
            <a:fillRect/>
          </a:stretch>
        </p:blipFill>
        <p:spPr>
          <a:xfrm>
            <a:off x="1795463" y="457200"/>
            <a:ext cx="5553075" cy="422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Funções de ativação</a:t>
            </a:r>
            <a:endParaRPr/>
          </a:p>
        </p:txBody>
      </p:sp>
      <p:pic>
        <p:nvPicPr>
          <p:cNvPr id="217" name="Google Shape;217;p32"/>
          <p:cNvPicPr preferRelativeResize="0"/>
          <p:nvPr/>
        </p:nvPicPr>
        <p:blipFill>
          <a:blip r:embed="rId3">
            <a:alphaModFix/>
          </a:blip>
          <a:stretch>
            <a:fillRect/>
          </a:stretch>
        </p:blipFill>
        <p:spPr>
          <a:xfrm>
            <a:off x="1717300" y="1171870"/>
            <a:ext cx="5709407" cy="38279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a:t>
            </a:r>
            <a:endParaRPr/>
          </a:p>
        </p:txBody>
      </p:sp>
      <p:sp>
        <p:nvSpPr>
          <p:cNvPr id="223" name="Google Shape;223;p33"/>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200"/>
              <a:t>Uma rede neural é treinada ajustando os pesos dos neurônios de acordo com o desempenho da rede com base nos exemplos de entrada. Por exemplo, se a rede classificar corretamente uma imagem, os pesos que contribuem para a resposta correta são aumentados, enquanto outros pesos são diminuídos.</a:t>
            </a:r>
            <a:endParaRPr sz="2200"/>
          </a:p>
        </p:txBody>
      </p:sp>
      <p:sp>
        <p:nvSpPr>
          <p:cNvPr id="224" name="Google Shape;224;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4"/>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Aplicações</a:t>
            </a:r>
            <a:endParaRPr>
              <a:solidFill>
                <a:schemeClr val="dk1"/>
              </a:solidFill>
            </a:endParaRPr>
          </a:p>
        </p:txBody>
      </p:sp>
      <p:sp>
        <p:nvSpPr>
          <p:cNvPr id="231" name="Google Shape;231;p34"/>
          <p:cNvSpPr txBox="1"/>
          <p:nvPr>
            <p:ph idx="4294967295"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Reconhecimento de padrões</a:t>
            </a:r>
            <a:endParaRPr b="1" sz="1800"/>
          </a:p>
          <a:p>
            <a:pPr indent="0" lvl="0" marL="0" rtl="0" algn="ctr">
              <a:spcBef>
                <a:spcPts val="600"/>
              </a:spcBef>
              <a:spcAft>
                <a:spcPts val="0"/>
              </a:spcAft>
              <a:buNone/>
            </a:pPr>
            <a:r>
              <a:t/>
            </a:r>
            <a:endParaRPr b="1" sz="1800"/>
          </a:p>
          <a:p>
            <a:pPr indent="0" lvl="0" marL="0" rtl="0" algn="just">
              <a:spcBef>
                <a:spcPts val="600"/>
              </a:spcBef>
              <a:spcAft>
                <a:spcPts val="0"/>
              </a:spcAft>
              <a:buNone/>
            </a:pPr>
            <a:r>
              <a:rPr lang="en" sz="1300"/>
              <a:t>As redes neurais são muito adequadas para problemas de reconhecimento de padrões, tais como reconhecimento facial, detecção de objetos, reconhecimento de impressões digitais, etc.</a:t>
            </a:r>
            <a:endParaRPr sz="1300"/>
          </a:p>
        </p:txBody>
      </p:sp>
      <p:sp>
        <p:nvSpPr>
          <p:cNvPr id="232" name="Google Shape;232;p34"/>
          <p:cNvSpPr txBox="1"/>
          <p:nvPr>
            <p:ph idx="4294967295" type="body"/>
          </p:nvPr>
        </p:nvSpPr>
        <p:spPr>
          <a:xfrm>
            <a:off x="3330000" y="1200150"/>
            <a:ext cx="2419800" cy="3943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Processamento de linguagem natural</a:t>
            </a:r>
            <a:endParaRPr b="1" sz="1800"/>
          </a:p>
          <a:p>
            <a:pPr indent="0" lvl="0" marL="0" rtl="0" algn="l">
              <a:spcBef>
                <a:spcPts val="600"/>
              </a:spcBef>
              <a:spcAft>
                <a:spcPts val="0"/>
              </a:spcAft>
              <a:buNone/>
            </a:pPr>
            <a:r>
              <a:t/>
            </a:r>
            <a:endParaRPr b="1" sz="1800"/>
          </a:p>
          <a:p>
            <a:pPr indent="0" lvl="0" marL="0" rtl="0" algn="just">
              <a:spcBef>
                <a:spcPts val="600"/>
              </a:spcBef>
              <a:spcAft>
                <a:spcPts val="0"/>
              </a:spcAft>
              <a:buNone/>
            </a:pPr>
            <a:r>
              <a:rPr lang="en" sz="1300"/>
              <a:t>Oferecem uma ampla gama de aplicações em tarefas de Processamento de Linguagem Natural, tais como classificação de texto, reconhecimento de fala e verificação ortográfica.</a:t>
            </a:r>
            <a:endParaRPr sz="1300"/>
          </a:p>
        </p:txBody>
      </p:sp>
      <p:sp>
        <p:nvSpPr>
          <p:cNvPr id="233" name="Google Shape;233;p34"/>
          <p:cNvSpPr txBox="1"/>
          <p:nvPr>
            <p:ph idx="4294967295"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Predição de série temporal</a:t>
            </a:r>
            <a:endParaRPr b="1" sz="1800"/>
          </a:p>
          <a:p>
            <a:pPr indent="0" lvl="0" marL="0" rtl="0" algn="just">
              <a:spcBef>
                <a:spcPts val="600"/>
              </a:spcBef>
              <a:spcAft>
                <a:spcPts val="0"/>
              </a:spcAft>
              <a:buNone/>
            </a:pPr>
            <a:r>
              <a:t/>
            </a:r>
            <a:endParaRPr b="1" sz="1800"/>
          </a:p>
          <a:p>
            <a:pPr indent="0" lvl="0" marL="0" rtl="0" algn="just">
              <a:spcBef>
                <a:spcPts val="600"/>
              </a:spcBef>
              <a:spcAft>
                <a:spcPts val="0"/>
              </a:spcAft>
              <a:buNone/>
            </a:pPr>
            <a:r>
              <a:rPr lang="en" sz="1300"/>
              <a:t>Podem ser usadas para prever problemas de séries temporais, tais como preço de ações, previsão do tempo.</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ctrTitle"/>
          </p:nvPr>
        </p:nvSpPr>
        <p:spPr>
          <a:xfrm>
            <a:off x="1519125" y="1322656"/>
            <a:ext cx="5832600" cy="222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3</a:t>
            </a:r>
            <a:r>
              <a:rPr lang="en" sz="6000">
                <a:solidFill>
                  <a:schemeClr val="accent4"/>
                </a:solidFill>
              </a:rPr>
              <a:t>.</a:t>
            </a:r>
            <a:endParaRPr sz="6000">
              <a:solidFill>
                <a:schemeClr val="accent4"/>
              </a:solidFill>
            </a:endParaRPr>
          </a:p>
          <a:p>
            <a:pPr indent="0" lvl="0" marL="0" rtl="0" algn="l">
              <a:spcBef>
                <a:spcPts val="0"/>
              </a:spcBef>
              <a:spcAft>
                <a:spcPts val="0"/>
              </a:spcAft>
              <a:buNone/>
            </a:pPr>
            <a:r>
              <a:rPr lang="en"/>
              <a:t>Máquinas de vetores de suporte</a:t>
            </a:r>
            <a:endParaRPr/>
          </a:p>
        </p:txBody>
      </p:sp>
      <p:sp>
        <p:nvSpPr>
          <p:cNvPr id="239" name="Google Shape;239;p3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 type="subTitle"/>
          </p:nvPr>
        </p:nvSpPr>
        <p:spPr>
          <a:xfrm>
            <a:off x="1410150" y="658050"/>
            <a:ext cx="6323700" cy="382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100"/>
              <a:t>Geralmente, as máquinas de vetores de suporte são consideradas uma abordagem de classificação, mas podem ser empregadas tanto em problemas de classificação quanto de regressão. Ela pode facilmente lidar com múltiplas variáveis contínuas e categóricas. A SVM constrói um hiperplano em espaço multidimensional para separar diferentes classes. Ela gera um hiperplano ótimo de forma iterativa, que é usado para minimizar um erro. A ideia central da SVM é encontrar um hiperplano marginal máximo (MMH) que melhor divida o conjunto de dados em classes.</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0" name="Google Shape;250;p37"/>
          <p:cNvPicPr preferRelativeResize="0"/>
          <p:nvPr/>
        </p:nvPicPr>
        <p:blipFill rotWithShape="1">
          <a:blip r:embed="rId3">
            <a:alphaModFix/>
          </a:blip>
          <a:srcRect b="0" l="0" r="0" t="0"/>
          <a:stretch/>
        </p:blipFill>
        <p:spPr>
          <a:xfrm>
            <a:off x="2376638" y="786414"/>
            <a:ext cx="4390525" cy="357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a:t>
            </a:r>
            <a:endParaRPr/>
          </a:p>
        </p:txBody>
      </p:sp>
      <p:sp>
        <p:nvSpPr>
          <p:cNvPr id="256" name="Google Shape;256;p3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t>O objetivo principal é segregar o conjunto de dados fornecido da melhor maneira possível. A distância entre os pontos mais próximos é conhecida como margem. O objetivo é selecionar um hiperplano com a maior margem possível entre os vetores de suporte no conjunto de dados fornecido. O SVM procura o hiperplano marginal máximo nas seguintes etapas:</a:t>
            </a:r>
            <a:endParaRPr sz="1600"/>
          </a:p>
          <a:p>
            <a:pPr indent="-330200" lvl="0" marL="457200" rtl="0" algn="just">
              <a:spcBef>
                <a:spcPts val="600"/>
              </a:spcBef>
              <a:spcAft>
                <a:spcPts val="0"/>
              </a:spcAft>
              <a:buSzPts val="1600"/>
              <a:buAutoNum type="arabicPeriod"/>
            </a:pPr>
            <a:r>
              <a:rPr lang="en" sz="1600"/>
              <a:t>Gera hiperplanos que segregam as classes da melhor maneira;</a:t>
            </a:r>
            <a:endParaRPr sz="1600"/>
          </a:p>
          <a:p>
            <a:pPr indent="-330200" lvl="0" marL="457200" rtl="0" algn="just">
              <a:spcBef>
                <a:spcPts val="0"/>
              </a:spcBef>
              <a:spcAft>
                <a:spcPts val="0"/>
              </a:spcAft>
              <a:buSzPts val="1600"/>
              <a:buAutoNum type="arabicPeriod"/>
            </a:pPr>
            <a:r>
              <a:rPr lang="en" sz="1600"/>
              <a:t>Seleciona o hiperplano com a maior segregação dos pontos de dados mais próximos.</a:t>
            </a:r>
            <a:endParaRPr sz="1600"/>
          </a:p>
        </p:txBody>
      </p:sp>
      <p:sp>
        <p:nvSpPr>
          <p:cNvPr id="257" name="Google Shape;257;p3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3" name="Google Shape;263;p39"/>
          <p:cNvPicPr preferRelativeResize="0"/>
          <p:nvPr/>
        </p:nvPicPr>
        <p:blipFill>
          <a:blip r:embed="rId3">
            <a:alphaModFix/>
          </a:blip>
          <a:stretch>
            <a:fillRect/>
          </a:stretch>
        </p:blipFill>
        <p:spPr>
          <a:xfrm>
            <a:off x="560463" y="892863"/>
            <a:ext cx="8022874" cy="3357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idx="1" type="body"/>
          </p:nvPr>
        </p:nvSpPr>
        <p:spPr>
          <a:xfrm>
            <a:off x="786150" y="1010725"/>
            <a:ext cx="7571700" cy="39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Alguns problemas não podem ser resolvidos usando hiperplano linear, conforme mostrado na figura abaixo (lado esquerdo).</a:t>
            </a:r>
            <a:endParaRPr sz="1100"/>
          </a:p>
        </p:txBody>
      </p:sp>
      <p:sp>
        <p:nvSpPr>
          <p:cNvPr id="269" name="Google Shape;269;p4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Lidando com planos não-lineares e inseparáveis</a:t>
            </a:r>
            <a:endParaRPr/>
          </a:p>
        </p:txBody>
      </p:sp>
      <p:pic>
        <p:nvPicPr>
          <p:cNvPr id="271" name="Google Shape;271;p40"/>
          <p:cNvPicPr preferRelativeResize="0"/>
          <p:nvPr/>
        </p:nvPicPr>
        <p:blipFill>
          <a:blip r:embed="rId3">
            <a:alphaModFix/>
          </a:blip>
          <a:stretch>
            <a:fillRect/>
          </a:stretch>
        </p:blipFill>
        <p:spPr>
          <a:xfrm>
            <a:off x="1857950" y="1509438"/>
            <a:ext cx="5695950" cy="2324100"/>
          </a:xfrm>
          <a:prstGeom prst="rect">
            <a:avLst/>
          </a:prstGeom>
          <a:noFill/>
          <a:ln>
            <a:noFill/>
          </a:ln>
        </p:spPr>
      </p:pic>
      <p:sp>
        <p:nvSpPr>
          <p:cNvPr id="272" name="Google Shape;272;p40"/>
          <p:cNvSpPr txBox="1"/>
          <p:nvPr>
            <p:ph idx="1" type="body"/>
          </p:nvPr>
        </p:nvSpPr>
        <p:spPr>
          <a:xfrm>
            <a:off x="786150" y="3764050"/>
            <a:ext cx="7571700" cy="811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100"/>
              <a:t>Em tal situação, o SVM usa o truque do kernel para transformar o espaço de entrada em um espaço dimensional superior, conforme mostrado à direita. Os pontos de dados são plotados nos eixos x e z (z é a soma quadrada de x e y: z = x ^ 2 + y ^ 2). Agora você pode segregar facilmente esses pontos usando a separação linear.</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Conteúdo</a:t>
            </a:r>
            <a:endParaRPr/>
          </a:p>
        </p:txBody>
      </p:sp>
      <p:sp>
        <p:nvSpPr>
          <p:cNvPr id="93" name="Google Shape;93;p14"/>
          <p:cNvSpPr txBox="1"/>
          <p:nvPr/>
        </p:nvSpPr>
        <p:spPr>
          <a:xfrm>
            <a:off x="786150" y="1420350"/>
            <a:ext cx="4088700" cy="1091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rgbClr val="263238"/>
              </a:solidFill>
              <a:latin typeface="Source Sans Pro"/>
              <a:ea typeface="Source Sans Pro"/>
              <a:cs typeface="Source Sans Pro"/>
              <a:sym typeface="Source Sans Pro"/>
            </a:endParaRPr>
          </a:p>
        </p:txBody>
      </p:sp>
      <p:sp>
        <p:nvSpPr>
          <p:cNvPr id="94" name="Google Shape;94;p14"/>
          <p:cNvSpPr txBox="1"/>
          <p:nvPr/>
        </p:nvSpPr>
        <p:spPr>
          <a:xfrm>
            <a:off x="786150" y="1420350"/>
            <a:ext cx="4290300" cy="10911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91EA"/>
              </a:buClr>
              <a:buSzPts val="1400"/>
              <a:buFont typeface="Source Sans Pro"/>
              <a:buChar char="➢"/>
            </a:pPr>
            <a:r>
              <a:rPr b="1" lang="en">
                <a:solidFill>
                  <a:srgbClr val="0091EA"/>
                </a:solidFill>
                <a:latin typeface="Source Sans Pro"/>
                <a:ea typeface="Source Sans Pro"/>
                <a:cs typeface="Source Sans Pro"/>
                <a:sym typeface="Source Sans Pro"/>
              </a:rPr>
              <a:t>ÁRVORE DE DECISÃO </a:t>
            </a:r>
            <a:br>
              <a:rPr b="1" lang="en">
                <a:solidFill>
                  <a:srgbClr val="0091EA"/>
                </a:solidFill>
                <a:latin typeface="Source Sans Pro"/>
                <a:ea typeface="Source Sans Pro"/>
                <a:cs typeface="Source Sans Pro"/>
                <a:sym typeface="Source Sans Pro"/>
              </a:rPr>
            </a:br>
            <a:r>
              <a:rPr lang="en">
                <a:solidFill>
                  <a:schemeClr val="dk1"/>
                </a:solidFill>
                <a:latin typeface="Source Sans Pro"/>
                <a:ea typeface="Source Sans Pro"/>
                <a:cs typeface="Source Sans Pro"/>
                <a:sym typeface="Source Sans Pro"/>
              </a:rPr>
              <a:t>é uma das abordagens de modelagem preditiva utilizada em estatística, mineração de dados e aprendizagem de máquinas</a:t>
            </a:r>
            <a:endParaRPr>
              <a:solidFill>
                <a:srgbClr val="263238"/>
              </a:solidFill>
              <a:latin typeface="Source Sans Pro"/>
              <a:ea typeface="Source Sans Pro"/>
              <a:cs typeface="Source Sans Pro"/>
              <a:sym typeface="Source Sans Pro"/>
            </a:endParaRPr>
          </a:p>
        </p:txBody>
      </p:sp>
      <p:sp>
        <p:nvSpPr>
          <p:cNvPr id="95" name="Google Shape;95;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4"/>
          <p:cNvSpPr txBox="1"/>
          <p:nvPr/>
        </p:nvSpPr>
        <p:spPr>
          <a:xfrm>
            <a:off x="2290250" y="2511450"/>
            <a:ext cx="3927600" cy="1423500"/>
          </a:xfrm>
          <a:prstGeom prst="rect">
            <a:avLst/>
          </a:prstGeom>
          <a:noFill/>
          <a:ln>
            <a:noFill/>
          </a:ln>
        </p:spPr>
        <p:txBody>
          <a:bodyPr anchorCtr="0" anchor="t" bIns="91425" lIns="91425" spcFirstLastPara="1" rIns="91425" wrap="square" tIns="91425">
            <a:noAutofit/>
          </a:bodyPr>
          <a:lstStyle/>
          <a:p>
            <a:pPr indent="-317500" lvl="0" marL="457200" rtl="0" algn="l">
              <a:spcBef>
                <a:spcPts val="600"/>
              </a:spcBef>
              <a:spcAft>
                <a:spcPts val="0"/>
              </a:spcAft>
              <a:buClr>
                <a:srgbClr val="0091EA"/>
              </a:buClr>
              <a:buSzPts val="1400"/>
              <a:buFont typeface="Source Sans Pro"/>
              <a:buChar char="➢"/>
            </a:pPr>
            <a:r>
              <a:rPr b="1" lang="en">
                <a:solidFill>
                  <a:srgbClr val="0091EA"/>
                </a:solidFill>
                <a:latin typeface="Source Sans Pro"/>
                <a:ea typeface="Source Sans Pro"/>
                <a:cs typeface="Source Sans Pro"/>
                <a:sym typeface="Source Sans Pro"/>
              </a:rPr>
              <a:t>REDES NEURAIS</a:t>
            </a:r>
            <a:endParaRPr b="1">
              <a:solidFill>
                <a:srgbClr val="0091EA"/>
              </a:solidFill>
              <a:latin typeface="Source Sans Pro"/>
              <a:ea typeface="Source Sans Pro"/>
              <a:cs typeface="Source Sans Pro"/>
              <a:sym typeface="Source Sans Pro"/>
            </a:endParaRPr>
          </a:p>
          <a:p>
            <a:pPr indent="0" lvl="0" marL="457200" rtl="0" algn="just">
              <a:spcBef>
                <a:spcPts val="600"/>
              </a:spcBef>
              <a:spcAft>
                <a:spcPts val="0"/>
              </a:spcAft>
              <a:buNone/>
            </a:pPr>
            <a:r>
              <a:rPr lang="en">
                <a:solidFill>
                  <a:schemeClr val="dk1"/>
                </a:solidFill>
                <a:latin typeface="Source Sans Pro"/>
                <a:ea typeface="Source Sans Pro"/>
                <a:cs typeface="Source Sans Pro"/>
                <a:sym typeface="Source Sans Pro"/>
              </a:rPr>
              <a:t>são redes multicamadas de neurônios que usamos para classificar as coisas, fazer previsões, etc</a:t>
            </a:r>
            <a:endParaRPr>
              <a:solidFill>
                <a:schemeClr val="dk1"/>
              </a:solidFill>
              <a:latin typeface="Source Sans Pro"/>
              <a:ea typeface="Source Sans Pro"/>
              <a:cs typeface="Source Sans Pro"/>
              <a:sym typeface="Source Sans Pro"/>
            </a:endParaRPr>
          </a:p>
        </p:txBody>
      </p:sp>
      <p:sp>
        <p:nvSpPr>
          <p:cNvPr id="97" name="Google Shape;97;p14"/>
          <p:cNvSpPr txBox="1"/>
          <p:nvPr/>
        </p:nvSpPr>
        <p:spPr>
          <a:xfrm>
            <a:off x="3961600" y="3797150"/>
            <a:ext cx="3712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600"/>
              </a:spcBef>
              <a:spcAft>
                <a:spcPts val="0"/>
              </a:spcAft>
              <a:buClr>
                <a:schemeClr val="accent1"/>
              </a:buClr>
              <a:buSzPts val="1400"/>
              <a:buFont typeface="Source Sans Pro"/>
              <a:buChar char="➢"/>
            </a:pPr>
            <a:r>
              <a:rPr b="1" lang="en">
                <a:solidFill>
                  <a:schemeClr val="accent1"/>
                </a:solidFill>
                <a:latin typeface="Source Sans Pro"/>
                <a:ea typeface="Source Sans Pro"/>
                <a:cs typeface="Source Sans Pro"/>
                <a:sym typeface="Source Sans Pro"/>
              </a:rPr>
              <a:t>MÁQUINAS DE VETORES DE SUPORTE</a:t>
            </a:r>
            <a:br>
              <a:rPr b="1" lang="en">
                <a:solidFill>
                  <a:schemeClr val="accent1"/>
                </a:solidFill>
                <a:latin typeface="Source Sans Pro"/>
                <a:ea typeface="Source Sans Pro"/>
                <a:cs typeface="Source Sans Pro"/>
                <a:sym typeface="Source Sans Pro"/>
              </a:rPr>
            </a:br>
            <a:r>
              <a:rPr lang="en">
                <a:solidFill>
                  <a:schemeClr val="dk1"/>
                </a:solidFill>
                <a:latin typeface="Source Sans Pro"/>
                <a:ea typeface="Source Sans Pro"/>
                <a:cs typeface="Source Sans Pro"/>
                <a:sym typeface="Source Sans Pro"/>
              </a:rPr>
              <a:t> é um algoritmo de aprendizagem de máquina utilizado tanto para classificação quanto para regressão</a:t>
            </a:r>
            <a:endParaRPr>
              <a:solidFill>
                <a:schemeClr val="dk1"/>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 a vantagem de utilizar Máquinas de Vetores de Suporte comparado ao Perceptron?</a:t>
            </a:r>
            <a:endParaRPr/>
          </a:p>
        </p:txBody>
      </p:sp>
      <p:sp>
        <p:nvSpPr>
          <p:cNvPr id="278" name="Google Shape;278;p41"/>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49250" lvl="0" marL="457200" rtl="0" algn="just">
              <a:spcBef>
                <a:spcPts val="600"/>
              </a:spcBef>
              <a:spcAft>
                <a:spcPts val="0"/>
              </a:spcAft>
              <a:buSzPts val="1900"/>
              <a:buChar char="◎"/>
            </a:pPr>
            <a:r>
              <a:rPr lang="en" sz="1900"/>
              <a:t>O algoritmo de aprendizagem Perceptron funciona melhor com dados lineares, mas não melhor do que o algoritmo SVM.</a:t>
            </a:r>
            <a:endParaRPr sz="1900"/>
          </a:p>
          <a:p>
            <a:pPr indent="-349250" lvl="0" marL="457200" rtl="0" algn="just">
              <a:spcBef>
                <a:spcPts val="0"/>
              </a:spcBef>
              <a:spcAft>
                <a:spcPts val="0"/>
              </a:spcAft>
              <a:buSzPts val="1900"/>
              <a:buChar char="◎"/>
            </a:pPr>
            <a:r>
              <a:rPr lang="en" sz="1900"/>
              <a:t>O SVM mantém uma margem de classificação em cada lado para que classifique os pontos de dados de teste que se aproximam do limite de maneira adequada.</a:t>
            </a:r>
            <a:endParaRPr sz="1900"/>
          </a:p>
          <a:p>
            <a:pPr indent="-349250" lvl="0" marL="457200" rtl="0" algn="just">
              <a:spcBef>
                <a:spcPts val="0"/>
              </a:spcBef>
              <a:spcAft>
                <a:spcPts val="0"/>
              </a:spcAft>
              <a:buSzPts val="1900"/>
              <a:buChar char="◎"/>
            </a:pPr>
            <a:r>
              <a:rPr lang="en" sz="1900"/>
              <a:t>A margem do SVM torna o SVM mais robusto ao se aproximar mais do limite real (função de destino) dos conjuntos de dados.</a:t>
            </a:r>
            <a:endParaRPr sz="1900"/>
          </a:p>
        </p:txBody>
      </p:sp>
      <p:sp>
        <p:nvSpPr>
          <p:cNvPr id="279" name="Google Shape;279;p4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42"/>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Aplicações</a:t>
            </a:r>
            <a:endParaRPr>
              <a:solidFill>
                <a:schemeClr val="dk1"/>
              </a:solidFill>
            </a:endParaRPr>
          </a:p>
        </p:txBody>
      </p:sp>
      <p:sp>
        <p:nvSpPr>
          <p:cNvPr id="286" name="Google Shape;286;p42"/>
          <p:cNvSpPr txBox="1"/>
          <p:nvPr>
            <p:ph idx="4294967295"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Bioinformática</a:t>
            </a:r>
            <a:endParaRPr b="1" sz="1800"/>
          </a:p>
          <a:p>
            <a:pPr indent="0" lvl="0" marL="0" rtl="0" algn="ctr">
              <a:spcBef>
                <a:spcPts val="600"/>
              </a:spcBef>
              <a:spcAft>
                <a:spcPts val="0"/>
              </a:spcAft>
              <a:buNone/>
            </a:pPr>
            <a:r>
              <a:t/>
            </a:r>
            <a:endParaRPr b="1" sz="1800"/>
          </a:p>
          <a:p>
            <a:pPr indent="0" lvl="0" marL="0" rtl="0" algn="ctr">
              <a:spcBef>
                <a:spcPts val="600"/>
              </a:spcBef>
              <a:spcAft>
                <a:spcPts val="0"/>
              </a:spcAft>
              <a:buNone/>
            </a:pPr>
            <a:r>
              <a:t/>
            </a:r>
            <a:endParaRPr b="1" sz="1800"/>
          </a:p>
          <a:p>
            <a:pPr indent="0" lvl="0" marL="0" rtl="0" algn="just">
              <a:spcBef>
                <a:spcPts val="600"/>
              </a:spcBef>
              <a:spcAft>
                <a:spcPts val="0"/>
              </a:spcAft>
              <a:buNone/>
            </a:pPr>
            <a:r>
              <a:rPr lang="en" sz="1300"/>
              <a:t>Inclui a classificação de proteínas e classificação de câncer. Usa SVM para identificar a classificação de genes, pacientes com base em genes e outros problemas biológicos.</a:t>
            </a:r>
            <a:endParaRPr sz="1300"/>
          </a:p>
        </p:txBody>
      </p:sp>
      <p:sp>
        <p:nvSpPr>
          <p:cNvPr id="287" name="Google Shape;287;p42"/>
          <p:cNvSpPr txBox="1"/>
          <p:nvPr>
            <p:ph idx="4294967295" type="body"/>
          </p:nvPr>
        </p:nvSpPr>
        <p:spPr>
          <a:xfrm>
            <a:off x="3330000" y="1200150"/>
            <a:ext cx="2419800" cy="39435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Classificação de imagens</a:t>
            </a:r>
            <a:endParaRPr b="1" sz="1800"/>
          </a:p>
          <a:p>
            <a:pPr indent="0" lvl="0" marL="0" rtl="0" algn="ctr">
              <a:spcBef>
                <a:spcPts val="600"/>
              </a:spcBef>
              <a:spcAft>
                <a:spcPts val="0"/>
              </a:spcAft>
              <a:buNone/>
            </a:pPr>
            <a:r>
              <a:t/>
            </a:r>
            <a:endParaRPr b="1" sz="1800"/>
          </a:p>
          <a:p>
            <a:pPr indent="0" lvl="0" marL="0" rtl="0" algn="just">
              <a:spcBef>
                <a:spcPts val="600"/>
              </a:spcBef>
              <a:spcAft>
                <a:spcPts val="0"/>
              </a:spcAft>
              <a:buNone/>
            </a:pPr>
            <a:r>
              <a:rPr lang="en" sz="1300"/>
              <a:t>O uso de SVMs proporciona melhor precisão na busca de classificação de imagens, em comparação com as técnicas de busca tradicionais baseadas em consultas.</a:t>
            </a:r>
            <a:endParaRPr sz="1300"/>
          </a:p>
        </p:txBody>
      </p:sp>
      <p:sp>
        <p:nvSpPr>
          <p:cNvPr id="288" name="Google Shape;288;p42"/>
          <p:cNvSpPr txBox="1"/>
          <p:nvPr>
            <p:ph idx="4294967295"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Reconhecimento de escrita à mão</a:t>
            </a:r>
            <a:endParaRPr b="1" sz="1800"/>
          </a:p>
          <a:p>
            <a:pPr indent="0" lvl="0" marL="0" rtl="0" algn="just">
              <a:spcBef>
                <a:spcPts val="600"/>
              </a:spcBef>
              <a:spcAft>
                <a:spcPts val="0"/>
              </a:spcAft>
              <a:buNone/>
            </a:pPr>
            <a:r>
              <a:t/>
            </a:r>
            <a:endParaRPr b="1" sz="1800"/>
          </a:p>
          <a:p>
            <a:pPr indent="0" lvl="0" marL="0" rtl="0" algn="just">
              <a:spcBef>
                <a:spcPts val="600"/>
              </a:spcBef>
              <a:spcAft>
                <a:spcPts val="0"/>
              </a:spcAft>
              <a:buNone/>
            </a:pPr>
            <a:r>
              <a:rPr lang="en" sz="1300"/>
              <a:t>Utiliza-se SVM para reconhecer caracteres escritos à mão.</a:t>
            </a:r>
            <a:endParaRPr sz="1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Referências</a:t>
            </a:r>
            <a:endParaRPr/>
          </a:p>
        </p:txBody>
      </p:sp>
      <p:sp>
        <p:nvSpPr>
          <p:cNvPr id="295" name="Google Shape;295;p43"/>
          <p:cNvSpPr txBox="1"/>
          <p:nvPr>
            <p:ph idx="1" type="body"/>
          </p:nvPr>
        </p:nvSpPr>
        <p:spPr>
          <a:xfrm>
            <a:off x="786150" y="1168375"/>
            <a:ext cx="7571700" cy="366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t>Árvores de Decisão. Disponível em: &lt;http://web.tecnico.ulisboa.pt/ana.freitas/bioinformatics.ath.cx/bioinformatics.ath.cx/indexf23d.html?id&gt;. Acesso em: 10 abr. 2021.</a:t>
            </a:r>
            <a:endParaRPr sz="1100"/>
          </a:p>
          <a:p>
            <a:pPr indent="0" lvl="0" marL="0" rtl="0" algn="l">
              <a:spcBef>
                <a:spcPts val="600"/>
              </a:spcBef>
              <a:spcAft>
                <a:spcPts val="0"/>
              </a:spcAft>
              <a:buNone/>
            </a:pPr>
            <a:r>
              <a:rPr lang="en" sz="1100"/>
              <a:t>Deep Learning: Compreenda o que são e como funcionam as Redes Neurais. Arbit. Disponível em: &lt;https://blog.arbit.com.br/deep-learning-redes-neurais/&gt;. Acesso em: 11 abr. 2021.</a:t>
            </a:r>
            <a:endParaRPr sz="1100"/>
          </a:p>
          <a:p>
            <a:pPr indent="0" lvl="0" marL="0" rtl="0" algn="l">
              <a:spcBef>
                <a:spcPts val="600"/>
              </a:spcBef>
              <a:spcAft>
                <a:spcPts val="0"/>
              </a:spcAft>
              <a:buNone/>
            </a:pPr>
            <a:r>
              <a:rPr lang="en" sz="1100"/>
              <a:t>NAVLANI, Avinash. Decision Tree Classification in Python. Disponível em: &lt;https://www.datacamp.com/community/tutorials/decision-tree-classification-python&gt;. Acesso em: 10 abr. 2021.</a:t>
            </a:r>
            <a:endParaRPr sz="1100"/>
          </a:p>
          <a:p>
            <a:pPr indent="0" lvl="0" marL="0" rtl="0" algn="l">
              <a:spcBef>
                <a:spcPts val="600"/>
              </a:spcBef>
              <a:spcAft>
                <a:spcPts val="0"/>
              </a:spcAft>
              <a:buNone/>
            </a:pPr>
            <a:r>
              <a:rPr lang="en" sz="1100"/>
              <a:t>NAVLANI, Avinash. Neural Network Models in R. Datacamp. Disponível em: &lt;https://www.datacamp.com/community/tutorials/neural-network-models-r&gt;. Acesso em: 10 abr. 2021.</a:t>
            </a:r>
            <a:endParaRPr sz="1100"/>
          </a:p>
          <a:p>
            <a:pPr indent="0" lvl="0" marL="0" rtl="0" algn="l">
              <a:spcBef>
                <a:spcPts val="600"/>
              </a:spcBef>
              <a:spcAft>
                <a:spcPts val="0"/>
              </a:spcAft>
              <a:buNone/>
            </a:pPr>
            <a:r>
              <a:rPr lang="en" sz="1100"/>
              <a:t>NAVLANI, Avinash. Support Vector Machines with Scikit-learn. Datacamp. Disponível em: &lt;https://www.datacamp.com/community/tutorials/svm-classification-scikit-learn-python#svm&gt;. Acesso em: 10 abr. 2021.</a:t>
            </a:r>
            <a:endParaRPr sz="1100"/>
          </a:p>
          <a:p>
            <a:pPr indent="0" lvl="0" marL="0" rtl="0" algn="l">
              <a:spcBef>
                <a:spcPts val="600"/>
              </a:spcBef>
              <a:spcAft>
                <a:spcPts val="0"/>
              </a:spcAft>
              <a:buNone/>
            </a:pPr>
            <a:r>
              <a:rPr lang="en" sz="1100"/>
              <a:t>Real-Life Applications of SVM (Support Vector Machines). Data Flair. Disponível em: &lt;https://data-flair.training/blogs/applications-of-svm/#:~:text=We%20use%20SVM%20for%20identifying,recognize%20handwritten%20characters%20used%20widely.&gt; . Acesso em: 10 abr. 2021.</a:t>
            </a:r>
            <a:endParaRPr sz="1100"/>
          </a:p>
          <a:p>
            <a:pPr indent="0" lvl="0" marL="0" rtl="0" algn="l">
              <a:spcBef>
                <a:spcPts val="600"/>
              </a:spcBef>
              <a:spcAft>
                <a:spcPts val="0"/>
              </a:spcAft>
              <a:buNone/>
            </a:pPr>
            <a:r>
              <a:rPr lang="en" sz="1100"/>
              <a:t> STANKEVIX, Gabriel. Árvore de Decisão em R. Medium. Disponível em: &lt;https://medium.com/@gabriel.stankevix/arvore-de-decis%C3%A3o-em-r-85a449b296b2&gt;. Acesso em: 10 abr. 2021.</a:t>
            </a:r>
            <a:endParaRPr sz="1100"/>
          </a:p>
          <a:p>
            <a:pPr indent="0" lvl="0" marL="0" rtl="0" algn="l">
              <a:spcBef>
                <a:spcPts val="60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1.</a:t>
            </a:r>
            <a:endParaRPr sz="6000">
              <a:solidFill>
                <a:schemeClr val="accent4"/>
              </a:solidFill>
            </a:endParaRPr>
          </a:p>
          <a:p>
            <a:pPr indent="0" lvl="0" marL="0" rtl="0" algn="l">
              <a:spcBef>
                <a:spcPts val="0"/>
              </a:spcBef>
              <a:spcAft>
                <a:spcPts val="0"/>
              </a:spcAft>
              <a:buNone/>
            </a:pPr>
            <a:r>
              <a:rPr lang="en"/>
              <a:t>Árvore de decisão</a:t>
            </a:r>
            <a:endParaRPr/>
          </a:p>
        </p:txBody>
      </p:sp>
      <p:sp>
        <p:nvSpPr>
          <p:cNvPr id="103" name="Google Shape;103;p15"/>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1261200" y="733200"/>
            <a:ext cx="6621600" cy="36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300"/>
              <a:t>É um tipo de algoritmo de aprendizagem supervisionada (com uma variável alvo pré-definida), muito utilizada em problemas de classificação. Ele funciona para ambas as variáveis categóricas e contínuas de entrada e de saída. Na árvore de decisão, dividimos a população ou amostra em dois ou mais conjuntos homogêneos (ou sub-populações) com base nos divisores/diferenciadores mais significativos das variáveis de entrada.</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4" name="Google Shape;114;p17"/>
          <p:cNvPicPr preferRelativeResize="0"/>
          <p:nvPr/>
        </p:nvPicPr>
        <p:blipFill>
          <a:blip r:embed="rId3">
            <a:alphaModFix/>
          </a:blip>
          <a:stretch>
            <a:fillRect/>
          </a:stretch>
        </p:blipFill>
        <p:spPr>
          <a:xfrm>
            <a:off x="1011875" y="614663"/>
            <a:ext cx="6667500" cy="345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rotWithShape="1">
          <a:blip r:embed="rId3">
            <a:alphaModFix/>
          </a:blip>
          <a:srcRect b="0" l="0" r="0" t="14280"/>
          <a:stretch/>
        </p:blipFill>
        <p:spPr>
          <a:xfrm>
            <a:off x="1943725" y="1321388"/>
            <a:ext cx="5256550" cy="2500725"/>
          </a:xfrm>
          <a:prstGeom prst="rect">
            <a:avLst/>
          </a:prstGeom>
          <a:noFill/>
          <a:ln>
            <a:noFill/>
          </a:ln>
        </p:spPr>
      </p:pic>
      <p:sp>
        <p:nvSpPr>
          <p:cNvPr id="121" name="Google Shape;121;p18"/>
          <p:cNvSpPr txBox="1"/>
          <p:nvPr>
            <p:ph idx="4294967295" type="title"/>
          </p:nvPr>
        </p:nvSpPr>
        <p:spPr>
          <a:xfrm>
            <a:off x="719000" y="281900"/>
            <a:ext cx="6291300" cy="6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Árvore de decisão para saber se vai jogar tênis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786150" y="1261700"/>
            <a:ext cx="7571700" cy="1665900"/>
          </a:xfrm>
          <a:prstGeom prst="rect">
            <a:avLst/>
          </a:prstGeom>
        </p:spPr>
        <p:txBody>
          <a:bodyPr anchorCtr="0" anchor="t" bIns="91425" lIns="91425" spcFirstLastPara="1" rIns="91425" wrap="square" tIns="91425">
            <a:noAutofit/>
          </a:bodyPr>
          <a:lstStyle/>
          <a:p>
            <a:pPr indent="-355600" lvl="0" marL="457200" rtl="0" algn="just">
              <a:spcBef>
                <a:spcPts val="600"/>
              </a:spcBef>
              <a:spcAft>
                <a:spcPts val="0"/>
              </a:spcAft>
              <a:buSzPts val="2000"/>
              <a:buAutoNum type="arabicPeriod"/>
            </a:pPr>
            <a:r>
              <a:rPr b="1" lang="en" sz="2000"/>
              <a:t>Árvores de decisão de classificação: </a:t>
            </a:r>
            <a:r>
              <a:rPr lang="en" sz="2000"/>
              <a:t>árvore de decisão que tem a variável de destino categórica.</a:t>
            </a:r>
            <a:endParaRPr sz="2000"/>
          </a:p>
          <a:p>
            <a:pPr indent="-355600" lvl="0" marL="457200" rtl="0" algn="just">
              <a:spcBef>
                <a:spcPts val="0"/>
              </a:spcBef>
              <a:spcAft>
                <a:spcPts val="0"/>
              </a:spcAft>
              <a:buSzPts val="2000"/>
              <a:buAutoNum type="arabicPeriod"/>
            </a:pPr>
            <a:r>
              <a:rPr b="1" lang="en" sz="2000"/>
              <a:t>Árvores de decisão de regressão: </a:t>
            </a:r>
            <a:r>
              <a:rPr lang="en" sz="2000"/>
              <a:t>nesse tipo de árvore de decisão, a variável de decisão é contínua.</a:t>
            </a:r>
            <a:endParaRPr/>
          </a:p>
        </p:txBody>
      </p:sp>
      <p:sp>
        <p:nvSpPr>
          <p:cNvPr id="127" name="Google Shape;127;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Tipos de Árvores de Decisão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Como funciona?</a:t>
            </a:r>
            <a:endParaRPr/>
          </a:p>
        </p:txBody>
      </p:sp>
      <p:sp>
        <p:nvSpPr>
          <p:cNvPr id="135" name="Google Shape;135;p20"/>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A ideia básica por trás de qualquer algoritmo de árvore de decisão é a seguinte:</a:t>
            </a:r>
            <a:endParaRPr sz="1600"/>
          </a:p>
          <a:p>
            <a:pPr indent="-330200" lvl="0" marL="457200" rtl="0" algn="l">
              <a:spcBef>
                <a:spcPts val="600"/>
              </a:spcBef>
              <a:spcAft>
                <a:spcPts val="0"/>
              </a:spcAft>
              <a:buSzPts val="1600"/>
              <a:buChar char="◎"/>
            </a:pPr>
            <a:r>
              <a:rPr lang="en" sz="1600"/>
              <a:t>Seleciona o melhor atributo usando as Medidas de Seleção de Atributos (ASM) para dividir os registros;</a:t>
            </a:r>
            <a:endParaRPr sz="1600"/>
          </a:p>
          <a:p>
            <a:pPr indent="-330200" lvl="0" marL="457200" rtl="0" algn="l">
              <a:spcBef>
                <a:spcPts val="0"/>
              </a:spcBef>
              <a:spcAft>
                <a:spcPts val="0"/>
              </a:spcAft>
              <a:buSzPts val="1600"/>
              <a:buChar char="◎"/>
            </a:pPr>
            <a:r>
              <a:rPr lang="en" sz="1600"/>
              <a:t>Faz desse atributo um nó de decisão e divide o conjunto de dados em subconjuntos menores;</a:t>
            </a:r>
            <a:endParaRPr sz="1600"/>
          </a:p>
          <a:p>
            <a:pPr indent="-330200" lvl="0" marL="457200" rtl="0" algn="l">
              <a:spcBef>
                <a:spcPts val="0"/>
              </a:spcBef>
              <a:spcAft>
                <a:spcPts val="0"/>
              </a:spcAft>
              <a:buSzPts val="1600"/>
              <a:buChar char="◎"/>
            </a:pPr>
            <a:r>
              <a:rPr lang="en" sz="1600"/>
              <a:t>Inicia a construção da árvore repetindo este processo recursivamente para cada filho até que uma das condições seja igualada:</a:t>
            </a:r>
            <a:endParaRPr sz="1600"/>
          </a:p>
          <a:p>
            <a:pPr indent="-330200" lvl="1" marL="914400" rtl="0" algn="l">
              <a:spcBef>
                <a:spcPts val="0"/>
              </a:spcBef>
              <a:spcAft>
                <a:spcPts val="0"/>
              </a:spcAft>
              <a:buSzPts val="1600"/>
              <a:buChar char="○"/>
            </a:pPr>
            <a:r>
              <a:rPr lang="en" sz="1600"/>
              <a:t>Todas as tuplas pertencem ao mesmo valor de atributo.</a:t>
            </a:r>
            <a:endParaRPr sz="1600"/>
          </a:p>
          <a:p>
            <a:pPr indent="-330200" lvl="1" marL="914400" rtl="0" algn="l">
              <a:spcBef>
                <a:spcPts val="0"/>
              </a:spcBef>
              <a:spcAft>
                <a:spcPts val="0"/>
              </a:spcAft>
              <a:buSzPts val="1600"/>
              <a:buChar char="○"/>
            </a:pPr>
            <a:r>
              <a:rPr lang="en" sz="1600"/>
              <a:t>Não há mais nenhum atributo restante.</a:t>
            </a:r>
            <a:endParaRPr sz="1600"/>
          </a:p>
          <a:p>
            <a:pPr indent="-330200" lvl="1" marL="914400" rtl="0" algn="l">
              <a:spcBef>
                <a:spcPts val="0"/>
              </a:spcBef>
              <a:spcAft>
                <a:spcPts val="0"/>
              </a:spcAft>
              <a:buSzPts val="1600"/>
              <a:buChar char="○"/>
            </a:pPr>
            <a:r>
              <a:rPr lang="en" sz="1600"/>
              <a:t>Não há mais instâncias.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