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7" r:id="rId18"/>
    <p:sldId id="276" r:id="rId19"/>
    <p:sldId id="278" r:id="rId20"/>
    <p:sldId id="27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29" autoAdjust="0"/>
    <p:restoredTop sz="94660"/>
  </p:normalViewPr>
  <p:slideViewPr>
    <p:cSldViewPr snapToGrid="0">
      <p:cViewPr>
        <p:scale>
          <a:sx n="66" d="100"/>
          <a:sy n="66" d="100"/>
        </p:scale>
        <p:origin x="6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AED2-849C-4DDF-A9B2-C3ADA1EC1FE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7BEA-A6F9-4C7D-A7AD-FC636214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366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AED2-849C-4DDF-A9B2-C3ADA1EC1FE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7BEA-A6F9-4C7D-A7AD-FC636214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556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AED2-849C-4DDF-A9B2-C3ADA1EC1FE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7BEA-A6F9-4C7D-A7AD-FC636214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19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AED2-849C-4DDF-A9B2-C3ADA1EC1FE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7BEA-A6F9-4C7D-A7AD-FC636214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38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AED2-849C-4DDF-A9B2-C3ADA1EC1FE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7BEA-A6F9-4C7D-A7AD-FC636214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4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AED2-849C-4DDF-A9B2-C3ADA1EC1FE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7BEA-A6F9-4C7D-A7AD-FC636214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1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AED2-849C-4DDF-A9B2-C3ADA1EC1FE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7BEA-A6F9-4C7D-A7AD-FC636214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86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AED2-849C-4DDF-A9B2-C3ADA1EC1FE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7BEA-A6F9-4C7D-A7AD-FC636214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5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AED2-849C-4DDF-A9B2-C3ADA1EC1FE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7BEA-A6F9-4C7D-A7AD-FC636214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483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AED2-849C-4DDF-A9B2-C3ADA1EC1FE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7BEA-A6F9-4C7D-A7AD-FC636214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385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FAED2-849C-4DDF-A9B2-C3ADA1EC1FE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BB7BEA-A6F9-4C7D-A7AD-FC636214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FFAED2-849C-4DDF-A9B2-C3ADA1EC1FE3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BB7BEA-A6F9-4C7D-A7AD-FC63621490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7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13391" y="282473"/>
            <a:ext cx="27940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/>
              <a:t>Data Loading &amp; Exploration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879" y="848413"/>
            <a:ext cx="11593327" cy="565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03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604" y="1004008"/>
            <a:ext cx="9619220" cy="585447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99621" y="207390"/>
            <a:ext cx="78107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Heatmaps</a:t>
            </a:r>
            <a:r>
              <a:rPr lang="en-US" dirty="0" smtClean="0"/>
              <a:t> (optional for correlation analysis).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996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203" y="1178351"/>
            <a:ext cx="11410397" cy="523271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33633" y="56561"/>
            <a:ext cx="867431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Plot cumulative vaccinations over time for selected countries.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 smtClean="0"/>
              <a:t>kenya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68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268" y="1018026"/>
            <a:ext cx="12286268" cy="5725737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88536" y="94269"/>
            <a:ext cx="89554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Plot cumulative vaccinations over time for selected countries.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United States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77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47" y="1263192"/>
            <a:ext cx="10890606" cy="552770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14779" y="216817"/>
            <a:ext cx="872922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Plot cumulative vaccinations over time for selected countries.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India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6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01" y="1131217"/>
            <a:ext cx="11129603" cy="525166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46755" y="339365"/>
            <a:ext cx="62194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Line charts.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00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008" y="1036949"/>
            <a:ext cx="8955235" cy="56738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405353" y="94268"/>
            <a:ext cx="82598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Optional: Pie charts for vaccinated vs. unvaccinated.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245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56" y="265471"/>
            <a:ext cx="11948109" cy="634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827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0433" y="2104957"/>
            <a:ext cx="5531134" cy="264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83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986" y="1514169"/>
            <a:ext cx="9706982" cy="4439308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50606" y="255639"/>
            <a:ext cx="86064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Visualize cases or vaccination rates </a:t>
            </a:r>
            <a:r>
              <a:rPr lang="en-US" b="1" dirty="0" smtClean="0"/>
              <a:t>by country on a world map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66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1" y="222251"/>
            <a:ext cx="4616159" cy="2825749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048000"/>
            <a:ext cx="8934450" cy="296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21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07389" y="209932"/>
            <a:ext cx="411008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smtClean="0">
                <a:latin typeface="Arial" panose="020B0604020202020204" pitchFamily="34" charset="0"/>
              </a:rPr>
              <a:t>b). Check </a:t>
            </a:r>
            <a:r>
              <a:rPr lang="en-US" altLang="en-US" dirty="0">
                <a:latin typeface="Arial" panose="020B0604020202020204" pitchFamily="34" charset="0"/>
              </a:rPr>
              <a:t>columns: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df.columns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48" y="884904"/>
            <a:ext cx="11228439" cy="594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603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2013" y="171183"/>
            <a:ext cx="10972800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Markdown  insights and reporting</a:t>
            </a:r>
          </a:p>
          <a:p>
            <a:r>
              <a:rPr lang="en-US" dirty="0" smtClean="0"/>
              <a:t>Insights &amp; Reporting </a:t>
            </a:r>
          </a:p>
          <a:p>
            <a:r>
              <a:rPr lang="en-US" dirty="0" smtClean="0"/>
              <a:t>1. Vaccination </a:t>
            </a:r>
            <a:r>
              <a:rPr lang="en-US" dirty="0" err="1" smtClean="0"/>
              <a:t>RolloutIndia</a:t>
            </a:r>
            <a:r>
              <a:rPr lang="en-US" dirty="0" smtClean="0"/>
              <a:t> had the highest absolute vaccination numbers, while the USA led in percentage coverage.</a:t>
            </a:r>
          </a:p>
          <a:p>
            <a:r>
              <a:rPr lang="en-US" dirty="0" smtClean="0"/>
              <a:t>2. Case Trends</a:t>
            </a:r>
          </a:p>
          <a:p>
            <a:r>
              <a:rPr lang="en-US" dirty="0" smtClean="0"/>
              <a:t>New cases peaked sharply during the Delta and Omicron variants, especially in the USA.</a:t>
            </a:r>
          </a:p>
          <a:p>
            <a:r>
              <a:rPr lang="en-US" dirty="0" smtClean="0"/>
              <a:t>3. Death Rate </a:t>
            </a:r>
            <a:r>
              <a:rPr lang="en-US" dirty="0" err="1" smtClean="0"/>
              <a:t>DisparitiesKenya</a:t>
            </a:r>
            <a:r>
              <a:rPr lang="en-US" dirty="0" smtClean="0"/>
              <a:t> had a higher fatality rate relative to total cases, highlighting healthcare access challenges.</a:t>
            </a:r>
          </a:p>
          <a:p>
            <a:r>
              <a:rPr lang="en-US" dirty="0" smtClean="0"/>
              <a:t>4. Choropleth </a:t>
            </a:r>
            <a:r>
              <a:rPr lang="en-US" dirty="0" err="1" smtClean="0"/>
              <a:t>FindingsCase</a:t>
            </a:r>
            <a:r>
              <a:rPr lang="en-US" dirty="0" smtClean="0"/>
              <a:t> density maps show concentration in North America, India, and parts of Europe. Africa shows low cases but this may reflect data limitations</a:t>
            </a:r>
          </a:p>
          <a:p>
            <a:r>
              <a:rPr lang="en-US" dirty="0" smtClean="0"/>
              <a:t>Data insights </a:t>
            </a:r>
          </a:p>
          <a:p>
            <a:pPr marL="342900" indent="-342900">
              <a:buAutoNum type="arabicPeriod"/>
            </a:pPr>
            <a:r>
              <a:rPr lang="en-US" dirty="0" smtClean="0"/>
              <a:t>Vaccination Rollout Comparison</a:t>
            </a:r>
          </a:p>
          <a:p>
            <a:r>
              <a:rPr lang="en-US" dirty="0" smtClean="0"/>
              <a:t>In India showed the fastest increase in cumulative vaccinations in absolute numbers, while 🇺🇸 the USA had one of the highest percentages of population fully vaccinated.</a:t>
            </a:r>
          </a:p>
          <a:p>
            <a:r>
              <a:rPr lang="en-US" dirty="0" smtClean="0"/>
              <a:t>Project highlights and patterns </a:t>
            </a:r>
          </a:p>
          <a:p>
            <a:r>
              <a:rPr lang="en-US" dirty="0" smtClean="0"/>
              <a:t>a)Case </a:t>
            </a:r>
            <a:r>
              <a:rPr lang="en-US" dirty="0" err="1" smtClean="0"/>
              <a:t>TrendsDaily</a:t>
            </a:r>
            <a:r>
              <a:rPr lang="en-US" dirty="0" smtClean="0"/>
              <a:t> new cases in 🇺🇸 peaked significantly in mid-2021 and early 2022, reflecting the impact of Delta and Omicron waves.</a:t>
            </a:r>
          </a:p>
          <a:p>
            <a:r>
              <a:rPr lang="en-US" dirty="0" smtClean="0"/>
              <a:t>b) Death </a:t>
            </a:r>
            <a:r>
              <a:rPr lang="en-US" dirty="0" err="1" smtClean="0"/>
              <a:t>RatesAlthough</a:t>
            </a:r>
            <a:r>
              <a:rPr lang="en-US" dirty="0" smtClean="0"/>
              <a:t> 🇰🇪 Kenya reported fewer total cases, its case fatality rate (</a:t>
            </a:r>
            <a:r>
              <a:rPr lang="en-US" dirty="0" err="1" smtClean="0"/>
              <a:t>total_deaths</a:t>
            </a:r>
            <a:r>
              <a:rPr lang="en-US" dirty="0" smtClean="0"/>
              <a:t> / </a:t>
            </a:r>
            <a:r>
              <a:rPr lang="en-US" dirty="0" err="1" smtClean="0"/>
              <a:t>total_cases</a:t>
            </a:r>
            <a:r>
              <a:rPr lang="en-US" dirty="0" smtClean="0"/>
              <a:t>) was relatively high compared to developed nations — potentially due to limited healthcare access.</a:t>
            </a:r>
          </a:p>
          <a:p>
            <a:r>
              <a:rPr lang="en-US" dirty="0"/>
              <a:t>c</a:t>
            </a:r>
            <a:r>
              <a:rPr lang="en-US" dirty="0" smtClean="0"/>
              <a:t>) </a:t>
            </a:r>
            <a:r>
              <a:rPr lang="en-US" dirty="0" err="1" smtClean="0"/>
              <a:t>AnomaliesSome</a:t>
            </a:r>
            <a:r>
              <a:rPr lang="en-US" dirty="0" smtClean="0"/>
              <a:t> countries (like small island nations) reported vaccination rates over 100%, likely due to reporting errors or counting multiple doses per person.</a:t>
            </a:r>
          </a:p>
          <a:p>
            <a:r>
              <a:rPr lang="en-US" dirty="0"/>
              <a:t>d</a:t>
            </a:r>
            <a:r>
              <a:rPr lang="en-US" dirty="0" smtClean="0"/>
              <a:t>) Choropleth Map </a:t>
            </a:r>
            <a:r>
              <a:rPr lang="en-US" dirty="0" err="1" smtClean="0"/>
              <a:t>ObservationsThe</a:t>
            </a:r>
            <a:r>
              <a:rPr lang="en-US" dirty="0" smtClean="0"/>
              <a:t> choropleth revealed higher case densities in 🇺🇸, 🇮🇳, 🇧🇷, while many low-income countries had lower reported cases — this may be due to under-testing or limited reporting.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626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96" y="1307690"/>
            <a:ext cx="11232828" cy="4857136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 flipV="1">
            <a:off x="127819" y="-417420"/>
            <a:ext cx="1206418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missing values: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df.isnull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().sum()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7819" y="30795"/>
            <a:ext cx="406874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2</a:t>
            </a:r>
            <a:r>
              <a:rPr lang="en-US" altLang="en-US" dirty="0" smtClean="0">
                <a:latin typeface="Arial" panose="020B0604020202020204" pitchFamily="34" charset="0"/>
              </a:rPr>
              <a:t>d).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missing values: </a:t>
            </a:r>
            <a:r>
              <a:rPr kumimoji="0" lang="en-US" altLang="en-U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df.isnull</a:t>
            </a: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().sum()</a:t>
            </a:r>
            <a:r>
              <a:rPr kumimoji="0" lang="en-US" alt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31029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5927"/>
            <a:ext cx="12161884" cy="6099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09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27" y="1317521"/>
            <a:ext cx="11345516" cy="520126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26969" y="41919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Plot total cases over time for selected countries.</a:t>
            </a:r>
          </a:p>
        </p:txBody>
      </p:sp>
    </p:spTree>
    <p:extLst>
      <p:ext uri="{BB962C8B-B14F-4D97-AF65-F5344CB8AC3E}">
        <p14:creationId xmlns:p14="http://schemas.microsoft.com/office/powerpoint/2010/main" val="163260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72" y="1115803"/>
            <a:ext cx="10997056" cy="521203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08350" y="481470"/>
            <a:ext cx="28207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Plot total deaths over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92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92" y="1018095"/>
            <a:ext cx="12000814" cy="58399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33254" y="273378"/>
            <a:ext cx="58540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Compare daily new cases between countries.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970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049" y="952107"/>
            <a:ext cx="11718565" cy="5156461"/>
          </a:xfrm>
          <a:prstGeom prst="rect">
            <a:avLst/>
          </a:prstGeom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60256" y="3770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death rate: </a:t>
            </a:r>
            <a:r>
              <a:rPr kumimoji="0" lang="en-US" altLang="en-US" sz="10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total_deaths / total_cases</a:t>
            </a:r>
            <a:r>
              <a:rPr kumimoji="0" lang="en-US" altLang="en-US" sz="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1456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587" y="1140542"/>
            <a:ext cx="11106412" cy="584007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511277" y="196645"/>
            <a:ext cx="75982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Bar charts (top countries by total cases).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01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382</Words>
  <Application>Microsoft Office PowerPoint</Application>
  <PresentationFormat>Widescreen</PresentationFormat>
  <Paragraphs>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 840 G6</dc:creator>
  <cp:lastModifiedBy>HP 840 G6</cp:lastModifiedBy>
  <cp:revision>11</cp:revision>
  <dcterms:created xsi:type="dcterms:W3CDTF">2025-05-20T09:08:34Z</dcterms:created>
  <dcterms:modified xsi:type="dcterms:W3CDTF">2025-05-20T11:07:34Z</dcterms:modified>
</cp:coreProperties>
</file>