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5" r:id="rId4"/>
    <p:sldId id="258" r:id="rId5"/>
    <p:sldId id="277" r:id="rId6"/>
    <p:sldId id="259" r:id="rId7"/>
    <p:sldId id="260" r:id="rId8"/>
    <p:sldId id="276" r:id="rId9"/>
    <p:sldId id="265" r:id="rId10"/>
    <p:sldId id="266" r:id="rId11"/>
    <p:sldId id="261" r:id="rId12"/>
    <p:sldId id="268" r:id="rId13"/>
    <p:sldId id="269" r:id="rId14"/>
    <p:sldId id="270" r:id="rId15"/>
    <p:sldId id="271" r:id="rId16"/>
    <p:sldId id="272" r:id="rId17"/>
    <p:sldId id="279" r:id="rId18"/>
    <p:sldId id="263" r:id="rId19"/>
    <p:sldId id="26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65964" autoAdjust="0"/>
  </p:normalViewPr>
  <p:slideViewPr>
    <p:cSldViewPr snapToGrid="0">
      <p:cViewPr>
        <p:scale>
          <a:sx n="58" d="100"/>
          <a:sy n="5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F4817-7E9E-4E70-B44E-821A4C4500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FA137CFE-A47C-4C0B-85E4-D1788521CA56}">
      <dgm:prSet/>
      <dgm:spPr/>
      <dgm:t>
        <a:bodyPr/>
        <a:lstStyle/>
        <a:p>
          <a:r>
            <a:rPr lang="en-US"/>
            <a:t>Solar power is key to sustainable energy but highly variable due to weather and seasonality.</a:t>
          </a:r>
        </a:p>
      </dgm:t>
    </dgm:pt>
    <dgm:pt modelId="{35449082-BD2A-4654-901D-531198737ADC}" type="parTrans" cxnId="{D2DBA5B3-3372-411F-96C7-276BDB96C38A}">
      <dgm:prSet/>
      <dgm:spPr/>
      <dgm:t>
        <a:bodyPr/>
        <a:lstStyle/>
        <a:p>
          <a:endParaRPr lang="en-US"/>
        </a:p>
      </dgm:t>
    </dgm:pt>
    <dgm:pt modelId="{1EA945BB-B396-4569-B912-5983143533B7}" type="sibTrans" cxnId="{D2DBA5B3-3372-411F-96C7-276BDB96C38A}">
      <dgm:prSet/>
      <dgm:spPr/>
      <dgm:t>
        <a:bodyPr/>
        <a:lstStyle/>
        <a:p>
          <a:endParaRPr lang="en-US"/>
        </a:p>
      </dgm:t>
    </dgm:pt>
    <dgm:pt modelId="{8D9133BA-14DC-4DE1-BA6B-3EDDB41D3FC1}">
      <dgm:prSet/>
      <dgm:spPr/>
      <dgm:t>
        <a:bodyPr/>
        <a:lstStyle/>
        <a:p>
          <a:r>
            <a:rPr lang="en-US" dirty="0"/>
            <a:t>This project develops short-term forecasting models to tackle these challenges.</a:t>
          </a:r>
        </a:p>
      </dgm:t>
    </dgm:pt>
    <dgm:pt modelId="{04C058BF-FD8A-4211-84A5-659EE75FA650}" type="parTrans" cxnId="{EA8C6693-0DDB-4E65-8AE4-CF998658C67B}">
      <dgm:prSet/>
      <dgm:spPr/>
      <dgm:t>
        <a:bodyPr/>
        <a:lstStyle/>
        <a:p>
          <a:endParaRPr lang="en-US"/>
        </a:p>
      </dgm:t>
    </dgm:pt>
    <dgm:pt modelId="{F645DF30-C746-4FF2-B501-A4A0009540C4}" type="sibTrans" cxnId="{EA8C6693-0DDB-4E65-8AE4-CF998658C67B}">
      <dgm:prSet/>
      <dgm:spPr/>
      <dgm:t>
        <a:bodyPr/>
        <a:lstStyle/>
        <a:p>
          <a:endParaRPr lang="en-US"/>
        </a:p>
      </dgm:t>
    </dgm:pt>
    <dgm:pt modelId="{2A6C123F-114F-4A77-85E4-22A324CC6494}" type="pres">
      <dgm:prSet presAssocID="{12DF4817-7E9E-4E70-B44E-821A4C450012}" presName="root" presStyleCnt="0">
        <dgm:presLayoutVars>
          <dgm:dir/>
          <dgm:resizeHandles val="exact"/>
        </dgm:presLayoutVars>
      </dgm:prSet>
      <dgm:spPr/>
    </dgm:pt>
    <dgm:pt modelId="{03327CDD-59D6-4340-863C-592BF77BFEA8}" type="pres">
      <dgm:prSet presAssocID="{FA137CFE-A47C-4C0B-85E4-D1788521CA56}" presName="compNode" presStyleCnt="0"/>
      <dgm:spPr/>
    </dgm:pt>
    <dgm:pt modelId="{C440FEE5-5149-4210-A320-17C4A096C253}" type="pres">
      <dgm:prSet presAssocID="{FA137CFE-A47C-4C0B-85E4-D1788521CA56}" presName="bgRect" presStyleLbl="bgShp" presStyleIdx="0" presStyleCnt="2"/>
      <dgm:spPr/>
    </dgm:pt>
    <dgm:pt modelId="{0FDAFA10-4097-40CB-981D-AC1FAB327AE8}" type="pres">
      <dgm:prSet presAssocID="{FA137CFE-A47C-4C0B-85E4-D1788521CA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EF95F7E4-1F64-47C9-B589-46A76071D97B}" type="pres">
      <dgm:prSet presAssocID="{FA137CFE-A47C-4C0B-85E4-D1788521CA56}" presName="spaceRect" presStyleCnt="0"/>
      <dgm:spPr/>
    </dgm:pt>
    <dgm:pt modelId="{13158F3B-82AE-44E1-ACD2-289FCF0DE2C5}" type="pres">
      <dgm:prSet presAssocID="{FA137CFE-A47C-4C0B-85E4-D1788521CA56}" presName="parTx" presStyleLbl="revTx" presStyleIdx="0" presStyleCnt="2">
        <dgm:presLayoutVars>
          <dgm:chMax val="0"/>
          <dgm:chPref val="0"/>
        </dgm:presLayoutVars>
      </dgm:prSet>
      <dgm:spPr/>
    </dgm:pt>
    <dgm:pt modelId="{77BEA321-95B1-42D8-8658-7ECCC7708313}" type="pres">
      <dgm:prSet presAssocID="{1EA945BB-B396-4569-B912-5983143533B7}" presName="sibTrans" presStyleCnt="0"/>
      <dgm:spPr/>
    </dgm:pt>
    <dgm:pt modelId="{E3C5E6C3-84D3-4332-AD5D-A83378B09CCF}" type="pres">
      <dgm:prSet presAssocID="{8D9133BA-14DC-4DE1-BA6B-3EDDB41D3FC1}" presName="compNode" presStyleCnt="0"/>
      <dgm:spPr/>
    </dgm:pt>
    <dgm:pt modelId="{FFCC6929-4871-4157-8081-D4594630F1A5}" type="pres">
      <dgm:prSet presAssocID="{8D9133BA-14DC-4DE1-BA6B-3EDDB41D3FC1}" presName="bgRect" presStyleLbl="bgShp" presStyleIdx="1" presStyleCnt="2"/>
      <dgm:spPr/>
    </dgm:pt>
    <dgm:pt modelId="{DF9B5F96-742C-475D-998A-CF2B7E214E1D}" type="pres">
      <dgm:prSet presAssocID="{8D9133BA-14DC-4DE1-BA6B-3EDDB41D3F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C5B570C6-2CA6-429B-A3B5-E278F9AA2ED1}" type="pres">
      <dgm:prSet presAssocID="{8D9133BA-14DC-4DE1-BA6B-3EDDB41D3FC1}" presName="spaceRect" presStyleCnt="0"/>
      <dgm:spPr/>
    </dgm:pt>
    <dgm:pt modelId="{4FF927DE-DFE0-4274-BB5A-6D397489CECB}" type="pres">
      <dgm:prSet presAssocID="{8D9133BA-14DC-4DE1-BA6B-3EDDB41D3FC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EEAD835-7350-4AC1-8BC7-9384235BCE0A}" type="presOf" srcId="{8D9133BA-14DC-4DE1-BA6B-3EDDB41D3FC1}" destId="{4FF927DE-DFE0-4274-BB5A-6D397489CECB}" srcOrd="0" destOrd="0" presId="urn:microsoft.com/office/officeart/2018/2/layout/IconVerticalSolidList"/>
    <dgm:cxn modelId="{EA8C6693-0DDB-4E65-8AE4-CF998658C67B}" srcId="{12DF4817-7E9E-4E70-B44E-821A4C450012}" destId="{8D9133BA-14DC-4DE1-BA6B-3EDDB41D3FC1}" srcOrd="1" destOrd="0" parTransId="{04C058BF-FD8A-4211-84A5-659EE75FA650}" sibTransId="{F645DF30-C746-4FF2-B501-A4A0009540C4}"/>
    <dgm:cxn modelId="{D2DBA5B3-3372-411F-96C7-276BDB96C38A}" srcId="{12DF4817-7E9E-4E70-B44E-821A4C450012}" destId="{FA137CFE-A47C-4C0B-85E4-D1788521CA56}" srcOrd="0" destOrd="0" parTransId="{35449082-BD2A-4654-901D-531198737ADC}" sibTransId="{1EA945BB-B396-4569-B912-5983143533B7}"/>
    <dgm:cxn modelId="{38EFB5B9-E4DA-4700-ADFB-29736DC65C75}" type="presOf" srcId="{FA137CFE-A47C-4C0B-85E4-D1788521CA56}" destId="{13158F3B-82AE-44E1-ACD2-289FCF0DE2C5}" srcOrd="0" destOrd="0" presId="urn:microsoft.com/office/officeart/2018/2/layout/IconVerticalSolidList"/>
    <dgm:cxn modelId="{26BBDDFB-B9A1-41A2-A047-B80A66681BE0}" type="presOf" srcId="{12DF4817-7E9E-4E70-B44E-821A4C450012}" destId="{2A6C123F-114F-4A77-85E4-22A324CC6494}" srcOrd="0" destOrd="0" presId="urn:microsoft.com/office/officeart/2018/2/layout/IconVerticalSolidList"/>
    <dgm:cxn modelId="{B579C643-7000-43C1-A4B6-D725CB602AEA}" type="presParOf" srcId="{2A6C123F-114F-4A77-85E4-22A324CC6494}" destId="{03327CDD-59D6-4340-863C-592BF77BFEA8}" srcOrd="0" destOrd="0" presId="urn:microsoft.com/office/officeart/2018/2/layout/IconVerticalSolidList"/>
    <dgm:cxn modelId="{87A6953A-C3F4-4EF0-B2F0-89DDFF1FD15B}" type="presParOf" srcId="{03327CDD-59D6-4340-863C-592BF77BFEA8}" destId="{C440FEE5-5149-4210-A320-17C4A096C253}" srcOrd="0" destOrd="0" presId="urn:microsoft.com/office/officeart/2018/2/layout/IconVerticalSolidList"/>
    <dgm:cxn modelId="{D1DC91C6-9E85-4EF2-8B4E-167E2796B30E}" type="presParOf" srcId="{03327CDD-59D6-4340-863C-592BF77BFEA8}" destId="{0FDAFA10-4097-40CB-981D-AC1FAB327AE8}" srcOrd="1" destOrd="0" presId="urn:microsoft.com/office/officeart/2018/2/layout/IconVerticalSolidList"/>
    <dgm:cxn modelId="{E38D5487-F1DC-4DE7-9D5A-2E8E3FF1D3B9}" type="presParOf" srcId="{03327CDD-59D6-4340-863C-592BF77BFEA8}" destId="{EF95F7E4-1F64-47C9-B589-46A76071D97B}" srcOrd="2" destOrd="0" presId="urn:microsoft.com/office/officeart/2018/2/layout/IconVerticalSolidList"/>
    <dgm:cxn modelId="{1479C2D5-2F86-436A-878B-72D1C745711A}" type="presParOf" srcId="{03327CDD-59D6-4340-863C-592BF77BFEA8}" destId="{13158F3B-82AE-44E1-ACD2-289FCF0DE2C5}" srcOrd="3" destOrd="0" presId="urn:microsoft.com/office/officeart/2018/2/layout/IconVerticalSolidList"/>
    <dgm:cxn modelId="{1B4AAB63-4B92-4E36-8262-2D438C87D4C4}" type="presParOf" srcId="{2A6C123F-114F-4A77-85E4-22A324CC6494}" destId="{77BEA321-95B1-42D8-8658-7ECCC7708313}" srcOrd="1" destOrd="0" presId="urn:microsoft.com/office/officeart/2018/2/layout/IconVerticalSolidList"/>
    <dgm:cxn modelId="{71ADB4C2-561D-4007-A9C9-8616ED015501}" type="presParOf" srcId="{2A6C123F-114F-4A77-85E4-22A324CC6494}" destId="{E3C5E6C3-84D3-4332-AD5D-A83378B09CCF}" srcOrd="2" destOrd="0" presId="urn:microsoft.com/office/officeart/2018/2/layout/IconVerticalSolidList"/>
    <dgm:cxn modelId="{61D4548F-97CA-4F5D-853B-76D62CFB5281}" type="presParOf" srcId="{E3C5E6C3-84D3-4332-AD5D-A83378B09CCF}" destId="{FFCC6929-4871-4157-8081-D4594630F1A5}" srcOrd="0" destOrd="0" presId="urn:microsoft.com/office/officeart/2018/2/layout/IconVerticalSolidList"/>
    <dgm:cxn modelId="{590079F8-9C61-40B0-B2ED-B76E94E5CA26}" type="presParOf" srcId="{E3C5E6C3-84D3-4332-AD5D-A83378B09CCF}" destId="{DF9B5F96-742C-475D-998A-CF2B7E214E1D}" srcOrd="1" destOrd="0" presId="urn:microsoft.com/office/officeart/2018/2/layout/IconVerticalSolidList"/>
    <dgm:cxn modelId="{871A7683-3842-4F5A-BDAA-E493FE9E13B4}" type="presParOf" srcId="{E3C5E6C3-84D3-4332-AD5D-A83378B09CCF}" destId="{C5B570C6-2CA6-429B-A3B5-E278F9AA2ED1}" srcOrd="2" destOrd="0" presId="urn:microsoft.com/office/officeart/2018/2/layout/IconVerticalSolidList"/>
    <dgm:cxn modelId="{5A26B701-06EB-4CDF-83F8-C479C1817835}" type="presParOf" srcId="{E3C5E6C3-84D3-4332-AD5D-A83378B09CCF}" destId="{4FF927DE-DFE0-4274-BB5A-6D397489CE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862E5-C492-41B9-B487-5A12F8A7515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CB8AA8-B2F5-4557-85BF-A93E114EF0A3}">
      <dgm:prSet/>
      <dgm:spPr/>
      <dgm:t>
        <a:bodyPr/>
        <a:lstStyle/>
        <a:p>
          <a:r>
            <a:rPr lang="en-US" dirty="0"/>
            <a:t>Reliable for short-term forecasting. </a:t>
          </a:r>
        </a:p>
      </dgm:t>
    </dgm:pt>
    <dgm:pt modelId="{AC3FD24B-7B31-41BC-AAB1-9670D5A6774F}" type="parTrans" cxnId="{93F060DA-2A11-4168-98AB-D8B55AC830A9}">
      <dgm:prSet/>
      <dgm:spPr/>
      <dgm:t>
        <a:bodyPr/>
        <a:lstStyle/>
        <a:p>
          <a:endParaRPr lang="en-US"/>
        </a:p>
      </dgm:t>
    </dgm:pt>
    <dgm:pt modelId="{129E26D0-733B-4F99-B667-F249B8100814}" type="sibTrans" cxnId="{93F060DA-2A11-4168-98AB-D8B55AC830A9}">
      <dgm:prSet/>
      <dgm:spPr/>
      <dgm:t>
        <a:bodyPr/>
        <a:lstStyle/>
        <a:p>
          <a:endParaRPr lang="en-US"/>
        </a:p>
      </dgm:t>
    </dgm:pt>
    <dgm:pt modelId="{55179E55-2436-40E2-BEB9-A2DF0CFE1AC1}">
      <dgm:prSet/>
      <dgm:spPr/>
      <dgm:t>
        <a:bodyPr/>
        <a:lstStyle/>
        <a:p>
          <a:r>
            <a:rPr lang="en-US"/>
            <a:t>Effective for stationary time series with clear autocorrelations</a:t>
          </a:r>
        </a:p>
      </dgm:t>
    </dgm:pt>
    <dgm:pt modelId="{62D10E43-AB57-40ED-80B4-D41697068AAC}" type="parTrans" cxnId="{6EA5916E-15F5-4AF2-B499-D56384718742}">
      <dgm:prSet/>
      <dgm:spPr/>
      <dgm:t>
        <a:bodyPr/>
        <a:lstStyle/>
        <a:p>
          <a:endParaRPr lang="en-US"/>
        </a:p>
      </dgm:t>
    </dgm:pt>
    <dgm:pt modelId="{2771FB2C-A0A2-4232-A511-1C2970E75F6C}" type="sibTrans" cxnId="{6EA5916E-15F5-4AF2-B499-D56384718742}">
      <dgm:prSet/>
      <dgm:spPr/>
      <dgm:t>
        <a:bodyPr/>
        <a:lstStyle/>
        <a:p>
          <a:endParaRPr lang="en-US"/>
        </a:p>
      </dgm:t>
    </dgm:pt>
    <dgm:pt modelId="{53D84814-0CC2-4D4C-A508-CF72A330452B}" type="pres">
      <dgm:prSet presAssocID="{829862E5-C492-41B9-B487-5A12F8A75152}" presName="linear" presStyleCnt="0">
        <dgm:presLayoutVars>
          <dgm:animLvl val="lvl"/>
          <dgm:resizeHandles val="exact"/>
        </dgm:presLayoutVars>
      </dgm:prSet>
      <dgm:spPr/>
    </dgm:pt>
    <dgm:pt modelId="{212F7366-F300-422B-BBF6-DF7CB37F64CE}" type="pres">
      <dgm:prSet presAssocID="{02CB8AA8-B2F5-4557-85BF-A93E114EF0A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743595-6130-4603-8C57-217C14A90360}" type="pres">
      <dgm:prSet presAssocID="{129E26D0-733B-4F99-B667-F249B8100814}" presName="spacer" presStyleCnt="0"/>
      <dgm:spPr/>
    </dgm:pt>
    <dgm:pt modelId="{081A99AC-471C-4481-8B83-698801B017D7}" type="pres">
      <dgm:prSet presAssocID="{55179E55-2436-40E2-BEB9-A2DF0CFE1AC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100100B-FD03-4F84-AC74-B52158E80E73}" type="presOf" srcId="{55179E55-2436-40E2-BEB9-A2DF0CFE1AC1}" destId="{081A99AC-471C-4481-8B83-698801B017D7}" srcOrd="0" destOrd="0" presId="urn:microsoft.com/office/officeart/2005/8/layout/vList2"/>
    <dgm:cxn modelId="{6EA5916E-15F5-4AF2-B499-D56384718742}" srcId="{829862E5-C492-41B9-B487-5A12F8A75152}" destId="{55179E55-2436-40E2-BEB9-A2DF0CFE1AC1}" srcOrd="1" destOrd="0" parTransId="{62D10E43-AB57-40ED-80B4-D41697068AAC}" sibTransId="{2771FB2C-A0A2-4232-A511-1C2970E75F6C}"/>
    <dgm:cxn modelId="{D7E34B8C-DE21-477A-AC72-AF7E85AA51F6}" type="presOf" srcId="{829862E5-C492-41B9-B487-5A12F8A75152}" destId="{53D84814-0CC2-4D4C-A508-CF72A330452B}" srcOrd="0" destOrd="0" presId="urn:microsoft.com/office/officeart/2005/8/layout/vList2"/>
    <dgm:cxn modelId="{93F060DA-2A11-4168-98AB-D8B55AC830A9}" srcId="{829862E5-C492-41B9-B487-5A12F8A75152}" destId="{02CB8AA8-B2F5-4557-85BF-A93E114EF0A3}" srcOrd="0" destOrd="0" parTransId="{AC3FD24B-7B31-41BC-AAB1-9670D5A6774F}" sibTransId="{129E26D0-733B-4F99-B667-F249B8100814}"/>
    <dgm:cxn modelId="{31B725E1-FEC5-401C-8447-7D6E45C3FFF7}" type="presOf" srcId="{02CB8AA8-B2F5-4557-85BF-A93E114EF0A3}" destId="{212F7366-F300-422B-BBF6-DF7CB37F64CE}" srcOrd="0" destOrd="0" presId="urn:microsoft.com/office/officeart/2005/8/layout/vList2"/>
    <dgm:cxn modelId="{C1DFAF92-DA58-4C32-B176-B84EFC56765E}" type="presParOf" srcId="{53D84814-0CC2-4D4C-A508-CF72A330452B}" destId="{212F7366-F300-422B-BBF6-DF7CB37F64CE}" srcOrd="0" destOrd="0" presId="urn:microsoft.com/office/officeart/2005/8/layout/vList2"/>
    <dgm:cxn modelId="{11E5B330-2733-4FB1-9964-EC2A7EA8B931}" type="presParOf" srcId="{53D84814-0CC2-4D4C-A508-CF72A330452B}" destId="{EB743595-6130-4603-8C57-217C14A90360}" srcOrd="1" destOrd="0" presId="urn:microsoft.com/office/officeart/2005/8/layout/vList2"/>
    <dgm:cxn modelId="{EA935876-79B1-4A99-ACB0-1AD804F02D29}" type="presParOf" srcId="{53D84814-0CC2-4D4C-A508-CF72A330452B}" destId="{081A99AC-471C-4481-8B83-698801B017D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57D925-84AD-4DD7-A29C-332B87CD21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197198-AD88-4EA7-ABF1-D4A057FF5239}">
      <dgm:prSet custT="1"/>
      <dgm:spPr/>
      <dgm:t>
        <a:bodyPr/>
        <a:lstStyle/>
        <a:p>
          <a:r>
            <a:rPr lang="en-US" sz="1600" dirty="0"/>
            <a:t> Excels at modeling trends and seasonality.</a:t>
          </a:r>
        </a:p>
      </dgm:t>
    </dgm:pt>
    <dgm:pt modelId="{FFA5A3BF-97FB-47B4-A843-BB86BD79175B}" type="parTrans" cxnId="{3B38BF2B-6935-4DF1-8FE0-C55E70271D1A}">
      <dgm:prSet/>
      <dgm:spPr/>
      <dgm:t>
        <a:bodyPr/>
        <a:lstStyle/>
        <a:p>
          <a:endParaRPr lang="en-US"/>
        </a:p>
      </dgm:t>
    </dgm:pt>
    <dgm:pt modelId="{57F9B08D-B730-4E7B-B373-1CB87665427A}" type="sibTrans" cxnId="{3B38BF2B-6935-4DF1-8FE0-C55E70271D1A}">
      <dgm:prSet/>
      <dgm:spPr/>
      <dgm:t>
        <a:bodyPr/>
        <a:lstStyle/>
        <a:p>
          <a:endParaRPr lang="en-US"/>
        </a:p>
      </dgm:t>
    </dgm:pt>
    <dgm:pt modelId="{E2C9A592-B22B-4DE5-A98A-FF623FD55725}">
      <dgm:prSet custT="1"/>
      <dgm:spPr/>
      <dgm:t>
        <a:bodyPr/>
        <a:lstStyle/>
        <a:p>
          <a:r>
            <a:rPr lang="en-US" sz="1600" dirty="0"/>
            <a:t> Captured g</a:t>
          </a:r>
          <a:r>
            <a:rPr lang="en-US" sz="1600" b="0" i="0" dirty="0"/>
            <a:t>radual increases or decreases highlight changes in generation efficiency or environmental conditions.</a:t>
          </a:r>
          <a:endParaRPr lang="en-US" sz="1600" dirty="0"/>
        </a:p>
      </dgm:t>
    </dgm:pt>
    <dgm:pt modelId="{52737908-103B-4E9F-89DD-23B5EB41DA27}" type="parTrans" cxnId="{7B00F40E-5B57-4C9E-94B4-4B9657D3CB06}">
      <dgm:prSet/>
      <dgm:spPr/>
      <dgm:t>
        <a:bodyPr/>
        <a:lstStyle/>
        <a:p>
          <a:endParaRPr lang="en-US"/>
        </a:p>
      </dgm:t>
    </dgm:pt>
    <dgm:pt modelId="{6C44B096-1697-46D8-A6A4-7D0E2E2B1729}" type="sibTrans" cxnId="{7B00F40E-5B57-4C9E-94B4-4B9657D3CB06}">
      <dgm:prSet/>
      <dgm:spPr/>
      <dgm:t>
        <a:bodyPr/>
        <a:lstStyle/>
        <a:p>
          <a:endParaRPr lang="en-US"/>
        </a:p>
      </dgm:t>
    </dgm:pt>
    <dgm:pt modelId="{0FA9EB24-2225-45FB-954E-D0E065E90D58}" type="pres">
      <dgm:prSet presAssocID="{7357D925-84AD-4DD7-A29C-332B87CD21F9}" presName="linear" presStyleCnt="0">
        <dgm:presLayoutVars>
          <dgm:animLvl val="lvl"/>
          <dgm:resizeHandles val="exact"/>
        </dgm:presLayoutVars>
      </dgm:prSet>
      <dgm:spPr/>
    </dgm:pt>
    <dgm:pt modelId="{C4DE4E5F-810D-4C09-9762-14FB0C430D95}" type="pres">
      <dgm:prSet presAssocID="{65197198-AD88-4EA7-ABF1-D4A057FF5239}" presName="parentText" presStyleLbl="node1" presStyleIdx="0" presStyleCnt="2" custScaleY="59628">
        <dgm:presLayoutVars>
          <dgm:chMax val="0"/>
          <dgm:bulletEnabled val="1"/>
        </dgm:presLayoutVars>
      </dgm:prSet>
      <dgm:spPr/>
    </dgm:pt>
    <dgm:pt modelId="{1DD97807-6366-462A-ADF8-EBB03BF90D48}" type="pres">
      <dgm:prSet presAssocID="{57F9B08D-B730-4E7B-B373-1CB87665427A}" presName="spacer" presStyleCnt="0"/>
      <dgm:spPr/>
    </dgm:pt>
    <dgm:pt modelId="{0A0401D1-134A-4AD8-9645-80A3BC722233}" type="pres">
      <dgm:prSet presAssocID="{E2C9A592-B22B-4DE5-A98A-FF623FD557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B00F40E-5B57-4C9E-94B4-4B9657D3CB06}" srcId="{7357D925-84AD-4DD7-A29C-332B87CD21F9}" destId="{E2C9A592-B22B-4DE5-A98A-FF623FD55725}" srcOrd="1" destOrd="0" parTransId="{52737908-103B-4E9F-89DD-23B5EB41DA27}" sibTransId="{6C44B096-1697-46D8-A6A4-7D0E2E2B1729}"/>
    <dgm:cxn modelId="{3B38BF2B-6935-4DF1-8FE0-C55E70271D1A}" srcId="{7357D925-84AD-4DD7-A29C-332B87CD21F9}" destId="{65197198-AD88-4EA7-ABF1-D4A057FF5239}" srcOrd="0" destOrd="0" parTransId="{FFA5A3BF-97FB-47B4-A843-BB86BD79175B}" sibTransId="{57F9B08D-B730-4E7B-B373-1CB87665427A}"/>
    <dgm:cxn modelId="{55C5493B-0D65-4CEA-B496-E0D98D5384A6}" type="presOf" srcId="{65197198-AD88-4EA7-ABF1-D4A057FF5239}" destId="{C4DE4E5F-810D-4C09-9762-14FB0C430D95}" srcOrd="0" destOrd="0" presId="urn:microsoft.com/office/officeart/2005/8/layout/vList2"/>
    <dgm:cxn modelId="{37148EB1-3138-43BF-8FA2-935253E65EA0}" type="presOf" srcId="{E2C9A592-B22B-4DE5-A98A-FF623FD55725}" destId="{0A0401D1-134A-4AD8-9645-80A3BC722233}" srcOrd="0" destOrd="0" presId="urn:microsoft.com/office/officeart/2005/8/layout/vList2"/>
    <dgm:cxn modelId="{043A93F8-E38F-4C7F-B215-2DA5B3894FF6}" type="presOf" srcId="{7357D925-84AD-4DD7-A29C-332B87CD21F9}" destId="{0FA9EB24-2225-45FB-954E-D0E065E90D58}" srcOrd="0" destOrd="0" presId="urn:microsoft.com/office/officeart/2005/8/layout/vList2"/>
    <dgm:cxn modelId="{2E7AB276-C1D2-4EA8-B53C-852AB1F475A7}" type="presParOf" srcId="{0FA9EB24-2225-45FB-954E-D0E065E90D58}" destId="{C4DE4E5F-810D-4C09-9762-14FB0C430D95}" srcOrd="0" destOrd="0" presId="urn:microsoft.com/office/officeart/2005/8/layout/vList2"/>
    <dgm:cxn modelId="{C68C2008-14A4-425D-9C30-C73F0BC0BC39}" type="presParOf" srcId="{0FA9EB24-2225-45FB-954E-D0E065E90D58}" destId="{1DD97807-6366-462A-ADF8-EBB03BF90D48}" srcOrd="1" destOrd="0" presId="urn:microsoft.com/office/officeart/2005/8/layout/vList2"/>
    <dgm:cxn modelId="{18779950-6845-437B-A189-595116A3F4B3}" type="presParOf" srcId="{0FA9EB24-2225-45FB-954E-D0E065E90D58}" destId="{0A0401D1-134A-4AD8-9645-80A3BC72223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B8978A-0EBA-4207-B610-0814290819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9EDE12-5B7A-4DC7-9645-2E73FCE28418}">
      <dgm:prSet custT="1"/>
      <dgm:spPr/>
      <dgm:t>
        <a:bodyPr/>
        <a:lstStyle/>
        <a:p>
          <a:r>
            <a:rPr lang="en-US" sz="1600" dirty="0"/>
            <a:t>Strong in error minimization but  struggled with generalization (R2: -0.54).</a:t>
          </a:r>
        </a:p>
      </dgm:t>
    </dgm:pt>
    <dgm:pt modelId="{505BD9FB-660A-4DF5-8792-6AC191DB8C8E}" type="parTrans" cxnId="{063B2DB6-27BA-46F9-9712-E14CD076C8E2}">
      <dgm:prSet/>
      <dgm:spPr/>
      <dgm:t>
        <a:bodyPr/>
        <a:lstStyle/>
        <a:p>
          <a:endParaRPr lang="en-US"/>
        </a:p>
      </dgm:t>
    </dgm:pt>
    <dgm:pt modelId="{46A1B3C3-44F4-4AA2-954B-942DFE5D5AAE}" type="sibTrans" cxnId="{063B2DB6-27BA-46F9-9712-E14CD076C8E2}">
      <dgm:prSet/>
      <dgm:spPr/>
      <dgm:t>
        <a:bodyPr/>
        <a:lstStyle/>
        <a:p>
          <a:endParaRPr lang="en-US"/>
        </a:p>
      </dgm:t>
    </dgm:pt>
    <dgm:pt modelId="{4E0687EE-3FBA-4611-B36D-FFCD6F0F893D}">
      <dgm:prSet custT="1"/>
      <dgm:spPr/>
      <dgm:t>
        <a:bodyPr/>
        <a:lstStyle/>
        <a:p>
          <a:r>
            <a:rPr lang="en-US" sz="1600" dirty="0"/>
            <a:t>Identify the most significant predictors of solar power (`AC_POWER`) and improve forecasting accuracy.</a:t>
          </a:r>
        </a:p>
      </dgm:t>
    </dgm:pt>
    <dgm:pt modelId="{49663486-E6F0-4596-8E16-1E2279DFA014}" type="parTrans" cxnId="{A26F0579-0775-4F58-8AF9-0A9035733FF5}">
      <dgm:prSet/>
      <dgm:spPr/>
      <dgm:t>
        <a:bodyPr/>
        <a:lstStyle/>
        <a:p>
          <a:endParaRPr lang="en-US"/>
        </a:p>
      </dgm:t>
    </dgm:pt>
    <dgm:pt modelId="{0619DAEF-FC79-4B8D-9B77-012B7621B87C}" type="sibTrans" cxnId="{A26F0579-0775-4F58-8AF9-0A9035733FF5}">
      <dgm:prSet/>
      <dgm:spPr/>
      <dgm:t>
        <a:bodyPr/>
        <a:lstStyle/>
        <a:p>
          <a:endParaRPr lang="en-US"/>
        </a:p>
      </dgm:t>
    </dgm:pt>
    <dgm:pt modelId="{18595F83-B7BC-48C4-AF9A-52E30E127F9B}" type="pres">
      <dgm:prSet presAssocID="{B5B8978A-0EBA-4207-B610-0814290819F7}" presName="linear" presStyleCnt="0">
        <dgm:presLayoutVars>
          <dgm:animLvl val="lvl"/>
          <dgm:resizeHandles val="exact"/>
        </dgm:presLayoutVars>
      </dgm:prSet>
      <dgm:spPr/>
    </dgm:pt>
    <dgm:pt modelId="{0D24038B-2CA5-4793-92E7-0CED258A6167}" type="pres">
      <dgm:prSet presAssocID="{9C9EDE12-5B7A-4DC7-9645-2E73FCE2841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03FF10-9936-4C29-866A-C76477F033CF}" type="pres">
      <dgm:prSet presAssocID="{46A1B3C3-44F4-4AA2-954B-942DFE5D5AAE}" presName="spacer" presStyleCnt="0"/>
      <dgm:spPr/>
    </dgm:pt>
    <dgm:pt modelId="{23AC15A8-D1ED-4179-8141-F852961BF3D1}" type="pres">
      <dgm:prSet presAssocID="{4E0687EE-3FBA-4611-B36D-FFCD6F0F893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02053A-AB69-4F4C-9307-BE42BE9C79E1}" type="presOf" srcId="{B5B8978A-0EBA-4207-B610-0814290819F7}" destId="{18595F83-B7BC-48C4-AF9A-52E30E127F9B}" srcOrd="0" destOrd="0" presId="urn:microsoft.com/office/officeart/2005/8/layout/vList2"/>
    <dgm:cxn modelId="{2E3ACE43-D7F6-4C61-95A1-534B5C4DAF2B}" type="presOf" srcId="{9C9EDE12-5B7A-4DC7-9645-2E73FCE28418}" destId="{0D24038B-2CA5-4793-92E7-0CED258A6167}" srcOrd="0" destOrd="0" presId="urn:microsoft.com/office/officeart/2005/8/layout/vList2"/>
    <dgm:cxn modelId="{95AB8C45-A7AC-4C3D-A350-31073313EB8B}" type="presOf" srcId="{4E0687EE-3FBA-4611-B36D-FFCD6F0F893D}" destId="{23AC15A8-D1ED-4179-8141-F852961BF3D1}" srcOrd="0" destOrd="0" presId="urn:microsoft.com/office/officeart/2005/8/layout/vList2"/>
    <dgm:cxn modelId="{A26F0579-0775-4F58-8AF9-0A9035733FF5}" srcId="{B5B8978A-0EBA-4207-B610-0814290819F7}" destId="{4E0687EE-3FBA-4611-B36D-FFCD6F0F893D}" srcOrd="1" destOrd="0" parTransId="{49663486-E6F0-4596-8E16-1E2279DFA014}" sibTransId="{0619DAEF-FC79-4B8D-9B77-012B7621B87C}"/>
    <dgm:cxn modelId="{063B2DB6-27BA-46F9-9712-E14CD076C8E2}" srcId="{B5B8978A-0EBA-4207-B610-0814290819F7}" destId="{9C9EDE12-5B7A-4DC7-9645-2E73FCE28418}" srcOrd="0" destOrd="0" parTransId="{505BD9FB-660A-4DF5-8792-6AC191DB8C8E}" sibTransId="{46A1B3C3-44F4-4AA2-954B-942DFE5D5AAE}"/>
    <dgm:cxn modelId="{EE06D3A9-75DA-4F61-8510-2216844687B5}" type="presParOf" srcId="{18595F83-B7BC-48C4-AF9A-52E30E127F9B}" destId="{0D24038B-2CA5-4793-92E7-0CED258A6167}" srcOrd="0" destOrd="0" presId="urn:microsoft.com/office/officeart/2005/8/layout/vList2"/>
    <dgm:cxn modelId="{B468FDCB-35F4-4FBC-9763-B9CB4C0CD3C5}" type="presParOf" srcId="{18595F83-B7BC-48C4-AF9A-52E30E127F9B}" destId="{7303FF10-9936-4C29-866A-C76477F033CF}" srcOrd="1" destOrd="0" presId="urn:microsoft.com/office/officeart/2005/8/layout/vList2"/>
    <dgm:cxn modelId="{7A8E0683-FA94-4D8D-9E26-0C8010558374}" type="presParOf" srcId="{18595F83-B7BC-48C4-AF9A-52E30E127F9B}" destId="{23AC15A8-D1ED-4179-8141-F852961BF3D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EC1FD6-F213-4E6D-A48A-836A8C3F8E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BACA06-AEBD-4BC4-9C57-7EBF720A686A}">
      <dgm:prSet/>
      <dgm:spPr/>
      <dgm:t>
        <a:bodyPr/>
        <a:lstStyle/>
        <a:p>
          <a:r>
            <a:rPr lang="en-US" dirty="0"/>
            <a:t>Captures complex nonlinear dependencies; ideal for high-accuracy forecasting.</a:t>
          </a:r>
        </a:p>
      </dgm:t>
    </dgm:pt>
    <dgm:pt modelId="{FF8FB004-3BBD-4432-AAFA-5B30BC198546}" type="parTrans" cxnId="{49AC1A90-1333-4607-9AD5-6E0CF2A3BEFE}">
      <dgm:prSet/>
      <dgm:spPr/>
      <dgm:t>
        <a:bodyPr/>
        <a:lstStyle/>
        <a:p>
          <a:endParaRPr lang="en-US"/>
        </a:p>
      </dgm:t>
    </dgm:pt>
    <dgm:pt modelId="{A6508793-B80E-43D9-B631-BA890384883A}" type="sibTrans" cxnId="{49AC1A90-1333-4607-9AD5-6E0CF2A3BEFE}">
      <dgm:prSet/>
      <dgm:spPr/>
      <dgm:t>
        <a:bodyPr/>
        <a:lstStyle/>
        <a:p>
          <a:endParaRPr lang="en-US"/>
        </a:p>
      </dgm:t>
    </dgm:pt>
    <dgm:pt modelId="{38254F53-052C-44AD-9A2A-716A51DA5378}" type="pres">
      <dgm:prSet presAssocID="{C5EC1FD6-F213-4E6D-A48A-836A8C3F8E6A}" presName="linear" presStyleCnt="0">
        <dgm:presLayoutVars>
          <dgm:animLvl val="lvl"/>
          <dgm:resizeHandles val="exact"/>
        </dgm:presLayoutVars>
      </dgm:prSet>
      <dgm:spPr/>
    </dgm:pt>
    <dgm:pt modelId="{0C738821-4C49-4FD0-B51A-4D4314FB8BDB}" type="pres">
      <dgm:prSet presAssocID="{8DBACA06-AEBD-4BC4-9C57-7EBF720A686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A5D2588-D766-4F73-ADFE-647C116806E6}" type="presOf" srcId="{C5EC1FD6-F213-4E6D-A48A-836A8C3F8E6A}" destId="{38254F53-052C-44AD-9A2A-716A51DA5378}" srcOrd="0" destOrd="0" presId="urn:microsoft.com/office/officeart/2005/8/layout/vList2"/>
    <dgm:cxn modelId="{49AC1A90-1333-4607-9AD5-6E0CF2A3BEFE}" srcId="{C5EC1FD6-F213-4E6D-A48A-836A8C3F8E6A}" destId="{8DBACA06-AEBD-4BC4-9C57-7EBF720A686A}" srcOrd="0" destOrd="0" parTransId="{FF8FB004-3BBD-4432-AAFA-5B30BC198546}" sibTransId="{A6508793-B80E-43D9-B631-BA890384883A}"/>
    <dgm:cxn modelId="{DAB13DCC-50F2-4E82-BCAB-4D617B9B5970}" type="presOf" srcId="{8DBACA06-AEBD-4BC4-9C57-7EBF720A686A}" destId="{0C738821-4C49-4FD0-B51A-4D4314FB8BDB}" srcOrd="0" destOrd="0" presId="urn:microsoft.com/office/officeart/2005/8/layout/vList2"/>
    <dgm:cxn modelId="{4B812D68-AD65-4570-A65E-095FB8FDCDFA}" type="presParOf" srcId="{38254F53-052C-44AD-9A2A-716A51DA5378}" destId="{0C738821-4C49-4FD0-B51A-4D4314FB8B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252F29-274C-4A15-A858-AAF897A544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28A3D-B1AE-42B6-A173-E9B39E50D083}" type="pres">
      <dgm:prSet presAssocID="{24252F29-274C-4A15-A858-AAF897A5441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34BE0602-8B0E-451C-B5F3-B4FD53157DCD}" type="presOf" srcId="{24252F29-274C-4A15-A858-AAF897A5441B}" destId="{31B28A3D-B1AE-42B6-A173-E9B39E50D0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73102E-DB52-4F3F-B9D5-00837207F9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D57D82-6A40-45DA-AAA7-7FD2A5AEC1EF}">
      <dgm:prSet/>
      <dgm:spPr/>
      <dgm:t>
        <a:bodyPr/>
        <a:lstStyle/>
        <a:p>
          <a:r>
            <a:rPr lang="en-US" dirty="0"/>
            <a:t>The LSTM model had the best overall performance (R2: </a:t>
          </a:r>
          <a:r>
            <a:rPr lang="en-US" b="1" dirty="0"/>
            <a:t>0.98</a:t>
          </a:r>
          <a:r>
            <a:rPr lang="en-US" dirty="0"/>
            <a:t>, MAE: </a:t>
          </a:r>
          <a:r>
            <a:rPr lang="en-US" b="1" dirty="0"/>
            <a:t>0.02</a:t>
          </a:r>
          <a:r>
            <a:rPr lang="en-US" dirty="0"/>
            <a:t>, RMSE: </a:t>
          </a:r>
          <a:r>
            <a:rPr lang="en-US" b="1" dirty="0"/>
            <a:t>0.03</a:t>
          </a:r>
          <a:r>
            <a:rPr lang="en-US" dirty="0"/>
            <a:t>)</a:t>
          </a:r>
        </a:p>
      </dgm:t>
    </dgm:pt>
    <dgm:pt modelId="{3000EA79-1360-41D1-B075-F96AD4F26142}" type="parTrans" cxnId="{61D4659E-7A4D-4297-B207-6E93B6AA6FB0}">
      <dgm:prSet/>
      <dgm:spPr/>
      <dgm:t>
        <a:bodyPr/>
        <a:lstStyle/>
        <a:p>
          <a:endParaRPr lang="en-US"/>
        </a:p>
      </dgm:t>
    </dgm:pt>
    <dgm:pt modelId="{388BC122-B163-4A76-B83A-BB29F3189988}" type="sibTrans" cxnId="{61D4659E-7A4D-4297-B207-6E93B6AA6FB0}">
      <dgm:prSet/>
      <dgm:spPr/>
      <dgm:t>
        <a:bodyPr/>
        <a:lstStyle/>
        <a:p>
          <a:endParaRPr lang="en-US"/>
        </a:p>
      </dgm:t>
    </dgm:pt>
    <dgm:pt modelId="{A089DCD6-580B-451F-9968-72395491FAAF}" type="pres">
      <dgm:prSet presAssocID="{9573102E-DB52-4F3F-B9D5-00837207F953}" presName="linear" presStyleCnt="0">
        <dgm:presLayoutVars>
          <dgm:animLvl val="lvl"/>
          <dgm:resizeHandles val="exact"/>
        </dgm:presLayoutVars>
      </dgm:prSet>
      <dgm:spPr/>
    </dgm:pt>
    <dgm:pt modelId="{1843AFB1-F069-45D0-99D4-D71B84F63D88}" type="pres">
      <dgm:prSet presAssocID="{E4D57D82-6A40-45DA-AAA7-7FD2A5AEC1E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9EBF347-3697-4BB7-99C5-BB1AAA178237}" type="presOf" srcId="{9573102E-DB52-4F3F-B9D5-00837207F953}" destId="{A089DCD6-580B-451F-9968-72395491FAAF}" srcOrd="0" destOrd="0" presId="urn:microsoft.com/office/officeart/2005/8/layout/vList2"/>
    <dgm:cxn modelId="{38C8CD68-31E9-4D22-9F3C-311771B51C0A}" type="presOf" srcId="{E4D57D82-6A40-45DA-AAA7-7FD2A5AEC1EF}" destId="{1843AFB1-F069-45D0-99D4-D71B84F63D88}" srcOrd="0" destOrd="0" presId="urn:microsoft.com/office/officeart/2005/8/layout/vList2"/>
    <dgm:cxn modelId="{61D4659E-7A4D-4297-B207-6E93B6AA6FB0}" srcId="{9573102E-DB52-4F3F-B9D5-00837207F953}" destId="{E4D57D82-6A40-45DA-AAA7-7FD2A5AEC1EF}" srcOrd="0" destOrd="0" parTransId="{3000EA79-1360-41D1-B075-F96AD4F26142}" sibTransId="{388BC122-B163-4A76-B83A-BB29F3189988}"/>
    <dgm:cxn modelId="{80C8F55F-D475-4ADA-8E29-586749F15A01}" type="presParOf" srcId="{A089DCD6-580B-451F-9968-72395491FAAF}" destId="{1843AFB1-F069-45D0-99D4-D71B84F63D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2E28A3-11E8-4356-9879-92F1A2FA13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F0820D6-E132-45BF-BCF9-3C9E10935D51}">
      <dgm:prSet/>
      <dgm:spPr/>
      <dgm:t>
        <a:bodyPr/>
        <a:lstStyle/>
        <a:p>
          <a:r>
            <a:rPr lang="en-US" b="1"/>
            <a:t>Feature Enrichment</a:t>
          </a:r>
          <a:endParaRPr lang="en-US"/>
        </a:p>
      </dgm:t>
    </dgm:pt>
    <dgm:pt modelId="{26F4CF07-6F40-4BCC-8F36-A22E2E60FFCF}" type="parTrans" cxnId="{F62641E1-BD6C-4172-A667-D5376E49089F}">
      <dgm:prSet/>
      <dgm:spPr/>
      <dgm:t>
        <a:bodyPr/>
        <a:lstStyle/>
        <a:p>
          <a:endParaRPr lang="en-US"/>
        </a:p>
      </dgm:t>
    </dgm:pt>
    <dgm:pt modelId="{541A2A54-6133-429D-92DA-70AE7EF9176E}" type="sibTrans" cxnId="{F62641E1-BD6C-4172-A667-D5376E49089F}">
      <dgm:prSet/>
      <dgm:spPr/>
      <dgm:t>
        <a:bodyPr/>
        <a:lstStyle/>
        <a:p>
          <a:endParaRPr lang="en-US"/>
        </a:p>
      </dgm:t>
    </dgm:pt>
    <dgm:pt modelId="{C3C2A111-820E-4BDB-BB9A-5C9C58122C51}">
      <dgm:prSet/>
      <dgm:spPr/>
      <dgm:t>
        <a:bodyPr/>
        <a:lstStyle/>
        <a:p>
          <a:r>
            <a:rPr lang="en-US"/>
            <a:t>Add weather features:</a:t>
          </a:r>
          <a:r>
            <a:rPr lang="en-US" b="1"/>
            <a:t> Cloud cover, wind speed, and humidity</a:t>
          </a:r>
          <a:r>
            <a:rPr lang="en-US"/>
            <a:t>.</a:t>
          </a:r>
        </a:p>
      </dgm:t>
    </dgm:pt>
    <dgm:pt modelId="{1AC0F063-10FC-4E43-833D-B4F98755DE96}" type="parTrans" cxnId="{1305D870-BB22-46EC-93A3-E27BE7356DBE}">
      <dgm:prSet/>
      <dgm:spPr/>
      <dgm:t>
        <a:bodyPr/>
        <a:lstStyle/>
        <a:p>
          <a:endParaRPr lang="en-US"/>
        </a:p>
      </dgm:t>
    </dgm:pt>
    <dgm:pt modelId="{9F4A2AFA-1BDC-4FFE-AB23-BDB167A9559B}" type="sibTrans" cxnId="{1305D870-BB22-46EC-93A3-E27BE7356DBE}">
      <dgm:prSet/>
      <dgm:spPr/>
      <dgm:t>
        <a:bodyPr/>
        <a:lstStyle/>
        <a:p>
          <a:endParaRPr lang="en-US"/>
        </a:p>
      </dgm:t>
    </dgm:pt>
    <dgm:pt modelId="{FEA44AD9-6925-4EE9-9F6A-3C1670C7A7F4}">
      <dgm:prSet/>
      <dgm:spPr/>
      <dgm:t>
        <a:bodyPr/>
        <a:lstStyle/>
        <a:p>
          <a:r>
            <a:rPr lang="en-US"/>
            <a:t>Incorporate </a:t>
          </a:r>
          <a:r>
            <a:rPr lang="en-US" b="1"/>
            <a:t>spatial data </a:t>
          </a:r>
          <a:r>
            <a:rPr lang="en-US"/>
            <a:t>to enhance context-based forecasting.</a:t>
          </a:r>
        </a:p>
      </dgm:t>
    </dgm:pt>
    <dgm:pt modelId="{14851713-0EAA-445C-B336-55A6DFCCFAA5}" type="parTrans" cxnId="{C945574C-74E4-4B34-8AAE-F9620CEBE7F1}">
      <dgm:prSet/>
      <dgm:spPr/>
      <dgm:t>
        <a:bodyPr/>
        <a:lstStyle/>
        <a:p>
          <a:endParaRPr lang="en-US"/>
        </a:p>
      </dgm:t>
    </dgm:pt>
    <dgm:pt modelId="{9FF867CF-1B9F-4DEB-A46D-92C84C56303E}" type="sibTrans" cxnId="{C945574C-74E4-4B34-8AAE-F9620CEBE7F1}">
      <dgm:prSet/>
      <dgm:spPr/>
      <dgm:t>
        <a:bodyPr/>
        <a:lstStyle/>
        <a:p>
          <a:endParaRPr lang="en-US"/>
        </a:p>
      </dgm:t>
    </dgm:pt>
    <dgm:pt modelId="{AA63DD53-05E7-4472-BAB3-4252B2FEE349}">
      <dgm:prSet/>
      <dgm:spPr/>
      <dgm:t>
        <a:bodyPr/>
        <a:lstStyle/>
        <a:p>
          <a:r>
            <a:rPr lang="en-US" b="1"/>
            <a:t>Model Enhancements</a:t>
          </a:r>
          <a:endParaRPr lang="en-US"/>
        </a:p>
      </dgm:t>
    </dgm:pt>
    <dgm:pt modelId="{CC318D39-05E9-47C9-B04C-9EE12098CBAC}" type="parTrans" cxnId="{36C536F9-E50D-4229-87FC-A273DAFAB5E9}">
      <dgm:prSet/>
      <dgm:spPr/>
      <dgm:t>
        <a:bodyPr/>
        <a:lstStyle/>
        <a:p>
          <a:endParaRPr lang="en-US"/>
        </a:p>
      </dgm:t>
    </dgm:pt>
    <dgm:pt modelId="{65693B82-28AF-46DF-A9C8-ED783EE96E9D}" type="sibTrans" cxnId="{36C536F9-E50D-4229-87FC-A273DAFAB5E9}">
      <dgm:prSet/>
      <dgm:spPr/>
      <dgm:t>
        <a:bodyPr/>
        <a:lstStyle/>
        <a:p>
          <a:endParaRPr lang="en-US"/>
        </a:p>
      </dgm:t>
    </dgm:pt>
    <dgm:pt modelId="{DCDDA774-1636-47F1-8B5F-E077C124C668}">
      <dgm:prSet/>
      <dgm:spPr/>
      <dgm:t>
        <a:bodyPr/>
        <a:lstStyle/>
        <a:p>
          <a:r>
            <a:rPr lang="en-US"/>
            <a:t>Explore </a:t>
          </a:r>
          <a:r>
            <a:rPr lang="en-US" b="1"/>
            <a:t>ensemble modeling </a:t>
          </a:r>
          <a:r>
            <a:rPr lang="en-US"/>
            <a:t>to combine ARIMA, Prophet, and LSTM for better accuracy.</a:t>
          </a:r>
        </a:p>
      </dgm:t>
    </dgm:pt>
    <dgm:pt modelId="{31FA3C4E-9016-43F2-B25D-23E4D3CB4EB0}" type="parTrans" cxnId="{A8751E09-2216-48CD-8A5E-6E6834607AA2}">
      <dgm:prSet/>
      <dgm:spPr/>
      <dgm:t>
        <a:bodyPr/>
        <a:lstStyle/>
        <a:p>
          <a:endParaRPr lang="en-US"/>
        </a:p>
      </dgm:t>
    </dgm:pt>
    <dgm:pt modelId="{E7193907-BBE4-46AD-9171-4EFCC6E8011A}" type="sibTrans" cxnId="{A8751E09-2216-48CD-8A5E-6E6834607AA2}">
      <dgm:prSet/>
      <dgm:spPr/>
      <dgm:t>
        <a:bodyPr/>
        <a:lstStyle/>
        <a:p>
          <a:endParaRPr lang="en-US"/>
        </a:p>
      </dgm:t>
    </dgm:pt>
    <dgm:pt modelId="{52FAA52B-37DE-4025-AD26-D2F25F466FBD}">
      <dgm:prSet/>
      <dgm:spPr/>
      <dgm:t>
        <a:bodyPr/>
        <a:lstStyle/>
        <a:p>
          <a:r>
            <a:rPr lang="en-US"/>
            <a:t>Optimize </a:t>
          </a:r>
          <a:r>
            <a:rPr lang="en-US" b="1"/>
            <a:t>XGBoost</a:t>
          </a:r>
          <a:r>
            <a:rPr lang="en-US"/>
            <a:t> with hyperparameter tuning and additional engineered features.</a:t>
          </a:r>
        </a:p>
      </dgm:t>
    </dgm:pt>
    <dgm:pt modelId="{93E1DA94-098D-4213-BB89-30F7ACBD7013}" type="parTrans" cxnId="{74328A53-670B-406A-A2C7-B6E7FF7314C5}">
      <dgm:prSet/>
      <dgm:spPr/>
      <dgm:t>
        <a:bodyPr/>
        <a:lstStyle/>
        <a:p>
          <a:endParaRPr lang="en-US"/>
        </a:p>
      </dgm:t>
    </dgm:pt>
    <dgm:pt modelId="{64A0DD83-9953-4B70-B24C-408C184260AE}" type="sibTrans" cxnId="{74328A53-670B-406A-A2C7-B6E7FF7314C5}">
      <dgm:prSet/>
      <dgm:spPr/>
      <dgm:t>
        <a:bodyPr/>
        <a:lstStyle/>
        <a:p>
          <a:endParaRPr lang="en-US"/>
        </a:p>
      </dgm:t>
    </dgm:pt>
    <dgm:pt modelId="{85B7445A-E531-4999-B2A9-01E42092FF6B}">
      <dgm:prSet/>
      <dgm:spPr/>
      <dgm:t>
        <a:bodyPr/>
        <a:lstStyle/>
        <a:p>
          <a:r>
            <a:rPr lang="en-US" b="1"/>
            <a:t>Real-Time Forecasting</a:t>
          </a:r>
          <a:endParaRPr lang="en-US"/>
        </a:p>
      </dgm:t>
    </dgm:pt>
    <dgm:pt modelId="{BFD8AB1A-4C89-4C0E-A67B-6EE3D8831C85}" type="parTrans" cxnId="{F22E72F3-3FB9-4144-AC2A-BA70D7D9E8B8}">
      <dgm:prSet/>
      <dgm:spPr/>
      <dgm:t>
        <a:bodyPr/>
        <a:lstStyle/>
        <a:p>
          <a:endParaRPr lang="en-US"/>
        </a:p>
      </dgm:t>
    </dgm:pt>
    <dgm:pt modelId="{892177F8-3AA0-40CF-899F-E03F1640B8A8}" type="sibTrans" cxnId="{F22E72F3-3FB9-4144-AC2A-BA70D7D9E8B8}">
      <dgm:prSet/>
      <dgm:spPr/>
      <dgm:t>
        <a:bodyPr/>
        <a:lstStyle/>
        <a:p>
          <a:endParaRPr lang="en-US"/>
        </a:p>
      </dgm:t>
    </dgm:pt>
    <dgm:pt modelId="{28FCE801-7E4F-445D-825B-BBFF20FC815E}">
      <dgm:prSet/>
      <dgm:spPr/>
      <dgm:t>
        <a:bodyPr/>
        <a:lstStyle/>
        <a:p>
          <a:r>
            <a:rPr lang="en-US"/>
            <a:t>Build </a:t>
          </a:r>
          <a:r>
            <a:rPr lang="en-US" b="1"/>
            <a:t>real-time data pipelines </a:t>
          </a:r>
          <a:r>
            <a:rPr lang="en-US"/>
            <a:t>for dynamic solar power predictions.</a:t>
          </a:r>
        </a:p>
      </dgm:t>
    </dgm:pt>
    <dgm:pt modelId="{FE97C92B-8EDE-4538-A646-C4FFB7668AA7}" type="parTrans" cxnId="{6E6FF8B7-0B84-4635-92D3-6D924A5B7562}">
      <dgm:prSet/>
      <dgm:spPr/>
      <dgm:t>
        <a:bodyPr/>
        <a:lstStyle/>
        <a:p>
          <a:endParaRPr lang="en-US"/>
        </a:p>
      </dgm:t>
    </dgm:pt>
    <dgm:pt modelId="{1B606399-3859-4170-825B-A2EB6E480941}" type="sibTrans" cxnId="{6E6FF8B7-0B84-4635-92D3-6D924A5B7562}">
      <dgm:prSet/>
      <dgm:spPr/>
      <dgm:t>
        <a:bodyPr/>
        <a:lstStyle/>
        <a:p>
          <a:endParaRPr lang="en-US"/>
        </a:p>
      </dgm:t>
    </dgm:pt>
    <dgm:pt modelId="{F47FB7E0-4253-4B53-A2EB-C813BC458705}">
      <dgm:prSet/>
      <dgm:spPr/>
      <dgm:t>
        <a:bodyPr/>
        <a:lstStyle/>
        <a:p>
          <a:r>
            <a:rPr lang="en-US"/>
            <a:t>Implement </a:t>
          </a:r>
          <a:r>
            <a:rPr lang="en-US" b="1"/>
            <a:t>automated model updates </a:t>
          </a:r>
          <a:r>
            <a:rPr lang="en-US"/>
            <a:t>to adapt to changing conditions.</a:t>
          </a:r>
        </a:p>
      </dgm:t>
    </dgm:pt>
    <dgm:pt modelId="{4AC28759-39B7-4535-8E88-34749C381805}" type="parTrans" cxnId="{FFE0F543-991B-4C77-A5C7-0764063755D0}">
      <dgm:prSet/>
      <dgm:spPr/>
      <dgm:t>
        <a:bodyPr/>
        <a:lstStyle/>
        <a:p>
          <a:endParaRPr lang="en-US"/>
        </a:p>
      </dgm:t>
    </dgm:pt>
    <dgm:pt modelId="{29A1C441-B200-4D93-9236-1C605E67D648}" type="sibTrans" cxnId="{FFE0F543-991B-4C77-A5C7-0764063755D0}">
      <dgm:prSet/>
      <dgm:spPr/>
      <dgm:t>
        <a:bodyPr/>
        <a:lstStyle/>
        <a:p>
          <a:endParaRPr lang="en-US"/>
        </a:p>
      </dgm:t>
    </dgm:pt>
    <dgm:pt modelId="{BD479C94-D35A-45D9-8945-6DCB0C85761A}" type="pres">
      <dgm:prSet presAssocID="{A42E28A3-11E8-4356-9879-92F1A2FA13AC}" presName="Name0" presStyleCnt="0">
        <dgm:presLayoutVars>
          <dgm:dir/>
          <dgm:animLvl val="lvl"/>
          <dgm:resizeHandles val="exact"/>
        </dgm:presLayoutVars>
      </dgm:prSet>
      <dgm:spPr/>
    </dgm:pt>
    <dgm:pt modelId="{33EC455A-C755-4ABB-8993-4825190B3902}" type="pres">
      <dgm:prSet presAssocID="{CF0820D6-E132-45BF-BCF9-3C9E10935D51}" presName="linNode" presStyleCnt="0"/>
      <dgm:spPr/>
    </dgm:pt>
    <dgm:pt modelId="{2A9DF47A-3694-4334-ABEC-C30B8AE03C63}" type="pres">
      <dgm:prSet presAssocID="{CF0820D6-E132-45BF-BCF9-3C9E10935D5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60AE558-676C-407D-93CA-609F6B327232}" type="pres">
      <dgm:prSet presAssocID="{CF0820D6-E132-45BF-BCF9-3C9E10935D51}" presName="descendantText" presStyleLbl="alignAccFollowNode1" presStyleIdx="0" presStyleCnt="3">
        <dgm:presLayoutVars>
          <dgm:bulletEnabled val="1"/>
        </dgm:presLayoutVars>
      </dgm:prSet>
      <dgm:spPr/>
    </dgm:pt>
    <dgm:pt modelId="{BC2C6820-A9B5-4BE6-8388-DCDAE6B1FC34}" type="pres">
      <dgm:prSet presAssocID="{541A2A54-6133-429D-92DA-70AE7EF9176E}" presName="sp" presStyleCnt="0"/>
      <dgm:spPr/>
    </dgm:pt>
    <dgm:pt modelId="{D81776D8-CE0A-47DC-AF92-9DEC5BA2A4E0}" type="pres">
      <dgm:prSet presAssocID="{AA63DD53-05E7-4472-BAB3-4252B2FEE349}" presName="linNode" presStyleCnt="0"/>
      <dgm:spPr/>
    </dgm:pt>
    <dgm:pt modelId="{ECC1598C-F242-41A8-A661-1BCC34E095A1}" type="pres">
      <dgm:prSet presAssocID="{AA63DD53-05E7-4472-BAB3-4252B2FEE34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BA2471C-F9E4-40C5-95F5-1DD58754D375}" type="pres">
      <dgm:prSet presAssocID="{AA63DD53-05E7-4472-BAB3-4252B2FEE349}" presName="descendantText" presStyleLbl="alignAccFollowNode1" presStyleIdx="1" presStyleCnt="3">
        <dgm:presLayoutVars>
          <dgm:bulletEnabled val="1"/>
        </dgm:presLayoutVars>
      </dgm:prSet>
      <dgm:spPr/>
    </dgm:pt>
    <dgm:pt modelId="{8AD3635B-7E10-4FE3-A47D-21B4C0346796}" type="pres">
      <dgm:prSet presAssocID="{65693B82-28AF-46DF-A9C8-ED783EE96E9D}" presName="sp" presStyleCnt="0"/>
      <dgm:spPr/>
    </dgm:pt>
    <dgm:pt modelId="{4602A8BF-7E73-42AB-960C-E23C33519D5F}" type="pres">
      <dgm:prSet presAssocID="{85B7445A-E531-4999-B2A9-01E42092FF6B}" presName="linNode" presStyleCnt="0"/>
      <dgm:spPr/>
    </dgm:pt>
    <dgm:pt modelId="{1CFB94B5-34E8-4655-8D9B-428F19139697}" type="pres">
      <dgm:prSet presAssocID="{85B7445A-E531-4999-B2A9-01E42092FF6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B8053CC-FE8B-4838-B972-09A245A4F786}" type="pres">
      <dgm:prSet presAssocID="{85B7445A-E531-4999-B2A9-01E42092FF6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8751E09-2216-48CD-8A5E-6E6834607AA2}" srcId="{AA63DD53-05E7-4472-BAB3-4252B2FEE349}" destId="{DCDDA774-1636-47F1-8B5F-E077C124C668}" srcOrd="0" destOrd="0" parTransId="{31FA3C4E-9016-43F2-B25D-23E4D3CB4EB0}" sibTransId="{E7193907-BBE4-46AD-9171-4EFCC6E8011A}"/>
    <dgm:cxn modelId="{BB1BDE61-360F-4079-955C-4EC658AB8AB9}" type="presOf" srcId="{28FCE801-7E4F-445D-825B-BBFF20FC815E}" destId="{2B8053CC-FE8B-4838-B972-09A245A4F786}" srcOrd="0" destOrd="0" presId="urn:microsoft.com/office/officeart/2005/8/layout/vList5"/>
    <dgm:cxn modelId="{FFE0F543-991B-4C77-A5C7-0764063755D0}" srcId="{85B7445A-E531-4999-B2A9-01E42092FF6B}" destId="{F47FB7E0-4253-4B53-A2EB-C813BC458705}" srcOrd="1" destOrd="0" parTransId="{4AC28759-39B7-4535-8E88-34749C381805}" sibTransId="{29A1C441-B200-4D93-9236-1C605E67D648}"/>
    <dgm:cxn modelId="{7FBAFA45-3461-4C7A-9FAC-5A2ED75D2281}" type="presOf" srcId="{85B7445A-E531-4999-B2A9-01E42092FF6B}" destId="{1CFB94B5-34E8-4655-8D9B-428F19139697}" srcOrd="0" destOrd="0" presId="urn:microsoft.com/office/officeart/2005/8/layout/vList5"/>
    <dgm:cxn modelId="{9DCE2467-DC86-4D4E-86BA-B096B5AC96F0}" type="presOf" srcId="{52FAA52B-37DE-4025-AD26-D2F25F466FBD}" destId="{1BA2471C-F9E4-40C5-95F5-1DD58754D375}" srcOrd="0" destOrd="1" presId="urn:microsoft.com/office/officeart/2005/8/layout/vList5"/>
    <dgm:cxn modelId="{78CAAF68-FAFB-4976-94D1-F99B623561CA}" type="presOf" srcId="{A42E28A3-11E8-4356-9879-92F1A2FA13AC}" destId="{BD479C94-D35A-45D9-8945-6DCB0C85761A}" srcOrd="0" destOrd="0" presId="urn:microsoft.com/office/officeart/2005/8/layout/vList5"/>
    <dgm:cxn modelId="{C945574C-74E4-4B34-8AAE-F9620CEBE7F1}" srcId="{CF0820D6-E132-45BF-BCF9-3C9E10935D51}" destId="{FEA44AD9-6925-4EE9-9F6A-3C1670C7A7F4}" srcOrd="1" destOrd="0" parTransId="{14851713-0EAA-445C-B336-55A6DFCCFAA5}" sibTransId="{9FF867CF-1B9F-4DEB-A46D-92C84C56303E}"/>
    <dgm:cxn modelId="{1305D870-BB22-46EC-93A3-E27BE7356DBE}" srcId="{CF0820D6-E132-45BF-BCF9-3C9E10935D51}" destId="{C3C2A111-820E-4BDB-BB9A-5C9C58122C51}" srcOrd="0" destOrd="0" parTransId="{1AC0F063-10FC-4E43-833D-B4F98755DE96}" sibTransId="{9F4A2AFA-1BDC-4FFE-AB23-BDB167A9559B}"/>
    <dgm:cxn modelId="{74328A53-670B-406A-A2C7-B6E7FF7314C5}" srcId="{AA63DD53-05E7-4472-BAB3-4252B2FEE349}" destId="{52FAA52B-37DE-4025-AD26-D2F25F466FBD}" srcOrd="1" destOrd="0" parTransId="{93E1DA94-098D-4213-BB89-30F7ACBD7013}" sibTransId="{64A0DD83-9953-4B70-B24C-408C184260AE}"/>
    <dgm:cxn modelId="{8C08AA56-9AC4-40D6-9593-CD8B21451463}" type="presOf" srcId="{C3C2A111-820E-4BDB-BB9A-5C9C58122C51}" destId="{660AE558-676C-407D-93CA-609F6B327232}" srcOrd="0" destOrd="0" presId="urn:microsoft.com/office/officeart/2005/8/layout/vList5"/>
    <dgm:cxn modelId="{116F5C7E-CC19-415F-BEBC-790AD620798F}" type="presOf" srcId="{CF0820D6-E132-45BF-BCF9-3C9E10935D51}" destId="{2A9DF47A-3694-4334-ABEC-C30B8AE03C63}" srcOrd="0" destOrd="0" presId="urn:microsoft.com/office/officeart/2005/8/layout/vList5"/>
    <dgm:cxn modelId="{F2EF4183-E2A1-4ADE-9E0F-67559BD2B023}" type="presOf" srcId="{DCDDA774-1636-47F1-8B5F-E077C124C668}" destId="{1BA2471C-F9E4-40C5-95F5-1DD58754D375}" srcOrd="0" destOrd="0" presId="urn:microsoft.com/office/officeart/2005/8/layout/vList5"/>
    <dgm:cxn modelId="{6E6FF8B7-0B84-4635-92D3-6D924A5B7562}" srcId="{85B7445A-E531-4999-B2A9-01E42092FF6B}" destId="{28FCE801-7E4F-445D-825B-BBFF20FC815E}" srcOrd="0" destOrd="0" parTransId="{FE97C92B-8EDE-4538-A646-C4FFB7668AA7}" sibTransId="{1B606399-3859-4170-825B-A2EB6E480941}"/>
    <dgm:cxn modelId="{E7AA21D3-0FDB-4C56-8F4A-0AD2079505AD}" type="presOf" srcId="{FEA44AD9-6925-4EE9-9F6A-3C1670C7A7F4}" destId="{660AE558-676C-407D-93CA-609F6B327232}" srcOrd="0" destOrd="1" presId="urn:microsoft.com/office/officeart/2005/8/layout/vList5"/>
    <dgm:cxn modelId="{AD9C9AD9-0C01-465F-922B-7D985C64F5E5}" type="presOf" srcId="{AA63DD53-05E7-4472-BAB3-4252B2FEE349}" destId="{ECC1598C-F242-41A8-A661-1BCC34E095A1}" srcOrd="0" destOrd="0" presId="urn:microsoft.com/office/officeart/2005/8/layout/vList5"/>
    <dgm:cxn modelId="{F62641E1-BD6C-4172-A667-D5376E49089F}" srcId="{A42E28A3-11E8-4356-9879-92F1A2FA13AC}" destId="{CF0820D6-E132-45BF-BCF9-3C9E10935D51}" srcOrd="0" destOrd="0" parTransId="{26F4CF07-6F40-4BCC-8F36-A22E2E60FFCF}" sibTransId="{541A2A54-6133-429D-92DA-70AE7EF9176E}"/>
    <dgm:cxn modelId="{A3B644ED-C274-4FDC-89C6-A86E999C7203}" type="presOf" srcId="{F47FB7E0-4253-4B53-A2EB-C813BC458705}" destId="{2B8053CC-FE8B-4838-B972-09A245A4F786}" srcOrd="0" destOrd="1" presId="urn:microsoft.com/office/officeart/2005/8/layout/vList5"/>
    <dgm:cxn modelId="{F22E72F3-3FB9-4144-AC2A-BA70D7D9E8B8}" srcId="{A42E28A3-11E8-4356-9879-92F1A2FA13AC}" destId="{85B7445A-E531-4999-B2A9-01E42092FF6B}" srcOrd="2" destOrd="0" parTransId="{BFD8AB1A-4C89-4C0E-A67B-6EE3D8831C85}" sibTransId="{892177F8-3AA0-40CF-899F-E03F1640B8A8}"/>
    <dgm:cxn modelId="{36C536F9-E50D-4229-87FC-A273DAFAB5E9}" srcId="{A42E28A3-11E8-4356-9879-92F1A2FA13AC}" destId="{AA63DD53-05E7-4472-BAB3-4252B2FEE349}" srcOrd="1" destOrd="0" parTransId="{CC318D39-05E9-47C9-B04C-9EE12098CBAC}" sibTransId="{65693B82-28AF-46DF-A9C8-ED783EE96E9D}"/>
    <dgm:cxn modelId="{69ACC3B9-78C1-4241-8C18-27AEC3B157EF}" type="presParOf" srcId="{BD479C94-D35A-45D9-8945-6DCB0C85761A}" destId="{33EC455A-C755-4ABB-8993-4825190B3902}" srcOrd="0" destOrd="0" presId="urn:microsoft.com/office/officeart/2005/8/layout/vList5"/>
    <dgm:cxn modelId="{FA344E20-B434-401F-9697-A0D445041961}" type="presParOf" srcId="{33EC455A-C755-4ABB-8993-4825190B3902}" destId="{2A9DF47A-3694-4334-ABEC-C30B8AE03C63}" srcOrd="0" destOrd="0" presId="urn:microsoft.com/office/officeart/2005/8/layout/vList5"/>
    <dgm:cxn modelId="{E62605C8-6FEB-447E-A4B7-BC85E19C9EA6}" type="presParOf" srcId="{33EC455A-C755-4ABB-8993-4825190B3902}" destId="{660AE558-676C-407D-93CA-609F6B327232}" srcOrd="1" destOrd="0" presId="urn:microsoft.com/office/officeart/2005/8/layout/vList5"/>
    <dgm:cxn modelId="{67D2A0F8-D473-4F3D-BC8B-C55ED4F4B0A6}" type="presParOf" srcId="{BD479C94-D35A-45D9-8945-6DCB0C85761A}" destId="{BC2C6820-A9B5-4BE6-8388-DCDAE6B1FC34}" srcOrd="1" destOrd="0" presId="urn:microsoft.com/office/officeart/2005/8/layout/vList5"/>
    <dgm:cxn modelId="{9E9F85DF-C41A-447B-B7CD-315A01BF58BE}" type="presParOf" srcId="{BD479C94-D35A-45D9-8945-6DCB0C85761A}" destId="{D81776D8-CE0A-47DC-AF92-9DEC5BA2A4E0}" srcOrd="2" destOrd="0" presId="urn:microsoft.com/office/officeart/2005/8/layout/vList5"/>
    <dgm:cxn modelId="{FC8F147A-62A2-4594-9BA4-A2DCB15B5BAD}" type="presParOf" srcId="{D81776D8-CE0A-47DC-AF92-9DEC5BA2A4E0}" destId="{ECC1598C-F242-41A8-A661-1BCC34E095A1}" srcOrd="0" destOrd="0" presId="urn:microsoft.com/office/officeart/2005/8/layout/vList5"/>
    <dgm:cxn modelId="{57FC4B03-5E0E-4B2D-AA75-A29463AD389A}" type="presParOf" srcId="{D81776D8-CE0A-47DC-AF92-9DEC5BA2A4E0}" destId="{1BA2471C-F9E4-40C5-95F5-1DD58754D375}" srcOrd="1" destOrd="0" presId="urn:microsoft.com/office/officeart/2005/8/layout/vList5"/>
    <dgm:cxn modelId="{311D9280-E878-4942-8D60-510493475C41}" type="presParOf" srcId="{BD479C94-D35A-45D9-8945-6DCB0C85761A}" destId="{8AD3635B-7E10-4FE3-A47D-21B4C0346796}" srcOrd="3" destOrd="0" presId="urn:microsoft.com/office/officeart/2005/8/layout/vList5"/>
    <dgm:cxn modelId="{62366892-8EF5-430D-A643-1AFF00F65BBF}" type="presParOf" srcId="{BD479C94-D35A-45D9-8945-6DCB0C85761A}" destId="{4602A8BF-7E73-42AB-960C-E23C33519D5F}" srcOrd="4" destOrd="0" presId="urn:microsoft.com/office/officeart/2005/8/layout/vList5"/>
    <dgm:cxn modelId="{3E4AE113-32C2-4E2A-BB24-81ACD10C8C78}" type="presParOf" srcId="{4602A8BF-7E73-42AB-960C-E23C33519D5F}" destId="{1CFB94B5-34E8-4655-8D9B-428F19139697}" srcOrd="0" destOrd="0" presId="urn:microsoft.com/office/officeart/2005/8/layout/vList5"/>
    <dgm:cxn modelId="{A12AF5EB-48AF-45BB-8D1A-5A3B8396CE2D}" type="presParOf" srcId="{4602A8BF-7E73-42AB-960C-E23C33519D5F}" destId="{2B8053CC-FE8B-4838-B972-09A245A4F78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4862605-B295-404B-AA9E-591D388902B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C675D-32DC-47EA-8F99-1349E908C72E}">
      <dgm:prSet custT="1"/>
      <dgm:spPr/>
      <dgm:t>
        <a:bodyPr/>
        <a:lstStyle/>
        <a:p>
          <a:r>
            <a:rPr lang="en-US" sz="2000" b="1" dirty="0"/>
            <a:t>Accurate solar forecasting </a:t>
          </a:r>
          <a:r>
            <a:rPr lang="en-US" sz="2000" dirty="0"/>
            <a:t>optimizes energy management and supports renewable systems.</a:t>
          </a:r>
        </a:p>
      </dgm:t>
    </dgm:pt>
    <dgm:pt modelId="{1FF6B530-96BB-4878-9C12-345B14C258B9}" type="parTrans" cxnId="{61A20BFD-9380-4220-953C-FE3CF0DA73D4}">
      <dgm:prSet/>
      <dgm:spPr/>
      <dgm:t>
        <a:bodyPr/>
        <a:lstStyle/>
        <a:p>
          <a:endParaRPr lang="en-US"/>
        </a:p>
      </dgm:t>
    </dgm:pt>
    <dgm:pt modelId="{00DB51DF-5485-4411-BEC3-DB819B14560D}" type="sibTrans" cxnId="{61A20BFD-9380-4220-953C-FE3CF0DA73D4}">
      <dgm:prSet/>
      <dgm:spPr/>
      <dgm:t>
        <a:bodyPr/>
        <a:lstStyle/>
        <a:p>
          <a:endParaRPr lang="en-US"/>
        </a:p>
      </dgm:t>
    </dgm:pt>
    <dgm:pt modelId="{1EA8DCD9-1471-42FC-98CB-B91D14CA8FDA}">
      <dgm:prSet/>
      <dgm:spPr/>
      <dgm:t>
        <a:bodyPr/>
        <a:lstStyle/>
        <a:p>
          <a:r>
            <a:rPr lang="en-US" dirty="0"/>
            <a:t> This project demonstrates the strengths of </a:t>
          </a:r>
          <a:r>
            <a:rPr lang="en-US" b="1" dirty="0"/>
            <a:t>statistical</a:t>
          </a:r>
          <a:r>
            <a:rPr lang="en-US" dirty="0"/>
            <a:t>, </a:t>
          </a:r>
          <a:r>
            <a:rPr lang="en-US" b="1" dirty="0"/>
            <a:t>machine learning</a:t>
          </a:r>
          <a:r>
            <a:rPr lang="en-US" dirty="0"/>
            <a:t>, and </a:t>
          </a:r>
          <a:r>
            <a:rPr lang="en-US" b="1" dirty="0"/>
            <a:t>deep learning models</a:t>
          </a:r>
          <a:r>
            <a:rPr lang="en-US" dirty="0"/>
            <a:t> in addressing solar variability.</a:t>
          </a:r>
        </a:p>
      </dgm:t>
    </dgm:pt>
    <dgm:pt modelId="{57D6F6E4-BCBF-4172-ACA0-35DFE9885FD4}" type="parTrans" cxnId="{1C13462F-0FBF-4B80-8538-DA49153A094A}">
      <dgm:prSet/>
      <dgm:spPr/>
      <dgm:t>
        <a:bodyPr/>
        <a:lstStyle/>
        <a:p>
          <a:endParaRPr lang="en-US"/>
        </a:p>
      </dgm:t>
    </dgm:pt>
    <dgm:pt modelId="{ECECC857-47BC-4599-829E-73B1E2891EAB}" type="sibTrans" cxnId="{1C13462F-0FBF-4B80-8538-DA49153A094A}">
      <dgm:prSet/>
      <dgm:spPr/>
      <dgm:t>
        <a:bodyPr/>
        <a:lstStyle/>
        <a:p>
          <a:endParaRPr lang="en-US"/>
        </a:p>
      </dgm:t>
    </dgm:pt>
    <dgm:pt modelId="{524469B8-608D-4868-B3FF-3A9C69FD0516}">
      <dgm:prSet/>
      <dgm:spPr/>
      <dgm:t>
        <a:bodyPr/>
        <a:lstStyle/>
        <a:p>
          <a:r>
            <a:rPr lang="en-US" dirty="0"/>
            <a:t>Future work should explore hybrid models and real-time deployment to </a:t>
          </a:r>
          <a:r>
            <a:rPr lang="en-US" b="1" dirty="0"/>
            <a:t>enhance predictions</a:t>
          </a:r>
          <a:r>
            <a:rPr lang="en-US" dirty="0"/>
            <a:t> and accelerate the shift to renewable energy.</a:t>
          </a:r>
        </a:p>
      </dgm:t>
    </dgm:pt>
    <dgm:pt modelId="{B771E85D-BB50-4DD0-98C4-028326A37F98}" type="parTrans" cxnId="{0AF20B70-EBF5-451C-84BA-73D3C47B3F46}">
      <dgm:prSet/>
      <dgm:spPr/>
      <dgm:t>
        <a:bodyPr/>
        <a:lstStyle/>
        <a:p>
          <a:endParaRPr lang="en-US"/>
        </a:p>
      </dgm:t>
    </dgm:pt>
    <dgm:pt modelId="{26082C62-E2B1-45AA-B262-6EB995F087FC}" type="sibTrans" cxnId="{0AF20B70-EBF5-451C-84BA-73D3C47B3F46}">
      <dgm:prSet/>
      <dgm:spPr/>
      <dgm:t>
        <a:bodyPr/>
        <a:lstStyle/>
        <a:p>
          <a:endParaRPr lang="en-US"/>
        </a:p>
      </dgm:t>
    </dgm:pt>
    <dgm:pt modelId="{76775130-D12B-4D0A-93A4-220CD216832F}" type="pres">
      <dgm:prSet presAssocID="{24862605-B295-404B-AA9E-591D388902BF}" presName="Name0" presStyleCnt="0">
        <dgm:presLayoutVars>
          <dgm:dir/>
          <dgm:resizeHandles val="exact"/>
        </dgm:presLayoutVars>
      </dgm:prSet>
      <dgm:spPr/>
    </dgm:pt>
    <dgm:pt modelId="{83240924-08C1-447F-8B42-DE9735A20CB8}" type="pres">
      <dgm:prSet presAssocID="{24862605-B295-404B-AA9E-591D388902BF}" presName="arrow" presStyleLbl="bgShp" presStyleIdx="0" presStyleCnt="1"/>
      <dgm:spPr/>
    </dgm:pt>
    <dgm:pt modelId="{851EA763-7A47-4BD7-A000-1332871125D1}" type="pres">
      <dgm:prSet presAssocID="{24862605-B295-404B-AA9E-591D388902BF}" presName="points" presStyleCnt="0"/>
      <dgm:spPr/>
    </dgm:pt>
    <dgm:pt modelId="{CEEC33F0-05BC-431E-8251-8226CD61149F}" type="pres">
      <dgm:prSet presAssocID="{F74C675D-32DC-47EA-8F99-1349E908C72E}" presName="compositeA" presStyleCnt="0"/>
      <dgm:spPr/>
    </dgm:pt>
    <dgm:pt modelId="{28BACE49-3E60-4FE2-B47F-44851604D75C}" type="pres">
      <dgm:prSet presAssocID="{F74C675D-32DC-47EA-8F99-1349E908C72E}" presName="textA" presStyleLbl="revTx" presStyleIdx="0" presStyleCnt="3">
        <dgm:presLayoutVars>
          <dgm:bulletEnabled val="1"/>
        </dgm:presLayoutVars>
      </dgm:prSet>
      <dgm:spPr/>
    </dgm:pt>
    <dgm:pt modelId="{5CCC6E64-2B2D-4995-A9FD-76502CD20E21}" type="pres">
      <dgm:prSet presAssocID="{F74C675D-32DC-47EA-8F99-1349E908C72E}" presName="circleA" presStyleLbl="node1" presStyleIdx="0" presStyleCnt="3"/>
      <dgm:spPr/>
    </dgm:pt>
    <dgm:pt modelId="{64D356D5-7A44-4A98-B1AB-74E01DD4B8FD}" type="pres">
      <dgm:prSet presAssocID="{F74C675D-32DC-47EA-8F99-1349E908C72E}" presName="spaceA" presStyleCnt="0"/>
      <dgm:spPr/>
    </dgm:pt>
    <dgm:pt modelId="{99569A2C-3ECA-488A-9D85-D056A0C8D6D1}" type="pres">
      <dgm:prSet presAssocID="{00DB51DF-5485-4411-BEC3-DB819B14560D}" presName="space" presStyleCnt="0"/>
      <dgm:spPr/>
    </dgm:pt>
    <dgm:pt modelId="{DD315224-CC0E-4EF5-9362-8C9EC307A6CC}" type="pres">
      <dgm:prSet presAssocID="{1EA8DCD9-1471-42FC-98CB-B91D14CA8FDA}" presName="compositeB" presStyleCnt="0"/>
      <dgm:spPr/>
    </dgm:pt>
    <dgm:pt modelId="{978183AF-E88E-4D72-BB8E-942A8B4816D7}" type="pres">
      <dgm:prSet presAssocID="{1EA8DCD9-1471-42FC-98CB-B91D14CA8FDA}" presName="textB" presStyleLbl="revTx" presStyleIdx="1" presStyleCnt="3">
        <dgm:presLayoutVars>
          <dgm:bulletEnabled val="1"/>
        </dgm:presLayoutVars>
      </dgm:prSet>
      <dgm:spPr/>
    </dgm:pt>
    <dgm:pt modelId="{EC32B910-D035-4BA4-B994-AF2EE71F6DF0}" type="pres">
      <dgm:prSet presAssocID="{1EA8DCD9-1471-42FC-98CB-B91D14CA8FDA}" presName="circleB" presStyleLbl="node1" presStyleIdx="1" presStyleCnt="3"/>
      <dgm:spPr/>
    </dgm:pt>
    <dgm:pt modelId="{E76DFF72-EA9D-497C-8F1D-A550F32F0C40}" type="pres">
      <dgm:prSet presAssocID="{1EA8DCD9-1471-42FC-98CB-B91D14CA8FDA}" presName="spaceB" presStyleCnt="0"/>
      <dgm:spPr/>
    </dgm:pt>
    <dgm:pt modelId="{E7A0B809-E514-47AD-975D-9C4CB562DC29}" type="pres">
      <dgm:prSet presAssocID="{ECECC857-47BC-4599-829E-73B1E2891EAB}" presName="space" presStyleCnt="0"/>
      <dgm:spPr/>
    </dgm:pt>
    <dgm:pt modelId="{82723ACD-F354-4BCF-A786-32124ED7132D}" type="pres">
      <dgm:prSet presAssocID="{524469B8-608D-4868-B3FF-3A9C69FD0516}" presName="compositeA" presStyleCnt="0"/>
      <dgm:spPr/>
    </dgm:pt>
    <dgm:pt modelId="{AC3F61C6-D0D9-49F2-A722-BC8040F8229A}" type="pres">
      <dgm:prSet presAssocID="{524469B8-608D-4868-B3FF-3A9C69FD0516}" presName="textA" presStyleLbl="revTx" presStyleIdx="2" presStyleCnt="3">
        <dgm:presLayoutVars>
          <dgm:bulletEnabled val="1"/>
        </dgm:presLayoutVars>
      </dgm:prSet>
      <dgm:spPr/>
    </dgm:pt>
    <dgm:pt modelId="{384C7577-DE4E-4552-B897-78391159E838}" type="pres">
      <dgm:prSet presAssocID="{524469B8-608D-4868-B3FF-3A9C69FD0516}" presName="circleA" presStyleLbl="node1" presStyleIdx="2" presStyleCnt="3"/>
      <dgm:spPr/>
    </dgm:pt>
    <dgm:pt modelId="{40F7666D-C106-4CD5-A2D4-D0CA52333D65}" type="pres">
      <dgm:prSet presAssocID="{524469B8-608D-4868-B3FF-3A9C69FD0516}" presName="spaceA" presStyleCnt="0"/>
      <dgm:spPr/>
    </dgm:pt>
  </dgm:ptLst>
  <dgm:cxnLst>
    <dgm:cxn modelId="{1C13462F-0FBF-4B80-8538-DA49153A094A}" srcId="{24862605-B295-404B-AA9E-591D388902BF}" destId="{1EA8DCD9-1471-42FC-98CB-B91D14CA8FDA}" srcOrd="1" destOrd="0" parTransId="{57D6F6E4-BCBF-4172-ACA0-35DFE9885FD4}" sibTransId="{ECECC857-47BC-4599-829E-73B1E2891EAB}"/>
    <dgm:cxn modelId="{120C674B-1097-435D-9D35-9EC454D7B3A5}" type="presOf" srcId="{1EA8DCD9-1471-42FC-98CB-B91D14CA8FDA}" destId="{978183AF-E88E-4D72-BB8E-942A8B4816D7}" srcOrd="0" destOrd="0" presId="urn:microsoft.com/office/officeart/2005/8/layout/hProcess11"/>
    <dgm:cxn modelId="{0AF20B70-EBF5-451C-84BA-73D3C47B3F46}" srcId="{24862605-B295-404B-AA9E-591D388902BF}" destId="{524469B8-608D-4868-B3FF-3A9C69FD0516}" srcOrd="2" destOrd="0" parTransId="{B771E85D-BB50-4DD0-98C4-028326A37F98}" sibTransId="{26082C62-E2B1-45AA-B262-6EB995F087FC}"/>
    <dgm:cxn modelId="{6751C8B0-F351-40CE-A3E8-8A64EF6CF7ED}" type="presOf" srcId="{24862605-B295-404B-AA9E-591D388902BF}" destId="{76775130-D12B-4D0A-93A4-220CD216832F}" srcOrd="0" destOrd="0" presId="urn:microsoft.com/office/officeart/2005/8/layout/hProcess11"/>
    <dgm:cxn modelId="{64CB02D9-AD00-4E5B-9C5B-C2E3C1E6A0AA}" type="presOf" srcId="{524469B8-608D-4868-B3FF-3A9C69FD0516}" destId="{AC3F61C6-D0D9-49F2-A722-BC8040F8229A}" srcOrd="0" destOrd="0" presId="urn:microsoft.com/office/officeart/2005/8/layout/hProcess11"/>
    <dgm:cxn modelId="{0D7847E5-002C-43D5-A601-79A9909CD7AF}" type="presOf" srcId="{F74C675D-32DC-47EA-8F99-1349E908C72E}" destId="{28BACE49-3E60-4FE2-B47F-44851604D75C}" srcOrd="0" destOrd="0" presId="urn:microsoft.com/office/officeart/2005/8/layout/hProcess11"/>
    <dgm:cxn modelId="{61A20BFD-9380-4220-953C-FE3CF0DA73D4}" srcId="{24862605-B295-404B-AA9E-591D388902BF}" destId="{F74C675D-32DC-47EA-8F99-1349E908C72E}" srcOrd="0" destOrd="0" parTransId="{1FF6B530-96BB-4878-9C12-345B14C258B9}" sibTransId="{00DB51DF-5485-4411-BEC3-DB819B14560D}"/>
    <dgm:cxn modelId="{B8824395-7172-475A-AE5E-553B2E1F7923}" type="presParOf" srcId="{76775130-D12B-4D0A-93A4-220CD216832F}" destId="{83240924-08C1-447F-8B42-DE9735A20CB8}" srcOrd="0" destOrd="0" presId="urn:microsoft.com/office/officeart/2005/8/layout/hProcess11"/>
    <dgm:cxn modelId="{CA4E8BD1-3FC8-4FC0-B1CA-51292E710D76}" type="presParOf" srcId="{76775130-D12B-4D0A-93A4-220CD216832F}" destId="{851EA763-7A47-4BD7-A000-1332871125D1}" srcOrd="1" destOrd="0" presId="urn:microsoft.com/office/officeart/2005/8/layout/hProcess11"/>
    <dgm:cxn modelId="{AD724DAB-2F42-42FA-98E5-21AF2A8A1EDC}" type="presParOf" srcId="{851EA763-7A47-4BD7-A000-1332871125D1}" destId="{CEEC33F0-05BC-431E-8251-8226CD61149F}" srcOrd="0" destOrd="0" presId="urn:microsoft.com/office/officeart/2005/8/layout/hProcess11"/>
    <dgm:cxn modelId="{C1E1A9F7-0A4C-4959-A8FA-0E1174BE7E92}" type="presParOf" srcId="{CEEC33F0-05BC-431E-8251-8226CD61149F}" destId="{28BACE49-3E60-4FE2-B47F-44851604D75C}" srcOrd="0" destOrd="0" presId="urn:microsoft.com/office/officeart/2005/8/layout/hProcess11"/>
    <dgm:cxn modelId="{2F20CB82-7175-42E7-BC81-A61B64009098}" type="presParOf" srcId="{CEEC33F0-05BC-431E-8251-8226CD61149F}" destId="{5CCC6E64-2B2D-4995-A9FD-76502CD20E21}" srcOrd="1" destOrd="0" presId="urn:microsoft.com/office/officeart/2005/8/layout/hProcess11"/>
    <dgm:cxn modelId="{4780A86D-A551-44F7-AFE6-39BDE8C91D51}" type="presParOf" srcId="{CEEC33F0-05BC-431E-8251-8226CD61149F}" destId="{64D356D5-7A44-4A98-B1AB-74E01DD4B8FD}" srcOrd="2" destOrd="0" presId="urn:microsoft.com/office/officeart/2005/8/layout/hProcess11"/>
    <dgm:cxn modelId="{6844A0A7-1E82-49F4-98B5-50436DE6BA9E}" type="presParOf" srcId="{851EA763-7A47-4BD7-A000-1332871125D1}" destId="{99569A2C-3ECA-488A-9D85-D056A0C8D6D1}" srcOrd="1" destOrd="0" presId="urn:microsoft.com/office/officeart/2005/8/layout/hProcess11"/>
    <dgm:cxn modelId="{37B0A37B-8164-4BB0-9154-E0ECF3AB6D2B}" type="presParOf" srcId="{851EA763-7A47-4BD7-A000-1332871125D1}" destId="{DD315224-CC0E-4EF5-9362-8C9EC307A6CC}" srcOrd="2" destOrd="0" presId="urn:microsoft.com/office/officeart/2005/8/layout/hProcess11"/>
    <dgm:cxn modelId="{F07DD013-54AD-476D-8839-8BE0DD6BDF8A}" type="presParOf" srcId="{DD315224-CC0E-4EF5-9362-8C9EC307A6CC}" destId="{978183AF-E88E-4D72-BB8E-942A8B4816D7}" srcOrd="0" destOrd="0" presId="urn:microsoft.com/office/officeart/2005/8/layout/hProcess11"/>
    <dgm:cxn modelId="{783A1F99-726C-44DF-A64B-872A77753A03}" type="presParOf" srcId="{DD315224-CC0E-4EF5-9362-8C9EC307A6CC}" destId="{EC32B910-D035-4BA4-B994-AF2EE71F6DF0}" srcOrd="1" destOrd="0" presId="urn:microsoft.com/office/officeart/2005/8/layout/hProcess11"/>
    <dgm:cxn modelId="{0C9222A5-88C6-48E6-8D30-FC9B467800BE}" type="presParOf" srcId="{DD315224-CC0E-4EF5-9362-8C9EC307A6CC}" destId="{E76DFF72-EA9D-497C-8F1D-A550F32F0C40}" srcOrd="2" destOrd="0" presId="urn:microsoft.com/office/officeart/2005/8/layout/hProcess11"/>
    <dgm:cxn modelId="{019B0C21-93CE-422B-BB62-44E1C3D651BA}" type="presParOf" srcId="{851EA763-7A47-4BD7-A000-1332871125D1}" destId="{E7A0B809-E514-47AD-975D-9C4CB562DC29}" srcOrd="3" destOrd="0" presId="urn:microsoft.com/office/officeart/2005/8/layout/hProcess11"/>
    <dgm:cxn modelId="{07C12595-3426-4B80-ACA3-C51CC6167424}" type="presParOf" srcId="{851EA763-7A47-4BD7-A000-1332871125D1}" destId="{82723ACD-F354-4BCF-A786-32124ED7132D}" srcOrd="4" destOrd="0" presId="urn:microsoft.com/office/officeart/2005/8/layout/hProcess11"/>
    <dgm:cxn modelId="{45A1ADCD-6E91-4D17-8EBD-3F29ADB858C4}" type="presParOf" srcId="{82723ACD-F354-4BCF-A786-32124ED7132D}" destId="{AC3F61C6-D0D9-49F2-A722-BC8040F8229A}" srcOrd="0" destOrd="0" presId="urn:microsoft.com/office/officeart/2005/8/layout/hProcess11"/>
    <dgm:cxn modelId="{DA1875DC-9AE4-49AE-A6FD-38A4B1D632FF}" type="presParOf" srcId="{82723ACD-F354-4BCF-A786-32124ED7132D}" destId="{384C7577-DE4E-4552-B897-78391159E838}" srcOrd="1" destOrd="0" presId="urn:microsoft.com/office/officeart/2005/8/layout/hProcess11"/>
    <dgm:cxn modelId="{B9530BFA-ED81-4779-9042-9A8DF0182AA6}" type="presParOf" srcId="{82723ACD-F354-4BCF-A786-32124ED7132D}" destId="{40F7666D-C106-4CD5-A2D4-D0CA52333D6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40FEE5-5149-4210-A320-17C4A096C253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AFA10-4097-40CB-981D-AC1FAB327AE8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58F3B-82AE-44E1-ACD2-289FCF0DE2C5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Solar power is key to sustainable energy but highly variable due to weather and seasonality.</a:t>
          </a:r>
        </a:p>
      </dsp:txBody>
      <dsp:txXfrm>
        <a:off x="1508156" y="707288"/>
        <a:ext cx="9007443" cy="1305763"/>
      </dsp:txXfrm>
    </dsp:sp>
    <dsp:sp modelId="{FFCC6929-4871-4157-8081-D4594630F1A5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B5F96-742C-475D-998A-CF2B7E214E1D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927DE-DFE0-4274-BB5A-6D397489CECB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project develops short-term forecasting models to tackle these challenges.</a:t>
          </a:r>
        </a:p>
      </dsp:txBody>
      <dsp:txXfrm>
        <a:off x="1508156" y="2339492"/>
        <a:ext cx="9007443" cy="130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F7366-F300-422B-BBF6-DF7CB37F64CE}">
      <dsp:nvSpPr>
        <dsp:cNvPr id="0" name=""/>
        <dsp:cNvSpPr/>
      </dsp:nvSpPr>
      <dsp:spPr>
        <a:xfrm>
          <a:off x="0" y="157994"/>
          <a:ext cx="6158429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Reliable for short-term forecasting. </a:t>
          </a:r>
        </a:p>
      </dsp:txBody>
      <dsp:txXfrm>
        <a:off x="20390" y="178384"/>
        <a:ext cx="6117649" cy="376910"/>
      </dsp:txXfrm>
    </dsp:sp>
    <dsp:sp modelId="{081A99AC-471C-4481-8B83-698801B017D7}">
      <dsp:nvSpPr>
        <dsp:cNvPr id="0" name=""/>
        <dsp:cNvSpPr/>
      </dsp:nvSpPr>
      <dsp:spPr>
        <a:xfrm>
          <a:off x="0" y="624644"/>
          <a:ext cx="6158429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Effective for stationary time series with clear autocorrelations</a:t>
          </a:r>
        </a:p>
      </dsp:txBody>
      <dsp:txXfrm>
        <a:off x="20390" y="645034"/>
        <a:ext cx="6117649" cy="376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DE4E5F-810D-4C09-9762-14FB0C430D95}">
      <dsp:nvSpPr>
        <dsp:cNvPr id="0" name=""/>
        <dsp:cNvSpPr/>
      </dsp:nvSpPr>
      <dsp:spPr>
        <a:xfrm>
          <a:off x="0" y="7453"/>
          <a:ext cx="6228127" cy="379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Excels at modeling trends and seasonality.</a:t>
          </a:r>
        </a:p>
      </dsp:txBody>
      <dsp:txXfrm>
        <a:off x="18527" y="25980"/>
        <a:ext cx="6191073" cy="342466"/>
      </dsp:txXfrm>
    </dsp:sp>
    <dsp:sp modelId="{0A0401D1-134A-4AD8-9645-80A3BC722233}">
      <dsp:nvSpPr>
        <dsp:cNvPr id="0" name=""/>
        <dsp:cNvSpPr/>
      </dsp:nvSpPr>
      <dsp:spPr>
        <a:xfrm>
          <a:off x="0" y="484894"/>
          <a:ext cx="6228127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Captured g</a:t>
          </a:r>
          <a:r>
            <a:rPr lang="en-US" sz="1600" b="0" i="0" kern="1200" dirty="0"/>
            <a:t>radual increases or decreases highlight changes in generation efficiency or environmental conditions.</a:t>
          </a:r>
          <a:endParaRPr lang="en-US" sz="1600" kern="1200" dirty="0"/>
        </a:p>
      </dsp:txBody>
      <dsp:txXfrm>
        <a:off x="31070" y="515964"/>
        <a:ext cx="6165987" cy="5743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4038B-2CA5-4793-92E7-0CED258A6167}">
      <dsp:nvSpPr>
        <dsp:cNvPr id="0" name=""/>
        <dsp:cNvSpPr/>
      </dsp:nvSpPr>
      <dsp:spPr>
        <a:xfrm>
          <a:off x="0" y="238"/>
          <a:ext cx="7039778" cy="563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Strong in error minimization but  struggled with generalization (R2: -0.54).</a:t>
          </a:r>
        </a:p>
      </dsp:txBody>
      <dsp:txXfrm>
        <a:off x="27521" y="27759"/>
        <a:ext cx="6984736" cy="508719"/>
      </dsp:txXfrm>
    </dsp:sp>
    <dsp:sp modelId="{23AC15A8-D1ED-4179-8141-F852961BF3D1}">
      <dsp:nvSpPr>
        <dsp:cNvPr id="0" name=""/>
        <dsp:cNvSpPr/>
      </dsp:nvSpPr>
      <dsp:spPr>
        <a:xfrm>
          <a:off x="0" y="578315"/>
          <a:ext cx="7039778" cy="563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the most significant predictors of solar power (`AC_POWER`) and improve forecasting accuracy.</a:t>
          </a:r>
        </a:p>
      </dsp:txBody>
      <dsp:txXfrm>
        <a:off x="27521" y="605836"/>
        <a:ext cx="6984736" cy="5087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38821-4C49-4FD0-B51A-4D4314FB8BDB}">
      <dsp:nvSpPr>
        <dsp:cNvPr id="0" name=""/>
        <dsp:cNvSpPr/>
      </dsp:nvSpPr>
      <dsp:spPr>
        <a:xfrm>
          <a:off x="0" y="4925"/>
          <a:ext cx="6026227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Captures complex nonlinear dependencies; ideal for high-accuracy forecasting.</a:t>
          </a:r>
        </a:p>
      </dsp:txBody>
      <dsp:txXfrm>
        <a:off x="31070" y="35995"/>
        <a:ext cx="5964087" cy="5743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3AFB1-F069-45D0-99D4-D71B84F63D88}">
      <dsp:nvSpPr>
        <dsp:cNvPr id="0" name=""/>
        <dsp:cNvSpPr/>
      </dsp:nvSpPr>
      <dsp:spPr>
        <a:xfrm>
          <a:off x="0" y="4194"/>
          <a:ext cx="7094863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LSTM model had the best overall performance (R2: </a:t>
          </a:r>
          <a:r>
            <a:rPr lang="en-US" sz="2300" b="1" kern="1200" dirty="0"/>
            <a:t>0.98</a:t>
          </a:r>
          <a:r>
            <a:rPr lang="en-US" sz="2300" kern="1200" dirty="0"/>
            <a:t>, MAE: </a:t>
          </a:r>
          <a:r>
            <a:rPr lang="en-US" sz="2300" b="1" kern="1200" dirty="0"/>
            <a:t>0.02</a:t>
          </a:r>
          <a:r>
            <a:rPr lang="en-US" sz="2300" kern="1200" dirty="0"/>
            <a:t>, RMSE: </a:t>
          </a:r>
          <a:r>
            <a:rPr lang="en-US" sz="2300" b="1" kern="1200" dirty="0"/>
            <a:t>0.03</a:t>
          </a:r>
          <a:r>
            <a:rPr lang="en-US" sz="2300" kern="1200" dirty="0"/>
            <a:t>)</a:t>
          </a:r>
        </a:p>
      </dsp:txBody>
      <dsp:txXfrm>
        <a:off x="44664" y="48858"/>
        <a:ext cx="7005535" cy="8256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AE558-676C-407D-93CA-609F6B327232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 weather features:</a:t>
          </a:r>
          <a:r>
            <a:rPr lang="en-US" sz="1600" b="1" kern="1200"/>
            <a:t> Cloud cover, wind speed, and humidity</a:t>
          </a:r>
          <a:r>
            <a:rPr lang="en-US" sz="1600" kern="120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Incorporate </a:t>
          </a:r>
          <a:r>
            <a:rPr lang="en-US" sz="1600" b="1" kern="1200"/>
            <a:t>spatial data </a:t>
          </a:r>
          <a:r>
            <a:rPr lang="en-US" sz="1600" kern="1200"/>
            <a:t>to enhance context-based forecasting.</a:t>
          </a:r>
        </a:p>
      </dsp:txBody>
      <dsp:txXfrm rot="-5400000">
        <a:off x="3785616" y="197117"/>
        <a:ext cx="6675221" cy="1012303"/>
      </dsp:txXfrm>
    </dsp:sp>
    <dsp:sp modelId="{2A9DF47A-3694-4334-ABEC-C30B8AE03C63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Feature Enrichment</a:t>
          </a:r>
          <a:endParaRPr lang="en-US" sz="3600" kern="1200"/>
        </a:p>
      </dsp:txBody>
      <dsp:txXfrm>
        <a:off x="68454" y="70578"/>
        <a:ext cx="3648708" cy="1265378"/>
      </dsp:txXfrm>
    </dsp:sp>
    <dsp:sp modelId="{1BA2471C-F9E4-40C5-95F5-1DD58754D375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Explore </a:t>
          </a:r>
          <a:r>
            <a:rPr lang="en-US" sz="1600" b="1" kern="1200"/>
            <a:t>ensemble modeling </a:t>
          </a:r>
          <a:r>
            <a:rPr lang="en-US" sz="1600" kern="1200"/>
            <a:t>to combine ARIMA, Prophet, and LSTM for better accuracy.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Optimize </a:t>
          </a:r>
          <a:r>
            <a:rPr lang="en-US" sz="1600" b="1" kern="1200"/>
            <a:t>XGBoost</a:t>
          </a:r>
          <a:r>
            <a:rPr lang="en-US" sz="1600" kern="1200"/>
            <a:t> with hyperparameter tuning and additional engineered features.</a:t>
          </a:r>
        </a:p>
      </dsp:txBody>
      <dsp:txXfrm rot="-5400000">
        <a:off x="3785616" y="1669517"/>
        <a:ext cx="6675221" cy="1012303"/>
      </dsp:txXfrm>
    </dsp:sp>
    <dsp:sp modelId="{ECC1598C-F242-41A8-A661-1BCC34E095A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Model Enhancements</a:t>
          </a:r>
          <a:endParaRPr lang="en-US" sz="3600" kern="1200"/>
        </a:p>
      </dsp:txBody>
      <dsp:txXfrm>
        <a:off x="68454" y="1542979"/>
        <a:ext cx="3648708" cy="1265378"/>
      </dsp:txXfrm>
    </dsp:sp>
    <dsp:sp modelId="{2B8053CC-FE8B-4838-B972-09A245A4F786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Build </a:t>
          </a:r>
          <a:r>
            <a:rPr lang="en-US" sz="1600" b="1" kern="1200"/>
            <a:t>real-time data pipelines </a:t>
          </a:r>
          <a:r>
            <a:rPr lang="en-US" sz="1600" kern="1200"/>
            <a:t>for dynamic solar power predictions.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Implement </a:t>
          </a:r>
          <a:r>
            <a:rPr lang="en-US" sz="1600" b="1" kern="1200"/>
            <a:t>automated model updates </a:t>
          </a:r>
          <a:r>
            <a:rPr lang="en-US" sz="1600" kern="1200"/>
            <a:t>to adapt to changing conditions.</a:t>
          </a:r>
        </a:p>
      </dsp:txBody>
      <dsp:txXfrm rot="-5400000">
        <a:off x="3785616" y="3141918"/>
        <a:ext cx="6675221" cy="1012303"/>
      </dsp:txXfrm>
    </dsp:sp>
    <dsp:sp modelId="{1CFB94B5-34E8-4655-8D9B-428F19139697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Real-Time Forecasting</a:t>
          </a:r>
          <a:endParaRPr lang="en-US" sz="3600" kern="1200"/>
        </a:p>
      </dsp:txBody>
      <dsp:txXfrm>
        <a:off x="68454" y="3015380"/>
        <a:ext cx="3648708" cy="12653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40924-08C1-447F-8B42-DE9735A20CB8}">
      <dsp:nvSpPr>
        <dsp:cNvPr id="0" name=""/>
        <dsp:cNvSpPr/>
      </dsp:nvSpPr>
      <dsp:spPr>
        <a:xfrm>
          <a:off x="0" y="1287440"/>
          <a:ext cx="11292290" cy="171658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ACE49-3E60-4FE2-B47F-44851604D75C}">
      <dsp:nvSpPr>
        <dsp:cNvPr id="0" name=""/>
        <dsp:cNvSpPr/>
      </dsp:nvSpPr>
      <dsp:spPr>
        <a:xfrm>
          <a:off x="4962" y="0"/>
          <a:ext cx="3275205" cy="171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Accurate solar forecasting </a:t>
          </a:r>
          <a:r>
            <a:rPr lang="en-US" sz="2000" kern="1200" dirty="0"/>
            <a:t>optimizes energy management and supports renewable systems.</a:t>
          </a:r>
        </a:p>
      </dsp:txBody>
      <dsp:txXfrm>
        <a:off x="4962" y="0"/>
        <a:ext cx="3275205" cy="1716588"/>
      </dsp:txXfrm>
    </dsp:sp>
    <dsp:sp modelId="{5CCC6E64-2B2D-4995-A9FD-76502CD20E21}">
      <dsp:nvSpPr>
        <dsp:cNvPr id="0" name=""/>
        <dsp:cNvSpPr/>
      </dsp:nvSpPr>
      <dsp:spPr>
        <a:xfrm>
          <a:off x="1427991" y="1931161"/>
          <a:ext cx="429147" cy="42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183AF-E88E-4D72-BB8E-942A8B4816D7}">
      <dsp:nvSpPr>
        <dsp:cNvPr id="0" name=""/>
        <dsp:cNvSpPr/>
      </dsp:nvSpPr>
      <dsp:spPr>
        <a:xfrm>
          <a:off x="3443927" y="2574881"/>
          <a:ext cx="3275205" cy="171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This project demonstrates the strengths of </a:t>
          </a:r>
          <a:r>
            <a:rPr lang="en-US" sz="1800" b="1" kern="1200" dirty="0"/>
            <a:t>statistical</a:t>
          </a:r>
          <a:r>
            <a:rPr lang="en-US" sz="1800" kern="1200" dirty="0"/>
            <a:t>, </a:t>
          </a:r>
          <a:r>
            <a:rPr lang="en-US" sz="1800" b="1" kern="1200" dirty="0"/>
            <a:t>machine learning</a:t>
          </a:r>
          <a:r>
            <a:rPr lang="en-US" sz="1800" kern="1200" dirty="0"/>
            <a:t>, and </a:t>
          </a:r>
          <a:r>
            <a:rPr lang="en-US" sz="1800" b="1" kern="1200" dirty="0"/>
            <a:t>deep learning models</a:t>
          </a:r>
          <a:r>
            <a:rPr lang="en-US" sz="1800" kern="1200" dirty="0"/>
            <a:t> in addressing solar variability.</a:t>
          </a:r>
        </a:p>
      </dsp:txBody>
      <dsp:txXfrm>
        <a:off x="3443927" y="2574881"/>
        <a:ext cx="3275205" cy="1716588"/>
      </dsp:txXfrm>
    </dsp:sp>
    <dsp:sp modelId="{EC32B910-D035-4BA4-B994-AF2EE71F6DF0}">
      <dsp:nvSpPr>
        <dsp:cNvPr id="0" name=""/>
        <dsp:cNvSpPr/>
      </dsp:nvSpPr>
      <dsp:spPr>
        <a:xfrm>
          <a:off x="4866957" y="1931161"/>
          <a:ext cx="429147" cy="42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F61C6-D0D9-49F2-A722-BC8040F8229A}">
      <dsp:nvSpPr>
        <dsp:cNvPr id="0" name=""/>
        <dsp:cNvSpPr/>
      </dsp:nvSpPr>
      <dsp:spPr>
        <a:xfrm>
          <a:off x="6882893" y="0"/>
          <a:ext cx="3275205" cy="1716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work should explore hybrid models and real-time deployment to </a:t>
          </a:r>
          <a:r>
            <a:rPr lang="en-US" sz="1800" b="1" kern="1200" dirty="0"/>
            <a:t>enhance predictions</a:t>
          </a:r>
          <a:r>
            <a:rPr lang="en-US" sz="1800" kern="1200" dirty="0"/>
            <a:t> and accelerate the shift to renewable energy.</a:t>
          </a:r>
        </a:p>
      </dsp:txBody>
      <dsp:txXfrm>
        <a:off x="6882893" y="0"/>
        <a:ext cx="3275205" cy="1716588"/>
      </dsp:txXfrm>
    </dsp:sp>
    <dsp:sp modelId="{384C7577-DE4E-4552-B897-78391159E838}">
      <dsp:nvSpPr>
        <dsp:cNvPr id="0" name=""/>
        <dsp:cNvSpPr/>
      </dsp:nvSpPr>
      <dsp:spPr>
        <a:xfrm>
          <a:off x="8305922" y="1931161"/>
          <a:ext cx="429147" cy="4291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73B31-3C92-4799-B818-647CCEE995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CF538-FC8B-494C-B346-41A306693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80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CF538-FC8B-494C-B346-41A3066938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6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Enables better resource allocation, grid stability, and reduced environmental impact</a:t>
            </a:r>
            <a:r>
              <a:rPr lang="en-US" b="1" dirty="0"/>
              <a:t>.</a:t>
            </a:r>
          </a:p>
          <a:p>
            <a:r>
              <a:rPr lang="en-US" dirty="0"/>
              <a:t>Solar power is key to </a:t>
            </a:r>
            <a:r>
              <a:rPr lang="en-US" b="1" dirty="0"/>
              <a:t>sustainable energy </a:t>
            </a:r>
            <a:r>
              <a:rPr lang="en-US" dirty="0"/>
              <a:t>but highly variable due to weather and seasonality.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Accurate predictions improve grid stability, resource allocation, and economic benefits.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CF538-FC8B-494C-B346-41A3066938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power plants with concurrent power generation dataset and weather sensor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CF538-FC8B-494C-B346-41A3066938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ystem-ui"/>
              </a:rPr>
              <a:t>This pattern may suggest operational inefficiencies or thermal challenges affecting inverter performance during peak sunlight hours. Investigating inverter cooling systems could provide improvements.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CF538-FC8B-494C-B346-41A3066938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82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effectLst/>
                <a:latin typeface="system-ui"/>
              </a:rPr>
              <a:t>Flucation</a:t>
            </a:r>
            <a:r>
              <a:rPr lang="en-US" b="0" i="0" dirty="0">
                <a:effectLst/>
                <a:latin typeface="system-ui"/>
              </a:rPr>
              <a:t> in power generation indicates variations in solar power generation on different days.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CF538-FC8B-494C-B346-41A3066938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CF538-FC8B-494C-B346-41A3066938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4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CF538-FC8B-494C-B346-41A3066938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4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CF538-FC8B-494C-B346-41A3066938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0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0CF538-FC8B-494C-B346-41A3066938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9CD7-9902-AB5F-844F-1A3CF1389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623F9-C3FF-373F-D8DE-5808DB98C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FCF6-D1EF-6672-229D-7C167CC8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5F61-653E-F660-3ACC-4254CBD1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298A7-D7BB-9059-44FB-07011AE1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2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BDFA-1CB6-F850-B795-6400DAFD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E9C7D-7EA2-7680-8F09-5E7D565B7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C571-6205-4F55-A8E9-1A648D25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016C4-2603-158E-559A-04CB9C6D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38CD-64B5-0B9C-61A4-07A9420F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074C77-1A42-1C87-178F-C0C0ED7DA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9D86E-7F03-EACE-3B75-666A75E4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562A-6046-23AA-1CE6-4C5DED8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1C1B-5619-CA2D-1678-C70E3160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7F96-B5EF-31FB-8229-65DB92D6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8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2E8D-1706-E2D9-676C-9EE8CC8AA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A2A2-FD52-0ABA-AC4C-61B91601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105D-A3F0-D947-2CE4-3BB0EFEB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8EDD-C356-6EEB-1B61-AB77F4A8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B25C2-CF69-C0E4-4D11-31844DE7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B89B-2CA3-E31F-ED0A-E0CE0108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2624A-6D0E-48B6-42A2-C0C77E75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13C0B-838B-514B-9485-857D1FF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8C8D0-BEC5-408F-B829-2AB2D8CB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0B04-BDA7-817A-22F4-4322A560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5995-2CCA-D4A5-FF40-92A59B6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593D-6E39-9F05-629D-47C61F207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5EC45-406C-3803-0D6D-89786670E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49FE1-6854-8439-5D02-19062230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A9450-A75A-0EB1-9265-0E1D8DB9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A8451-21F4-7068-44DB-51D8D0DD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44DE-AD36-F793-5C68-82938619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B6903-6005-2D6E-7995-418C8C2C3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D1CA2-5354-4ABE-551A-A4C4F9C4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988A4-587C-94DD-9C61-DCD847333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245C-EF4C-9916-CCD1-265758BD3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0BAD98-2BBA-3AF2-3D50-B919E352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6631E4-62E2-8C74-BFDD-0F105B49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34F4D-3F00-D3B8-75DE-437A15A4F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0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8F57-B664-0781-C079-672F3F28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2D007-8672-8EC6-70FB-05347DA0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9FACA-9899-6643-6B75-5DB83E1D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B8E17-8A18-08A1-3C07-68EFE9B5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DB693-A3D4-3E61-6205-214DEE2C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53C7F-EB07-5ADB-BE9D-8018AE4A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36322-2EAE-D5FF-6EC7-9588A69C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AB2F-DEB8-10D7-4FEA-22B82F60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AFE4-454A-E9BB-22AE-899D2A8B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0B898-0984-22F4-8FDB-586C6B8C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A6FD9-8587-306A-FA34-2C045ACE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81FD6-1DA3-CA40-EC12-FD9B0156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ED57-7123-A91D-E080-D56CD978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6548-78F7-F82F-9A4B-054E55D5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1E418-E541-4379-2BE8-6B5CE2D41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836D5-D11E-1B55-17F6-B4EAFE90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4D06B-C617-816D-461D-46395E81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B4F85-B8A3-2040-A526-610CDCBF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9777D-9047-CEA1-CCDA-92030984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3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79B63-D5E5-B510-4B50-E1FF11B3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98B0-2721-F41A-E3D8-B728E322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56167-A16E-B125-F721-F460C8608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26870-4C85-4800-8576-601787093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F3EA9-97CE-8A20-FA1F-E12A267AB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30703-42D1-EBD1-4482-E9770C1F9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E6AA5-DD9B-4268-A63B-05880214A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9.xml"/><Relationship Id="rId9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ikannal/solar-power-generation-data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novationyourself.com/long-short-term-memory-lst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olar panels on a field">
            <a:extLst>
              <a:ext uri="{FF2B5EF4-FFF2-40B4-BE49-F238E27FC236}">
                <a16:creationId xmlns:a16="http://schemas.microsoft.com/office/drawing/2014/main" id="{A2CC6BF4-B9EE-FA82-AC64-DB3479913C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ACC00-51A9-0BFF-A64A-8A55393AB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Forecasting Solar Power with Machine Learning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A984A-1038-9561-C8D5-4BAB0D59F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 b="1">
                <a:solidFill>
                  <a:srgbClr val="FFFFFF"/>
                </a:solidFill>
              </a:rPr>
              <a:t>Subtitle: </a:t>
            </a:r>
            <a:r>
              <a:rPr lang="en-US" sz="1700" b="1" i="1">
                <a:solidFill>
                  <a:srgbClr val="FFFFFF"/>
                </a:solidFill>
              </a:rPr>
              <a:t>Exploring ARIMA and Prophet Methods for Solar Predictions</a:t>
            </a:r>
          </a:p>
          <a:p>
            <a:r>
              <a:rPr lang="en-US" sz="1700">
                <a:solidFill>
                  <a:srgbClr val="FFFFFF"/>
                </a:solidFill>
              </a:rPr>
              <a:t>Author: Audrey Malloy </a:t>
            </a:r>
          </a:p>
          <a:p>
            <a:r>
              <a:rPr lang="en-US" sz="1700">
                <a:solidFill>
                  <a:srgbClr val="FFFFFF"/>
                </a:solidFill>
              </a:rPr>
              <a:t>Date: April 28th, 2025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329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D3DD-94F3-E184-DAE5-3E69BDFE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57" y="355677"/>
            <a:ext cx="3700749" cy="1325563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pic>
        <p:nvPicPr>
          <p:cNvPr id="5" name="Content Placeholder 4" descr="A colorful squares with black text&#10;&#10;AI-generated content may be incorrect.">
            <a:extLst>
              <a:ext uri="{FF2B5EF4-FFF2-40B4-BE49-F238E27FC236}">
                <a16:creationId xmlns:a16="http://schemas.microsoft.com/office/drawing/2014/main" id="{B35B5F8B-B57C-6F81-E878-091E1CEB7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099" y="473725"/>
            <a:ext cx="7385344" cy="56814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824C5-0B4F-D865-F123-19F87797A096}"/>
              </a:ext>
            </a:extLst>
          </p:cNvPr>
          <p:cNvSpPr txBox="1"/>
          <p:nvPr/>
        </p:nvSpPr>
        <p:spPr>
          <a:xfrm>
            <a:off x="363557" y="1690688"/>
            <a:ext cx="417539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Positive Correlations</a:t>
            </a:r>
            <a:r>
              <a:rPr lang="en-US" sz="1600" dirty="0"/>
              <a:t>:</a:t>
            </a:r>
          </a:p>
          <a:p>
            <a:r>
              <a:rPr lang="en-US" sz="1600" dirty="0"/>
              <a:t>   - Module Temperature ↔ DC Power: Higher temperatures boost energy generation.</a:t>
            </a:r>
          </a:p>
          <a:p>
            <a:r>
              <a:rPr lang="en-US" sz="1600" dirty="0"/>
              <a:t>   - Irradiation ↔ DC Power: Sunlight intensity drives power output.</a:t>
            </a:r>
          </a:p>
          <a:p>
            <a:r>
              <a:rPr lang="en-US" sz="1600" dirty="0"/>
              <a:t>   - DC Power ↔ AC Power: Perfect correlation reflects efficient conversion.</a:t>
            </a:r>
          </a:p>
          <a:p>
            <a:endParaRPr lang="en-US" sz="1600" dirty="0"/>
          </a:p>
          <a:p>
            <a:r>
              <a:rPr lang="en-US" sz="1600" b="1" dirty="0"/>
              <a:t>2. Negative Correlations</a:t>
            </a:r>
            <a:r>
              <a:rPr lang="en-US" sz="1600" dirty="0"/>
              <a:t>:</a:t>
            </a:r>
          </a:p>
          <a:p>
            <a:r>
              <a:rPr lang="en-US" sz="1600" dirty="0"/>
              <a:t>   - Hour ↔ Power Metrics: Energy generation declines during non-solar hours.</a:t>
            </a:r>
          </a:p>
          <a:p>
            <a:endParaRPr lang="en-US" sz="1600" dirty="0"/>
          </a:p>
          <a:p>
            <a:r>
              <a:rPr lang="en-US" sz="1600" b="1" dirty="0"/>
              <a:t>3. Low Correlations</a:t>
            </a:r>
            <a:r>
              <a:rPr lang="en-US" sz="1600" dirty="0"/>
              <a:t>:</a:t>
            </a:r>
          </a:p>
          <a:p>
            <a:r>
              <a:rPr lang="en-US" sz="1600" dirty="0"/>
              <a:t>   - Plant ID &amp; Source Key: Serve as identifiers, no predictive impact.</a:t>
            </a:r>
          </a:p>
          <a:p>
            <a:endParaRPr lang="en-US" sz="1600" dirty="0"/>
          </a:p>
          <a:p>
            <a:r>
              <a:rPr lang="en-US" sz="1600" b="1" dirty="0"/>
              <a:t>4. Efficiency Metrics:</a:t>
            </a:r>
          </a:p>
          <a:p>
            <a:r>
              <a:rPr lang="en-US" sz="1600" dirty="0"/>
              <a:t>   - Highlight operational optimizations and inefficiencies.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42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A263-CA56-D983-1F13-F4BFCB36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77" y="431227"/>
            <a:ext cx="10515600" cy="1325563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CB13A1-F0BA-E79C-BECA-FCB2680B9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968792"/>
              </p:ext>
            </p:extLst>
          </p:nvPr>
        </p:nvGraphicFramePr>
        <p:xfrm>
          <a:off x="687177" y="1481366"/>
          <a:ext cx="10817646" cy="410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81">
                  <a:extLst>
                    <a:ext uri="{9D8B030D-6E8A-4147-A177-3AD203B41FA5}">
                      <a16:colId xmlns:a16="http://schemas.microsoft.com/office/drawing/2014/main" val="296671455"/>
                    </a:ext>
                  </a:extLst>
                </a:gridCol>
                <a:gridCol w="5576083">
                  <a:extLst>
                    <a:ext uri="{9D8B030D-6E8A-4147-A177-3AD203B41FA5}">
                      <a16:colId xmlns:a16="http://schemas.microsoft.com/office/drawing/2014/main" val="2451534471"/>
                    </a:ext>
                  </a:extLst>
                </a:gridCol>
                <a:gridCol w="3605882">
                  <a:extLst>
                    <a:ext uri="{9D8B030D-6E8A-4147-A177-3AD203B41FA5}">
                      <a16:colId xmlns:a16="http://schemas.microsoft.com/office/drawing/2014/main" val="19926950"/>
                    </a:ext>
                  </a:extLst>
                </a:gridCol>
              </a:tblGrid>
              <a:tr h="546156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Justification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90781"/>
                  </a:ext>
                </a:extLst>
              </a:tr>
              <a:tr h="814830">
                <a:tc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Statistical model for short-term forecasting; captures dependencies like trends and seasonality.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Ideal for modeling stationary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957741"/>
                  </a:ext>
                </a:extLst>
              </a:tr>
              <a:tr h="546156">
                <a:tc>
                  <a:txBody>
                    <a:bodyPr/>
                    <a:lstStyle/>
                    <a:p>
                      <a:r>
                        <a:rPr lang="en-US" dirty="0"/>
                        <a:t>Prophet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trends, seasonality, and external factors using interpretable components.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for non-stationary data with clear trends and seasonal variations.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06378"/>
                  </a:ext>
                </a:extLst>
              </a:tr>
              <a:tr h="546156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 machine learning model for structured data; excels in regression tasks.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Effective for regression problems with engineered features and non-linear relations.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196855"/>
                  </a:ext>
                </a:extLst>
              </a:tr>
              <a:tr h="546156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 model for sequential data; learns complex temporal dependencies.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for capturing long-term patterns in time-series data like solar power.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72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05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BF1A-F941-F0E6-DA0D-02308C79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428"/>
            <a:ext cx="2037202" cy="1325563"/>
          </a:xfrm>
        </p:spPr>
        <p:txBody>
          <a:bodyPr/>
          <a:lstStyle/>
          <a:p>
            <a:r>
              <a:rPr lang="en-US" dirty="0"/>
              <a:t>ARIMA</a:t>
            </a:r>
          </a:p>
        </p:txBody>
      </p:sp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2D5B3A58-4E84-7246-1ECF-F5DE41DD8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8557"/>
            <a:ext cx="10515600" cy="3541161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D13FC68-5E07-DEE4-FF17-4ACDEC98320B}"/>
              </a:ext>
            </a:extLst>
          </p:cNvPr>
          <p:cNvGraphicFramePr/>
          <p:nvPr/>
        </p:nvGraphicFramePr>
        <p:xfrm>
          <a:off x="4098275" y="440675"/>
          <a:ext cx="615842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Arrow: Chevron 8">
            <a:extLst>
              <a:ext uri="{FF2B5EF4-FFF2-40B4-BE49-F238E27FC236}">
                <a16:creationId xmlns:a16="http://schemas.microsoft.com/office/drawing/2014/main" id="{07AB88DC-4A09-56B2-DE86-6D02170371AD}"/>
              </a:ext>
            </a:extLst>
          </p:cNvPr>
          <p:cNvSpPr/>
          <p:nvPr/>
        </p:nvSpPr>
        <p:spPr>
          <a:xfrm>
            <a:off x="2875402" y="855981"/>
            <a:ext cx="782199" cy="570455"/>
          </a:xfrm>
          <a:prstGeom prst="chevron">
            <a:avLst/>
          </a:prstGeom>
          <a:solidFill>
            <a:srgbClr val="374B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60F4DF-67A2-690E-CF68-CB18B7C47D43}"/>
              </a:ext>
            </a:extLst>
          </p:cNvPr>
          <p:cNvSpPr txBox="1"/>
          <p:nvPr/>
        </p:nvSpPr>
        <p:spPr>
          <a:xfrm>
            <a:off x="838200" y="6056406"/>
            <a:ext cx="594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MAE: </a:t>
            </a:r>
            <a:r>
              <a:rPr lang="en-US" b="1" dirty="0"/>
              <a:t>2.26+/- kW	</a:t>
            </a:r>
            <a:r>
              <a:rPr lang="en-US" dirty="0"/>
              <a:t>RMSE: </a:t>
            </a:r>
            <a:r>
              <a:rPr lang="en-US" b="1" dirty="0"/>
              <a:t>4.02 +/- kW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3D07-5229-027F-9CFD-3DBF1C40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</a:t>
            </a:r>
          </a:p>
        </p:txBody>
      </p:sp>
      <p:pic>
        <p:nvPicPr>
          <p:cNvPr id="5" name="Content Placeholder 4" descr="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2CBC7E06-1FE0-6AD4-E4CC-936B9C9D7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"/>
          <a:stretch/>
        </p:blipFill>
        <p:spPr>
          <a:xfrm>
            <a:off x="742522" y="1762188"/>
            <a:ext cx="10142144" cy="4533951"/>
          </a:xfr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70225D04-0D87-21C2-8E4F-31E205A1D304}"/>
              </a:ext>
            </a:extLst>
          </p:cNvPr>
          <p:cNvSpPr/>
          <p:nvPr/>
        </p:nvSpPr>
        <p:spPr>
          <a:xfrm>
            <a:off x="3029639" y="742678"/>
            <a:ext cx="782199" cy="570455"/>
          </a:xfrm>
          <a:prstGeom prst="chevron">
            <a:avLst/>
          </a:prstGeom>
          <a:solidFill>
            <a:srgbClr val="374B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59900F2-2EE7-7033-24DA-8DE856284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390084"/>
              </p:ext>
            </p:extLst>
          </p:nvPr>
        </p:nvGraphicFramePr>
        <p:xfrm>
          <a:off x="4384713" y="561861"/>
          <a:ext cx="6228127" cy="1128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19C48A-6862-F9E9-1507-8C3887FF4F98}"/>
              </a:ext>
            </a:extLst>
          </p:cNvPr>
          <p:cNvSpPr txBox="1"/>
          <p:nvPr/>
        </p:nvSpPr>
        <p:spPr>
          <a:xfrm>
            <a:off x="1228382" y="6459824"/>
            <a:ext cx="5166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MAE: </a:t>
            </a:r>
            <a:r>
              <a:rPr lang="en-US" b="1" dirty="0"/>
              <a:t>2.43 +/- kW</a:t>
            </a:r>
            <a:r>
              <a:rPr lang="en-US" dirty="0"/>
              <a:t>, RMSE: </a:t>
            </a:r>
            <a:r>
              <a:rPr lang="en-US" b="1" dirty="0"/>
              <a:t>3.06 +/- kW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12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DEAF-51D4-7073-FBE4-C7BBFBB3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5" name="Content Placeholder 4" descr="A graph with a purple line&#10;&#10;AI-generated content may be incorrect.">
            <a:extLst>
              <a:ext uri="{FF2B5EF4-FFF2-40B4-BE49-F238E27FC236}">
                <a16:creationId xmlns:a16="http://schemas.microsoft.com/office/drawing/2014/main" id="{9C332975-2D6A-4F8B-AA4D-747FE71C9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80" y="1690686"/>
            <a:ext cx="9586281" cy="4680463"/>
          </a:xfrm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84B85053-88A6-53AF-1E93-B7B68C432B97}"/>
              </a:ext>
            </a:extLst>
          </p:cNvPr>
          <p:cNvSpPr/>
          <p:nvPr/>
        </p:nvSpPr>
        <p:spPr>
          <a:xfrm>
            <a:off x="3448280" y="742678"/>
            <a:ext cx="782199" cy="570455"/>
          </a:xfrm>
          <a:prstGeom prst="chevron">
            <a:avLst/>
          </a:prstGeom>
          <a:solidFill>
            <a:srgbClr val="374B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412D310-F220-8621-5A2A-B4B145D88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700368"/>
              </p:ext>
            </p:extLst>
          </p:nvPr>
        </p:nvGraphicFramePr>
        <p:xfrm>
          <a:off x="4693186" y="365125"/>
          <a:ext cx="7039778" cy="1142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66829A0-DD1F-19BD-7E3A-0BB088EF797A}"/>
              </a:ext>
            </a:extLst>
          </p:cNvPr>
          <p:cNvSpPr txBox="1"/>
          <p:nvPr/>
        </p:nvSpPr>
        <p:spPr>
          <a:xfrm>
            <a:off x="440675" y="6371149"/>
            <a:ext cx="4461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MAE: </a:t>
            </a:r>
            <a:r>
              <a:rPr lang="en-US" b="1" dirty="0"/>
              <a:t>0.005 +/- kW</a:t>
            </a:r>
            <a:r>
              <a:rPr lang="en-US" dirty="0"/>
              <a:t>, RMSE: </a:t>
            </a:r>
            <a:r>
              <a:rPr lang="en-US" b="1" dirty="0"/>
              <a:t>0.009 +/- kW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4D13-155B-DF11-CCC5-6F751221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5" name="Content Placeholder 4" descr="A graph showing a comparison of a power line&#10;&#10;AI-generated content may be incorrect.">
            <a:extLst>
              <a:ext uri="{FF2B5EF4-FFF2-40B4-BE49-F238E27FC236}">
                <a16:creationId xmlns:a16="http://schemas.microsoft.com/office/drawing/2014/main" id="{BDDADFF7-C8D0-9933-9E42-16CCE89A4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96" y="1566142"/>
            <a:ext cx="8769910" cy="457993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CA550-C802-1B68-5A96-2652EB50FA0C}"/>
              </a:ext>
            </a:extLst>
          </p:cNvPr>
          <p:cNvSpPr txBox="1"/>
          <p:nvPr/>
        </p:nvSpPr>
        <p:spPr>
          <a:xfrm>
            <a:off x="418640" y="6202496"/>
            <a:ext cx="4351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MAE: </a:t>
            </a:r>
            <a:r>
              <a:rPr lang="en-US" b="1" dirty="0"/>
              <a:t>0.02 +/- kW</a:t>
            </a:r>
            <a:r>
              <a:rPr lang="en-US" dirty="0"/>
              <a:t>, RMSE: </a:t>
            </a:r>
            <a:r>
              <a:rPr lang="en-US" b="1" dirty="0"/>
              <a:t>0.03 +/- kW</a:t>
            </a:r>
            <a:endParaRPr lang="en-US" dirty="0"/>
          </a:p>
          <a:p>
            <a:endParaRPr lang="en-US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C71C05A7-F4F9-E6F2-13C0-67493583DC94}"/>
              </a:ext>
            </a:extLst>
          </p:cNvPr>
          <p:cNvSpPr/>
          <p:nvPr/>
        </p:nvSpPr>
        <p:spPr>
          <a:xfrm>
            <a:off x="2594471" y="711924"/>
            <a:ext cx="782199" cy="570455"/>
          </a:xfrm>
          <a:prstGeom prst="chevron">
            <a:avLst/>
          </a:prstGeom>
          <a:solidFill>
            <a:srgbClr val="374B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29136A8-8EED-AF2E-EA9F-346F3678C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43796"/>
              </p:ext>
            </p:extLst>
          </p:nvPr>
        </p:nvGraphicFramePr>
        <p:xfrm>
          <a:off x="4043190" y="648888"/>
          <a:ext cx="6026227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828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FC93-7BD2-05AD-A7B3-61CD51B2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45" y="650016"/>
            <a:ext cx="7699872" cy="1325563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B3868AE1-9202-4D52-2B0C-096D3CEF3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16" y="2087295"/>
            <a:ext cx="7952767" cy="3094350"/>
          </a:xfr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A036BB3-6358-F7E7-90B5-ED3C3CFCD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322848"/>
              </p:ext>
            </p:extLst>
          </p:nvPr>
        </p:nvGraphicFramePr>
        <p:xfrm>
          <a:off x="3709975" y="5181645"/>
          <a:ext cx="503741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815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94B4-FE57-2161-2C64-5823F22A7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58" y="466627"/>
            <a:ext cx="9921607" cy="1106794"/>
          </a:xfrm>
        </p:spPr>
        <p:txBody>
          <a:bodyPr/>
          <a:lstStyle/>
          <a:p>
            <a:r>
              <a:rPr lang="en-US" dirty="0"/>
              <a:t>Best Model</a:t>
            </a:r>
          </a:p>
        </p:txBody>
      </p:sp>
      <p:pic>
        <p:nvPicPr>
          <p:cNvPr id="4" name="Content Placeholder 4" descr="A graph of a comparison of performance metrics&#10;&#10;AI-generated content may be incorrect.">
            <a:extLst>
              <a:ext uri="{FF2B5EF4-FFF2-40B4-BE49-F238E27FC236}">
                <a16:creationId xmlns:a16="http://schemas.microsoft.com/office/drawing/2014/main" id="{8EC5DF6D-10CF-A4AA-13D1-FFCE97DE1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639" y="1573421"/>
            <a:ext cx="9549070" cy="4938149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30EC5FE-0E87-6B49-29BD-AE06774E89F3}"/>
              </a:ext>
            </a:extLst>
          </p:cNvPr>
          <p:cNvGraphicFramePr/>
          <p:nvPr/>
        </p:nvGraphicFramePr>
        <p:xfrm>
          <a:off x="4054207" y="418641"/>
          <a:ext cx="7094863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72345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3569-5C57-044F-5F15-0DCED2A4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0AC712-688F-0315-5240-0B5A513AF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538348"/>
              </p:ext>
            </p:extLst>
          </p:nvPr>
        </p:nvGraphicFramePr>
        <p:xfrm>
          <a:off x="915318" y="158325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32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B08-78FC-C042-E0F5-6CE48588A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77" y="365125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45268528-B4A6-A871-9D48-5D01D8790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100591"/>
              </p:ext>
            </p:extLst>
          </p:nvPr>
        </p:nvGraphicFramePr>
        <p:xfrm>
          <a:off x="572877" y="1690688"/>
          <a:ext cx="11292290" cy="4291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 descr="A black rectangle with white dots&#10;&#10;AI-generated content may be incorrect.">
            <a:extLst>
              <a:ext uri="{FF2B5EF4-FFF2-40B4-BE49-F238E27FC236}">
                <a16:creationId xmlns:a16="http://schemas.microsoft.com/office/drawing/2014/main" id="{2ECBB9EC-7A8A-E8D0-62DF-775007DCB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57" y="4656178"/>
            <a:ext cx="1601017" cy="1601017"/>
          </a:xfrm>
          <a:prstGeom prst="rect">
            <a:avLst/>
          </a:prstGeom>
        </p:spPr>
      </p:pic>
      <p:pic>
        <p:nvPicPr>
          <p:cNvPr id="15" name="Picture 14" descr="A black and white logo of a brain&#10;&#10;AI-generated content may be incorrect.">
            <a:extLst>
              <a:ext uri="{FF2B5EF4-FFF2-40B4-BE49-F238E27FC236}">
                <a16:creationId xmlns:a16="http://schemas.microsoft.com/office/drawing/2014/main" id="{3990282D-A41A-90F6-AD17-8AA0EE2009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773" y="1273365"/>
            <a:ext cx="2000365" cy="2000365"/>
          </a:xfrm>
          <a:prstGeom prst="rect">
            <a:avLst/>
          </a:prstGeom>
        </p:spPr>
      </p:pic>
      <p:pic>
        <p:nvPicPr>
          <p:cNvPr id="17" name="Picture 16" descr="A black and white image of a globe&#10;&#10;AI-generated content may be incorrect.">
            <a:extLst>
              <a:ext uri="{FF2B5EF4-FFF2-40B4-BE49-F238E27FC236}">
                <a16:creationId xmlns:a16="http://schemas.microsoft.com/office/drawing/2014/main" id="{7DBE4674-D55A-78CC-ECA4-3501E5C510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364" y="4606850"/>
            <a:ext cx="1836697" cy="18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8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8A957-72BF-FA80-8261-8581B585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dirty="0"/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EEF8460-5CFD-2236-1382-0158AD43E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2851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9874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olar panels with the sun setting&#10;&#10;AI-generated content may be incorrect.">
            <a:extLst>
              <a:ext uri="{FF2B5EF4-FFF2-40B4-BE49-F238E27FC236}">
                <a16:creationId xmlns:a16="http://schemas.microsoft.com/office/drawing/2014/main" id="{41E33D07-1042-022F-E265-D36C4EAB3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C273C-48AD-649A-6811-65A0FAD2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44" y="154236"/>
            <a:ext cx="2918552" cy="1564395"/>
          </a:xfrm>
        </p:spPr>
        <p:txBody>
          <a:bodyPr>
            <a:normAutofit/>
          </a:bodyPr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A3D2-662F-6059-C31C-17C3D3336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44" y="1467734"/>
            <a:ext cx="3822189" cy="1961266"/>
          </a:xfrm>
        </p:spPr>
        <p:txBody>
          <a:bodyPr>
            <a:normAutofit/>
          </a:bodyPr>
          <a:lstStyle/>
          <a:p>
            <a:r>
              <a:rPr lang="en-US" sz="2000" dirty="0"/>
              <a:t>Solar Power Generation Dataset  </a:t>
            </a:r>
          </a:p>
          <a:p>
            <a:pPr marL="457200" lvl="1" indent="0">
              <a:buNone/>
            </a:pPr>
            <a:r>
              <a:rPr lang="en-US" sz="2000" dirty="0"/>
              <a:t>Source: Kaggle  </a:t>
            </a:r>
          </a:p>
          <a:p>
            <a:pPr marL="457200" lvl="1" indent="0">
              <a:buNone/>
            </a:pPr>
            <a:r>
              <a:rPr lang="en-US" sz="2000" dirty="0"/>
              <a:t>Link: </a:t>
            </a:r>
            <a:r>
              <a:rPr lang="en-US" sz="2000" dirty="0">
                <a:hlinkClick r:id="rId3"/>
              </a:rPr>
              <a:t>Solar Power Generation Data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BB1D8-F470-D2BB-28F3-7F2871336866}"/>
              </a:ext>
            </a:extLst>
          </p:cNvPr>
          <p:cNvSpPr txBox="1">
            <a:spLocks/>
          </p:cNvSpPr>
          <p:nvPr/>
        </p:nvSpPr>
        <p:spPr>
          <a:xfrm>
            <a:off x="0" y="3526052"/>
            <a:ext cx="3822189" cy="19612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Time Series Forecasting Techniques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Source: Innovate Yourself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sz="2000" dirty="0"/>
              <a:t>Link: </a:t>
            </a:r>
            <a:r>
              <a:rPr lang="en-US" sz="1600" dirty="0">
                <a:hlinkClick r:id="rId4"/>
              </a:rPr>
              <a:t>Long Short-Term Memory(LSTM) with Python 3: A Comprehensive Guide – Innovate Yourself</a:t>
            </a: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893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56180-1F65-D5DC-D843-6145424C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5400" dirty="0"/>
              <a:t>Why it Matters</a:t>
            </a:r>
          </a:p>
        </p:txBody>
      </p:sp>
      <p:pic>
        <p:nvPicPr>
          <p:cNvPr id="4" name="Graphic 3" descr="Renewable Energy with solid fill">
            <a:extLst>
              <a:ext uri="{FF2B5EF4-FFF2-40B4-BE49-F238E27FC236}">
                <a16:creationId xmlns:a16="http://schemas.microsoft.com/office/drawing/2014/main" id="{1CA532B7-D332-34FE-73B3-E0C26CEFD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6E9D2-52C9-9BCB-958A-894598C2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dirty="0"/>
              <a:t>An accurate forecast model better resource allocation, grid stability, and reduced environmental impact</a:t>
            </a:r>
            <a:r>
              <a:rPr lang="en-US" b="1" dirty="0"/>
              <a:t>.</a:t>
            </a:r>
          </a:p>
          <a:p>
            <a:r>
              <a:rPr lang="en-US" dirty="0"/>
              <a:t>Solar power is key to </a:t>
            </a:r>
            <a:r>
              <a:rPr lang="en-US" b="1" dirty="0"/>
              <a:t>sustainable energy </a:t>
            </a:r>
            <a:r>
              <a:rPr lang="en-US" dirty="0"/>
              <a:t>market</a:t>
            </a:r>
            <a:r>
              <a:rPr lang="en-US" b="1" dirty="0"/>
              <a:t> </a:t>
            </a:r>
            <a:r>
              <a:rPr lang="en-US" dirty="0"/>
              <a:t>but highly variable due to weather and seasonality.</a:t>
            </a:r>
          </a:p>
          <a:p>
            <a:endParaRPr lang="en-US" sz="2000" b="1" dirty="0"/>
          </a:p>
          <a:p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5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4F88AB7-413E-AC9F-2566-536FB4A4F3B0}"/>
              </a:ext>
            </a:extLst>
          </p:cNvPr>
          <p:cNvSpPr/>
          <p:nvPr/>
        </p:nvSpPr>
        <p:spPr>
          <a:xfrm>
            <a:off x="2684083" y="3366611"/>
            <a:ext cx="2159352" cy="1429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696F3-11BA-E703-54C6-D5A6293E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40" y="299024"/>
            <a:ext cx="10515600" cy="1325563"/>
          </a:xfrm>
        </p:spPr>
        <p:txBody>
          <a:bodyPr/>
          <a:lstStyle/>
          <a:p>
            <a:r>
              <a:rPr lang="en-US" dirty="0"/>
              <a:t>Methodology: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231B40-F721-FED3-42CC-544074514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582"/>
            <a:ext cx="184731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41892F-F27B-E9CE-170A-9A6190156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5642" y="1679335"/>
            <a:ext cx="2495779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POWER PLANT 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76D56-BC46-BAC6-B41B-43063116AD86}"/>
              </a:ext>
            </a:extLst>
          </p:cNvPr>
          <p:cNvSpPr txBox="1"/>
          <p:nvPr/>
        </p:nvSpPr>
        <p:spPr>
          <a:xfrm>
            <a:off x="8442265" y="3429000"/>
            <a:ext cx="1906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Power Generation </a:t>
            </a:r>
          </a:p>
          <a:p>
            <a:pPr algn="ctr"/>
            <a:r>
              <a:rPr lang="en-US" dirty="0"/>
              <a:t>+ </a:t>
            </a:r>
          </a:p>
          <a:p>
            <a:pPr algn="ctr"/>
            <a:r>
              <a:rPr lang="en-US" dirty="0"/>
              <a:t>Weather Data</a:t>
            </a:r>
          </a:p>
        </p:txBody>
      </p:sp>
      <p:pic>
        <p:nvPicPr>
          <p:cNvPr id="19" name="Picture 18" descr="A solar panel and the sun&#10;&#10;AI-generated content may be incorrect.">
            <a:extLst>
              <a:ext uri="{FF2B5EF4-FFF2-40B4-BE49-F238E27FC236}">
                <a16:creationId xmlns:a16="http://schemas.microsoft.com/office/drawing/2014/main" id="{0A6C15E5-3795-BFC2-C73B-04289B28D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392" y="1283129"/>
            <a:ext cx="1906378" cy="1733071"/>
          </a:xfrm>
          <a:prstGeom prst="rect">
            <a:avLst/>
          </a:prstGeom>
        </p:spPr>
      </p:pic>
      <p:pic>
        <p:nvPicPr>
          <p:cNvPr id="20" name="Picture 19" descr="A solar panel and the sun&#10;&#10;AI-generated content may be incorrect.">
            <a:extLst>
              <a:ext uri="{FF2B5EF4-FFF2-40B4-BE49-F238E27FC236}">
                <a16:creationId xmlns:a16="http://schemas.microsoft.com/office/drawing/2014/main" id="{D8EAE873-A13C-17EE-7A25-E8E314D8E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786" y="1249632"/>
            <a:ext cx="1906378" cy="1733071"/>
          </a:xfrm>
          <a:prstGeom prst="rect">
            <a:avLst/>
          </a:prstGeom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2C001420-3531-95C4-854D-7CCBEB676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007" y="1659005"/>
            <a:ext cx="2495779" cy="3231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>
                <a:latin typeface="Arial Black" panose="020B0A04020102020204" pitchFamily="34" charset="0"/>
              </a:rPr>
              <a:t>POWER PLANT 2</a:t>
            </a:r>
          </a:p>
        </p:txBody>
      </p:sp>
      <p:pic>
        <p:nvPicPr>
          <p:cNvPr id="24" name="Picture 23" descr="A black and white image of a thermometer&#10;&#10;AI-generated content may be incorrect.">
            <a:extLst>
              <a:ext uri="{FF2B5EF4-FFF2-40B4-BE49-F238E27FC236}">
                <a16:creationId xmlns:a16="http://schemas.microsoft.com/office/drawing/2014/main" id="{EBC7E3C7-343B-B0C9-1BB8-3A9C0E956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60" y="3203487"/>
            <a:ext cx="1495440" cy="1495440"/>
          </a:xfrm>
          <a:prstGeom prst="rect">
            <a:avLst/>
          </a:prstGeom>
        </p:spPr>
      </p:pic>
      <p:pic>
        <p:nvPicPr>
          <p:cNvPr id="25" name="Picture 24" descr="A black and white image of a thermometer&#10;&#10;AI-generated content may be incorrect.">
            <a:extLst>
              <a:ext uri="{FF2B5EF4-FFF2-40B4-BE49-F238E27FC236}">
                <a16:creationId xmlns:a16="http://schemas.microsoft.com/office/drawing/2014/main" id="{6204DC02-25BC-84A9-A173-1A13390AA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50" y="3203487"/>
            <a:ext cx="1495440" cy="1495440"/>
          </a:xfrm>
          <a:prstGeom prst="rect">
            <a:avLst/>
          </a:prstGeom>
        </p:spPr>
      </p:pic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7A7E166-2F40-692F-B46F-4A0A546A16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978" y="3366611"/>
            <a:ext cx="1169192" cy="1169192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EFF160D-D525-3444-0AE4-08AEC23E6E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940" y="3329870"/>
            <a:ext cx="1169192" cy="1169192"/>
          </a:xfrm>
          <a:prstGeom prst="rect">
            <a:avLst/>
          </a:prstGeom>
        </p:spPr>
      </p:pic>
      <p:pic>
        <p:nvPicPr>
          <p:cNvPr id="30" name="Picture 29" descr="A solar panel and power line&#10;&#10;AI-generated content may be incorrect.">
            <a:extLst>
              <a:ext uri="{FF2B5EF4-FFF2-40B4-BE49-F238E27FC236}">
                <a16:creationId xmlns:a16="http://schemas.microsoft.com/office/drawing/2014/main" id="{C4313C2B-CA52-6D11-3627-32E16C217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20" y="5206310"/>
            <a:ext cx="1387207" cy="13872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2E31859-6A8D-A464-7B1E-79ABDB72E9F8}"/>
              </a:ext>
            </a:extLst>
          </p:cNvPr>
          <p:cNvSpPr txBox="1"/>
          <p:nvPr/>
        </p:nvSpPr>
        <p:spPr>
          <a:xfrm>
            <a:off x="2830201" y="3342809"/>
            <a:ext cx="1906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ExtraBold" panose="020F0502020204030204" pitchFamily="34" charset="0"/>
              </a:rPr>
              <a:t>Power Generation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ptos ExtraBold" panose="020F0502020204030204" pitchFamily="34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ptos ExtraBold" panose="020F0502020204030204" pitchFamily="34" charset="0"/>
              </a:rPr>
              <a:t>Weather  Sensor Data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57DCF77B-8D05-E41D-BDCB-4721D9B5426B}"/>
              </a:ext>
            </a:extLst>
          </p:cNvPr>
          <p:cNvSpPr/>
          <p:nvPr/>
        </p:nvSpPr>
        <p:spPr>
          <a:xfrm rot="6988958">
            <a:off x="4209461" y="2506722"/>
            <a:ext cx="782199" cy="570455"/>
          </a:xfrm>
          <a:prstGeom prst="chevron">
            <a:avLst/>
          </a:prstGeom>
          <a:solidFill>
            <a:srgbClr val="374B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F249C41-2B48-F39E-FADA-43C4D54EE9DA}"/>
              </a:ext>
            </a:extLst>
          </p:cNvPr>
          <p:cNvSpPr/>
          <p:nvPr/>
        </p:nvSpPr>
        <p:spPr>
          <a:xfrm>
            <a:off x="8345027" y="3199604"/>
            <a:ext cx="2159352" cy="1429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D4E6AE-C137-8BB6-AC18-A1570BC8B338}"/>
              </a:ext>
            </a:extLst>
          </p:cNvPr>
          <p:cNvSpPr txBox="1"/>
          <p:nvPr/>
        </p:nvSpPr>
        <p:spPr>
          <a:xfrm>
            <a:off x="8471514" y="3175802"/>
            <a:ext cx="1906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ptos ExtraBold" panose="020F0502020204030204" pitchFamily="34" charset="0"/>
              </a:rPr>
              <a:t>Power Generation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ptos ExtraBold" panose="020F0502020204030204" pitchFamily="34" charset="0"/>
              </a:rPr>
              <a:t>+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ptos ExtraBold" panose="020F0502020204030204" pitchFamily="34" charset="0"/>
              </a:rPr>
              <a:t>Weather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ptos ExtraBold" panose="020F0502020204030204" pitchFamily="34" charset="0"/>
              </a:rPr>
              <a:t>Sensor Data</a:t>
            </a:r>
          </a:p>
        </p:txBody>
      </p:sp>
      <p:pic>
        <p:nvPicPr>
          <p:cNvPr id="39" name="Graphic 38" descr="Arrow: Counter-clockwise curve with solid fill">
            <a:extLst>
              <a:ext uri="{FF2B5EF4-FFF2-40B4-BE49-F238E27FC236}">
                <a16:creationId xmlns:a16="http://schemas.microsoft.com/office/drawing/2014/main" id="{4460C779-CDA4-3829-EFD1-2DB91F8585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144389">
            <a:off x="3404486" y="4643841"/>
            <a:ext cx="1634885" cy="1634885"/>
          </a:xfrm>
          <a:prstGeom prst="rect">
            <a:avLst/>
          </a:prstGeom>
        </p:spPr>
      </p:pic>
      <p:pic>
        <p:nvPicPr>
          <p:cNvPr id="40" name="Graphic 39" descr="Arrow: Counter-clockwise curve with solid fill">
            <a:extLst>
              <a:ext uri="{FF2B5EF4-FFF2-40B4-BE49-F238E27FC236}">
                <a16:creationId xmlns:a16="http://schemas.microsoft.com/office/drawing/2014/main" id="{C8F9A5FC-DB8E-766B-98DD-CA8EC08D4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2088241" flipH="1">
            <a:off x="8388563" y="4602654"/>
            <a:ext cx="1576767" cy="1576767"/>
          </a:xfrm>
          <a:prstGeom prst="rect">
            <a:avLst/>
          </a:prstGeom>
        </p:spPr>
      </p:pic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F76B67A-3D13-380A-BFE8-FF84D1B02F8A}"/>
              </a:ext>
            </a:extLst>
          </p:cNvPr>
          <p:cNvSpPr/>
          <p:nvPr/>
        </p:nvSpPr>
        <p:spPr>
          <a:xfrm rot="3422847">
            <a:off x="8260368" y="2329782"/>
            <a:ext cx="782199" cy="570455"/>
          </a:xfrm>
          <a:prstGeom prst="chevron">
            <a:avLst/>
          </a:prstGeom>
          <a:solidFill>
            <a:srgbClr val="374B6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966ECA-7632-E388-8807-CDDA61D568AD}"/>
              </a:ext>
            </a:extLst>
          </p:cNvPr>
          <p:cNvSpPr txBox="1"/>
          <p:nvPr/>
        </p:nvSpPr>
        <p:spPr>
          <a:xfrm>
            <a:off x="6703950" y="5772839"/>
            <a:ext cx="187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cleaned dataset</a:t>
            </a:r>
          </a:p>
        </p:txBody>
      </p:sp>
    </p:spTree>
    <p:extLst>
      <p:ext uri="{BB962C8B-B14F-4D97-AF65-F5344CB8AC3E}">
        <p14:creationId xmlns:p14="http://schemas.microsoft.com/office/powerpoint/2010/main" val="738560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922B-C98E-9BB9-C7A2-21F69714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71" y="962473"/>
            <a:ext cx="2543978" cy="1325563"/>
          </a:xfrm>
        </p:spPr>
        <p:txBody>
          <a:bodyPr/>
          <a:lstStyle/>
          <a:p>
            <a:r>
              <a:rPr lang="en-US" dirty="0"/>
              <a:t>Data Overview: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B9DA5-0084-2B22-6EC8-3FC161BB60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487"/>
          <a:stretch/>
        </p:blipFill>
        <p:spPr>
          <a:xfrm>
            <a:off x="2688116" y="1625254"/>
            <a:ext cx="8755997" cy="2567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AE6373-BB05-C834-A165-58480E8EDE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898"/>
          <a:stretch/>
        </p:blipFill>
        <p:spPr>
          <a:xfrm>
            <a:off x="2688116" y="5064404"/>
            <a:ext cx="9163620" cy="1103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0C130F-C0A2-C1D5-4921-0AE6E6869ED8}"/>
              </a:ext>
            </a:extLst>
          </p:cNvPr>
          <p:cNvSpPr txBox="1"/>
          <p:nvPr/>
        </p:nvSpPr>
        <p:spPr>
          <a:xfrm>
            <a:off x="3176530" y="1109198"/>
            <a:ext cx="29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Generation Data: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8DD09-F234-22BD-B667-E5BBD70CE031}"/>
              </a:ext>
            </a:extLst>
          </p:cNvPr>
          <p:cNvSpPr txBox="1"/>
          <p:nvPr/>
        </p:nvSpPr>
        <p:spPr>
          <a:xfrm>
            <a:off x="2961700" y="4590229"/>
            <a:ext cx="291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Weather Data: </a:t>
            </a:r>
          </a:p>
        </p:txBody>
      </p:sp>
    </p:spTree>
    <p:extLst>
      <p:ext uri="{BB962C8B-B14F-4D97-AF65-F5344CB8AC3E}">
        <p14:creationId xmlns:p14="http://schemas.microsoft.com/office/powerpoint/2010/main" val="71049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086C-6262-3367-F6D2-FB00BF21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583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B352-71A4-D585-BD60-A69CB57E0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61" y="2200198"/>
            <a:ext cx="3676401" cy="26362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i="0" dirty="0">
              <a:effectLst/>
              <a:latin typeface="system-ui"/>
            </a:endParaRPr>
          </a:p>
          <a:p>
            <a:pPr marL="0" indent="0">
              <a:buNone/>
            </a:pPr>
            <a:r>
              <a:rPr lang="en-US" i="0" u="sng" dirty="0">
                <a:effectLst/>
                <a:latin typeface="system-ui"/>
              </a:rPr>
              <a:t>Solution</a:t>
            </a:r>
            <a:r>
              <a:rPr lang="en-US" i="0" dirty="0">
                <a:effectLst/>
                <a:latin typeface="system-ui"/>
              </a:rPr>
              <a:t>: Transformations</a:t>
            </a:r>
            <a:r>
              <a:rPr lang="en-US" b="0" i="0" dirty="0">
                <a:effectLst/>
                <a:latin typeface="system-ui"/>
              </a:rPr>
              <a:t> like </a:t>
            </a:r>
            <a:r>
              <a:rPr lang="en-US" b="1" i="0" dirty="0">
                <a:effectLst/>
                <a:latin typeface="system-ui"/>
              </a:rPr>
              <a:t>scaling</a:t>
            </a:r>
            <a:r>
              <a:rPr lang="en-US" b="0" i="0" dirty="0">
                <a:effectLst/>
                <a:latin typeface="system-ui"/>
              </a:rPr>
              <a:t> or normalization can help manage such discrepancies and </a:t>
            </a:r>
            <a:r>
              <a:rPr lang="en-US" b="1" i="0" dirty="0">
                <a:effectLst/>
                <a:latin typeface="system-ui"/>
              </a:rPr>
              <a:t>skewness.</a:t>
            </a:r>
            <a:endParaRPr lang="en-US" b="1" dirty="0"/>
          </a:p>
        </p:txBody>
      </p:sp>
      <p:pic>
        <p:nvPicPr>
          <p:cNvPr id="7" name="Picture 6" descr="A group of blue and white bars&#10;&#10;AI-generated content may be incorrect.">
            <a:extLst>
              <a:ext uri="{FF2B5EF4-FFF2-40B4-BE49-F238E27FC236}">
                <a16:creationId xmlns:a16="http://schemas.microsoft.com/office/drawing/2014/main" id="{F2562300-DA43-28DD-959A-B9BD3EF6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090" y="694944"/>
            <a:ext cx="7011831" cy="54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6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95FD-C560-022C-E590-C96175EF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Hour Observations</a:t>
            </a:r>
          </a:p>
        </p:txBody>
      </p:sp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6FF10E7E-9DFD-A74E-E387-ECE3832C0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75" y="1690688"/>
            <a:ext cx="7676894" cy="4472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E5B5BB-EA13-0F98-7B4D-61F11BB1B98C}"/>
              </a:ext>
            </a:extLst>
          </p:cNvPr>
          <p:cNvSpPr txBox="1"/>
          <p:nvPr/>
        </p:nvSpPr>
        <p:spPr>
          <a:xfrm>
            <a:off x="838200" y="1332483"/>
            <a:ext cx="3216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effectLst/>
              <a:latin typeface="system-ui"/>
            </a:endParaRPr>
          </a:p>
          <a:p>
            <a:endParaRPr lang="en-US" dirty="0">
              <a:latin typeface="system-ui"/>
            </a:endParaRPr>
          </a:p>
          <a:p>
            <a:r>
              <a:rPr lang="en-US" sz="2400" b="0" i="0" dirty="0">
                <a:effectLst/>
                <a:latin typeface="system-ui"/>
              </a:rPr>
              <a:t>Investigating inverter potential and evaluating </a:t>
            </a:r>
            <a:r>
              <a:rPr lang="en-US" sz="2400" dirty="0">
                <a:latin typeface="system-ui"/>
              </a:rPr>
              <a:t>potential thermal challenges and patterns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19DBE3-FC0C-18A2-6193-4444FCEB639A}"/>
              </a:ext>
            </a:extLst>
          </p:cNvPr>
          <p:cNvSpPr txBox="1"/>
          <p:nvPr/>
        </p:nvSpPr>
        <p:spPr>
          <a:xfrm>
            <a:off x="838200" y="3926910"/>
            <a:ext cx="321692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i="0" dirty="0">
              <a:effectLst/>
              <a:latin typeface="system-ui"/>
            </a:endParaRPr>
          </a:p>
          <a:p>
            <a:r>
              <a:rPr lang="en-US" sz="2400" dirty="0">
                <a:latin typeface="system-ui"/>
              </a:rPr>
              <a:t>Should we investigate the different the different power output currents?  </a:t>
            </a:r>
          </a:p>
        </p:txBody>
      </p:sp>
    </p:spTree>
    <p:extLst>
      <p:ext uri="{BB962C8B-B14F-4D97-AF65-F5344CB8AC3E}">
        <p14:creationId xmlns:p14="http://schemas.microsoft.com/office/powerpoint/2010/main" val="3604584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770B-A22E-F09B-DD68-99916708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Output</a:t>
            </a:r>
          </a:p>
        </p:txBody>
      </p:sp>
      <p:pic>
        <p:nvPicPr>
          <p:cNvPr id="4" name="Content Placeholder 4" descr="A graph of a power line&#10;&#10;AI-generated content may be incorrect.">
            <a:extLst>
              <a:ext uri="{FF2B5EF4-FFF2-40B4-BE49-F238E27FC236}">
                <a16:creationId xmlns:a16="http://schemas.microsoft.com/office/drawing/2014/main" id="{949A1E3A-3B97-2AD0-B3C3-EE7CFFC51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025" y="2356014"/>
            <a:ext cx="5960975" cy="3352074"/>
          </a:xfrm>
          <a:prstGeom prst="rect">
            <a:avLst/>
          </a:prstGeom>
        </p:spPr>
      </p:pic>
      <p:pic>
        <p:nvPicPr>
          <p:cNvPr id="5" name="Picture 4" descr="A graph of a power line&#10;&#10;AI-generated content may be incorrect.">
            <a:extLst>
              <a:ext uri="{FF2B5EF4-FFF2-40B4-BE49-F238E27FC236}">
                <a16:creationId xmlns:a16="http://schemas.microsoft.com/office/drawing/2014/main" id="{DA14BB61-7FA2-A282-2137-3365DB0A67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9" y="2356014"/>
            <a:ext cx="5853156" cy="3352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0168B-A456-93BF-A4C2-39F12AE1B6EF}"/>
              </a:ext>
            </a:extLst>
          </p:cNvPr>
          <p:cNvSpPr txBox="1"/>
          <p:nvPr/>
        </p:nvSpPr>
        <p:spPr>
          <a:xfrm>
            <a:off x="1244908" y="5846544"/>
            <a:ext cx="9221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DC power output closely follows the same pattern as AC power, peaking at midday and dipping during non-solar hours.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2D840D-03E3-E197-64BC-E2176A189941}"/>
              </a:ext>
            </a:extLst>
          </p:cNvPr>
          <p:cNvSpPr txBox="1"/>
          <p:nvPr/>
        </p:nvSpPr>
        <p:spPr>
          <a:xfrm>
            <a:off x="955712" y="1436751"/>
            <a:ext cx="9135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system-ui"/>
              </a:rPr>
              <a:t>Should we consider the difference in Direct Current and Alternating current power generation as a factor? 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4265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2E466-824B-8FA7-CEC6-EC1CBFE7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47554" y="270406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Time Series</a:t>
            </a:r>
          </a:p>
        </p:txBody>
      </p:sp>
      <p:pic>
        <p:nvPicPr>
          <p:cNvPr id="11" name="Content Placeholder 10" descr="A graph of a power generation&#10;&#10;AI-generated content may be incorrect.">
            <a:extLst>
              <a:ext uri="{FF2B5EF4-FFF2-40B4-BE49-F238E27FC236}">
                <a16:creationId xmlns:a16="http://schemas.microsoft.com/office/drawing/2014/main" id="{E9E282B3-68B1-CE8E-0326-D0D2FA333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354" y="1509311"/>
            <a:ext cx="7211727" cy="452174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4F8F2C-CE79-9B1E-796B-58B852F9DDE3}"/>
              </a:ext>
            </a:extLst>
          </p:cNvPr>
          <p:cNvSpPr txBox="1"/>
          <p:nvPr/>
        </p:nvSpPr>
        <p:spPr>
          <a:xfrm>
            <a:off x="1013552" y="1932369"/>
            <a:ext cx="34268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stem-ui"/>
              </a:rPr>
              <a:t>Oscillation</a:t>
            </a:r>
            <a:r>
              <a:rPr lang="en-US" sz="2400" b="0" i="0" dirty="0">
                <a:effectLst/>
                <a:latin typeface="system-ui"/>
              </a:rPr>
              <a:t> in power generation indicates </a:t>
            </a:r>
            <a:r>
              <a:rPr lang="en-US" sz="2400" b="1" i="0" dirty="0">
                <a:effectLst/>
                <a:latin typeface="system-ui"/>
              </a:rPr>
              <a:t>variations</a:t>
            </a:r>
            <a:r>
              <a:rPr lang="en-US" sz="2400" b="0" i="0" dirty="0">
                <a:effectLst/>
                <a:latin typeface="system-ui"/>
              </a:rPr>
              <a:t> in solar power generation on different days.</a:t>
            </a:r>
          </a:p>
          <a:p>
            <a:endParaRPr lang="en-US" sz="2400" dirty="0">
              <a:latin typeface="system-ui"/>
            </a:endParaRPr>
          </a:p>
          <a:p>
            <a:r>
              <a:rPr lang="en-US" sz="2400" u="sng" dirty="0">
                <a:latin typeface="system-ui"/>
              </a:rPr>
              <a:t>Solution</a:t>
            </a:r>
            <a:r>
              <a:rPr lang="en-US" sz="2400" dirty="0">
                <a:latin typeface="system-ui"/>
              </a:rPr>
              <a:t>: Feature engineer `day of the week` and `day` features.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809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864</Words>
  <Application>Microsoft Office PowerPoint</Application>
  <PresentationFormat>Widescreen</PresentationFormat>
  <Paragraphs>128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Aptos ExtraBold</vt:lpstr>
      <vt:lpstr>Arial</vt:lpstr>
      <vt:lpstr>Arial Black</vt:lpstr>
      <vt:lpstr>system-ui</vt:lpstr>
      <vt:lpstr>Office Theme</vt:lpstr>
      <vt:lpstr>Forecasting Solar Power with Machine Learning Techniques</vt:lpstr>
      <vt:lpstr>Introduction</vt:lpstr>
      <vt:lpstr>Why it Matters</vt:lpstr>
      <vt:lpstr>Methodology: Data</vt:lpstr>
      <vt:lpstr>Data Overview:</vt:lpstr>
      <vt:lpstr>Exploratory Data Analysis (EDA)</vt:lpstr>
      <vt:lpstr>Hour Observations</vt:lpstr>
      <vt:lpstr>Power Output</vt:lpstr>
      <vt:lpstr>Time Series</vt:lpstr>
      <vt:lpstr>Correlation Analysis</vt:lpstr>
      <vt:lpstr>Model Selection</vt:lpstr>
      <vt:lpstr>ARIMA</vt:lpstr>
      <vt:lpstr>Prophet</vt:lpstr>
      <vt:lpstr>XGBoost</vt:lpstr>
      <vt:lpstr>LSTM</vt:lpstr>
      <vt:lpstr>Performance Evaluation</vt:lpstr>
      <vt:lpstr>Best Model</vt:lpstr>
      <vt:lpstr>Recommendations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Audrey Malloy</dc:creator>
  <cp:lastModifiedBy>Audrey Malloy</cp:lastModifiedBy>
  <cp:revision>4</cp:revision>
  <dcterms:created xsi:type="dcterms:W3CDTF">2025-04-29T03:27:47Z</dcterms:created>
  <dcterms:modified xsi:type="dcterms:W3CDTF">2025-04-30T16:40:28Z</dcterms:modified>
</cp:coreProperties>
</file>