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16" r:id="rId9"/>
    <p:sldId id="303" r:id="rId10"/>
    <p:sldId id="304" r:id="rId11"/>
    <p:sldId id="305" r:id="rId12"/>
    <p:sldId id="307" r:id="rId13"/>
    <p:sldId id="308" r:id="rId14"/>
    <p:sldId id="309" r:id="rId15"/>
    <p:sldId id="310" r:id="rId16"/>
    <p:sldId id="311" r:id="rId17"/>
    <p:sldId id="312" r:id="rId18"/>
    <p:sldId id="313" r:id="rId19"/>
    <p:sldId id="314"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Multiple_Additive_Regression_Trees" TargetMode="External"/><Relationship Id="rId13" Type="http://schemas.openxmlformats.org/officeDocument/2006/relationships/hyperlink" Target="https://en.wikipedia.org/wiki/XGBoost" TargetMode="External"/><Relationship Id="rId3" Type="http://schemas.openxmlformats.org/officeDocument/2006/relationships/hyperlink" Target="https://en.wikipedia.org/wiki/Learning_to_rank" TargetMode="External"/><Relationship Id="rId7" Type="http://schemas.openxmlformats.org/officeDocument/2006/relationships/hyperlink" Target="https://en.wikipedia.org/wiki/Gradient_Boosting_Machine" TargetMode="External"/><Relationship Id="rId12" Type="http://schemas.openxmlformats.org/officeDocument/2006/relationships/hyperlink" Target="https://en.wikipedia.org/wiki/LightGBM#cite_note-8" TargetMode="External"/><Relationship Id="rId17" Type="http://schemas.openxmlformats.org/officeDocument/2006/relationships/hyperlink" Target="https://en.wikipedia.org/wiki/LightGBM#cite_note-12" TargetMode="External"/><Relationship Id="rId2" Type="http://schemas.openxmlformats.org/officeDocument/2006/relationships/hyperlink" Target="https://en.wikipedia.org/wiki/Decision_tree" TargetMode="External"/><Relationship Id="rId16" Type="http://schemas.openxmlformats.org/officeDocument/2006/relationships/hyperlink" Target="https://en.wikipedia.org/wiki/LightGBM#cite_note-11" TargetMode="External"/><Relationship Id="rId1" Type="http://schemas.openxmlformats.org/officeDocument/2006/relationships/slideLayout" Target="../slideLayouts/slideLayout2.xml"/><Relationship Id="rId6" Type="http://schemas.openxmlformats.org/officeDocument/2006/relationships/hyperlink" Target="https://en.wikipedia.org/wiki/Gradient-Boosted_Regression_Trees" TargetMode="External"/><Relationship Id="rId11" Type="http://schemas.openxmlformats.org/officeDocument/2006/relationships/hyperlink" Target="https://en.wikipedia.org/wiki/Random_forest" TargetMode="External"/><Relationship Id="rId5" Type="http://schemas.openxmlformats.org/officeDocument/2006/relationships/hyperlink" Target="https://en.wikipedia.org/wiki/GBDT" TargetMode="External"/><Relationship Id="rId15" Type="http://schemas.openxmlformats.org/officeDocument/2006/relationships/hyperlink" Target="https://en.wikipedia.org/wiki/LightGBM#cite_note-10" TargetMode="External"/><Relationship Id="rId10" Type="http://schemas.openxmlformats.org/officeDocument/2006/relationships/hyperlink" Target="https://en.wikipedia.org/wiki/LightGBM#cite_note-7" TargetMode="External"/><Relationship Id="rId4" Type="http://schemas.openxmlformats.org/officeDocument/2006/relationships/hyperlink" Target="https://en.wikipedia.org/wiki/Statistical_classification" TargetMode="External"/><Relationship Id="rId9" Type="http://schemas.openxmlformats.org/officeDocument/2006/relationships/hyperlink" Target="https://en.wikipedia.org/wiki/LightGBM#cite_note-6" TargetMode="External"/><Relationship Id="rId14" Type="http://schemas.openxmlformats.org/officeDocument/2006/relationships/hyperlink" Target="https://en.wikipedia.org/wiki/LightGBM#cite_note-9"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Insurance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900" dirty="0"/>
              <a:t>By: Audrey Rahimi</a:t>
            </a:r>
            <a:br>
              <a:rPr lang="en-US" sz="900" dirty="0"/>
            </a:br>
            <a:endParaRPr lang="en-US" sz="900" b="1"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81A04741-BB2C-42FB-AF31-A6940D1579A3}"/>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FDF5C45-4C48-48AD-AF21-DB44C709AE00}"/>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rgbClr val="FFFFFF"/>
                </a:solidFill>
              </a:rPr>
              <a:t> Light Gradient Boosting Machine</a:t>
            </a:r>
            <a:br>
              <a:rPr lang="en-US" sz="8000" dirty="0">
                <a:solidFill>
                  <a:srgbClr val="FFFFFF"/>
                </a:solidFill>
              </a:rPr>
            </a:br>
            <a:r>
              <a:rPr lang="en-US" sz="8000" dirty="0">
                <a:solidFill>
                  <a:srgbClr val="FFFFFF"/>
                </a:solidFill>
              </a:rPr>
              <a:t>/</a:t>
            </a:r>
            <a:r>
              <a:rPr lang="en-US" sz="8000" dirty="0" err="1">
                <a:solidFill>
                  <a:srgbClr val="FFFFFF"/>
                </a:solidFill>
              </a:rPr>
              <a:t>lightgbm</a:t>
            </a:r>
            <a:endParaRPr lang="en-US" sz="8000" dirty="0">
              <a:solidFill>
                <a:srgbClr val="FFFFFF"/>
              </a:solidFill>
            </a:endParaRPr>
          </a:p>
        </p:txBody>
      </p:sp>
      <p:cxnSp>
        <p:nvCxnSpPr>
          <p:cNvPr id="15" name="Straight Connector 14">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406667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D488-1589-4990-982D-3FE2A5AE91E6}"/>
              </a:ext>
            </a:extLst>
          </p:cNvPr>
          <p:cNvSpPr>
            <a:spLocks noGrp="1"/>
          </p:cNvSpPr>
          <p:nvPr>
            <p:ph type="title"/>
          </p:nvPr>
        </p:nvSpPr>
        <p:spPr/>
        <p:txBody>
          <a:bodyPr/>
          <a:lstStyle/>
          <a:p>
            <a:r>
              <a:rPr lang="en-CA" dirty="0" err="1"/>
              <a:t>Lightgbm</a:t>
            </a:r>
            <a:endParaRPr lang="en-CA" dirty="0"/>
          </a:p>
        </p:txBody>
      </p:sp>
      <p:sp>
        <p:nvSpPr>
          <p:cNvPr id="3" name="Content Placeholder 2">
            <a:extLst>
              <a:ext uri="{FF2B5EF4-FFF2-40B4-BE49-F238E27FC236}">
                <a16:creationId xmlns:a16="http://schemas.microsoft.com/office/drawing/2014/main" id="{4EAE5079-4492-4494-B25C-B95A9FE87236}"/>
              </a:ext>
            </a:extLst>
          </p:cNvPr>
          <p:cNvSpPr>
            <a:spLocks noGrp="1"/>
          </p:cNvSpPr>
          <p:nvPr>
            <p:ph idx="1"/>
          </p:nvPr>
        </p:nvSpPr>
        <p:spPr/>
        <p:txBody>
          <a:bodyPr>
            <a:normAutofit fontScale="92500" lnSpcReduction="20000"/>
          </a:bodyPr>
          <a:lstStyle/>
          <a:p>
            <a:r>
              <a:rPr lang="en-US" dirty="0"/>
              <a:t>It is based on </a:t>
            </a:r>
            <a:r>
              <a:rPr lang="en-US" dirty="0">
                <a:hlinkClick r:id="rId2" tooltip="Decision tree"/>
              </a:rPr>
              <a:t>decision tree</a:t>
            </a:r>
            <a:r>
              <a:rPr lang="en-US" dirty="0"/>
              <a:t> algorithms and used for </a:t>
            </a:r>
            <a:r>
              <a:rPr lang="en-US" dirty="0">
                <a:hlinkClick r:id="rId3" tooltip="Learning to rank"/>
              </a:rPr>
              <a:t>ranking</a:t>
            </a:r>
            <a:r>
              <a:rPr lang="en-US" dirty="0"/>
              <a:t>, </a:t>
            </a:r>
            <a:r>
              <a:rPr lang="en-US" dirty="0">
                <a:hlinkClick r:id="rId4" tooltip="Statistical classification"/>
              </a:rPr>
              <a:t>classification</a:t>
            </a:r>
            <a:r>
              <a:rPr lang="en-US" dirty="0"/>
              <a:t> and other machine learning tasks.</a:t>
            </a:r>
          </a:p>
          <a:p>
            <a:r>
              <a:rPr lang="en-US" dirty="0"/>
              <a:t>The </a:t>
            </a:r>
            <a:r>
              <a:rPr lang="en-US" dirty="0" err="1"/>
              <a:t>LightGBM</a:t>
            </a:r>
            <a:r>
              <a:rPr lang="en-US" dirty="0"/>
              <a:t> framework supports different algorithms including GBT, </a:t>
            </a:r>
            <a:r>
              <a:rPr lang="en-US" dirty="0">
                <a:hlinkClick r:id="rId5" tooltip="GBDT"/>
              </a:rPr>
              <a:t>GBDT</a:t>
            </a:r>
            <a:r>
              <a:rPr lang="en-US" dirty="0"/>
              <a:t>, </a:t>
            </a:r>
            <a:r>
              <a:rPr lang="en-US" dirty="0">
                <a:hlinkClick r:id="rId6" tooltip="Gradient-Boosted Regression Trees"/>
              </a:rPr>
              <a:t>GBRT</a:t>
            </a:r>
            <a:r>
              <a:rPr lang="en-US" dirty="0"/>
              <a:t>, </a:t>
            </a:r>
            <a:r>
              <a:rPr lang="en-US" dirty="0">
                <a:hlinkClick r:id="rId7" tooltip="Gradient Boosting Machine"/>
              </a:rPr>
              <a:t>GBM</a:t>
            </a:r>
            <a:r>
              <a:rPr lang="en-US" dirty="0"/>
              <a:t>, </a:t>
            </a:r>
            <a:r>
              <a:rPr lang="en-US" dirty="0">
                <a:hlinkClick r:id="rId8" tooltip="Multiple Additive Regression Trees"/>
              </a:rPr>
              <a:t>MART</a:t>
            </a:r>
            <a:r>
              <a:rPr lang="en-US" baseline="30000" dirty="0">
                <a:hlinkClick r:id="rId9"/>
              </a:rPr>
              <a:t>[6]</a:t>
            </a:r>
            <a:r>
              <a:rPr lang="en-US" baseline="30000" dirty="0">
                <a:hlinkClick r:id="rId10"/>
              </a:rPr>
              <a:t>[7]</a:t>
            </a:r>
            <a:r>
              <a:rPr lang="en-US" dirty="0"/>
              <a:t> and </a:t>
            </a:r>
            <a:r>
              <a:rPr lang="en-US" dirty="0">
                <a:hlinkClick r:id="rId11" tooltip="Random forest"/>
              </a:rPr>
              <a:t>RF</a:t>
            </a:r>
            <a:r>
              <a:rPr lang="en-US" dirty="0"/>
              <a:t>.</a:t>
            </a:r>
            <a:r>
              <a:rPr lang="en-US" baseline="30000" dirty="0">
                <a:hlinkClick r:id="rId12"/>
              </a:rPr>
              <a:t>[8]</a:t>
            </a:r>
            <a:r>
              <a:rPr lang="en-US" dirty="0"/>
              <a:t> </a:t>
            </a:r>
            <a:r>
              <a:rPr lang="en-US" dirty="0" err="1"/>
              <a:t>LightGBM</a:t>
            </a:r>
            <a:r>
              <a:rPr lang="en-US" dirty="0"/>
              <a:t> has many of </a:t>
            </a:r>
            <a:r>
              <a:rPr lang="en-US" dirty="0" err="1">
                <a:hlinkClick r:id="rId13" tooltip="XGBoost"/>
              </a:rPr>
              <a:t>XGBoost</a:t>
            </a:r>
            <a:r>
              <a:rPr lang="en-US" dirty="0" err="1"/>
              <a:t>'s</a:t>
            </a:r>
            <a:r>
              <a:rPr lang="en-US" dirty="0"/>
              <a:t> advantages, including sparse optimization, parallel training, multiple loss functions, regularization, bagging, and early stopping. A major difference between the two lies in the construction of trees. </a:t>
            </a:r>
            <a:r>
              <a:rPr lang="en-US" dirty="0" err="1"/>
              <a:t>LightGBM</a:t>
            </a:r>
            <a:r>
              <a:rPr lang="en-US" dirty="0"/>
              <a:t> does not grow a tree level-wise — row by row — as most other implementations do.</a:t>
            </a:r>
            <a:r>
              <a:rPr lang="en-US" baseline="30000" dirty="0">
                <a:hlinkClick r:id="rId14"/>
              </a:rPr>
              <a:t>[9]</a:t>
            </a:r>
            <a:r>
              <a:rPr lang="en-US" dirty="0"/>
              <a:t> Instead it grows trees leaf-wise. It chooses the leaf it believes will yield the largest decrease in loss.</a:t>
            </a:r>
            <a:r>
              <a:rPr lang="en-US" baseline="30000" dirty="0">
                <a:hlinkClick r:id="rId15"/>
              </a:rPr>
              <a:t>[10]</a:t>
            </a:r>
            <a:r>
              <a:rPr lang="en-US" dirty="0"/>
              <a:t> Besides, </a:t>
            </a:r>
            <a:r>
              <a:rPr lang="en-US" dirty="0" err="1"/>
              <a:t>LightGBM</a:t>
            </a:r>
            <a:r>
              <a:rPr lang="en-US" dirty="0"/>
              <a:t> does not use the widely-used sorted-based decision tree learning algorithm, which searches the best split point on sorted feature values,</a:t>
            </a:r>
            <a:r>
              <a:rPr lang="en-US" baseline="30000" dirty="0">
                <a:hlinkClick r:id="rId16"/>
              </a:rPr>
              <a:t>[11]</a:t>
            </a:r>
            <a:r>
              <a:rPr lang="en-US" dirty="0"/>
              <a:t> as </a:t>
            </a:r>
            <a:r>
              <a:rPr lang="en-US" dirty="0" err="1">
                <a:hlinkClick r:id="rId13" tooltip="XGBoost"/>
              </a:rPr>
              <a:t>XGBoost</a:t>
            </a:r>
            <a:r>
              <a:rPr lang="en-US" dirty="0"/>
              <a:t> or other implementations do. Instead, </a:t>
            </a:r>
            <a:r>
              <a:rPr lang="en-US" dirty="0" err="1"/>
              <a:t>LightGBM</a:t>
            </a:r>
            <a:r>
              <a:rPr lang="en-US" dirty="0"/>
              <a:t> implements a highly optimized histogram-based decision tree learning algorithm, which yields great advantages on both efficiency and memory consumption. </a:t>
            </a:r>
            <a:r>
              <a:rPr lang="en-US" baseline="30000" dirty="0">
                <a:hlinkClick r:id="rId17"/>
              </a:rPr>
              <a:t>[12]</a:t>
            </a:r>
            <a:br>
              <a:rPr lang="en-US" baseline="30000" dirty="0"/>
            </a:br>
            <a:br>
              <a:rPr lang="en-US" baseline="30000" dirty="0"/>
            </a:br>
            <a:r>
              <a:rPr lang="en-US" baseline="30000" dirty="0"/>
              <a:t>Extracted from Wiki</a:t>
            </a:r>
            <a:endParaRPr lang="en-CA" dirty="0"/>
          </a:p>
        </p:txBody>
      </p:sp>
    </p:spTree>
    <p:extLst>
      <p:ext uri="{BB962C8B-B14F-4D97-AF65-F5344CB8AC3E}">
        <p14:creationId xmlns:p14="http://schemas.microsoft.com/office/powerpoint/2010/main" val="167450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BE7D77-2E83-407C-B72B-3325974A49A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Train in 1th and 2th fold</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868A823-6E28-4396-936F-30CD17625A11}"/>
              </a:ext>
            </a:extLst>
          </p:cNvPr>
          <p:cNvPicPr>
            <a:picLocks noGrp="1" noChangeAspect="1"/>
          </p:cNvPicPr>
          <p:nvPr>
            <p:ph idx="1"/>
          </p:nvPr>
        </p:nvPicPr>
        <p:blipFill>
          <a:blip r:embed="rId2"/>
          <a:stretch>
            <a:fillRect/>
          </a:stretch>
        </p:blipFill>
        <p:spPr>
          <a:xfrm>
            <a:off x="4969565" y="223963"/>
            <a:ext cx="6648583" cy="5952875"/>
          </a:xfrm>
          <a:prstGeom prst="rect">
            <a:avLst/>
          </a:prstGeom>
        </p:spPr>
      </p:pic>
    </p:spTree>
    <p:extLst>
      <p:ext uri="{BB962C8B-B14F-4D97-AF65-F5344CB8AC3E}">
        <p14:creationId xmlns:p14="http://schemas.microsoft.com/office/powerpoint/2010/main" val="185896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354AF8-02F6-4AC8-873D-F1BCF4B6385D}"/>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400" dirty="0">
                <a:solidFill>
                  <a:srgbClr val="FFFFFF"/>
                </a:solidFill>
              </a:rPr>
              <a:t>Train in 3th and 4th fold</a:t>
            </a:r>
          </a:p>
        </p:txBody>
      </p:sp>
      <p:pic>
        <p:nvPicPr>
          <p:cNvPr id="7" name="Content Placeholder 6">
            <a:extLst>
              <a:ext uri="{FF2B5EF4-FFF2-40B4-BE49-F238E27FC236}">
                <a16:creationId xmlns:a16="http://schemas.microsoft.com/office/drawing/2014/main" id="{4A8CA785-0457-4067-A2AA-70F2C69AD77A}"/>
              </a:ext>
            </a:extLst>
          </p:cNvPr>
          <p:cNvPicPr>
            <a:picLocks noGrp="1" noChangeAspect="1"/>
          </p:cNvPicPr>
          <p:nvPr>
            <p:ph idx="1"/>
          </p:nvPr>
        </p:nvPicPr>
        <p:blipFill>
          <a:blip r:embed="rId2"/>
          <a:stretch>
            <a:fillRect/>
          </a:stretch>
        </p:blipFill>
        <p:spPr>
          <a:xfrm>
            <a:off x="4810539" y="291548"/>
            <a:ext cx="6785113" cy="6188765"/>
          </a:xfrm>
          <a:prstGeom prst="rect">
            <a:avLst/>
          </a:prstGeom>
        </p:spPr>
      </p:pic>
    </p:spTree>
    <p:extLst>
      <p:ext uri="{BB962C8B-B14F-4D97-AF65-F5344CB8AC3E}">
        <p14:creationId xmlns:p14="http://schemas.microsoft.com/office/powerpoint/2010/main" val="259322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6EFECB-672A-4D08-A12A-F29A92717DC9}"/>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Train in 5th fold</a:t>
            </a:r>
            <a:endParaRPr lang="en-CA" sz="4400" dirty="0">
              <a:solidFill>
                <a:srgbClr val="FFFFFF"/>
              </a:solidFill>
            </a:endParaRPr>
          </a:p>
        </p:txBody>
      </p:sp>
      <p:pic>
        <p:nvPicPr>
          <p:cNvPr id="4" name="Content Placeholder 3">
            <a:extLst>
              <a:ext uri="{FF2B5EF4-FFF2-40B4-BE49-F238E27FC236}">
                <a16:creationId xmlns:a16="http://schemas.microsoft.com/office/drawing/2014/main" id="{395199DC-17FE-4B20-BDFA-31E2A673E4EF}"/>
              </a:ext>
            </a:extLst>
          </p:cNvPr>
          <p:cNvPicPr>
            <a:picLocks noGrp="1" noChangeAspect="1"/>
          </p:cNvPicPr>
          <p:nvPr>
            <p:ph idx="1"/>
          </p:nvPr>
        </p:nvPicPr>
        <p:blipFill>
          <a:blip r:embed="rId2"/>
          <a:stretch>
            <a:fillRect/>
          </a:stretch>
        </p:blipFill>
        <p:spPr>
          <a:xfrm>
            <a:off x="5140962" y="605896"/>
            <a:ext cx="6758608" cy="4174434"/>
          </a:xfrm>
          <a:prstGeom prst="rect">
            <a:avLst/>
          </a:prstGeom>
        </p:spPr>
      </p:pic>
    </p:spTree>
    <p:extLst>
      <p:ext uri="{BB962C8B-B14F-4D97-AF65-F5344CB8AC3E}">
        <p14:creationId xmlns:p14="http://schemas.microsoft.com/office/powerpoint/2010/main" val="393473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ACF22C-4894-4CF0-9711-25E6795DBA1D}"/>
              </a:ext>
            </a:extLst>
          </p:cNvPr>
          <p:cNvSpPr>
            <a:spLocks noGrp="1"/>
          </p:cNvSpPr>
          <p:nvPr>
            <p:ph type="title"/>
          </p:nvPr>
        </p:nvSpPr>
        <p:spPr>
          <a:xfrm>
            <a:off x="492370" y="516836"/>
            <a:ext cx="3084844" cy="1961086"/>
          </a:xfrm>
        </p:spPr>
        <p:txBody>
          <a:bodyPr>
            <a:normAutofit/>
          </a:bodyPr>
          <a:lstStyle/>
          <a:p>
            <a:r>
              <a:rPr lang="en-CA" sz="4000" dirty="0" err="1">
                <a:solidFill>
                  <a:srgbClr val="FFFFFF"/>
                </a:solidFill>
              </a:rPr>
              <a:t>Feaure</a:t>
            </a:r>
            <a:r>
              <a:rPr lang="en-CA" sz="4000" dirty="0">
                <a:solidFill>
                  <a:srgbClr val="FFFFFF"/>
                </a:solidFill>
              </a:rPr>
              <a:t> importance</a:t>
            </a:r>
          </a:p>
        </p:txBody>
      </p:sp>
      <p:cxnSp>
        <p:nvCxnSpPr>
          <p:cNvPr id="19"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2C2FB6C6-5BE0-4314-BF08-5BD087A0EBF4}"/>
              </a:ext>
            </a:extLst>
          </p:cNvPr>
          <p:cNvPicPr>
            <a:picLocks noChangeAspect="1"/>
          </p:cNvPicPr>
          <p:nvPr/>
        </p:nvPicPr>
        <p:blipFill>
          <a:blip r:embed="rId2"/>
          <a:stretch>
            <a:fillRect/>
          </a:stretch>
        </p:blipFill>
        <p:spPr>
          <a:xfrm>
            <a:off x="4742017" y="874643"/>
            <a:ext cx="6798082" cy="5261113"/>
          </a:xfrm>
          <a:prstGeom prst="rect">
            <a:avLst/>
          </a:prstGeom>
        </p:spPr>
      </p:pic>
    </p:spTree>
    <p:extLst>
      <p:ext uri="{BB962C8B-B14F-4D97-AF65-F5344CB8AC3E}">
        <p14:creationId xmlns:p14="http://schemas.microsoft.com/office/powerpoint/2010/main" val="267133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2D09-BAF2-48F3-9EDE-6D36C7C01F8A}"/>
              </a:ext>
            </a:extLst>
          </p:cNvPr>
          <p:cNvSpPr>
            <a:spLocks noGrp="1"/>
          </p:cNvSpPr>
          <p:nvPr>
            <p:ph type="title"/>
          </p:nvPr>
        </p:nvSpPr>
        <p:spPr/>
        <p:txBody>
          <a:bodyPr/>
          <a:lstStyle/>
          <a:p>
            <a:r>
              <a:rPr lang="en-CA" dirty="0"/>
              <a:t>Result</a:t>
            </a:r>
          </a:p>
        </p:txBody>
      </p:sp>
      <p:pic>
        <p:nvPicPr>
          <p:cNvPr id="5" name="Picture 4">
            <a:extLst>
              <a:ext uri="{FF2B5EF4-FFF2-40B4-BE49-F238E27FC236}">
                <a16:creationId xmlns:a16="http://schemas.microsoft.com/office/drawing/2014/main" id="{6B73AEDC-750A-4F9F-8318-332C45D46507}"/>
              </a:ext>
            </a:extLst>
          </p:cNvPr>
          <p:cNvPicPr>
            <a:picLocks noChangeAspect="1"/>
          </p:cNvPicPr>
          <p:nvPr/>
        </p:nvPicPr>
        <p:blipFill>
          <a:blip r:embed="rId2"/>
          <a:stretch>
            <a:fillRect/>
          </a:stretch>
        </p:blipFill>
        <p:spPr>
          <a:xfrm>
            <a:off x="1151767" y="2386911"/>
            <a:ext cx="3611619" cy="2059608"/>
          </a:xfrm>
          <a:prstGeom prst="rect">
            <a:avLst/>
          </a:prstGeom>
        </p:spPr>
      </p:pic>
      <p:sp>
        <p:nvSpPr>
          <p:cNvPr id="8" name="Title 1">
            <a:extLst>
              <a:ext uri="{FF2B5EF4-FFF2-40B4-BE49-F238E27FC236}">
                <a16:creationId xmlns:a16="http://schemas.microsoft.com/office/drawing/2014/main" id="{1CDDAB50-968B-434C-9F55-4A29CF579715}"/>
              </a:ext>
            </a:extLst>
          </p:cNvPr>
          <p:cNvSpPr txBox="1">
            <a:spLocks/>
          </p:cNvSpPr>
          <p:nvPr/>
        </p:nvSpPr>
        <p:spPr>
          <a:xfrm>
            <a:off x="1188230" y="1914587"/>
            <a:ext cx="2230711" cy="4968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sz="2800" dirty="0">
                <a:solidFill>
                  <a:schemeClr val="tx1"/>
                </a:solidFill>
              </a:rPr>
              <a:t>Perceptron</a:t>
            </a:r>
          </a:p>
        </p:txBody>
      </p:sp>
      <p:sp>
        <p:nvSpPr>
          <p:cNvPr id="9" name="Title 1">
            <a:extLst>
              <a:ext uri="{FF2B5EF4-FFF2-40B4-BE49-F238E27FC236}">
                <a16:creationId xmlns:a16="http://schemas.microsoft.com/office/drawing/2014/main" id="{28608F6E-5294-4B82-A803-B1D310FBDDE5}"/>
              </a:ext>
            </a:extLst>
          </p:cNvPr>
          <p:cNvSpPr txBox="1">
            <a:spLocks/>
          </p:cNvSpPr>
          <p:nvPr/>
        </p:nvSpPr>
        <p:spPr>
          <a:xfrm>
            <a:off x="6038449" y="1978144"/>
            <a:ext cx="4634868" cy="4968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sz="2800" dirty="0" err="1">
                <a:solidFill>
                  <a:schemeClr val="tx1"/>
                </a:solidFill>
              </a:rPr>
              <a:t>RandomForestClassifier</a:t>
            </a:r>
            <a:endParaRPr lang="en-CA" sz="2800" dirty="0">
              <a:solidFill>
                <a:schemeClr val="tx1"/>
              </a:solidFill>
            </a:endParaRPr>
          </a:p>
        </p:txBody>
      </p:sp>
      <p:sp>
        <p:nvSpPr>
          <p:cNvPr id="10" name="Title 1">
            <a:extLst>
              <a:ext uri="{FF2B5EF4-FFF2-40B4-BE49-F238E27FC236}">
                <a16:creationId xmlns:a16="http://schemas.microsoft.com/office/drawing/2014/main" id="{6A318871-D3A4-4E0D-A513-A40337A39FFE}"/>
              </a:ext>
            </a:extLst>
          </p:cNvPr>
          <p:cNvSpPr txBox="1">
            <a:spLocks/>
          </p:cNvSpPr>
          <p:nvPr/>
        </p:nvSpPr>
        <p:spPr>
          <a:xfrm>
            <a:off x="6126480" y="2549409"/>
            <a:ext cx="4113016" cy="496895"/>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sz="2800" dirty="0">
                <a:solidFill>
                  <a:srgbClr val="0070C0"/>
                </a:solidFill>
              </a:rPr>
              <a:t>f1_score:0.49622751015670347</a:t>
            </a:r>
            <a:endParaRPr lang="en-CA" sz="28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endParaRPr lang="en-CA" sz="2800" dirty="0"/>
          </a:p>
        </p:txBody>
      </p:sp>
      <p:sp>
        <p:nvSpPr>
          <p:cNvPr id="12" name="Title 1">
            <a:extLst>
              <a:ext uri="{FF2B5EF4-FFF2-40B4-BE49-F238E27FC236}">
                <a16:creationId xmlns:a16="http://schemas.microsoft.com/office/drawing/2014/main" id="{72FF1658-021F-4067-8568-EC98AC55CBB1}"/>
              </a:ext>
            </a:extLst>
          </p:cNvPr>
          <p:cNvSpPr txBox="1">
            <a:spLocks/>
          </p:cNvSpPr>
          <p:nvPr/>
        </p:nvSpPr>
        <p:spPr>
          <a:xfrm>
            <a:off x="5855924" y="2138464"/>
            <a:ext cx="3894132" cy="4968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CA" sz="2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CA" sz="2800" dirty="0"/>
          </a:p>
        </p:txBody>
      </p:sp>
      <p:sp>
        <p:nvSpPr>
          <p:cNvPr id="15" name="Title 1">
            <a:extLst>
              <a:ext uri="{FF2B5EF4-FFF2-40B4-BE49-F238E27FC236}">
                <a16:creationId xmlns:a16="http://schemas.microsoft.com/office/drawing/2014/main" id="{A975A6A5-5510-4B63-9A10-050B3EB76E3B}"/>
              </a:ext>
            </a:extLst>
          </p:cNvPr>
          <p:cNvSpPr txBox="1">
            <a:spLocks/>
          </p:cNvSpPr>
          <p:nvPr/>
        </p:nvSpPr>
        <p:spPr>
          <a:xfrm>
            <a:off x="7519345" y="4292387"/>
            <a:ext cx="2230711" cy="4968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sz="2800" dirty="0">
                <a:solidFill>
                  <a:schemeClr val="tx1"/>
                </a:solidFill>
              </a:rPr>
              <a:t>Light GBM</a:t>
            </a:r>
          </a:p>
        </p:txBody>
      </p:sp>
      <p:sp>
        <p:nvSpPr>
          <p:cNvPr id="16" name="Title 1">
            <a:extLst>
              <a:ext uri="{FF2B5EF4-FFF2-40B4-BE49-F238E27FC236}">
                <a16:creationId xmlns:a16="http://schemas.microsoft.com/office/drawing/2014/main" id="{A24B0668-6B23-4034-AE05-3222B3D8BF49}"/>
              </a:ext>
            </a:extLst>
          </p:cNvPr>
          <p:cNvSpPr txBox="1">
            <a:spLocks/>
          </p:cNvSpPr>
          <p:nvPr/>
        </p:nvSpPr>
        <p:spPr>
          <a:xfrm>
            <a:off x="6939358" y="4910897"/>
            <a:ext cx="3894132" cy="766685"/>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sz="2800" dirty="0">
                <a:solidFill>
                  <a:srgbClr val="0070C0"/>
                </a:solidFill>
              </a:rPr>
              <a:t>The average mean AUC is :</a:t>
            </a:r>
          </a:p>
          <a:p>
            <a:endParaRPr lang="en-CA" sz="2800" dirty="0">
              <a:solidFill>
                <a:srgbClr val="0070C0"/>
              </a:solidFill>
            </a:endParaRPr>
          </a:p>
          <a:p>
            <a:r>
              <a:rPr lang="en-CA" sz="2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0.9514462255667813 </a:t>
            </a:r>
          </a:p>
          <a:p>
            <a:endParaRPr lang="en-CA" sz="2800" dirty="0">
              <a:solidFill>
                <a:srgbClr val="0070C0"/>
              </a:solidFill>
            </a:endParaRPr>
          </a:p>
        </p:txBody>
      </p:sp>
      <p:sp>
        <p:nvSpPr>
          <p:cNvPr id="17" name="Rectangle 16">
            <a:extLst>
              <a:ext uri="{FF2B5EF4-FFF2-40B4-BE49-F238E27FC236}">
                <a16:creationId xmlns:a16="http://schemas.microsoft.com/office/drawing/2014/main" id="{A7367137-7836-40B9-BB6C-132DEDE162F4}"/>
              </a:ext>
            </a:extLst>
          </p:cNvPr>
          <p:cNvSpPr/>
          <p:nvPr/>
        </p:nvSpPr>
        <p:spPr>
          <a:xfrm>
            <a:off x="3083442" y="4540834"/>
            <a:ext cx="1760239" cy="646331"/>
          </a:xfrm>
          <a:prstGeom prst="rect">
            <a:avLst/>
          </a:prstGeom>
        </p:spPr>
        <p:txBody>
          <a:bodyPr wrap="square">
            <a:spAutoFit/>
          </a:bodyPr>
          <a:lstStyle/>
          <a:p>
            <a:r>
              <a:rPr lang="en-CA" dirty="0">
                <a:solidFill>
                  <a:srgbClr val="0070C0"/>
                </a:solidFill>
                <a:highlight>
                  <a:srgbClr val="FFFF00"/>
                </a:highlight>
              </a:rPr>
              <a:t>15186	6134</a:t>
            </a:r>
          </a:p>
          <a:p>
            <a:r>
              <a:rPr lang="en-CA" dirty="0">
                <a:solidFill>
                  <a:srgbClr val="0070C0"/>
                </a:solidFill>
                <a:highlight>
                  <a:srgbClr val="FFFF00"/>
                </a:highlight>
              </a:rPr>
              <a:t>   3410	1346</a:t>
            </a:r>
          </a:p>
        </p:txBody>
      </p:sp>
      <p:sp>
        <p:nvSpPr>
          <p:cNvPr id="18" name="Rectangle 17">
            <a:extLst>
              <a:ext uri="{FF2B5EF4-FFF2-40B4-BE49-F238E27FC236}">
                <a16:creationId xmlns:a16="http://schemas.microsoft.com/office/drawing/2014/main" id="{57E57D46-20B3-4886-831B-B1FD3F7F523B}"/>
              </a:ext>
            </a:extLst>
          </p:cNvPr>
          <p:cNvSpPr/>
          <p:nvPr/>
        </p:nvSpPr>
        <p:spPr>
          <a:xfrm>
            <a:off x="8395471" y="2910614"/>
            <a:ext cx="1680786" cy="766685"/>
          </a:xfrm>
          <a:prstGeom prst="rect">
            <a:avLst/>
          </a:prstGeom>
        </p:spPr>
        <p:txBody>
          <a:bodyPr wrap="square">
            <a:spAutoFit/>
          </a:bodyPr>
          <a:lstStyle/>
          <a:p>
            <a:pPr>
              <a:lnSpc>
                <a:spcPct val="107000"/>
              </a:lnSpc>
              <a:spcAft>
                <a:spcPts val="800"/>
              </a:spcAft>
            </a:pPr>
            <a:r>
              <a:rPr lang="en-CA" dirty="0">
                <a:solidFill>
                  <a:srgbClr val="0070C0"/>
                </a:solidFill>
                <a:highlight>
                  <a:srgbClr val="FFFF00"/>
                </a:highlight>
              </a:rPr>
              <a:t>20894      426</a:t>
            </a:r>
          </a:p>
          <a:p>
            <a:pPr>
              <a:lnSpc>
                <a:spcPct val="107000"/>
              </a:lnSpc>
              <a:spcAft>
                <a:spcPts val="800"/>
              </a:spcAft>
            </a:pPr>
            <a:r>
              <a:rPr lang="en-CA" dirty="0">
                <a:solidFill>
                  <a:srgbClr val="0070C0"/>
                </a:solidFill>
                <a:highlight>
                  <a:srgbClr val="FFFF00"/>
                </a:highlight>
              </a:rPr>
              <a:t>   3046    1710</a:t>
            </a:r>
          </a:p>
        </p:txBody>
      </p:sp>
      <p:sp>
        <p:nvSpPr>
          <p:cNvPr id="22" name="Title 1">
            <a:extLst>
              <a:ext uri="{FF2B5EF4-FFF2-40B4-BE49-F238E27FC236}">
                <a16:creationId xmlns:a16="http://schemas.microsoft.com/office/drawing/2014/main" id="{12A5C676-25D3-4748-B238-4671105641C7}"/>
              </a:ext>
            </a:extLst>
          </p:cNvPr>
          <p:cNvSpPr txBox="1">
            <a:spLocks/>
          </p:cNvSpPr>
          <p:nvPr/>
        </p:nvSpPr>
        <p:spPr>
          <a:xfrm>
            <a:off x="6164760" y="2910614"/>
            <a:ext cx="2230711" cy="376653"/>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sz="2800" dirty="0">
                <a:solidFill>
                  <a:srgbClr val="0070C0"/>
                </a:solidFill>
              </a:rPr>
              <a:t>Confusion Matrix: </a:t>
            </a:r>
          </a:p>
        </p:txBody>
      </p:sp>
      <p:sp>
        <p:nvSpPr>
          <p:cNvPr id="23" name="Title 1">
            <a:extLst>
              <a:ext uri="{FF2B5EF4-FFF2-40B4-BE49-F238E27FC236}">
                <a16:creationId xmlns:a16="http://schemas.microsoft.com/office/drawing/2014/main" id="{593F3731-A0FC-4FE9-A80B-923312457F68}"/>
              </a:ext>
            </a:extLst>
          </p:cNvPr>
          <p:cNvSpPr txBox="1">
            <a:spLocks/>
          </p:cNvSpPr>
          <p:nvPr/>
        </p:nvSpPr>
        <p:spPr>
          <a:xfrm>
            <a:off x="1097280" y="4540834"/>
            <a:ext cx="2230711" cy="376653"/>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CA" sz="2800" dirty="0">
                <a:solidFill>
                  <a:srgbClr val="0070C0"/>
                </a:solidFill>
              </a:rPr>
              <a:t>Confusion Matrix: </a:t>
            </a:r>
          </a:p>
        </p:txBody>
      </p:sp>
    </p:spTree>
    <p:extLst>
      <p:ext uri="{BB962C8B-B14F-4D97-AF65-F5344CB8AC3E}">
        <p14:creationId xmlns:p14="http://schemas.microsoft.com/office/powerpoint/2010/main" val="216859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6936-BC2D-41A5-90C0-D49F4C68E147}"/>
              </a:ext>
            </a:extLst>
          </p:cNvPr>
          <p:cNvSpPr>
            <a:spLocks noGrp="1"/>
          </p:cNvSpPr>
          <p:nvPr>
            <p:ph type="title"/>
          </p:nvPr>
        </p:nvSpPr>
        <p:spPr/>
        <p:txBody>
          <a:bodyPr/>
          <a:lstStyle/>
          <a:p>
            <a:pPr lvl="0"/>
            <a:r>
              <a:rPr lang="en-CA"/>
              <a:t>The Results </a:t>
            </a:r>
            <a:r>
              <a:rPr lang="en-CA" dirty="0"/>
              <a:t>O</a:t>
            </a:r>
            <a:r>
              <a:rPr lang="en-CA"/>
              <a:t>btained</a:t>
            </a:r>
            <a:endParaRPr lang="en-CA" dirty="0"/>
          </a:p>
        </p:txBody>
      </p:sp>
      <p:sp>
        <p:nvSpPr>
          <p:cNvPr id="3" name="Content Placeholder 2">
            <a:extLst>
              <a:ext uri="{FF2B5EF4-FFF2-40B4-BE49-F238E27FC236}">
                <a16:creationId xmlns:a16="http://schemas.microsoft.com/office/drawing/2014/main" id="{E0260E6E-03D2-40C1-988E-64D4B342AA3D}"/>
              </a:ext>
            </a:extLst>
          </p:cNvPr>
          <p:cNvSpPr>
            <a:spLocks noGrp="1"/>
          </p:cNvSpPr>
          <p:nvPr>
            <p:ph idx="1"/>
          </p:nvPr>
        </p:nvSpPr>
        <p:spPr/>
        <p:txBody>
          <a:bodyPr/>
          <a:lstStyle/>
          <a:p>
            <a:r>
              <a:rPr lang="en-CA" sz="1050" dirty="0">
                <a:solidFill>
                  <a:schemeClr val="tx1"/>
                </a:solidFill>
              </a:rPr>
              <a:t>By average mean of AUC = 0.951, based on </a:t>
            </a:r>
            <a:r>
              <a:rPr lang="en-CA" sz="1050" dirty="0" err="1">
                <a:solidFill>
                  <a:schemeClr val="tx1"/>
                </a:solidFill>
              </a:rPr>
              <a:t>lightgbm</a:t>
            </a:r>
            <a:r>
              <a:rPr lang="en-CA" sz="1050" dirty="0">
                <a:solidFill>
                  <a:schemeClr val="tx1"/>
                </a:solidFill>
              </a:rPr>
              <a:t> model running through 5 folds, the model behaves well. </a:t>
            </a:r>
            <a:br>
              <a:rPr lang="en-CA" sz="1050" dirty="0">
                <a:solidFill>
                  <a:schemeClr val="tx1"/>
                </a:solidFill>
              </a:rPr>
            </a:br>
            <a:r>
              <a:rPr lang="en-CA" sz="1050" dirty="0">
                <a:solidFill>
                  <a:schemeClr val="tx1"/>
                </a:solidFill>
              </a:rPr>
              <a:t>A good result by selecting the value of the threshold that gives TPR close to 1 while keeping FPR near 0.</a:t>
            </a:r>
            <a:br>
              <a:rPr lang="en-CA" sz="1050" dirty="0">
                <a:solidFill>
                  <a:schemeClr val="tx1"/>
                </a:solidFill>
              </a:rPr>
            </a:br>
            <a:r>
              <a:rPr lang="en-CA" sz="1050" dirty="0">
                <a:solidFill>
                  <a:schemeClr val="tx1"/>
                </a:solidFill>
              </a:rPr>
              <a:t>Also as confusion matrix of </a:t>
            </a:r>
            <a:r>
              <a:rPr lang="en-CA" sz="1050" dirty="0" err="1">
                <a:solidFill>
                  <a:schemeClr val="tx1"/>
                </a:solidFill>
              </a:rPr>
              <a:t>RandomForestClassifier</a:t>
            </a:r>
            <a:r>
              <a:rPr lang="en-CA" sz="1050" dirty="0">
                <a:solidFill>
                  <a:schemeClr val="tx1"/>
                </a:solidFill>
              </a:rPr>
              <a:t> shows that </a:t>
            </a:r>
          </a:p>
          <a:p>
            <a:r>
              <a:rPr lang="en-CA" sz="1050" dirty="0">
                <a:solidFill>
                  <a:schemeClr val="tx1"/>
                </a:solidFill>
              </a:rPr>
              <a:t>Out of </a:t>
            </a:r>
            <a:r>
              <a:rPr lang="en-CA" sz="1050" dirty="0">
                <a:solidFill>
                  <a:schemeClr val="tx1"/>
                </a:solidFill>
                <a:latin typeface="Avenir Next LT Pro" panose="020B0604020202020204" pitchFamily="34" charset="0"/>
              </a:rPr>
              <a:t>26053 there are 20894 correctly classified as TP</a:t>
            </a:r>
            <a:br>
              <a:rPr lang="en-CA" sz="1050" dirty="0">
                <a:solidFill>
                  <a:schemeClr val="tx1"/>
                </a:solidFill>
                <a:latin typeface="Avenir Next LT Pro" panose="020B0604020202020204" pitchFamily="34" charset="0"/>
              </a:rPr>
            </a:br>
            <a:r>
              <a:rPr lang="en-CA" sz="1050" dirty="0">
                <a:solidFill>
                  <a:schemeClr val="tx1"/>
                </a:solidFill>
                <a:latin typeface="Avenir Next LT Pro" panose="020B0604020202020204" pitchFamily="34" charset="0"/>
              </a:rPr>
              <a:t>which means the model incorrectly classified 426. in this case there are 1710correctly </a:t>
            </a:r>
            <a:r>
              <a:rPr lang="en-CA" sz="1050" dirty="0" err="1">
                <a:solidFill>
                  <a:schemeClr val="tx1"/>
                </a:solidFill>
                <a:latin typeface="Avenir Next LT Pro" panose="020B0604020202020204" pitchFamily="34" charset="0"/>
              </a:rPr>
              <a:t>calssified</a:t>
            </a:r>
            <a:r>
              <a:rPr lang="en-CA" sz="1050" dirty="0">
                <a:solidFill>
                  <a:schemeClr val="tx1"/>
                </a:solidFill>
                <a:latin typeface="Avenir Next LT Pro" panose="020B0604020202020204" pitchFamily="34" charset="0"/>
              </a:rPr>
              <a:t> (1710 true negatives or TN=1710) and 3046=FP.</a:t>
            </a:r>
          </a:p>
          <a:p>
            <a:endParaRPr lang="en-CA" sz="1050" dirty="0">
              <a:solidFill>
                <a:schemeClr val="tx1"/>
              </a:solidFill>
            </a:endParaRPr>
          </a:p>
          <a:p>
            <a:r>
              <a:rPr lang="en-CA" sz="1050" dirty="0">
                <a:solidFill>
                  <a:schemeClr val="tx1"/>
                </a:solidFill>
              </a:rPr>
              <a:t>Also as confusion matrix of </a:t>
            </a:r>
            <a:r>
              <a:rPr lang="en-CA" sz="1050" dirty="0">
                <a:solidFill>
                  <a:schemeClr val="tx1"/>
                </a:solidFill>
                <a:latin typeface="Avenir Next LT Pro" panose="020B0604020202020204" pitchFamily="34" charset="0"/>
              </a:rPr>
              <a:t>in Perceptron </a:t>
            </a:r>
            <a:br>
              <a:rPr lang="en-CA" sz="1050" dirty="0">
                <a:solidFill>
                  <a:schemeClr val="tx1"/>
                </a:solidFill>
                <a:latin typeface="Avenir Next LT Pro" panose="020B0604020202020204" pitchFamily="34" charset="0"/>
              </a:rPr>
            </a:br>
            <a:r>
              <a:rPr lang="en-CA" sz="1050" dirty="0">
                <a:solidFill>
                  <a:schemeClr val="tx1"/>
                </a:solidFill>
              </a:rPr>
              <a:t>Out of </a:t>
            </a:r>
            <a:r>
              <a:rPr lang="en-CA" sz="1050" dirty="0">
                <a:solidFill>
                  <a:schemeClr val="tx1"/>
                </a:solidFill>
                <a:latin typeface="Avenir Next LT Pro" panose="020B0604020202020204" pitchFamily="34" charset="0"/>
              </a:rPr>
              <a:t>26053 there are 15186 correctly classified as TP</a:t>
            </a:r>
            <a:br>
              <a:rPr lang="en-CA" sz="1050" dirty="0">
                <a:solidFill>
                  <a:schemeClr val="tx1"/>
                </a:solidFill>
                <a:latin typeface="Avenir Next LT Pro" panose="020B0604020202020204" pitchFamily="34" charset="0"/>
              </a:rPr>
            </a:br>
            <a:r>
              <a:rPr lang="en-CA" sz="1050" dirty="0">
                <a:solidFill>
                  <a:schemeClr val="tx1"/>
                </a:solidFill>
                <a:latin typeface="Avenir Next LT Pro" panose="020B0604020202020204" pitchFamily="34" charset="0"/>
              </a:rPr>
              <a:t>which means the model incorrectly classified 6134. In this case there are 1346 correctly classified (1346 true negatives or TN=1346) and 3410=FP.</a:t>
            </a:r>
          </a:p>
          <a:p>
            <a:r>
              <a:rPr lang="en-CA" sz="1050" dirty="0">
                <a:solidFill>
                  <a:schemeClr val="tx1"/>
                </a:solidFill>
              </a:rPr>
              <a:t>We got the idea that </a:t>
            </a:r>
            <a:r>
              <a:rPr lang="en-CA" sz="1050" dirty="0" err="1">
                <a:solidFill>
                  <a:schemeClr val="tx1"/>
                </a:solidFill>
              </a:rPr>
              <a:t>RandomForestClassifier</a:t>
            </a:r>
            <a:r>
              <a:rPr lang="en-CA" sz="1050" dirty="0">
                <a:solidFill>
                  <a:schemeClr val="tx1"/>
                </a:solidFill>
              </a:rPr>
              <a:t> provides better </a:t>
            </a:r>
            <a:r>
              <a:rPr lang="en-CA" sz="1050" dirty="0" err="1">
                <a:solidFill>
                  <a:schemeClr val="tx1"/>
                </a:solidFill>
              </a:rPr>
              <a:t>resul</a:t>
            </a:r>
            <a:r>
              <a:rPr lang="en-CA" sz="1050" dirty="0">
                <a:solidFill>
                  <a:schemeClr val="tx1"/>
                </a:solidFill>
              </a:rPr>
              <a:t>    With 87% more efficiency compare to </a:t>
            </a:r>
            <a:r>
              <a:rPr lang="en-CA" sz="1050" dirty="0">
                <a:solidFill>
                  <a:schemeClr val="tx1"/>
                </a:solidFill>
                <a:latin typeface="Avenir Next LT Pro" panose="020B0604020202020204" pitchFamily="34" charset="0"/>
              </a:rPr>
              <a:t>Perceptron</a:t>
            </a:r>
            <a:r>
              <a:rPr lang="en-CA" sz="1050" dirty="0">
                <a:solidFill>
                  <a:schemeClr val="tx1"/>
                </a:solidFill>
              </a:rPr>
              <a:t> which has 64%.</a:t>
            </a:r>
            <a:br>
              <a:rPr lang="en-CA" sz="1050" dirty="0">
                <a:solidFill>
                  <a:schemeClr val="tx1"/>
                </a:solidFill>
              </a:rPr>
            </a:br>
            <a:br>
              <a:rPr lang="en-CA" sz="1050" dirty="0">
                <a:solidFill>
                  <a:schemeClr val="tx1"/>
                </a:solidFill>
              </a:rPr>
            </a:br>
            <a:endParaRPr lang="en-CA" sz="1050" dirty="0">
              <a:solidFill>
                <a:schemeClr val="tx1"/>
              </a:solidFill>
            </a:endParaRPr>
          </a:p>
          <a:p>
            <a:r>
              <a:rPr lang="en-CA" sz="1050" dirty="0">
                <a:solidFill>
                  <a:schemeClr val="tx1"/>
                </a:solidFill>
              </a:rPr>
              <a:t>https://github.com/audreyrah2018/Models1151</a:t>
            </a:r>
          </a:p>
        </p:txBody>
      </p:sp>
      <p:sp>
        <p:nvSpPr>
          <p:cNvPr id="4" name="Rectangle 3">
            <a:extLst>
              <a:ext uri="{FF2B5EF4-FFF2-40B4-BE49-F238E27FC236}">
                <a16:creationId xmlns:a16="http://schemas.microsoft.com/office/drawing/2014/main" id="{311E09E4-5590-460F-A862-54A2292985F6}"/>
              </a:ext>
            </a:extLst>
          </p:cNvPr>
          <p:cNvSpPr/>
          <p:nvPr/>
        </p:nvSpPr>
        <p:spPr>
          <a:xfrm>
            <a:off x="4748504" y="3191040"/>
            <a:ext cx="1680786" cy="766685"/>
          </a:xfrm>
          <a:prstGeom prst="rect">
            <a:avLst/>
          </a:prstGeom>
        </p:spPr>
        <p:txBody>
          <a:bodyPr wrap="square">
            <a:spAutoFit/>
          </a:bodyPr>
          <a:lstStyle/>
          <a:p>
            <a:pPr>
              <a:lnSpc>
                <a:spcPct val="107000"/>
              </a:lnSpc>
              <a:spcAft>
                <a:spcPts val="800"/>
              </a:spcAft>
            </a:pPr>
            <a:r>
              <a:rPr lang="en-CA" dirty="0">
                <a:solidFill>
                  <a:srgbClr val="0070C0"/>
                </a:solidFill>
                <a:highlight>
                  <a:srgbClr val="FFFF00"/>
                </a:highlight>
              </a:rPr>
              <a:t>20894      426</a:t>
            </a:r>
          </a:p>
          <a:p>
            <a:pPr>
              <a:lnSpc>
                <a:spcPct val="107000"/>
              </a:lnSpc>
              <a:spcAft>
                <a:spcPts val="800"/>
              </a:spcAft>
            </a:pPr>
            <a:r>
              <a:rPr lang="en-CA" dirty="0">
                <a:solidFill>
                  <a:srgbClr val="0070C0"/>
                </a:solidFill>
                <a:highlight>
                  <a:srgbClr val="FFFF00"/>
                </a:highlight>
              </a:rPr>
              <a:t>   3046    1710</a:t>
            </a:r>
          </a:p>
        </p:txBody>
      </p:sp>
      <p:sp>
        <p:nvSpPr>
          <p:cNvPr id="5" name="Rectangle 4">
            <a:extLst>
              <a:ext uri="{FF2B5EF4-FFF2-40B4-BE49-F238E27FC236}">
                <a16:creationId xmlns:a16="http://schemas.microsoft.com/office/drawing/2014/main" id="{57609798-9437-46BF-AEFF-67C127FDD0AE}"/>
              </a:ext>
            </a:extLst>
          </p:cNvPr>
          <p:cNvSpPr/>
          <p:nvPr/>
        </p:nvSpPr>
        <p:spPr>
          <a:xfrm>
            <a:off x="3487480" y="4267077"/>
            <a:ext cx="1760239" cy="646331"/>
          </a:xfrm>
          <a:prstGeom prst="rect">
            <a:avLst/>
          </a:prstGeom>
        </p:spPr>
        <p:txBody>
          <a:bodyPr wrap="square">
            <a:spAutoFit/>
          </a:bodyPr>
          <a:lstStyle/>
          <a:p>
            <a:r>
              <a:rPr lang="en-CA" dirty="0">
                <a:solidFill>
                  <a:srgbClr val="0070C0"/>
                </a:solidFill>
                <a:highlight>
                  <a:srgbClr val="FFFF00"/>
                </a:highlight>
              </a:rPr>
              <a:t>15186	6134</a:t>
            </a:r>
          </a:p>
          <a:p>
            <a:r>
              <a:rPr lang="en-CA" dirty="0">
                <a:solidFill>
                  <a:srgbClr val="0070C0"/>
                </a:solidFill>
                <a:highlight>
                  <a:srgbClr val="FFFF00"/>
                </a:highlight>
              </a:rPr>
              <a:t>   3410	1346</a:t>
            </a:r>
          </a:p>
        </p:txBody>
      </p:sp>
    </p:spTree>
    <p:extLst>
      <p:ext uri="{BB962C8B-B14F-4D97-AF65-F5344CB8AC3E}">
        <p14:creationId xmlns:p14="http://schemas.microsoft.com/office/powerpoint/2010/main" val="38705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lvl="0"/>
            <a:r>
              <a:rPr lang="en-CA" dirty="0"/>
              <a:t>What is the problem that you tried to solve</a:t>
            </a:r>
          </a:p>
        </p:txBody>
      </p:sp>
      <p:sp>
        <p:nvSpPr>
          <p:cNvPr id="5" name="Content Placeholder 4">
            <a:extLst>
              <a:ext uri="{FF2B5EF4-FFF2-40B4-BE49-F238E27FC236}">
                <a16:creationId xmlns:a16="http://schemas.microsoft.com/office/drawing/2014/main" id="{6B3BB179-2A7F-4D04-A3B1-CF4A4244ED26}"/>
              </a:ext>
            </a:extLst>
          </p:cNvPr>
          <p:cNvSpPr>
            <a:spLocks noGrp="1"/>
          </p:cNvSpPr>
          <p:nvPr>
            <p:ph idx="1"/>
          </p:nvPr>
        </p:nvSpPr>
        <p:spPr>
          <a:xfrm>
            <a:off x="1097280" y="2108201"/>
            <a:ext cx="10058400" cy="4082737"/>
          </a:xfrm>
        </p:spPr>
        <p:txBody>
          <a:bodyPr/>
          <a:lstStyle/>
          <a:p>
            <a:pPr fontAlgn="base"/>
            <a:r>
              <a:rPr lang="en-US" dirty="0"/>
              <a:t>This dataset represents the activity of  large number of customers who are interested in buying policies for home insurance. Each </a:t>
            </a:r>
            <a:r>
              <a:rPr lang="en-US" u="sng" dirty="0" err="1"/>
              <a:t>QuoteNumber</a:t>
            </a:r>
            <a:r>
              <a:rPr lang="en-US" dirty="0"/>
              <a:t> corresponds to a potential customer and the </a:t>
            </a:r>
            <a:r>
              <a:rPr lang="en-US" u="sng" dirty="0" err="1"/>
              <a:t>QuoteConversion_Flag</a:t>
            </a:r>
            <a:r>
              <a:rPr lang="en-US" u="sng" dirty="0"/>
              <a:t> </a:t>
            </a:r>
            <a:r>
              <a:rPr lang="en-US" dirty="0"/>
              <a:t>indicates whether the customer purchased a policy.</a:t>
            </a:r>
            <a:endParaRPr lang="en-CA" dirty="0"/>
          </a:p>
          <a:p>
            <a:pPr>
              <a:lnSpc>
                <a:spcPct val="100000"/>
              </a:lnSpc>
            </a:pPr>
            <a:r>
              <a:rPr lang="en-US" dirty="0"/>
              <a:t>The provided features are anonymized they include specific coverage information, sales information, personal information, property information, and geographic information. The  machine learning model is built to predict </a:t>
            </a:r>
            <a:r>
              <a:rPr lang="en-US" u="sng" dirty="0" err="1"/>
              <a:t>QuoteConversion_Flag</a:t>
            </a:r>
            <a:r>
              <a:rPr lang="en-US" u="sng" dirty="0"/>
              <a:t> for each </a:t>
            </a:r>
            <a:r>
              <a:rPr lang="en-US" u="sng" dirty="0" err="1"/>
              <a:t>QuoteNumber</a:t>
            </a:r>
            <a:r>
              <a:rPr lang="en-US" dirty="0"/>
              <a:t>.</a:t>
            </a:r>
          </a:p>
          <a:p>
            <a:pPr>
              <a:lnSpc>
                <a:spcPct val="100000"/>
              </a:lnSpc>
            </a:pPr>
            <a:r>
              <a:rPr lang="en-US" dirty="0"/>
              <a:t>The Flag = 1 if the customer will buy the quote and Flag = 0 if not buy)</a:t>
            </a:r>
            <a:endParaRPr lang="en-CA"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682783-1078-4400-9094-8605D79ED3C5}"/>
              </a:ext>
            </a:extLst>
          </p:cNvPr>
          <p:cNvSpPr>
            <a:spLocks noGrp="1"/>
          </p:cNvSpPr>
          <p:nvPr>
            <p:ph type="title"/>
          </p:nvPr>
        </p:nvSpPr>
        <p:spPr>
          <a:xfrm>
            <a:off x="492370" y="516836"/>
            <a:ext cx="3084844" cy="1961086"/>
          </a:xfrm>
        </p:spPr>
        <p:txBody>
          <a:bodyPr>
            <a:normAutofit/>
          </a:bodyPr>
          <a:lstStyle/>
          <a:p>
            <a:r>
              <a:rPr lang="en-CA" sz="1900">
                <a:solidFill>
                  <a:srgbClr val="FFFFFF"/>
                </a:solidFill>
              </a:rPr>
              <a:t>How did you solve it: the data you have, the model you built, maybe the feature engineering and/or data cleaning</a:t>
            </a:r>
            <a:br>
              <a:rPr lang="en-CA" sz="1900">
                <a:solidFill>
                  <a:srgbClr val="FFFFFF"/>
                </a:solidFill>
              </a:rPr>
            </a:br>
            <a:endParaRPr lang="en-CA" sz="1900">
              <a:solidFill>
                <a:srgbClr val="FFFFFF"/>
              </a:solidFill>
            </a:endParaRP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3DC8A-4ECE-4CEB-A7AD-64D496931CF4}"/>
              </a:ext>
            </a:extLst>
          </p:cNvPr>
          <p:cNvSpPr>
            <a:spLocks noGrp="1"/>
          </p:cNvSpPr>
          <p:nvPr>
            <p:ph idx="1"/>
          </p:nvPr>
        </p:nvSpPr>
        <p:spPr>
          <a:xfrm>
            <a:off x="223284" y="2799654"/>
            <a:ext cx="3668232" cy="3189665"/>
          </a:xfrm>
        </p:spPr>
        <p:txBody>
          <a:bodyPr>
            <a:normAutofit fontScale="40000" lnSpcReduction="20000"/>
          </a:bodyPr>
          <a:lstStyle/>
          <a:p>
            <a:pPr>
              <a:lnSpc>
                <a:spcPct val="100000"/>
              </a:lnSpc>
            </a:pPr>
            <a:r>
              <a:rPr lang="en-CA" sz="2900" dirty="0">
                <a:solidFill>
                  <a:srgbClr val="FFFFFF"/>
                </a:solidFill>
                <a:latin typeface="Avenir Next LT Pro" panose="020B0604020202020204" pitchFamily="34" charset="0"/>
              </a:rPr>
              <a:t>1. There is a huge data set which consists of: 260753, 299 rows and columns, which comes to (260753, 269) after data cleaning/engineering .</a:t>
            </a:r>
            <a:br>
              <a:rPr lang="en-CA" sz="2900" dirty="0">
                <a:solidFill>
                  <a:srgbClr val="FFFFFF"/>
                </a:solidFill>
                <a:latin typeface="Avenir Next LT Pro" panose="020B0604020202020204" pitchFamily="34" charset="0"/>
              </a:rPr>
            </a:br>
            <a:endParaRPr lang="en-CA" sz="2900" dirty="0">
              <a:solidFill>
                <a:srgbClr val="FFFFFF"/>
              </a:solidFill>
              <a:latin typeface="Avenir Next LT Pro" panose="020B0604020202020204" pitchFamily="34" charset="0"/>
            </a:endParaRPr>
          </a:p>
          <a:p>
            <a:pPr>
              <a:lnSpc>
                <a:spcPct val="100000"/>
              </a:lnSpc>
            </a:pPr>
            <a:r>
              <a:rPr lang="en-CA" sz="2900" dirty="0">
                <a:solidFill>
                  <a:srgbClr val="FFFFFF"/>
                </a:solidFill>
                <a:latin typeface="Avenir Next LT Pro" panose="020B0604020202020204" pitchFamily="34" charset="0"/>
              </a:rPr>
              <a:t>2.  To analyse the data set, it is needed to know the type of data frame in details. It is combination of object and integer. To apply the data through the models, it is needed to convert columns which I chose as my features to int or float.</a:t>
            </a:r>
            <a:br>
              <a:rPr lang="en-CA" sz="2900" dirty="0">
                <a:solidFill>
                  <a:srgbClr val="FFFFFF"/>
                </a:solidFill>
                <a:latin typeface="Avenir Next LT Pro" panose="020B0604020202020204" pitchFamily="34" charset="0"/>
              </a:rPr>
            </a:br>
            <a:br>
              <a:rPr lang="en-CA" sz="2900" dirty="0">
                <a:solidFill>
                  <a:srgbClr val="FFFFFF"/>
                </a:solidFill>
                <a:latin typeface="Avenir Next LT Pro" panose="020B0604020202020204" pitchFamily="34" charset="0"/>
              </a:rPr>
            </a:br>
            <a:r>
              <a:rPr lang="en-CA" sz="2900" dirty="0">
                <a:solidFill>
                  <a:srgbClr val="FFFFFF"/>
                </a:solidFill>
                <a:latin typeface="Avenir Next LT Pro" panose="020B0604020202020204" pitchFamily="34" charset="0"/>
              </a:rPr>
              <a:t>3. To have a good result, I applied 3 different models like: Perceptron, </a:t>
            </a:r>
            <a:r>
              <a:rPr lang="en-CA" sz="2900" dirty="0" err="1">
                <a:solidFill>
                  <a:srgbClr val="FFFFFF"/>
                </a:solidFill>
                <a:latin typeface="Avenir Next LT Pro" panose="020B0604020202020204" pitchFamily="34" charset="0"/>
              </a:rPr>
              <a:t>RandomForestClassifier</a:t>
            </a:r>
            <a:r>
              <a:rPr lang="en-CA" sz="2900" dirty="0">
                <a:solidFill>
                  <a:srgbClr val="FFFFFF"/>
                </a:solidFill>
                <a:latin typeface="Avenir Next LT Pro" panose="020B0604020202020204" pitchFamily="34" charset="0"/>
              </a:rPr>
              <a:t> and </a:t>
            </a:r>
            <a:r>
              <a:rPr lang="en-CA" sz="2900" dirty="0" err="1">
                <a:solidFill>
                  <a:srgbClr val="FFFFFF"/>
                </a:solidFill>
                <a:latin typeface="Avenir Next LT Pro" panose="020B0604020202020204" pitchFamily="34" charset="0"/>
              </a:rPr>
              <a:t>Lightgbm</a:t>
            </a:r>
            <a:r>
              <a:rPr lang="en-CA" sz="2900" dirty="0">
                <a:solidFill>
                  <a:srgbClr val="FFFFFF"/>
                </a:solidFill>
                <a:latin typeface="Avenir Next LT Pro" panose="020B0604020202020204" pitchFamily="34" charset="0"/>
              </a:rPr>
              <a:t>  and compare the result to see which provide the better result</a:t>
            </a:r>
            <a:r>
              <a:rPr lang="en-CA" sz="1600" dirty="0">
                <a:solidFill>
                  <a:srgbClr val="FFFFFF"/>
                </a:solidFill>
              </a:rPr>
              <a:t>.</a:t>
            </a:r>
            <a:br>
              <a:rPr lang="en-CA" sz="1600" dirty="0">
                <a:solidFill>
                  <a:srgbClr val="FFFFFF"/>
                </a:solidFill>
              </a:rPr>
            </a:br>
            <a:endParaRPr lang="en-CA" sz="1600" dirty="0">
              <a:solidFill>
                <a:srgbClr val="FFFFFF"/>
              </a:solidFill>
            </a:endParaRPr>
          </a:p>
          <a:p>
            <a:pPr>
              <a:lnSpc>
                <a:spcPct val="100000"/>
              </a:lnSpc>
            </a:pPr>
            <a:br>
              <a:rPr lang="en-CA" sz="1100" dirty="0">
                <a:solidFill>
                  <a:srgbClr val="FFFFFF"/>
                </a:solidFill>
              </a:rPr>
            </a:br>
            <a:endParaRPr lang="en-CA" sz="2000" dirty="0">
              <a:solidFill>
                <a:srgbClr val="FFFFFF"/>
              </a:solidFill>
            </a:endParaRPr>
          </a:p>
          <a:p>
            <a:pPr>
              <a:lnSpc>
                <a:spcPct val="100000"/>
              </a:lnSpc>
            </a:pPr>
            <a:r>
              <a:rPr lang="en-CA" sz="2000" dirty="0">
                <a:solidFill>
                  <a:srgbClr val="FFFFFF"/>
                </a:solidFill>
              </a:rPr>
              <a:t>      </a:t>
            </a:r>
            <a:br>
              <a:rPr lang="en-CA" sz="1100" b="1" dirty="0">
                <a:solidFill>
                  <a:srgbClr val="FFFFFF"/>
                </a:solidFill>
              </a:rPr>
            </a:br>
            <a:r>
              <a:rPr lang="en-CA" sz="1100" b="1" dirty="0">
                <a:solidFill>
                  <a:srgbClr val="FFFFFF"/>
                </a:solidFill>
              </a:rPr>
              <a:t>       </a:t>
            </a:r>
            <a:br>
              <a:rPr lang="en-CA" sz="1100" b="1" dirty="0">
                <a:solidFill>
                  <a:srgbClr val="FFFFFF"/>
                </a:solidFill>
              </a:rPr>
            </a:br>
            <a:endParaRPr lang="en-CA" sz="1100" b="1" dirty="0">
              <a:solidFill>
                <a:srgbClr val="FFFFFF"/>
              </a:solidFill>
            </a:endParaRPr>
          </a:p>
          <a:p>
            <a:pPr>
              <a:lnSpc>
                <a:spcPct val="100000"/>
              </a:lnSpc>
            </a:pPr>
            <a:endParaRPr lang="en-CA" sz="1100" dirty="0">
              <a:solidFill>
                <a:srgbClr val="FFFFFF"/>
              </a:solidFill>
            </a:endParaRPr>
          </a:p>
        </p:txBody>
      </p:sp>
      <p:graphicFrame>
        <p:nvGraphicFramePr>
          <p:cNvPr id="5" name="Table 4">
            <a:extLst>
              <a:ext uri="{FF2B5EF4-FFF2-40B4-BE49-F238E27FC236}">
                <a16:creationId xmlns:a16="http://schemas.microsoft.com/office/drawing/2014/main" id="{DE9C1FC9-AD37-4544-A67E-A7FC477E9F99}"/>
              </a:ext>
            </a:extLst>
          </p:cNvPr>
          <p:cNvGraphicFramePr>
            <a:graphicFrameLocks noGrp="1"/>
          </p:cNvGraphicFramePr>
          <p:nvPr>
            <p:extLst>
              <p:ext uri="{D42A27DB-BD31-4B8C-83A1-F6EECF244321}">
                <p14:modId xmlns:p14="http://schemas.microsoft.com/office/powerpoint/2010/main" val="448265257"/>
              </p:ext>
            </p:extLst>
          </p:nvPr>
        </p:nvGraphicFramePr>
        <p:xfrm>
          <a:off x="4980062" y="640080"/>
          <a:ext cx="6321993" cy="5577840"/>
        </p:xfrm>
        <a:graphic>
          <a:graphicData uri="http://schemas.openxmlformats.org/drawingml/2006/table">
            <a:tbl>
              <a:tblPr firstRow="1" firstCol="1" bandRow="1">
                <a:tableStyleId>{5C22544A-7EE6-4342-B048-85BDC9FD1C3A}</a:tableStyleId>
              </a:tblPr>
              <a:tblGrid>
                <a:gridCol w="4879422">
                  <a:extLst>
                    <a:ext uri="{9D8B030D-6E8A-4147-A177-3AD203B41FA5}">
                      <a16:colId xmlns:a16="http://schemas.microsoft.com/office/drawing/2014/main" val="3327344685"/>
                    </a:ext>
                  </a:extLst>
                </a:gridCol>
                <a:gridCol w="1442571">
                  <a:extLst>
                    <a:ext uri="{9D8B030D-6E8A-4147-A177-3AD203B41FA5}">
                      <a16:colId xmlns:a16="http://schemas.microsoft.com/office/drawing/2014/main" val="1828590548"/>
                    </a:ext>
                  </a:extLst>
                </a:gridCol>
              </a:tblGrid>
              <a:tr h="5577840">
                <a:tc>
                  <a:txBody>
                    <a:bodyPr/>
                    <a:lstStyle/>
                    <a:p>
                      <a:pPr marL="342900" lvl="0" indent="-342900">
                        <a:lnSpc>
                          <a:spcPct val="107000"/>
                        </a:lnSpc>
                        <a:buSzPts val="1000"/>
                        <a:buFont typeface="Symbol" panose="05050102010706020507" pitchFamily="18" charset="2"/>
                        <a:buChar char=""/>
                        <a:tabLst>
                          <a:tab pos="457200" algn="l"/>
                        </a:tabLst>
                      </a:pPr>
                      <a:r>
                        <a:rPr lang="en-CA" sz="2400" dirty="0" err="1">
                          <a:effectLst/>
                        </a:rPr>
                        <a:t>QuoteNumber</a:t>
                      </a:r>
                      <a:r>
                        <a:rPr lang="en-CA" sz="2400" dirty="0">
                          <a:effectLst/>
                        </a:rPr>
                        <a:t>              </a:t>
                      </a:r>
                    </a:p>
                    <a:p>
                      <a:pPr marL="342900" lvl="0" indent="-342900">
                        <a:lnSpc>
                          <a:spcPct val="107000"/>
                        </a:lnSpc>
                        <a:buSzPts val="1000"/>
                        <a:buFont typeface="Symbol" panose="05050102010706020507" pitchFamily="18" charset="2"/>
                        <a:buChar char=""/>
                        <a:tabLst>
                          <a:tab pos="457200" algn="l"/>
                        </a:tabLst>
                      </a:pPr>
                      <a:r>
                        <a:rPr lang="en-CA" sz="2400" dirty="0" err="1">
                          <a:effectLst/>
                        </a:rPr>
                        <a:t>Original_Quote_Date</a:t>
                      </a:r>
                      <a:r>
                        <a:rPr lang="en-CA" sz="2400" dirty="0">
                          <a:effectLst/>
                        </a:rPr>
                        <a:t>     </a:t>
                      </a:r>
                    </a:p>
                    <a:p>
                      <a:pPr marL="342900" lvl="0" indent="-342900">
                        <a:lnSpc>
                          <a:spcPct val="107000"/>
                        </a:lnSpc>
                        <a:buSzPts val="1000"/>
                        <a:buFont typeface="Symbol" panose="05050102010706020507" pitchFamily="18" charset="2"/>
                        <a:buChar char=""/>
                        <a:tabLst>
                          <a:tab pos="457200" algn="l"/>
                        </a:tabLst>
                      </a:pPr>
                      <a:r>
                        <a:rPr lang="en-CA" sz="2400" dirty="0" err="1">
                          <a:effectLst/>
                        </a:rPr>
                        <a:t>QuoteConversion_Flag</a:t>
                      </a:r>
                      <a:r>
                        <a:rPr lang="en-CA" sz="2400" dirty="0">
                          <a:effectLst/>
                        </a:rPr>
                        <a:t>     </a:t>
                      </a:r>
                    </a:p>
                    <a:p>
                      <a:pPr marL="342900" lvl="0" indent="-342900">
                        <a:lnSpc>
                          <a:spcPct val="107000"/>
                        </a:lnSpc>
                        <a:buSzPts val="1000"/>
                        <a:buFont typeface="Symbol" panose="05050102010706020507" pitchFamily="18" charset="2"/>
                        <a:buChar char=""/>
                        <a:tabLst>
                          <a:tab pos="457200" algn="l"/>
                        </a:tabLst>
                      </a:pPr>
                      <a:r>
                        <a:rPr lang="en-CA" sz="2400" dirty="0">
                          <a:effectLst/>
                        </a:rPr>
                        <a:t>Field6                  </a:t>
                      </a:r>
                    </a:p>
                    <a:p>
                      <a:pPr marL="342900" lvl="0" indent="-342900">
                        <a:lnSpc>
                          <a:spcPct val="107000"/>
                        </a:lnSpc>
                        <a:buSzPts val="1000"/>
                        <a:buFont typeface="Symbol" panose="05050102010706020507" pitchFamily="18" charset="2"/>
                        <a:buChar char=""/>
                        <a:tabLst>
                          <a:tab pos="457200" algn="l"/>
                        </a:tabLst>
                      </a:pPr>
                      <a:r>
                        <a:rPr lang="en-CA" sz="2400" dirty="0">
                          <a:effectLst/>
                        </a:rPr>
                        <a:t>Field7                   </a:t>
                      </a:r>
                    </a:p>
                    <a:p>
                      <a:pPr marL="342900" lvl="0" indent="-342900">
                        <a:lnSpc>
                          <a:spcPct val="107000"/>
                        </a:lnSpc>
                        <a:buSzPts val="1000"/>
                        <a:buFont typeface="Symbol" panose="05050102010706020507" pitchFamily="18" charset="2"/>
                        <a:buChar char=""/>
                        <a:tabLst>
                          <a:tab pos="457200" algn="l"/>
                        </a:tabLst>
                      </a:pPr>
                      <a:r>
                        <a:rPr lang="en-CA" sz="2400" dirty="0">
                          <a:effectLst/>
                        </a:rPr>
                        <a:t>GeographicField61B       </a:t>
                      </a:r>
                    </a:p>
                    <a:p>
                      <a:pPr marL="342900" lvl="0" indent="-342900">
                        <a:lnSpc>
                          <a:spcPct val="107000"/>
                        </a:lnSpc>
                        <a:buSzPts val="1000"/>
                        <a:buFont typeface="Symbol" panose="05050102010706020507" pitchFamily="18" charset="2"/>
                        <a:buChar char=""/>
                        <a:tabLst>
                          <a:tab pos="457200" algn="l"/>
                        </a:tabLst>
                      </a:pPr>
                      <a:r>
                        <a:rPr lang="en-CA" sz="2400" dirty="0">
                          <a:effectLst/>
                        </a:rPr>
                        <a:t>GeographicField62A       </a:t>
                      </a:r>
                    </a:p>
                    <a:p>
                      <a:pPr marL="342900" lvl="0" indent="-342900">
                        <a:lnSpc>
                          <a:spcPct val="107000"/>
                        </a:lnSpc>
                        <a:buSzPts val="1000"/>
                        <a:buFont typeface="Symbol" panose="05050102010706020507" pitchFamily="18" charset="2"/>
                        <a:buChar char=""/>
                        <a:tabLst>
                          <a:tab pos="457200" algn="l"/>
                        </a:tabLst>
                      </a:pPr>
                      <a:r>
                        <a:rPr lang="en-CA" sz="2400" dirty="0">
                          <a:effectLst/>
                        </a:rPr>
                        <a:t>GeographicField62B       </a:t>
                      </a:r>
                    </a:p>
                    <a:p>
                      <a:pPr marL="342900" lvl="0" indent="-342900">
                        <a:lnSpc>
                          <a:spcPct val="107000"/>
                        </a:lnSpc>
                        <a:buSzPts val="1000"/>
                        <a:buFont typeface="Symbol" panose="05050102010706020507" pitchFamily="18" charset="2"/>
                        <a:buChar char=""/>
                        <a:tabLst>
                          <a:tab pos="457200" algn="l"/>
                        </a:tabLst>
                      </a:pPr>
                      <a:r>
                        <a:rPr lang="en-CA" sz="2400" dirty="0">
                          <a:effectLst/>
                        </a:rPr>
                        <a:t>GeographicField63       </a:t>
                      </a:r>
                    </a:p>
                    <a:p>
                      <a:pPr marL="342900" lvl="0" indent="-342900">
                        <a:lnSpc>
                          <a:spcPct val="107000"/>
                        </a:lnSpc>
                        <a:buSzPts val="1000"/>
                        <a:buFont typeface="Symbol" panose="05050102010706020507" pitchFamily="18" charset="2"/>
                        <a:buChar char=""/>
                        <a:tabLst>
                          <a:tab pos="457200" algn="l"/>
                        </a:tabLst>
                      </a:pPr>
                      <a:r>
                        <a:rPr lang="en-CA" sz="2400" dirty="0">
                          <a:effectLst/>
                        </a:rPr>
                        <a:t>GeographicField64       </a:t>
                      </a:r>
                    </a:p>
                    <a:p>
                      <a:pPr marL="342900" lvl="0" indent="-342900">
                        <a:lnSpc>
                          <a:spcPct val="107000"/>
                        </a:lnSpc>
                        <a:spcAft>
                          <a:spcPts val="800"/>
                        </a:spcAft>
                        <a:buSzPts val="1000"/>
                        <a:buFont typeface="Symbol" panose="05050102010706020507" pitchFamily="18" charset="2"/>
                        <a:buChar char=""/>
                        <a:tabLst>
                          <a:tab pos="457200" algn="l"/>
                        </a:tabLst>
                      </a:pPr>
                      <a:r>
                        <a:rPr lang="en-CA" sz="2400" dirty="0">
                          <a:effectLst/>
                        </a:rPr>
                        <a:t>Length: 299, </a:t>
                      </a:r>
                      <a:r>
                        <a:rPr lang="en-CA" sz="2400" dirty="0" err="1">
                          <a:effectLst/>
                        </a:rPr>
                        <a:t>dtype</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1040" marR="151040" marT="0" marB="0"/>
                </a:tc>
                <a:tc>
                  <a:txBody>
                    <a:bodyPr/>
                    <a:lstStyle/>
                    <a:p>
                      <a:pPr>
                        <a:lnSpc>
                          <a:spcPct val="107000"/>
                        </a:lnSpc>
                        <a:spcAft>
                          <a:spcPts val="800"/>
                        </a:spcAft>
                      </a:pPr>
                      <a:r>
                        <a:rPr lang="en-CA" sz="2400" dirty="0">
                          <a:effectLst/>
                        </a:rPr>
                        <a:t>int64</a:t>
                      </a:r>
                    </a:p>
                    <a:p>
                      <a:pPr>
                        <a:lnSpc>
                          <a:spcPct val="107000"/>
                        </a:lnSpc>
                        <a:spcAft>
                          <a:spcPts val="800"/>
                        </a:spcAft>
                      </a:pPr>
                      <a:r>
                        <a:rPr lang="en-CA" sz="2400" dirty="0">
                          <a:effectLst/>
                        </a:rPr>
                        <a:t>object</a:t>
                      </a:r>
                    </a:p>
                    <a:p>
                      <a:pPr>
                        <a:lnSpc>
                          <a:spcPct val="107000"/>
                        </a:lnSpc>
                        <a:spcAft>
                          <a:spcPts val="800"/>
                        </a:spcAft>
                      </a:pPr>
                      <a:r>
                        <a:rPr lang="en-CA" sz="2400" dirty="0">
                          <a:effectLst/>
                        </a:rPr>
                        <a:t>int64</a:t>
                      </a:r>
                      <a:br>
                        <a:rPr lang="en-CA" sz="2400" dirty="0">
                          <a:effectLst/>
                        </a:rPr>
                      </a:br>
                      <a:r>
                        <a:rPr lang="en-CA" sz="2400" dirty="0" err="1">
                          <a:effectLst/>
                        </a:rPr>
                        <a:t>int64</a:t>
                      </a:r>
                      <a:br>
                        <a:rPr lang="en-CA" sz="2400" dirty="0">
                          <a:effectLst/>
                        </a:rPr>
                      </a:br>
                      <a:r>
                        <a:rPr lang="en-CA" sz="2400" dirty="0" err="1">
                          <a:effectLst/>
                        </a:rPr>
                        <a:t>int64</a:t>
                      </a:r>
                      <a:endParaRPr lang="en-CA" sz="2400" dirty="0">
                        <a:effectLst/>
                      </a:endParaRPr>
                    </a:p>
                    <a:p>
                      <a:pPr>
                        <a:lnSpc>
                          <a:spcPct val="107000"/>
                        </a:lnSpc>
                        <a:spcAft>
                          <a:spcPts val="800"/>
                        </a:spcAft>
                      </a:pPr>
                      <a:r>
                        <a:rPr lang="en-CA" sz="2400" dirty="0">
                          <a:effectLst/>
                        </a:rPr>
                        <a:t>int64</a:t>
                      </a:r>
                    </a:p>
                    <a:p>
                      <a:pPr>
                        <a:lnSpc>
                          <a:spcPct val="107000"/>
                        </a:lnSpc>
                        <a:spcAft>
                          <a:spcPts val="800"/>
                        </a:spcAft>
                      </a:pPr>
                      <a:r>
                        <a:rPr lang="en-CA" sz="2400" dirty="0">
                          <a:effectLst/>
                        </a:rPr>
                        <a:t>int64</a:t>
                      </a:r>
                    </a:p>
                    <a:p>
                      <a:pPr>
                        <a:lnSpc>
                          <a:spcPct val="107000"/>
                        </a:lnSpc>
                        <a:spcAft>
                          <a:spcPts val="800"/>
                        </a:spcAft>
                      </a:pPr>
                      <a:r>
                        <a:rPr lang="en-CA" sz="2400" dirty="0">
                          <a:effectLst/>
                        </a:rPr>
                        <a:t>object </a:t>
                      </a:r>
                    </a:p>
                    <a:p>
                      <a:pPr>
                        <a:lnSpc>
                          <a:spcPct val="107000"/>
                        </a:lnSpc>
                        <a:spcAft>
                          <a:spcPts val="800"/>
                        </a:spcAft>
                      </a:pPr>
                      <a:r>
                        <a:rPr lang="en-CA" sz="2400" dirty="0">
                          <a:effectLst/>
                        </a:rPr>
                        <a:t>object</a:t>
                      </a:r>
                    </a:p>
                    <a:p>
                      <a:pPr>
                        <a:lnSpc>
                          <a:spcPct val="107000"/>
                        </a:lnSpc>
                        <a:spcAft>
                          <a:spcPts val="800"/>
                        </a:spcAft>
                      </a:pPr>
                      <a:r>
                        <a:rPr lang="en-CA" sz="2400" dirty="0">
                          <a:effectLst/>
                        </a:rPr>
                        <a:t>object</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1040" marR="151040" marT="0" marB="0"/>
                </a:tc>
                <a:extLst>
                  <a:ext uri="{0D108BD9-81ED-4DB2-BD59-A6C34878D82A}">
                    <a16:rowId xmlns:a16="http://schemas.microsoft.com/office/drawing/2014/main" val="2087341624"/>
                  </a:ext>
                </a:extLst>
              </a:tr>
            </a:tbl>
          </a:graphicData>
        </a:graphic>
      </p:graphicFrame>
      <p:graphicFrame>
        <p:nvGraphicFramePr>
          <p:cNvPr id="6" name="Table 6">
            <a:extLst>
              <a:ext uri="{FF2B5EF4-FFF2-40B4-BE49-F238E27FC236}">
                <a16:creationId xmlns:a16="http://schemas.microsoft.com/office/drawing/2014/main" id="{CC077EDB-B77D-4E3F-9D4B-4C5C9A23DB18}"/>
              </a:ext>
            </a:extLst>
          </p:cNvPr>
          <p:cNvGraphicFramePr>
            <a:graphicFrameLocks noGrp="1"/>
          </p:cNvGraphicFramePr>
          <p:nvPr>
            <p:extLst>
              <p:ext uri="{D42A27DB-BD31-4B8C-83A1-F6EECF244321}">
                <p14:modId xmlns:p14="http://schemas.microsoft.com/office/powerpoint/2010/main" val="761239660"/>
              </p:ext>
            </p:extLst>
          </p:nvPr>
        </p:nvGraphicFramePr>
        <p:xfrm>
          <a:off x="5157618" y="149714"/>
          <a:ext cx="5953405" cy="370840"/>
        </p:xfrm>
        <a:graphic>
          <a:graphicData uri="http://schemas.openxmlformats.org/drawingml/2006/table">
            <a:tbl>
              <a:tblPr firstRow="1" bandRow="1">
                <a:tableStyleId>{5C22544A-7EE6-4342-B048-85BDC9FD1C3A}</a:tableStyleId>
              </a:tblPr>
              <a:tblGrid>
                <a:gridCol w="5953405">
                  <a:extLst>
                    <a:ext uri="{9D8B030D-6E8A-4147-A177-3AD203B41FA5}">
                      <a16:colId xmlns:a16="http://schemas.microsoft.com/office/drawing/2014/main" val="1670522385"/>
                    </a:ext>
                  </a:extLst>
                </a:gridCol>
              </a:tblGrid>
              <a:tr h="370840">
                <a:tc>
                  <a:txBody>
                    <a:bodyPr/>
                    <a:lstStyle/>
                    <a:p>
                      <a:r>
                        <a:rPr lang="en-CA" dirty="0"/>
                        <a:t>Data preprocessing and Cleaning</a:t>
                      </a:r>
                    </a:p>
                  </a:txBody>
                  <a:tcPr/>
                </a:tc>
                <a:extLst>
                  <a:ext uri="{0D108BD9-81ED-4DB2-BD59-A6C34878D82A}">
                    <a16:rowId xmlns:a16="http://schemas.microsoft.com/office/drawing/2014/main" val="1321903135"/>
                  </a:ext>
                </a:extLst>
              </a:tr>
            </a:tbl>
          </a:graphicData>
        </a:graphic>
      </p:graphicFrame>
    </p:spTree>
    <p:extLst>
      <p:ext uri="{BB962C8B-B14F-4D97-AF65-F5344CB8AC3E}">
        <p14:creationId xmlns:p14="http://schemas.microsoft.com/office/powerpoint/2010/main" val="184173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C1B00-B4CF-425F-9470-52DB963C58F2}"/>
              </a:ext>
            </a:extLst>
          </p:cNvPr>
          <p:cNvSpPr>
            <a:spLocks noGrp="1"/>
          </p:cNvSpPr>
          <p:nvPr>
            <p:ph type="title"/>
          </p:nvPr>
        </p:nvSpPr>
        <p:spPr>
          <a:xfrm>
            <a:off x="6411685" y="634946"/>
            <a:ext cx="5127171" cy="1450757"/>
          </a:xfrm>
        </p:spPr>
        <p:txBody>
          <a:bodyPr>
            <a:normAutofit/>
          </a:bodyPr>
          <a:lstStyle/>
          <a:p>
            <a:pPr algn="ctr"/>
            <a:r>
              <a:rPr lang="en-CA" dirty="0"/>
              <a:t>Data cleaning</a:t>
            </a:r>
          </a:p>
        </p:txBody>
      </p:sp>
      <p:cxnSp>
        <p:nvCxnSpPr>
          <p:cNvPr id="20" name="Straight Connector 19">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2DB51A-3AC3-421E-B6E0-79FA4008A173}"/>
              </a:ext>
            </a:extLst>
          </p:cNvPr>
          <p:cNvSpPr>
            <a:spLocks noGrp="1"/>
          </p:cNvSpPr>
          <p:nvPr>
            <p:ph idx="1"/>
          </p:nvPr>
        </p:nvSpPr>
        <p:spPr>
          <a:xfrm>
            <a:off x="6411684" y="2407436"/>
            <a:ext cx="5780316" cy="3461658"/>
          </a:xfrm>
        </p:spPr>
        <p:txBody>
          <a:bodyPr>
            <a:normAutofit fontScale="92500" lnSpcReduction="20000"/>
          </a:bodyPr>
          <a:lstStyle/>
          <a:p>
            <a:r>
              <a:rPr lang="en-CA" dirty="0"/>
              <a:t>Columns should be converted from the object string to integer or float type  to be able to apply the models which I chose. </a:t>
            </a:r>
          </a:p>
          <a:p>
            <a:r>
              <a:rPr lang="en-CA" dirty="0"/>
              <a:t>At the final, the homogenous data type as follow which makes the features and target be ready to be chose got prepared.</a:t>
            </a:r>
          </a:p>
          <a:p>
            <a:br>
              <a:rPr lang="en-CA" dirty="0"/>
            </a:br>
            <a:r>
              <a:rPr lang="en-CA" dirty="0"/>
              <a:t>There were not many missing data in my features which I dealt with.</a:t>
            </a:r>
          </a:p>
          <a:p>
            <a:r>
              <a:rPr lang="en-CA" dirty="0"/>
              <a:t> </a:t>
            </a:r>
            <a:br>
              <a:rPr lang="en-CA" dirty="0"/>
            </a:br>
            <a:endParaRPr lang="en-CA" dirty="0"/>
          </a:p>
          <a:p>
            <a:endParaRPr lang="en-CA" dirty="0"/>
          </a:p>
        </p:txBody>
      </p:sp>
      <p:sp>
        <p:nvSpPr>
          <p:cNvPr id="22" name="Rectangle 21">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a:extLst>
              <a:ext uri="{FF2B5EF4-FFF2-40B4-BE49-F238E27FC236}">
                <a16:creationId xmlns:a16="http://schemas.microsoft.com/office/drawing/2014/main" id="{246A3E77-C840-41AE-B5C5-E13A12CA2A3F}"/>
              </a:ext>
            </a:extLst>
          </p:cNvPr>
          <p:cNvGraphicFramePr>
            <a:graphicFrameLocks noGrp="1"/>
          </p:cNvGraphicFramePr>
          <p:nvPr>
            <p:extLst>
              <p:ext uri="{D42A27DB-BD31-4B8C-83A1-F6EECF244321}">
                <p14:modId xmlns:p14="http://schemas.microsoft.com/office/powerpoint/2010/main" val="1207514667"/>
              </p:ext>
            </p:extLst>
          </p:nvPr>
        </p:nvGraphicFramePr>
        <p:xfrm>
          <a:off x="760240" y="645106"/>
          <a:ext cx="4881252" cy="5247748"/>
        </p:xfrm>
        <a:graphic>
          <a:graphicData uri="http://schemas.openxmlformats.org/drawingml/2006/table">
            <a:tbl>
              <a:tblPr firstRow="1" firstCol="1" bandRow="1">
                <a:tableStyleId>{5C22544A-7EE6-4342-B048-85BDC9FD1C3A}</a:tableStyleId>
              </a:tblPr>
              <a:tblGrid>
                <a:gridCol w="3749088">
                  <a:extLst>
                    <a:ext uri="{9D8B030D-6E8A-4147-A177-3AD203B41FA5}">
                      <a16:colId xmlns:a16="http://schemas.microsoft.com/office/drawing/2014/main" val="422242772"/>
                    </a:ext>
                  </a:extLst>
                </a:gridCol>
                <a:gridCol w="1132164">
                  <a:extLst>
                    <a:ext uri="{9D8B030D-6E8A-4147-A177-3AD203B41FA5}">
                      <a16:colId xmlns:a16="http://schemas.microsoft.com/office/drawing/2014/main" val="2158982184"/>
                    </a:ext>
                  </a:extLst>
                </a:gridCol>
              </a:tblGrid>
              <a:tr h="787823">
                <a:tc>
                  <a:txBody>
                    <a:bodyPr/>
                    <a:lstStyle/>
                    <a:p>
                      <a:pPr algn="ctr"/>
                      <a:endParaRPr lang="en-CA" sz="900" dirty="0"/>
                    </a:p>
                    <a:p>
                      <a:pPr algn="ctr"/>
                      <a:r>
                        <a:rPr lang="en-CA" sz="3100" dirty="0"/>
                        <a:t>New Data Type </a:t>
                      </a:r>
                    </a:p>
                  </a:txBody>
                  <a:tcPr marL="118507" marR="118507" marT="0" marB="0"/>
                </a:tc>
                <a:tc>
                  <a:txBody>
                    <a:bodyPr/>
                    <a:lstStyle/>
                    <a:p>
                      <a:endParaRPr lang="en-CA" sz="3100"/>
                    </a:p>
                  </a:txBody>
                  <a:tcPr marL="158010" marR="158010" marT="79005" marB="79005"/>
                </a:tc>
                <a:extLst>
                  <a:ext uri="{0D108BD9-81ED-4DB2-BD59-A6C34878D82A}">
                    <a16:rowId xmlns:a16="http://schemas.microsoft.com/office/drawing/2014/main" val="2791271118"/>
                  </a:ext>
                </a:extLst>
              </a:tr>
              <a:tr h="4459925">
                <a:tc>
                  <a:txBody>
                    <a:bodyPr/>
                    <a:lstStyle/>
                    <a:p>
                      <a:pPr marL="342900" lvl="0" indent="-342900">
                        <a:lnSpc>
                          <a:spcPct val="107000"/>
                        </a:lnSpc>
                        <a:buSzPts val="1000"/>
                        <a:buFont typeface="Symbol" panose="05050102010706020507" pitchFamily="18" charset="2"/>
                        <a:buChar char=""/>
                        <a:tabLst>
                          <a:tab pos="457200" algn="l"/>
                        </a:tabLst>
                      </a:pPr>
                      <a:r>
                        <a:rPr lang="en-CA" sz="2000" dirty="0" err="1">
                          <a:effectLst/>
                        </a:rPr>
                        <a:t>QuoteNumber</a:t>
                      </a:r>
                      <a:r>
                        <a:rPr lang="en-CA" sz="2000" dirty="0">
                          <a:effectLst/>
                        </a:rPr>
                        <a:t>               </a:t>
                      </a:r>
                    </a:p>
                    <a:p>
                      <a:pPr marL="342900" lvl="0" indent="-342900">
                        <a:lnSpc>
                          <a:spcPct val="107000"/>
                        </a:lnSpc>
                        <a:buSzPts val="1000"/>
                        <a:buFont typeface="Symbol" panose="05050102010706020507" pitchFamily="18" charset="2"/>
                        <a:buChar char=""/>
                        <a:tabLst>
                          <a:tab pos="457200" algn="l"/>
                        </a:tabLst>
                      </a:pPr>
                      <a:r>
                        <a:rPr lang="en-CA" sz="2000" dirty="0" err="1">
                          <a:effectLst/>
                        </a:rPr>
                        <a:t>QuoteConversion_Flag</a:t>
                      </a:r>
                      <a:r>
                        <a:rPr lang="en-CA" sz="2000" dirty="0">
                          <a:effectLst/>
                        </a:rPr>
                        <a:t>      </a:t>
                      </a:r>
                    </a:p>
                    <a:p>
                      <a:pPr marL="342900" lvl="0" indent="-342900">
                        <a:lnSpc>
                          <a:spcPct val="107000"/>
                        </a:lnSpc>
                        <a:buSzPts val="1000"/>
                        <a:buFont typeface="Symbol" panose="05050102010706020507" pitchFamily="18" charset="2"/>
                        <a:buChar char=""/>
                        <a:tabLst>
                          <a:tab pos="457200" algn="l"/>
                        </a:tabLst>
                      </a:pPr>
                      <a:r>
                        <a:rPr lang="en-CA" sz="2000" dirty="0">
                          <a:effectLst/>
                        </a:rPr>
                        <a:t>Field7                    </a:t>
                      </a:r>
                    </a:p>
                    <a:p>
                      <a:pPr marL="342900" lvl="0" indent="-342900">
                        <a:lnSpc>
                          <a:spcPct val="107000"/>
                        </a:lnSpc>
                        <a:buSzPts val="1000"/>
                        <a:buFont typeface="Symbol" panose="05050102010706020507" pitchFamily="18" charset="2"/>
                        <a:buChar char=""/>
                        <a:tabLst>
                          <a:tab pos="457200" algn="l"/>
                        </a:tabLst>
                      </a:pPr>
                      <a:r>
                        <a:rPr lang="en-CA" sz="2000" dirty="0">
                          <a:effectLst/>
                        </a:rPr>
                        <a:t>Field8                  </a:t>
                      </a:r>
                    </a:p>
                    <a:p>
                      <a:pPr marL="342900" lvl="0" indent="-342900">
                        <a:lnSpc>
                          <a:spcPct val="107000"/>
                        </a:lnSpc>
                        <a:buSzPts val="1000"/>
                        <a:buFont typeface="Symbol" panose="05050102010706020507" pitchFamily="18" charset="2"/>
                        <a:buChar char=""/>
                        <a:tabLst>
                          <a:tab pos="457200" algn="l"/>
                        </a:tabLst>
                      </a:pPr>
                      <a:r>
                        <a:rPr lang="en-CA" sz="2000" dirty="0">
                          <a:effectLst/>
                        </a:rPr>
                        <a:t>Field9                  </a:t>
                      </a:r>
                    </a:p>
                    <a:p>
                      <a:pPr marL="342900" lvl="0" indent="-342900">
                        <a:lnSpc>
                          <a:spcPct val="107000"/>
                        </a:lnSpc>
                        <a:buSzPts val="1000"/>
                        <a:buFont typeface="Symbol" panose="05050102010706020507" pitchFamily="18" charset="2"/>
                        <a:buChar char=""/>
                        <a:tabLst>
                          <a:tab pos="457200" algn="l"/>
                        </a:tabLst>
                      </a:pPr>
                      <a:r>
                        <a:rPr lang="en-CA" sz="2000" dirty="0">
                          <a:effectLst/>
                        </a:rPr>
                        <a:t>GeographicField60B        </a:t>
                      </a:r>
                    </a:p>
                    <a:p>
                      <a:pPr marL="342900" lvl="0" indent="-342900">
                        <a:lnSpc>
                          <a:spcPct val="107000"/>
                        </a:lnSpc>
                        <a:buSzPts val="1000"/>
                        <a:buFont typeface="Symbol" panose="05050102010706020507" pitchFamily="18" charset="2"/>
                        <a:buChar char=""/>
                        <a:tabLst>
                          <a:tab pos="457200" algn="l"/>
                        </a:tabLst>
                      </a:pPr>
                      <a:r>
                        <a:rPr lang="en-CA" sz="2000" dirty="0">
                          <a:effectLst/>
                        </a:rPr>
                        <a:t>GeographicField61A       </a:t>
                      </a:r>
                    </a:p>
                    <a:p>
                      <a:pPr marL="342900" lvl="0" indent="-342900">
                        <a:lnSpc>
                          <a:spcPct val="107000"/>
                        </a:lnSpc>
                        <a:buSzPts val="1000"/>
                        <a:buFont typeface="Symbol" panose="05050102010706020507" pitchFamily="18" charset="2"/>
                        <a:buChar char=""/>
                        <a:tabLst>
                          <a:tab pos="457200" algn="l"/>
                        </a:tabLst>
                      </a:pPr>
                      <a:r>
                        <a:rPr lang="en-CA" sz="2000" dirty="0">
                          <a:effectLst/>
                        </a:rPr>
                        <a:t>GeographicField61B        </a:t>
                      </a:r>
                    </a:p>
                    <a:p>
                      <a:pPr marL="342900" lvl="0" indent="-342900">
                        <a:lnSpc>
                          <a:spcPct val="107000"/>
                        </a:lnSpc>
                        <a:buSzPts val="1000"/>
                        <a:buFont typeface="Symbol" panose="05050102010706020507" pitchFamily="18" charset="2"/>
                        <a:buChar char=""/>
                        <a:tabLst>
                          <a:tab pos="457200" algn="l"/>
                        </a:tabLst>
                      </a:pPr>
                      <a:r>
                        <a:rPr lang="en-CA" sz="2000" dirty="0">
                          <a:effectLst/>
                        </a:rPr>
                        <a:t>GeographicField62A        </a:t>
                      </a:r>
                    </a:p>
                    <a:p>
                      <a:pPr marL="342900" lvl="0" indent="-342900">
                        <a:lnSpc>
                          <a:spcPct val="107000"/>
                        </a:lnSpc>
                        <a:spcAft>
                          <a:spcPts val="800"/>
                        </a:spcAft>
                        <a:buSzPts val="1000"/>
                        <a:buFont typeface="Symbol" panose="05050102010706020507" pitchFamily="18" charset="2"/>
                        <a:buChar char=""/>
                        <a:tabLst>
                          <a:tab pos="457200" algn="l"/>
                        </a:tabLst>
                      </a:pPr>
                      <a:r>
                        <a:rPr lang="en-CA" sz="2000" dirty="0">
                          <a:effectLst/>
                        </a:rPr>
                        <a:t>GeographicField62B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8507" marR="118507" marT="0" marB="0"/>
                </a:tc>
                <a:tc>
                  <a:txBody>
                    <a:bodyPr/>
                    <a:lstStyle/>
                    <a:p>
                      <a:pPr>
                        <a:lnSpc>
                          <a:spcPct val="107000"/>
                        </a:lnSpc>
                        <a:spcAft>
                          <a:spcPts val="800"/>
                        </a:spcAft>
                      </a:pPr>
                      <a:r>
                        <a:rPr lang="en-CA" sz="2000" dirty="0">
                          <a:effectLst/>
                        </a:rPr>
                        <a:t>int64</a:t>
                      </a:r>
                    </a:p>
                    <a:p>
                      <a:pPr>
                        <a:lnSpc>
                          <a:spcPct val="107000"/>
                        </a:lnSpc>
                        <a:spcAft>
                          <a:spcPts val="800"/>
                        </a:spcAft>
                      </a:pPr>
                      <a:r>
                        <a:rPr lang="en-CA" sz="2000" dirty="0">
                          <a:effectLst/>
                        </a:rPr>
                        <a:t>int64</a:t>
                      </a:r>
                    </a:p>
                    <a:p>
                      <a:pPr>
                        <a:lnSpc>
                          <a:spcPct val="107000"/>
                        </a:lnSpc>
                        <a:spcAft>
                          <a:spcPts val="800"/>
                        </a:spcAft>
                      </a:pPr>
                      <a:r>
                        <a:rPr lang="en-CA" sz="2000" dirty="0">
                          <a:effectLst/>
                        </a:rPr>
                        <a:t>int64</a:t>
                      </a:r>
                      <a:br>
                        <a:rPr lang="en-CA" sz="2000" dirty="0">
                          <a:effectLst/>
                        </a:rPr>
                      </a:br>
                      <a:r>
                        <a:rPr lang="en-CA" sz="2000" dirty="0">
                          <a:effectLst/>
                        </a:rPr>
                        <a:t>float64</a:t>
                      </a:r>
                      <a:br>
                        <a:rPr lang="en-CA" sz="2000" dirty="0">
                          <a:effectLst/>
                        </a:rPr>
                      </a:br>
                      <a:r>
                        <a:rPr lang="en-CA" sz="2000" dirty="0" err="1">
                          <a:effectLst/>
                        </a:rPr>
                        <a:t>float64</a:t>
                      </a:r>
                      <a:endParaRPr lang="en-CA" sz="2000" dirty="0">
                        <a:effectLst/>
                      </a:endParaRPr>
                    </a:p>
                    <a:p>
                      <a:pPr>
                        <a:lnSpc>
                          <a:spcPct val="107000"/>
                        </a:lnSpc>
                        <a:spcAft>
                          <a:spcPts val="800"/>
                        </a:spcAft>
                      </a:pPr>
                      <a:r>
                        <a:rPr lang="en-CA" sz="2000" dirty="0">
                          <a:effectLst/>
                        </a:rPr>
                        <a:t>int64</a:t>
                      </a:r>
                    </a:p>
                    <a:p>
                      <a:pPr>
                        <a:lnSpc>
                          <a:spcPct val="107000"/>
                        </a:lnSpc>
                        <a:spcAft>
                          <a:spcPts val="800"/>
                        </a:spcAft>
                      </a:pPr>
                      <a:r>
                        <a:rPr lang="en-CA" sz="2000" dirty="0">
                          <a:effectLst/>
                        </a:rPr>
                        <a:t>int64</a:t>
                      </a:r>
                    </a:p>
                    <a:p>
                      <a:pPr>
                        <a:lnSpc>
                          <a:spcPct val="107000"/>
                        </a:lnSpc>
                        <a:spcAft>
                          <a:spcPts val="800"/>
                        </a:spcAft>
                      </a:pPr>
                      <a:r>
                        <a:rPr lang="en-CA" sz="2000" dirty="0">
                          <a:effectLst/>
                        </a:rPr>
                        <a:t>int64</a:t>
                      </a:r>
                    </a:p>
                    <a:p>
                      <a:pPr>
                        <a:lnSpc>
                          <a:spcPct val="107000"/>
                        </a:lnSpc>
                        <a:spcAft>
                          <a:spcPts val="800"/>
                        </a:spcAft>
                      </a:pPr>
                      <a:r>
                        <a:rPr lang="en-CA" sz="2000" dirty="0">
                          <a:effectLst/>
                        </a:rPr>
                        <a:t>int64</a:t>
                      </a:r>
                    </a:p>
                    <a:p>
                      <a:pPr>
                        <a:lnSpc>
                          <a:spcPct val="107000"/>
                        </a:lnSpc>
                        <a:spcAft>
                          <a:spcPts val="800"/>
                        </a:spcAft>
                      </a:pPr>
                      <a:r>
                        <a:rPr lang="en-CA" sz="2000" dirty="0">
                          <a:effectLst/>
                        </a:rPr>
                        <a:t>int64</a:t>
                      </a:r>
                    </a:p>
                    <a:p>
                      <a:pPr>
                        <a:lnSpc>
                          <a:spcPct val="107000"/>
                        </a:lnSpc>
                        <a:spcAft>
                          <a:spcPts val="800"/>
                        </a:spcAft>
                      </a:pPr>
                      <a:r>
                        <a:rPr lang="en-CA"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8507" marR="118507" marT="0" marB="0"/>
                </a:tc>
                <a:extLst>
                  <a:ext uri="{0D108BD9-81ED-4DB2-BD59-A6C34878D82A}">
                    <a16:rowId xmlns:a16="http://schemas.microsoft.com/office/drawing/2014/main" val="3707468935"/>
                  </a:ext>
                </a:extLst>
              </a:tr>
            </a:tbl>
          </a:graphicData>
        </a:graphic>
      </p:graphicFrame>
    </p:spTree>
    <p:extLst>
      <p:ext uri="{BB962C8B-B14F-4D97-AF65-F5344CB8AC3E}">
        <p14:creationId xmlns:p14="http://schemas.microsoft.com/office/powerpoint/2010/main" val="139297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8B4757-EAD9-4C60-86FE-0F1B242D423B}"/>
              </a:ext>
            </a:extLst>
          </p:cNvPr>
          <p:cNvSpPr>
            <a:spLocks noGrp="1"/>
          </p:cNvSpPr>
          <p:nvPr>
            <p:ph type="title"/>
          </p:nvPr>
        </p:nvSpPr>
        <p:spPr>
          <a:xfrm>
            <a:off x="492370" y="516835"/>
            <a:ext cx="3084844" cy="5772840"/>
          </a:xfrm>
        </p:spPr>
        <p:txBody>
          <a:bodyPr anchor="ctr">
            <a:normAutofit/>
          </a:bodyPr>
          <a:lstStyle/>
          <a:p>
            <a:r>
              <a:rPr lang="en-CA" sz="2000" dirty="0">
                <a:solidFill>
                  <a:schemeClr val="bg1"/>
                </a:solidFill>
              </a:rPr>
              <a:t>Missing data: </a:t>
            </a:r>
            <a:br>
              <a:rPr lang="en-CA" sz="2000" dirty="0">
                <a:solidFill>
                  <a:schemeClr val="bg1"/>
                </a:solidFill>
              </a:rPr>
            </a:br>
            <a:r>
              <a:rPr lang="en-CA" sz="2000" dirty="0">
                <a:solidFill>
                  <a:schemeClr val="bg1"/>
                </a:solidFill>
              </a:rPr>
              <a:t>print(</a:t>
            </a:r>
            <a:r>
              <a:rPr lang="en-CA" sz="2000" dirty="0" err="1">
                <a:solidFill>
                  <a:schemeClr val="bg1"/>
                </a:solidFill>
              </a:rPr>
              <a:t>df.isnull</a:t>
            </a:r>
            <a:r>
              <a:rPr lang="en-CA" sz="2000" dirty="0">
                <a:solidFill>
                  <a:schemeClr val="bg1"/>
                </a:solidFill>
              </a:rPr>
              <a:t>().sum())</a:t>
            </a:r>
          </a:p>
        </p:txBody>
      </p:sp>
      <p:graphicFrame>
        <p:nvGraphicFramePr>
          <p:cNvPr id="4" name="Content Placeholder 3">
            <a:extLst>
              <a:ext uri="{FF2B5EF4-FFF2-40B4-BE49-F238E27FC236}">
                <a16:creationId xmlns:a16="http://schemas.microsoft.com/office/drawing/2014/main" id="{3AEDCF7C-14CA-43C9-A7D0-CD04E3742868}"/>
              </a:ext>
            </a:extLst>
          </p:cNvPr>
          <p:cNvGraphicFramePr>
            <a:graphicFrameLocks noGrp="1"/>
          </p:cNvGraphicFramePr>
          <p:nvPr>
            <p:ph idx="1"/>
            <p:extLst>
              <p:ext uri="{D42A27DB-BD31-4B8C-83A1-F6EECF244321}">
                <p14:modId xmlns:p14="http://schemas.microsoft.com/office/powerpoint/2010/main" val="953954668"/>
              </p:ext>
            </p:extLst>
          </p:nvPr>
        </p:nvGraphicFramePr>
        <p:xfrm>
          <a:off x="5622989" y="639763"/>
          <a:ext cx="5035424" cy="5649912"/>
        </p:xfrm>
        <a:graphic>
          <a:graphicData uri="http://schemas.openxmlformats.org/drawingml/2006/table">
            <a:tbl>
              <a:tblPr firstRow="1" firstCol="1" bandRow="1">
                <a:tableStyleId>{5C22544A-7EE6-4342-B048-85BDC9FD1C3A}</a:tableStyleId>
              </a:tblPr>
              <a:tblGrid>
                <a:gridCol w="5035424">
                  <a:extLst>
                    <a:ext uri="{9D8B030D-6E8A-4147-A177-3AD203B41FA5}">
                      <a16:colId xmlns:a16="http://schemas.microsoft.com/office/drawing/2014/main" val="4177954025"/>
                    </a:ext>
                  </a:extLst>
                </a:gridCol>
              </a:tblGrid>
              <a:tr h="5649912">
                <a:tc>
                  <a:txBody>
                    <a:bodyPr/>
                    <a:lstStyle/>
                    <a:p>
                      <a:pPr>
                        <a:lnSpc>
                          <a:spcPct val="107000"/>
                        </a:lnSpc>
                        <a:spcAft>
                          <a:spcPts val="800"/>
                        </a:spcAft>
                      </a:pPr>
                      <a:r>
                        <a:rPr lang="en-CA" sz="1900" dirty="0" err="1">
                          <a:effectLst/>
                        </a:rPr>
                        <a:t>QuoteNumber</a:t>
                      </a:r>
                      <a:r>
                        <a:rPr lang="en-CA" sz="1900" dirty="0">
                          <a:effectLst/>
                        </a:rPr>
                        <a:t>                   0</a:t>
                      </a:r>
                    </a:p>
                    <a:p>
                      <a:pPr>
                        <a:lnSpc>
                          <a:spcPct val="107000"/>
                        </a:lnSpc>
                        <a:spcAft>
                          <a:spcPts val="800"/>
                        </a:spcAft>
                      </a:pPr>
                      <a:r>
                        <a:rPr lang="en-CA" sz="1900" dirty="0" err="1">
                          <a:effectLst/>
                        </a:rPr>
                        <a:t>QuoteConversion_Flag</a:t>
                      </a:r>
                      <a:r>
                        <a:rPr lang="en-CA" sz="1900" dirty="0">
                          <a:effectLst/>
                        </a:rPr>
                        <a:t>    0</a:t>
                      </a:r>
                    </a:p>
                    <a:p>
                      <a:pPr>
                        <a:lnSpc>
                          <a:spcPct val="107000"/>
                        </a:lnSpc>
                        <a:spcAft>
                          <a:spcPts val="800"/>
                        </a:spcAft>
                      </a:pPr>
                      <a:r>
                        <a:rPr lang="en-CA" sz="1900" dirty="0">
                          <a:effectLst/>
                        </a:rPr>
                        <a:t>Field7                  0</a:t>
                      </a:r>
                    </a:p>
                    <a:p>
                      <a:pPr>
                        <a:lnSpc>
                          <a:spcPct val="107000"/>
                        </a:lnSpc>
                        <a:spcAft>
                          <a:spcPts val="800"/>
                        </a:spcAft>
                      </a:pPr>
                      <a:r>
                        <a:rPr lang="en-CA" sz="1900" dirty="0">
                          <a:effectLst/>
                        </a:rPr>
                        <a:t>Field8                  0</a:t>
                      </a:r>
                    </a:p>
                    <a:p>
                      <a:pPr>
                        <a:lnSpc>
                          <a:spcPct val="107000"/>
                        </a:lnSpc>
                        <a:spcAft>
                          <a:spcPts val="800"/>
                        </a:spcAft>
                      </a:pPr>
                      <a:r>
                        <a:rPr lang="en-CA" sz="1900" dirty="0">
                          <a:effectLst/>
                        </a:rPr>
                        <a:t>Field9                  0</a:t>
                      </a:r>
                    </a:p>
                    <a:p>
                      <a:pPr>
                        <a:lnSpc>
                          <a:spcPct val="107000"/>
                        </a:lnSpc>
                        <a:spcAft>
                          <a:spcPts val="800"/>
                        </a:spcAft>
                      </a:pPr>
                      <a:r>
                        <a:rPr lang="en-CA" sz="1900" dirty="0">
                          <a:effectLst/>
                        </a:rPr>
                        <a:t>                       ..</a:t>
                      </a:r>
                    </a:p>
                    <a:p>
                      <a:pPr>
                        <a:lnSpc>
                          <a:spcPct val="107000"/>
                        </a:lnSpc>
                        <a:spcAft>
                          <a:spcPts val="800"/>
                        </a:spcAft>
                      </a:pPr>
                      <a:r>
                        <a:rPr lang="en-CA" sz="1900" dirty="0">
                          <a:effectLst/>
                        </a:rPr>
                        <a:t>GeographicField60B      0</a:t>
                      </a:r>
                    </a:p>
                    <a:p>
                      <a:pPr>
                        <a:lnSpc>
                          <a:spcPct val="107000"/>
                        </a:lnSpc>
                        <a:spcAft>
                          <a:spcPts val="800"/>
                        </a:spcAft>
                      </a:pPr>
                      <a:r>
                        <a:rPr lang="en-CA" sz="1900" dirty="0">
                          <a:effectLst/>
                        </a:rPr>
                        <a:t>GeographicField61A      0</a:t>
                      </a:r>
                    </a:p>
                    <a:p>
                      <a:pPr>
                        <a:lnSpc>
                          <a:spcPct val="107000"/>
                        </a:lnSpc>
                        <a:spcAft>
                          <a:spcPts val="800"/>
                        </a:spcAft>
                      </a:pPr>
                      <a:r>
                        <a:rPr lang="en-CA" sz="1900" dirty="0">
                          <a:effectLst/>
                        </a:rPr>
                        <a:t>GeographicField61B      0</a:t>
                      </a:r>
                    </a:p>
                    <a:p>
                      <a:pPr>
                        <a:lnSpc>
                          <a:spcPct val="107000"/>
                        </a:lnSpc>
                        <a:spcAft>
                          <a:spcPts val="800"/>
                        </a:spcAft>
                      </a:pPr>
                      <a:r>
                        <a:rPr lang="en-CA" sz="1900" dirty="0">
                          <a:effectLst/>
                        </a:rPr>
                        <a:t>GeographicField62A      0</a:t>
                      </a:r>
                    </a:p>
                    <a:p>
                      <a:pPr>
                        <a:lnSpc>
                          <a:spcPct val="107000"/>
                        </a:lnSpc>
                        <a:spcAft>
                          <a:spcPts val="800"/>
                        </a:spcAft>
                      </a:pPr>
                      <a:r>
                        <a:rPr lang="en-CA" sz="1900" dirty="0">
                          <a:effectLst/>
                        </a:rPr>
                        <a:t>GeographicField62B      0</a:t>
                      </a:r>
                    </a:p>
                    <a:p>
                      <a:pPr>
                        <a:lnSpc>
                          <a:spcPct val="107000"/>
                        </a:lnSpc>
                        <a:spcAft>
                          <a:spcPts val="800"/>
                        </a:spcAft>
                      </a:pPr>
                      <a:r>
                        <a:rPr lang="en-CA" sz="1900" dirty="0">
                          <a:effectLst/>
                        </a:rPr>
                        <a:t>Length: 269, </a:t>
                      </a:r>
                      <a:r>
                        <a:rPr lang="en-CA" sz="1900" dirty="0" err="1">
                          <a:effectLst/>
                        </a:rPr>
                        <a:t>dtype</a:t>
                      </a:r>
                      <a:r>
                        <a:rPr lang="en-CA" sz="1900" dirty="0">
                          <a:effectLst/>
                        </a:rPr>
                        <a:t>: int64</a:t>
                      </a:r>
                      <a:endParaRPr lang="en-CA"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7493" marR="117493" marT="0" marB="0"/>
                </a:tc>
                <a:extLst>
                  <a:ext uri="{0D108BD9-81ED-4DB2-BD59-A6C34878D82A}">
                    <a16:rowId xmlns:a16="http://schemas.microsoft.com/office/drawing/2014/main" val="3178869912"/>
                  </a:ext>
                </a:extLst>
              </a:tr>
            </a:tbl>
          </a:graphicData>
        </a:graphic>
      </p:graphicFrame>
    </p:spTree>
    <p:extLst>
      <p:ext uri="{BB962C8B-B14F-4D97-AF65-F5344CB8AC3E}">
        <p14:creationId xmlns:p14="http://schemas.microsoft.com/office/powerpoint/2010/main" val="3079544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6802-75AD-4051-A38D-86817A3AA7EA}"/>
              </a:ext>
            </a:extLst>
          </p:cNvPr>
          <p:cNvSpPr>
            <a:spLocks noGrp="1"/>
          </p:cNvSpPr>
          <p:nvPr>
            <p:ph type="title"/>
          </p:nvPr>
        </p:nvSpPr>
        <p:spPr/>
        <p:txBody>
          <a:bodyPr>
            <a:normAutofit fontScale="90000"/>
          </a:bodyPr>
          <a:lstStyle/>
          <a:p>
            <a:r>
              <a:rPr lang="en-US" dirty="0"/>
              <a:t>Model training</a:t>
            </a:r>
            <a:br>
              <a:rPr lang="en-US" dirty="0"/>
            </a:br>
            <a:r>
              <a:rPr lang="en-US" dirty="0"/>
              <a:t>Train a linear model using Perceptron</a:t>
            </a:r>
            <a:endParaRPr lang="en-CA" dirty="0"/>
          </a:p>
        </p:txBody>
      </p:sp>
      <p:sp>
        <p:nvSpPr>
          <p:cNvPr id="3" name="Content Placeholder 2">
            <a:extLst>
              <a:ext uri="{FF2B5EF4-FFF2-40B4-BE49-F238E27FC236}">
                <a16:creationId xmlns:a16="http://schemas.microsoft.com/office/drawing/2014/main" id="{396DA5F2-4D5D-42C6-B3DD-2CF050824148}"/>
              </a:ext>
            </a:extLst>
          </p:cNvPr>
          <p:cNvSpPr>
            <a:spLocks noGrp="1"/>
          </p:cNvSpPr>
          <p:nvPr>
            <p:ph idx="1"/>
          </p:nvPr>
        </p:nvSpPr>
        <p:spPr/>
        <p:txBody>
          <a:bodyPr>
            <a:normAutofit/>
          </a:bodyPr>
          <a:lstStyle/>
          <a:p>
            <a:r>
              <a:rPr lang="en-CA" sz="1100" b="1" u="sng" dirty="0"/>
              <a:t>Model Training</a:t>
            </a:r>
            <a:br>
              <a:rPr lang="en-CA" sz="1100" dirty="0"/>
            </a:br>
            <a:r>
              <a:rPr lang="en-CA" sz="1100" dirty="0"/>
              <a:t>features=</a:t>
            </a:r>
            <a:r>
              <a:rPr lang="en-CA" sz="1100" dirty="0" err="1"/>
              <a:t>df.drop</a:t>
            </a:r>
            <a:r>
              <a:rPr lang="en-CA" sz="1100" dirty="0"/>
              <a:t>('</a:t>
            </a:r>
            <a:r>
              <a:rPr lang="en-CA" sz="1100" dirty="0" err="1"/>
              <a:t>QuoteConversion_Flag',axis</a:t>
            </a:r>
            <a:r>
              <a:rPr lang="en-CA" sz="1100" dirty="0"/>
              <a:t>=1)</a:t>
            </a:r>
          </a:p>
          <a:p>
            <a:r>
              <a:rPr lang="en-CA" sz="1100" dirty="0"/>
              <a:t>target=df['</a:t>
            </a:r>
            <a:r>
              <a:rPr lang="en-CA" sz="1100" dirty="0" err="1"/>
              <a:t>QuoteConversion_Flag</a:t>
            </a:r>
            <a:r>
              <a:rPr lang="en-CA" sz="1100" dirty="0"/>
              <a:t>']</a:t>
            </a:r>
          </a:p>
          <a:p>
            <a:r>
              <a:rPr lang="en-CA" sz="1100" dirty="0"/>
              <a:t>X = features</a:t>
            </a:r>
          </a:p>
          <a:p>
            <a:r>
              <a:rPr lang="en-CA" sz="1100" dirty="0"/>
              <a:t>y = target</a:t>
            </a:r>
            <a:br>
              <a:rPr lang="en-CA" sz="1100" dirty="0"/>
            </a:br>
            <a:br>
              <a:rPr lang="en-CA" sz="1100" dirty="0"/>
            </a:br>
            <a:r>
              <a:rPr lang="en-CA" sz="1100" dirty="0" err="1"/>
              <a:t>X_train,X_valid</a:t>
            </a:r>
            <a:r>
              <a:rPr lang="en-CA" sz="1100" dirty="0"/>
              <a:t>, </a:t>
            </a:r>
            <a:r>
              <a:rPr lang="en-CA" sz="1100" dirty="0" err="1"/>
              <a:t>y_train,y_valid</a:t>
            </a:r>
            <a:r>
              <a:rPr lang="en-CA" sz="1100" dirty="0"/>
              <a:t> = </a:t>
            </a:r>
            <a:r>
              <a:rPr lang="en-CA" sz="1100" dirty="0" err="1"/>
              <a:t>train_test_split</a:t>
            </a:r>
            <a:r>
              <a:rPr lang="en-CA" sz="1100" dirty="0"/>
              <a:t>(</a:t>
            </a:r>
            <a:r>
              <a:rPr lang="en-CA" sz="1100" dirty="0" err="1"/>
              <a:t>X,y,shuffle</a:t>
            </a:r>
            <a:r>
              <a:rPr lang="en-CA" sz="1100" dirty="0"/>
              <a:t>=</a:t>
            </a:r>
            <a:r>
              <a:rPr lang="en-CA" sz="1100" dirty="0" err="1"/>
              <a:t>True,random_state</a:t>
            </a:r>
            <a:r>
              <a:rPr lang="en-CA" sz="1100" dirty="0"/>
              <a:t>=10, </a:t>
            </a:r>
            <a:r>
              <a:rPr lang="en-CA" sz="1100" dirty="0" err="1"/>
              <a:t>test_size</a:t>
            </a:r>
            <a:r>
              <a:rPr lang="en-CA" sz="1100" dirty="0"/>
              <a:t>=0.1)</a:t>
            </a:r>
            <a:br>
              <a:rPr lang="en-CA" sz="1100" dirty="0"/>
            </a:br>
            <a:r>
              <a:rPr lang="en-US" b="1" u="sng" dirty="0"/>
              <a:t>Train a linear model using Perceptron</a:t>
            </a:r>
            <a:br>
              <a:rPr lang="en-CA" dirty="0"/>
            </a:br>
            <a:r>
              <a:rPr lang="en-US" sz="1200" dirty="0" err="1"/>
              <a:t>model_pc</a:t>
            </a:r>
            <a:r>
              <a:rPr lang="en-US" sz="1200" dirty="0"/>
              <a:t> = Perceptron(</a:t>
            </a:r>
            <a:r>
              <a:rPr lang="en-US" sz="1200" dirty="0" err="1"/>
              <a:t>tol</a:t>
            </a:r>
            <a:r>
              <a:rPr lang="en-US" sz="1200" dirty="0"/>
              <a:t>=1e-4, </a:t>
            </a:r>
            <a:r>
              <a:rPr lang="en-US" sz="1200" dirty="0" err="1"/>
              <a:t>random_state</a:t>
            </a:r>
            <a:r>
              <a:rPr lang="en-US" sz="1200" dirty="0"/>
              <a:t>=42,penalty='l2') # initialize perceptron model </a:t>
            </a:r>
          </a:p>
          <a:p>
            <a:r>
              <a:rPr lang="en-US" sz="1200" dirty="0" err="1"/>
              <a:t>model_pc.fit</a:t>
            </a:r>
            <a:r>
              <a:rPr lang="en-US" sz="1200" dirty="0"/>
              <a:t>(</a:t>
            </a:r>
            <a:r>
              <a:rPr lang="en-US" sz="1200" dirty="0" err="1"/>
              <a:t>X_train,y_train</a:t>
            </a:r>
            <a:r>
              <a:rPr lang="en-US" sz="1200" dirty="0"/>
              <a:t>) # train model (learning)</a:t>
            </a:r>
          </a:p>
          <a:p>
            <a:r>
              <a:rPr lang="en-US" sz="1200" dirty="0" err="1"/>
              <a:t>y_pred_pc</a:t>
            </a:r>
            <a:r>
              <a:rPr lang="en-US" sz="1200" dirty="0"/>
              <a:t> = </a:t>
            </a:r>
            <a:r>
              <a:rPr lang="en-US" sz="1200" dirty="0" err="1"/>
              <a:t>model_pc.predict</a:t>
            </a:r>
            <a:r>
              <a:rPr lang="en-US" sz="1200" dirty="0"/>
              <a:t>(</a:t>
            </a:r>
            <a:r>
              <a:rPr lang="en-US" sz="1200" dirty="0" err="1"/>
              <a:t>X_valid</a:t>
            </a:r>
            <a:r>
              <a:rPr lang="en-US" sz="1200" dirty="0"/>
              <a:t>)</a:t>
            </a:r>
            <a:endParaRPr lang="en-CA" sz="1200" dirty="0"/>
          </a:p>
        </p:txBody>
      </p:sp>
    </p:spTree>
    <p:extLst>
      <p:ext uri="{BB962C8B-B14F-4D97-AF65-F5344CB8AC3E}">
        <p14:creationId xmlns:p14="http://schemas.microsoft.com/office/powerpoint/2010/main" val="40936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AFAF4B-2B33-4F29-A091-2E4BDF0AFFCD}"/>
              </a:ext>
            </a:extLst>
          </p:cNvPr>
          <p:cNvSpPr>
            <a:spLocks noGrp="1"/>
          </p:cNvSpPr>
          <p:nvPr>
            <p:ph type="title"/>
          </p:nvPr>
        </p:nvSpPr>
        <p:spPr>
          <a:xfrm>
            <a:off x="492370" y="516836"/>
            <a:ext cx="3084844" cy="1961081"/>
          </a:xfrm>
        </p:spPr>
        <p:txBody>
          <a:bodyPr>
            <a:normAutofit fontScale="90000"/>
          </a:bodyPr>
          <a:lstStyle/>
          <a:p>
            <a:pPr algn="ctr"/>
            <a:r>
              <a:rPr lang="en-CA" sz="4000" dirty="0">
                <a:solidFill>
                  <a:srgbClr val="FFFFFF"/>
                </a:solidFill>
              </a:rPr>
              <a:t>Confusion matrix/f1_ascore of </a:t>
            </a:r>
            <a:r>
              <a:rPr lang="en-US" sz="4000" dirty="0">
                <a:solidFill>
                  <a:schemeClr val="bg1"/>
                </a:solidFill>
              </a:rPr>
              <a:t>Perceptron</a:t>
            </a:r>
            <a:endParaRPr lang="en-CA" sz="4000" dirty="0">
              <a:solidFill>
                <a:schemeClr val="bg1"/>
              </a:solidFill>
            </a:endParaRP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C4F39B84-2E1F-4C7C-8AAC-FD4201EDF83F}"/>
              </a:ext>
            </a:extLst>
          </p:cNvPr>
          <p:cNvGraphicFramePr>
            <a:graphicFrameLocks/>
          </p:cNvGraphicFramePr>
          <p:nvPr>
            <p:extLst>
              <p:ext uri="{D42A27DB-BD31-4B8C-83A1-F6EECF244321}">
                <p14:modId xmlns:p14="http://schemas.microsoft.com/office/powerpoint/2010/main" val="4115991309"/>
              </p:ext>
            </p:extLst>
          </p:nvPr>
        </p:nvGraphicFramePr>
        <p:xfrm>
          <a:off x="4726926" y="584701"/>
          <a:ext cx="6798082" cy="6124443"/>
        </p:xfrm>
        <a:graphic>
          <a:graphicData uri="http://schemas.openxmlformats.org/drawingml/2006/table">
            <a:tbl>
              <a:tblPr firstRow="1" firstCol="1" bandRow="1">
                <a:tableStyleId>{5C22544A-7EE6-4342-B048-85BDC9FD1C3A}</a:tableStyleId>
              </a:tblPr>
              <a:tblGrid>
                <a:gridCol w="6798082">
                  <a:extLst>
                    <a:ext uri="{9D8B030D-6E8A-4147-A177-3AD203B41FA5}">
                      <a16:colId xmlns:a16="http://schemas.microsoft.com/office/drawing/2014/main" val="584055429"/>
                    </a:ext>
                  </a:extLst>
                </a:gridCol>
              </a:tblGrid>
              <a:tr h="6124443">
                <a:tc>
                  <a:txBody>
                    <a:bodyPr/>
                    <a:lstStyle/>
                    <a:p>
                      <a:pPr>
                        <a:lnSpc>
                          <a:spcPct val="107000"/>
                        </a:lnSpc>
                        <a:spcAft>
                          <a:spcPts val="800"/>
                        </a:spcAft>
                      </a:pPr>
                      <a:r>
                        <a:rPr lang="fr-CA" sz="2400" dirty="0" err="1">
                          <a:effectLst/>
                        </a:rPr>
                        <a:t>confusion_matrix</a:t>
                      </a:r>
                      <a:r>
                        <a:rPr lang="fr-CA" sz="2400" dirty="0">
                          <a:effectLst/>
                        </a:rPr>
                        <a:t>(</a:t>
                      </a:r>
                      <a:r>
                        <a:rPr lang="fr-CA" sz="2400" dirty="0" err="1">
                          <a:effectLst/>
                        </a:rPr>
                        <a:t>y_valid,y_pred_pc</a:t>
                      </a:r>
                      <a:r>
                        <a:rPr lang="fr-CA" sz="2400" dirty="0">
                          <a:effectLst/>
                        </a:rPr>
                        <a:t>)</a:t>
                      </a:r>
                      <a:endParaRPr lang="en-CA" sz="2400" dirty="0">
                        <a:effectLst/>
                      </a:endParaRPr>
                    </a:p>
                    <a:p>
                      <a:pPr>
                        <a:lnSpc>
                          <a:spcPct val="107000"/>
                        </a:lnSpc>
                        <a:spcAft>
                          <a:spcPts val="800"/>
                        </a:spcAft>
                      </a:pPr>
                      <a:r>
                        <a:rPr lang="en-CA" sz="2400" dirty="0">
                          <a:effectLst/>
                        </a:rPr>
                        <a:t>f1_score(</a:t>
                      </a:r>
                      <a:r>
                        <a:rPr lang="en-CA" sz="2400" dirty="0" err="1">
                          <a:effectLst/>
                        </a:rPr>
                        <a:t>y_valid,y_pred_pc</a:t>
                      </a:r>
                      <a:r>
                        <a:rPr lang="en-CA" sz="2400" dirty="0">
                          <a:effectLst/>
                        </a:rPr>
                        <a:t>)</a:t>
                      </a:r>
                    </a:p>
                    <a:p>
                      <a:pPr>
                        <a:lnSpc>
                          <a:spcPct val="107000"/>
                        </a:lnSpc>
                        <a:spcAft>
                          <a:spcPts val="800"/>
                        </a:spcAft>
                      </a:pPr>
                      <a:r>
                        <a:rPr lang="en-CA" sz="2400" dirty="0">
                          <a:effectLst/>
                        </a:rPr>
                        <a:t>print(</a:t>
                      </a:r>
                      <a:r>
                        <a:rPr lang="en-CA" sz="2400" dirty="0" err="1">
                          <a:effectLst/>
                        </a:rPr>
                        <a:t>classification_report</a:t>
                      </a:r>
                      <a:r>
                        <a:rPr lang="en-CA" sz="2400" dirty="0">
                          <a:effectLst/>
                        </a:rPr>
                        <a:t>(</a:t>
                      </a:r>
                      <a:r>
                        <a:rPr lang="en-CA" sz="2400" dirty="0" err="1">
                          <a:effectLst/>
                        </a:rPr>
                        <a:t>y_valid,y_pred_pc</a:t>
                      </a:r>
                      <a:r>
                        <a:rPr lang="en-CA" sz="2400" dirty="0">
                          <a:effectLst/>
                        </a:rPr>
                        <a:t>))</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52591" marR="152591" marT="0" marB="0"/>
                </a:tc>
                <a:extLst>
                  <a:ext uri="{0D108BD9-81ED-4DB2-BD59-A6C34878D82A}">
                    <a16:rowId xmlns:a16="http://schemas.microsoft.com/office/drawing/2014/main" val="1272946723"/>
                  </a:ext>
                </a:extLst>
              </a:tr>
            </a:tbl>
          </a:graphicData>
        </a:graphic>
      </p:graphicFrame>
      <p:graphicFrame>
        <p:nvGraphicFramePr>
          <p:cNvPr id="15" name="Content Placeholder 14">
            <a:extLst>
              <a:ext uri="{FF2B5EF4-FFF2-40B4-BE49-F238E27FC236}">
                <a16:creationId xmlns:a16="http://schemas.microsoft.com/office/drawing/2014/main" id="{25CA8C56-D6EC-4F3C-B2C1-01CA2918F550}"/>
              </a:ext>
            </a:extLst>
          </p:cNvPr>
          <p:cNvGraphicFramePr>
            <a:graphicFrameLocks noGrp="1"/>
          </p:cNvGraphicFramePr>
          <p:nvPr>
            <p:ph idx="1"/>
            <p:extLst>
              <p:ext uri="{D42A27DB-BD31-4B8C-83A1-F6EECF244321}">
                <p14:modId xmlns:p14="http://schemas.microsoft.com/office/powerpoint/2010/main" val="983798619"/>
              </p:ext>
            </p:extLst>
          </p:nvPr>
        </p:nvGraphicFramePr>
        <p:xfrm>
          <a:off x="4726925" y="2477921"/>
          <a:ext cx="6798080" cy="2423688"/>
        </p:xfrm>
        <a:graphic>
          <a:graphicData uri="http://schemas.openxmlformats.org/drawingml/2006/table">
            <a:tbl>
              <a:tblPr firstRow="1" firstCol="1" bandRow="1">
                <a:tableStyleId>{5C22544A-7EE6-4342-B048-85BDC9FD1C3A}</a:tableStyleId>
              </a:tblPr>
              <a:tblGrid>
                <a:gridCol w="1359616">
                  <a:extLst>
                    <a:ext uri="{9D8B030D-6E8A-4147-A177-3AD203B41FA5}">
                      <a16:colId xmlns:a16="http://schemas.microsoft.com/office/drawing/2014/main" val="2647475424"/>
                    </a:ext>
                  </a:extLst>
                </a:gridCol>
                <a:gridCol w="1359616">
                  <a:extLst>
                    <a:ext uri="{9D8B030D-6E8A-4147-A177-3AD203B41FA5}">
                      <a16:colId xmlns:a16="http://schemas.microsoft.com/office/drawing/2014/main" val="810905581"/>
                    </a:ext>
                  </a:extLst>
                </a:gridCol>
                <a:gridCol w="1359616">
                  <a:extLst>
                    <a:ext uri="{9D8B030D-6E8A-4147-A177-3AD203B41FA5}">
                      <a16:colId xmlns:a16="http://schemas.microsoft.com/office/drawing/2014/main" val="4105895245"/>
                    </a:ext>
                  </a:extLst>
                </a:gridCol>
                <a:gridCol w="1359616">
                  <a:extLst>
                    <a:ext uri="{9D8B030D-6E8A-4147-A177-3AD203B41FA5}">
                      <a16:colId xmlns:a16="http://schemas.microsoft.com/office/drawing/2014/main" val="1186666683"/>
                    </a:ext>
                  </a:extLst>
                </a:gridCol>
                <a:gridCol w="1359616">
                  <a:extLst>
                    <a:ext uri="{9D8B030D-6E8A-4147-A177-3AD203B41FA5}">
                      <a16:colId xmlns:a16="http://schemas.microsoft.com/office/drawing/2014/main" val="2300008219"/>
                    </a:ext>
                  </a:extLst>
                </a:gridCol>
              </a:tblGrid>
              <a:tr h="403948">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precision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recall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f1-score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Support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9398019"/>
                  </a:ext>
                </a:extLst>
              </a:tr>
              <a:tr h="403948">
                <a:tc>
                  <a:txBody>
                    <a:bodyPr/>
                    <a:lstStyle/>
                    <a:p>
                      <a:pPr algn="ctr">
                        <a:lnSpc>
                          <a:spcPct val="107000"/>
                        </a:lnSpc>
                        <a:spcAft>
                          <a:spcPts val="800"/>
                        </a:spcAft>
                      </a:pPr>
                      <a:r>
                        <a:rPr lang="en-CA" sz="1100" dirty="0">
                          <a:effectLst/>
                        </a:rPr>
                        <a:t>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0.82</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a:effectLst/>
                        </a:rPr>
                        <a:t>0.71</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a:effectLst/>
                        </a:rPr>
                        <a:t>0.76</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a:effectLst/>
                        </a:rPr>
                        <a:t>21320</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527965"/>
                  </a:ext>
                </a:extLst>
              </a:tr>
              <a:tr h="403948">
                <a:tc>
                  <a:txBody>
                    <a:bodyPr/>
                    <a:lstStyle/>
                    <a:p>
                      <a:pPr algn="ctr">
                        <a:lnSpc>
                          <a:spcPct val="107000"/>
                        </a:lnSpc>
                        <a:spcAft>
                          <a:spcPts val="800"/>
                        </a:spcAft>
                      </a:pPr>
                      <a:r>
                        <a:rPr lang="en-CA" sz="1100" dirty="0">
                          <a:effectLst/>
                        </a:rPr>
                        <a:t>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0.18</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0.28</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a:effectLst/>
                        </a:rPr>
                        <a:t>0.22</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a:effectLst/>
                        </a:rPr>
                        <a:t>4756</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5665493"/>
                  </a:ext>
                </a:extLst>
              </a:tr>
              <a:tr h="403948">
                <a:tc>
                  <a:txBody>
                    <a:bodyPr/>
                    <a:lstStyle/>
                    <a:p>
                      <a:pPr algn="ctr">
                        <a:lnSpc>
                          <a:spcPct val="107000"/>
                        </a:lnSpc>
                        <a:spcAft>
                          <a:spcPts val="800"/>
                        </a:spcAft>
                      </a:pPr>
                      <a:r>
                        <a:rPr lang="en-CA" sz="1100" dirty="0">
                          <a:effectLst/>
                        </a:rPr>
                        <a:t>accuracy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 </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 </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0.63</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a:effectLst/>
                        </a:rPr>
                        <a:t>26076</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592051"/>
                  </a:ext>
                </a:extLst>
              </a:tr>
              <a:tr h="403948">
                <a:tc>
                  <a:txBody>
                    <a:bodyPr/>
                    <a:lstStyle/>
                    <a:p>
                      <a:pPr algn="ctr">
                        <a:lnSpc>
                          <a:spcPct val="107000"/>
                        </a:lnSpc>
                        <a:spcAft>
                          <a:spcPts val="800"/>
                        </a:spcAft>
                      </a:pPr>
                      <a:r>
                        <a:rPr lang="en-CA" sz="1100">
                          <a:effectLst/>
                        </a:rPr>
                        <a:t>macro avg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a:effectLst/>
                        </a:rPr>
                        <a:t>0.50</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0.50</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0.49</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26079</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6102220"/>
                  </a:ext>
                </a:extLst>
              </a:tr>
              <a:tr h="403948">
                <a:tc>
                  <a:txBody>
                    <a:bodyPr/>
                    <a:lstStyle/>
                    <a:p>
                      <a:pPr algn="ctr">
                        <a:lnSpc>
                          <a:spcPct val="107000"/>
                        </a:lnSpc>
                        <a:spcAft>
                          <a:spcPts val="800"/>
                        </a:spcAft>
                      </a:pPr>
                      <a:r>
                        <a:rPr lang="en-CA" sz="1100">
                          <a:effectLst/>
                        </a:rPr>
                        <a:t>weighted avg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a:effectLst/>
                        </a:rPr>
                        <a:t>0.70</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0.63</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0.66</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b="1" dirty="0">
                          <a:effectLst/>
                        </a:rPr>
                        <a:t>26076</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897944"/>
                  </a:ext>
                </a:extLst>
              </a:tr>
            </a:tbl>
          </a:graphicData>
        </a:graphic>
      </p:graphicFrame>
      <p:sp>
        <p:nvSpPr>
          <p:cNvPr id="17" name="Rectangle 16">
            <a:extLst>
              <a:ext uri="{FF2B5EF4-FFF2-40B4-BE49-F238E27FC236}">
                <a16:creationId xmlns:a16="http://schemas.microsoft.com/office/drawing/2014/main" id="{C3E954CE-D3FB-4F89-8D45-FF77AAF24A64}"/>
              </a:ext>
            </a:extLst>
          </p:cNvPr>
          <p:cNvSpPr/>
          <p:nvPr/>
        </p:nvSpPr>
        <p:spPr>
          <a:xfrm>
            <a:off x="9759504" y="584701"/>
            <a:ext cx="1843995" cy="646331"/>
          </a:xfrm>
          <a:prstGeom prst="rect">
            <a:avLst/>
          </a:prstGeom>
        </p:spPr>
        <p:txBody>
          <a:bodyPr wrap="square">
            <a:spAutoFit/>
          </a:bodyPr>
          <a:lstStyle/>
          <a:p>
            <a:r>
              <a:rPr lang="en-CA" dirty="0"/>
              <a:t>15186	6134</a:t>
            </a:r>
          </a:p>
          <a:p>
            <a:r>
              <a:rPr lang="en-CA" dirty="0"/>
              <a:t>3410	1346</a:t>
            </a:r>
          </a:p>
        </p:txBody>
      </p:sp>
    </p:spTree>
    <p:extLst>
      <p:ext uri="{BB962C8B-B14F-4D97-AF65-F5344CB8AC3E}">
        <p14:creationId xmlns:p14="http://schemas.microsoft.com/office/powerpoint/2010/main" val="33542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1E43DA0-83D6-4E42-971E-2BD71856D440}"/>
              </a:ext>
            </a:extLst>
          </p:cNvPr>
          <p:cNvPicPr>
            <a:picLocks noChangeAspect="1"/>
          </p:cNvPicPr>
          <p:nvPr/>
        </p:nvPicPr>
        <p:blipFill>
          <a:blip r:embed="rId2"/>
          <a:stretch>
            <a:fillRect/>
          </a:stretch>
        </p:blipFill>
        <p:spPr>
          <a:xfrm>
            <a:off x="4713512" y="4034851"/>
            <a:ext cx="6847117" cy="1511027"/>
          </a:xfrm>
          <a:prstGeom prst="rect">
            <a:avLst/>
          </a:prstGeom>
        </p:spPr>
      </p:pic>
      <p:sp>
        <p:nvSpPr>
          <p:cNvPr id="13" name="Rectangle 12">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D55DADD6-B3E5-4DC2-9FB5-2F122FD08B50}"/>
              </a:ext>
            </a:extLst>
          </p:cNvPr>
          <p:cNvSpPr>
            <a:spLocks noGrp="1"/>
          </p:cNvSpPr>
          <p:nvPr>
            <p:ph idx="1"/>
          </p:nvPr>
        </p:nvSpPr>
        <p:spPr>
          <a:xfrm>
            <a:off x="212651" y="2108201"/>
            <a:ext cx="11600121" cy="3760891"/>
          </a:xfrm>
        </p:spPr>
        <p:txBody>
          <a:bodyPr/>
          <a:lstStyle/>
          <a:p>
            <a:r>
              <a:rPr lang="en-US" b="1" dirty="0"/>
              <a:t>Random forest</a:t>
            </a:r>
            <a:r>
              <a:rPr lang="en-US" dirty="0"/>
              <a:t> is a flexible, easy to </a:t>
            </a:r>
            <a:r>
              <a:rPr lang="en-US" b="1" dirty="0"/>
              <a:t>use</a:t>
            </a:r>
            <a:r>
              <a:rPr lang="en-US" dirty="0"/>
              <a:t> machine learning algorithm that produces, even without hyper-parameter tuning, a great result most of the time. It is also one of the most </a:t>
            </a:r>
            <a:r>
              <a:rPr lang="en-US" b="1" dirty="0"/>
              <a:t>used</a:t>
            </a:r>
            <a:r>
              <a:rPr lang="en-US" dirty="0"/>
              <a:t> algorithms, because of its simplicity and diversity. </a:t>
            </a:r>
          </a:p>
          <a:p>
            <a:r>
              <a:rPr lang="en-US" sz="1600" dirty="0" err="1"/>
              <a:t>model_rf</a:t>
            </a:r>
            <a:r>
              <a:rPr lang="en-US" sz="1600" dirty="0"/>
              <a:t> = </a:t>
            </a:r>
            <a:r>
              <a:rPr lang="en-US" sz="1600" dirty="0" err="1"/>
              <a:t>RandomForestClassifier</a:t>
            </a:r>
            <a:r>
              <a:rPr lang="en-US" sz="1600" dirty="0"/>
              <a:t>(</a:t>
            </a:r>
            <a:r>
              <a:rPr lang="en-US" sz="1600" dirty="0" err="1"/>
              <a:t>n_estimators</a:t>
            </a:r>
            <a:r>
              <a:rPr lang="en-US" sz="1600" dirty="0"/>
              <a:t>=500,criterion='entropy',</a:t>
            </a:r>
            <a:r>
              <a:rPr lang="en-US" sz="1600" dirty="0" err="1"/>
              <a:t>random_state</a:t>
            </a:r>
            <a:r>
              <a:rPr lang="en-US" sz="1600" dirty="0"/>
              <a:t>=10,n_jobs=-1,max_depth=10,verbose=1)</a:t>
            </a:r>
          </a:p>
          <a:p>
            <a:r>
              <a:rPr lang="en-US" dirty="0" err="1"/>
              <a:t>n_estimators</a:t>
            </a:r>
            <a:r>
              <a:rPr lang="en-US" dirty="0"/>
              <a:t>: Number of trees in forest</a:t>
            </a:r>
            <a:br>
              <a:rPr lang="en-US" dirty="0"/>
            </a:br>
            <a:r>
              <a:rPr lang="en-US" dirty="0" err="1"/>
              <a:t>n_jobs</a:t>
            </a:r>
            <a:r>
              <a:rPr lang="en-US" dirty="0"/>
              <a:t>=-1 means that the computation will be dispatched on all the CPUs of the computer.  </a:t>
            </a:r>
            <a:br>
              <a:rPr lang="en-US" dirty="0"/>
            </a:br>
            <a:r>
              <a:rPr lang="en-US" dirty="0" err="1"/>
              <a:t>max_depth</a:t>
            </a:r>
            <a:r>
              <a:rPr lang="en-US" dirty="0"/>
              <a:t>, default=None, The maximum depth of the tree. If None, then nodes are expanded until all leaves are pure or until all leaves contain less than </a:t>
            </a:r>
            <a:r>
              <a:rPr lang="en-US" dirty="0" err="1"/>
              <a:t>min_samples_split</a:t>
            </a:r>
            <a:r>
              <a:rPr lang="en-US" dirty="0"/>
              <a:t> samples.</a:t>
            </a:r>
            <a:br>
              <a:rPr lang="en-US" dirty="0"/>
            </a:br>
            <a:r>
              <a:rPr lang="en-US" dirty="0" err="1"/>
              <a:t>erboseint</a:t>
            </a:r>
            <a:r>
              <a:rPr lang="en-US" dirty="0"/>
              <a:t>, default=0. </a:t>
            </a:r>
            <a:br>
              <a:rPr lang="en-US" dirty="0"/>
            </a:br>
            <a:r>
              <a:rPr lang="en-US" dirty="0"/>
              <a:t>Verbose: Controls the verbosity when fitting and predicting.</a:t>
            </a:r>
            <a:endParaRPr lang="en-CA" dirty="0"/>
          </a:p>
          <a:p>
            <a:endParaRPr lang="en-US" sz="1600" dirty="0"/>
          </a:p>
        </p:txBody>
      </p:sp>
      <p:sp>
        <p:nvSpPr>
          <p:cNvPr id="12" name="Title 11">
            <a:extLst>
              <a:ext uri="{FF2B5EF4-FFF2-40B4-BE49-F238E27FC236}">
                <a16:creationId xmlns:a16="http://schemas.microsoft.com/office/drawing/2014/main" id="{296E1A37-8878-4187-A681-FF5BB5BF0B31}"/>
              </a:ext>
            </a:extLst>
          </p:cNvPr>
          <p:cNvSpPr>
            <a:spLocks noGrp="1"/>
          </p:cNvSpPr>
          <p:nvPr>
            <p:ph type="title"/>
          </p:nvPr>
        </p:nvSpPr>
        <p:spPr/>
        <p:txBody>
          <a:bodyPr/>
          <a:lstStyle/>
          <a:p>
            <a:r>
              <a:rPr lang="en-CA" dirty="0"/>
              <a:t> </a:t>
            </a:r>
            <a:r>
              <a:rPr lang="en-CA" dirty="0" err="1"/>
              <a:t>RandomForestClassifier</a:t>
            </a:r>
            <a:endParaRPr lang="en-CA" dirty="0"/>
          </a:p>
        </p:txBody>
      </p:sp>
    </p:spTree>
    <p:extLst>
      <p:ext uri="{BB962C8B-B14F-4D97-AF65-F5344CB8AC3E}">
        <p14:creationId xmlns:p14="http://schemas.microsoft.com/office/powerpoint/2010/main" val="165464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17">
            <a:extLst>
              <a:ext uri="{FF2B5EF4-FFF2-40B4-BE49-F238E27FC236}">
                <a16:creationId xmlns:a16="http://schemas.microsoft.com/office/drawing/2014/main" id="{A8476849-1BDA-4594-A0E8-974900660802}"/>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Result </a:t>
            </a:r>
            <a:r>
              <a:rPr lang="en-CA" sz="1800" dirty="0" err="1">
                <a:solidFill>
                  <a:srgbClr val="FFFFFF"/>
                </a:solidFill>
              </a:rPr>
              <a:t>RandomForestClassifier</a:t>
            </a:r>
            <a:endParaRPr lang="en-US" sz="1800" dirty="0">
              <a:solidFill>
                <a:srgbClr val="FFFFFF"/>
              </a:solidFill>
            </a:endParaRPr>
          </a:p>
        </p:txBody>
      </p:sp>
      <p:graphicFrame>
        <p:nvGraphicFramePr>
          <p:cNvPr id="16" name="Content Placeholder 3">
            <a:extLst>
              <a:ext uri="{FF2B5EF4-FFF2-40B4-BE49-F238E27FC236}">
                <a16:creationId xmlns:a16="http://schemas.microsoft.com/office/drawing/2014/main" id="{2857FFE0-422B-4F64-8168-67A320DF6C81}"/>
              </a:ext>
            </a:extLst>
          </p:cNvPr>
          <p:cNvGraphicFramePr>
            <a:graphicFrameLocks/>
          </p:cNvGraphicFramePr>
          <p:nvPr>
            <p:extLst>
              <p:ext uri="{D42A27DB-BD31-4B8C-83A1-F6EECF244321}">
                <p14:modId xmlns:p14="http://schemas.microsoft.com/office/powerpoint/2010/main" val="3867478356"/>
              </p:ext>
            </p:extLst>
          </p:nvPr>
        </p:nvGraphicFramePr>
        <p:xfrm>
          <a:off x="5143533" y="318051"/>
          <a:ext cx="5995050" cy="6347791"/>
        </p:xfrm>
        <a:graphic>
          <a:graphicData uri="http://schemas.openxmlformats.org/drawingml/2006/table">
            <a:tbl>
              <a:tblPr firstRow="1" firstCol="1" bandRow="1">
                <a:tableStyleId>{69012ECD-51FC-41F1-AA8D-1B2483CD663E}</a:tableStyleId>
              </a:tblPr>
              <a:tblGrid>
                <a:gridCol w="5995050">
                  <a:extLst>
                    <a:ext uri="{9D8B030D-6E8A-4147-A177-3AD203B41FA5}">
                      <a16:colId xmlns:a16="http://schemas.microsoft.com/office/drawing/2014/main" val="2371278727"/>
                    </a:ext>
                  </a:extLst>
                </a:gridCol>
              </a:tblGrid>
              <a:tr h="6347791">
                <a:tc>
                  <a:txBody>
                    <a:bodyPr/>
                    <a:lstStyle/>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=-1)]: Using backend </a:t>
                      </a:r>
                      <a:r>
                        <a:rPr lang="en-CA" sz="900" b="0" dirty="0" err="1">
                          <a:solidFill>
                            <a:schemeClr val="tx1"/>
                          </a:solidFill>
                          <a:effectLst/>
                        </a:rPr>
                        <a:t>ThreadingBackend</a:t>
                      </a:r>
                      <a:r>
                        <a:rPr lang="en-CA" sz="900" b="0" dirty="0">
                          <a:solidFill>
                            <a:schemeClr val="tx1"/>
                          </a:solidFill>
                          <a:effectLst/>
                        </a:rPr>
                        <a:t> with 4 concurrent workers.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=-1)]: Done  42 tasks      | elapsed:   37.0s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=-1)]: Done 192 tasks      | elapsed:  2.8min</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=-1)]: Done 442 tasks      | elapsed:  6.4min</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=-1)]: Done 500 out of 500 | elapsed:  7.2min finished</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Using backend </a:t>
                      </a:r>
                      <a:r>
                        <a:rPr lang="en-CA" sz="900" b="0" dirty="0" err="1">
                          <a:solidFill>
                            <a:schemeClr val="tx1"/>
                          </a:solidFill>
                          <a:effectLst/>
                        </a:rPr>
                        <a:t>ThreadingBackend</a:t>
                      </a:r>
                      <a:r>
                        <a:rPr lang="en-CA" sz="900" b="0" dirty="0">
                          <a:solidFill>
                            <a:schemeClr val="tx1"/>
                          </a:solidFill>
                          <a:effectLst/>
                        </a:rPr>
                        <a:t> with 4 concurrent workers.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42 tasks      | elapsed:    0.0s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192 tasks      | elapsed:    0.5s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442 tasks      | elapsed:    1.2s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500 out of 500 | elapsed:    1.4s finished</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Using backend </a:t>
                      </a:r>
                      <a:r>
                        <a:rPr lang="en-CA" sz="900" b="0" dirty="0" err="1">
                          <a:solidFill>
                            <a:schemeClr val="tx1"/>
                          </a:solidFill>
                          <a:effectLst/>
                        </a:rPr>
                        <a:t>ThreadingBackend</a:t>
                      </a:r>
                      <a:r>
                        <a:rPr lang="en-CA" sz="900" b="0" dirty="0">
                          <a:solidFill>
                            <a:schemeClr val="tx1"/>
                          </a:solidFill>
                          <a:effectLst/>
                        </a:rPr>
                        <a:t> with 4 concurrent workers.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42 tasks      | elapsed:    0.0s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192 tasks      | elapsed:    0.4s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442 tasks      | elapsed:    1.5s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500 out of 500 | elapsed:    1.7s finished</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Using backend </a:t>
                      </a:r>
                      <a:r>
                        <a:rPr lang="en-CA" sz="900" b="0" dirty="0" err="1">
                          <a:solidFill>
                            <a:schemeClr val="tx1"/>
                          </a:solidFill>
                          <a:effectLst/>
                        </a:rPr>
                        <a:t>ThreadingBackend</a:t>
                      </a:r>
                      <a:r>
                        <a:rPr lang="en-CA" sz="900" b="0" dirty="0">
                          <a:solidFill>
                            <a:schemeClr val="tx1"/>
                          </a:solidFill>
                          <a:effectLst/>
                        </a:rPr>
                        <a:t> with 4 concurrent workers.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42 tasks      | elapsed:    0.1s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192 tasks      | elapsed:    0.7s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442 tasks      | elapsed:    1.7s</a:t>
                      </a:r>
                    </a:p>
                    <a:p>
                      <a:pPr>
                        <a:lnSpc>
                          <a:spcPct val="107000"/>
                        </a:lnSpc>
                        <a:spcAft>
                          <a:spcPts val="800"/>
                        </a:spcAft>
                      </a:pPr>
                      <a:r>
                        <a:rPr lang="en-CA" sz="900" b="0" dirty="0">
                          <a:solidFill>
                            <a:schemeClr val="tx1"/>
                          </a:solidFill>
                          <a:effectLst/>
                        </a:rPr>
                        <a:t>[Parallel(</a:t>
                      </a:r>
                      <a:r>
                        <a:rPr lang="en-CA" sz="900" b="0" dirty="0" err="1">
                          <a:solidFill>
                            <a:schemeClr val="tx1"/>
                          </a:solidFill>
                          <a:effectLst/>
                        </a:rPr>
                        <a:t>n_jobs</a:t>
                      </a:r>
                      <a:r>
                        <a:rPr lang="en-CA" sz="900" b="0" dirty="0">
                          <a:solidFill>
                            <a:schemeClr val="tx1"/>
                          </a:solidFill>
                          <a:effectLst/>
                        </a:rPr>
                        <a:t>=4)]: Done 500 out of 500 | elapsed:    1.9s finished</a:t>
                      </a:r>
                      <a:br>
                        <a:rPr lang="en-CA" sz="900" b="0" dirty="0">
                          <a:solidFill>
                            <a:schemeClr val="tx1"/>
                          </a:solidFill>
                          <a:effectLst/>
                        </a:rPr>
                      </a:br>
                      <a:endParaRPr lang="en-CA" sz="900" b="0" dirty="0">
                        <a:solidFill>
                          <a:schemeClr val="tx1"/>
                        </a:solidFill>
                        <a:effectLst/>
                      </a:endParaRPr>
                    </a:p>
                    <a:p>
                      <a:pPr>
                        <a:lnSpc>
                          <a:spcPct val="107000"/>
                        </a:lnSpc>
                        <a:spcAft>
                          <a:spcPts val="800"/>
                        </a:spcAft>
                      </a:pPr>
                      <a:r>
                        <a:rPr lang="en-CA" sz="900" b="0" dirty="0">
                          <a:solidFill>
                            <a:schemeClr val="tx1"/>
                          </a:solidFill>
                          <a:effectLst/>
                        </a:rPr>
                        <a:t>Confusion matrix; [20894   426]</a:t>
                      </a:r>
                    </a:p>
                    <a:p>
                      <a:pPr>
                        <a:lnSpc>
                          <a:spcPct val="107000"/>
                        </a:lnSpc>
                        <a:spcAft>
                          <a:spcPts val="800"/>
                        </a:spcAft>
                      </a:pPr>
                      <a:r>
                        <a:rPr lang="en-CA" sz="900" b="0" dirty="0">
                          <a:solidFill>
                            <a:schemeClr val="tx1"/>
                          </a:solidFill>
                          <a:effectLst/>
                        </a:rPr>
                        <a:t>                                  3046  1710]</a:t>
                      </a:r>
                    </a:p>
                    <a:p>
                      <a:pPr>
                        <a:lnSpc>
                          <a:spcPct val="107000"/>
                        </a:lnSpc>
                        <a:spcAft>
                          <a:spcPts val="800"/>
                        </a:spcAft>
                      </a:pPr>
                      <a:r>
                        <a:rPr lang="en-CA" sz="900" b="0" dirty="0">
                          <a:solidFill>
                            <a:schemeClr val="tx1"/>
                          </a:solidFill>
                          <a:effectLst/>
                        </a:rPr>
                        <a:t>f1_score:0.49622751015670347</a:t>
                      </a:r>
                      <a:endParaRPr lang="en-CA"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205" marR="46205" marT="0" marB="0"/>
                </a:tc>
                <a:extLst>
                  <a:ext uri="{0D108BD9-81ED-4DB2-BD59-A6C34878D82A}">
                    <a16:rowId xmlns:a16="http://schemas.microsoft.com/office/drawing/2014/main" val="2027962585"/>
                  </a:ext>
                </a:extLst>
              </a:tr>
            </a:tbl>
          </a:graphicData>
        </a:graphic>
      </p:graphicFrame>
    </p:spTree>
    <p:extLst>
      <p:ext uri="{BB962C8B-B14F-4D97-AF65-F5344CB8AC3E}">
        <p14:creationId xmlns:p14="http://schemas.microsoft.com/office/powerpoint/2010/main" val="168851088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TotalTime>
  <Words>1659</Words>
  <Application>Microsoft Office PowerPoint</Application>
  <PresentationFormat>Widescreen</PresentationFormat>
  <Paragraphs>174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Avenir Next LT Pro</vt:lpstr>
      <vt:lpstr>Bookman Old Style</vt:lpstr>
      <vt:lpstr>Calibri</vt:lpstr>
      <vt:lpstr>Franklin Gothic Book</vt:lpstr>
      <vt:lpstr>Symbol</vt:lpstr>
      <vt:lpstr>1_RetrospectVTI</vt:lpstr>
      <vt:lpstr>Insurance</vt:lpstr>
      <vt:lpstr>What is the problem that you tried to solve</vt:lpstr>
      <vt:lpstr>How did you solve it: the data you have, the model you built, maybe the feature engineering and/or data cleaning </vt:lpstr>
      <vt:lpstr>Data cleaning</vt:lpstr>
      <vt:lpstr>Missing data:  print(df.isnull().sum())</vt:lpstr>
      <vt:lpstr>Model training Train a linear model using Perceptron</vt:lpstr>
      <vt:lpstr>Confusion matrix/f1_ascore of Perceptron</vt:lpstr>
      <vt:lpstr> RandomForestClassifier</vt:lpstr>
      <vt:lpstr>PowerPoint Presentation</vt:lpstr>
      <vt:lpstr> Light Gradient Boosting Machine /lightgbm</vt:lpstr>
      <vt:lpstr>Lightgbm</vt:lpstr>
      <vt:lpstr>Train in 1th and 2th fold</vt:lpstr>
      <vt:lpstr>Train in 3th and 4th fold</vt:lpstr>
      <vt:lpstr>Train in 5th fold</vt:lpstr>
      <vt:lpstr>Feaure importance</vt:lpstr>
      <vt:lpstr>Result</vt:lpstr>
      <vt:lpstr>The Results Obtained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dc:title>
  <dc:creator>Audrey Rahimi</dc:creator>
  <cp:lastModifiedBy>Audrey Rahimi</cp:lastModifiedBy>
  <cp:revision>17</cp:revision>
  <dcterms:created xsi:type="dcterms:W3CDTF">2021-03-22T14:33:04Z</dcterms:created>
  <dcterms:modified xsi:type="dcterms:W3CDTF">2021-05-15T16:33:11Z</dcterms:modified>
</cp:coreProperties>
</file>