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58" r:id="rId2"/>
    <p:sldId id="346" r:id="rId3"/>
    <p:sldId id="568" r:id="rId4"/>
    <p:sldId id="557" r:id="rId5"/>
    <p:sldId id="559" r:id="rId6"/>
    <p:sldId id="572" r:id="rId7"/>
    <p:sldId id="569" r:id="rId8"/>
    <p:sldId id="570" r:id="rId9"/>
    <p:sldId id="571" r:id="rId10"/>
    <p:sldId id="562" r:id="rId11"/>
    <p:sldId id="563" r:id="rId12"/>
    <p:sldId id="564" r:id="rId13"/>
    <p:sldId id="565" r:id="rId14"/>
    <p:sldId id="566" r:id="rId15"/>
    <p:sldId id="567" r:id="rId16"/>
  </p:sldIdLst>
  <p:sldSz cx="9144000" cy="5143500" type="screen16x9"/>
  <p:notesSz cx="7099300" cy="10234613"/>
  <p:defaultTextStyle>
    <a:defPPr>
      <a:defRPr lang="de-DE"/>
    </a:defPPr>
    <a:lvl1pPr marL="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7">
          <p15:clr>
            <a:srgbClr val="A4A3A4"/>
          </p15:clr>
        </p15:guide>
        <p15:guide id="3" orient="horz" pos="3219">
          <p15:clr>
            <a:srgbClr val="A4A3A4"/>
          </p15:clr>
        </p15:guide>
        <p15:guide id="4" orient="horz" pos="301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1586">
          <p15:clr>
            <a:srgbClr val="A4A3A4"/>
          </p15:clr>
        </p15:guide>
        <p15:guide id="7" pos="2381">
          <p15:clr>
            <a:srgbClr val="A4A3A4"/>
          </p15:clr>
        </p15:guide>
        <p15:guide id="8" pos="5602">
          <p15:clr>
            <a:srgbClr val="A4A3A4"/>
          </p15:clr>
        </p15:guide>
        <p15:guide id="9" pos="127">
          <p15:clr>
            <a:srgbClr val="A4A3A4"/>
          </p15:clr>
        </p15:guide>
        <p15:guide id="10" pos="1202">
          <p15:clr>
            <a:srgbClr val="A4A3A4"/>
          </p15:clr>
        </p15:guide>
        <p15:guide id="11" pos="4014">
          <p15:clr>
            <a:srgbClr val="A4A3A4"/>
          </p15:clr>
        </p15:guide>
        <p15:guide id="12" pos="4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6161"/>
    <a:srgbClr val="5F5F5F"/>
    <a:srgbClr val="808080"/>
    <a:srgbClr val="BC5908"/>
    <a:srgbClr val="FFFF00"/>
    <a:srgbClr val="D9D9D9"/>
    <a:srgbClr val="C00000"/>
    <a:srgbClr val="D3CF23"/>
    <a:srgbClr val="B4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23" autoAdjust="0"/>
    <p:restoredTop sz="95853" autoAdjust="0"/>
  </p:normalViewPr>
  <p:slideViewPr>
    <p:cSldViewPr showGuides="1">
      <p:cViewPr varScale="1">
        <p:scale>
          <a:sx n="150" d="100"/>
          <a:sy n="150" d="100"/>
        </p:scale>
        <p:origin x="1080" y="168"/>
      </p:cViewPr>
      <p:guideLst>
        <p:guide orient="horz" pos="1620"/>
        <p:guide orient="horz" pos="327"/>
        <p:guide orient="horz" pos="3219"/>
        <p:guide orient="horz" pos="3015"/>
        <p:guide orient="horz" pos="3117"/>
        <p:guide orient="horz" pos="1586"/>
        <p:guide pos="2381"/>
        <p:guide pos="5602"/>
        <p:guide pos="127"/>
        <p:guide pos="1202"/>
        <p:guide pos="4014"/>
        <p:guide pos="4513"/>
      </p:guideLst>
    </p:cSldViewPr>
  </p:slideViewPr>
  <p:outlineViewPr>
    <p:cViewPr>
      <p:scale>
        <a:sx n="33" d="100"/>
        <a:sy n="33" d="100"/>
      </p:scale>
      <p:origin x="0" y="25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58DDA53-E44A-4E8F-9228-4BA2471A0985}" type="datetimeFigureOut">
              <a:rPr lang="de-CH" smtClean="0"/>
              <a:pPr/>
              <a:t>06.01.21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EE2E51-77B8-4C8C-BD9A-93995CB69098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45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6A3F443-AB13-42FF-8F0C-173B91469845}" type="datetimeFigureOut">
              <a:rPr lang="de-CH" smtClean="0"/>
              <a:pPr/>
              <a:t>06.01.21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2859CF-9475-4C52-8255-D3A7EDA98344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7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59CF-9475-4C52-8255-D3A7EDA98344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82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51570"/>
            <a:ext cx="9144000" cy="1134126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0"/>
              </a:spcBef>
              <a:buNone/>
              <a:defRPr sz="33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39704"/>
            <a:ext cx="9144000" cy="324185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>
              <a:spcBef>
                <a:spcPts val="0"/>
              </a:spcBef>
              <a:buFontTx/>
              <a:buNone/>
              <a:defRPr sz="1500" b="1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CH" noProof="0" dirty="0"/>
              <a:t>Name des Vortragenden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09732"/>
            <a:ext cx="9144000" cy="972108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>
              <a:spcBef>
                <a:spcPts val="0"/>
              </a:spcBef>
              <a:buFontTx/>
              <a:buNone/>
              <a:defRPr sz="1500" b="0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DE" noProof="0" dirty="0"/>
              <a:t>Universität Zürich</a:t>
            </a:r>
          </a:p>
          <a:p>
            <a:pPr lvl="0"/>
            <a:r>
              <a:rPr lang="de-DE" noProof="0" dirty="0"/>
              <a:t>Physiologisches Institut</a:t>
            </a:r>
          </a:p>
          <a:p>
            <a:pPr lvl="0"/>
            <a:r>
              <a:rPr lang="de-DE" noProof="0" dirty="0"/>
              <a:t>The Interface Group</a:t>
            </a:r>
          </a:p>
        </p:txBody>
      </p:sp>
      <p:pic>
        <p:nvPicPr>
          <p:cNvPr id="1026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17" y="4807036"/>
            <a:ext cx="1995151" cy="317978"/>
          </a:xfrm>
          <a:prstGeom prst="rect">
            <a:avLst/>
          </a:prstGeom>
        </p:spPr>
      </p:pic>
      <p:sp>
        <p:nvSpPr>
          <p:cNvPr id="1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868144" y="4817165"/>
            <a:ext cx="3096344" cy="162018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 algn="r">
              <a:spcBef>
                <a:spcPts val="0"/>
              </a:spcBef>
              <a:buFontTx/>
              <a:buNone/>
              <a:defRPr sz="700" b="0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DE" noProof="0" dirty="0"/>
              <a:t>Event Name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5868144" y="4944988"/>
            <a:ext cx="3096344" cy="162018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 algn="r">
              <a:spcBef>
                <a:spcPts val="0"/>
              </a:spcBef>
              <a:buFontTx/>
              <a:buNone/>
              <a:defRPr sz="700" b="0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DE" noProof="0" dirty="0"/>
              <a:t>Place, DD. Month YYYY</a:t>
            </a:r>
          </a:p>
        </p:txBody>
      </p:sp>
    </p:spTree>
    <p:extLst>
      <p:ext uri="{BB962C8B-B14F-4D97-AF65-F5344CB8AC3E}">
        <p14:creationId xmlns:p14="http://schemas.microsoft.com/office/powerpoint/2010/main" val="22278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hite Backgrou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49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460"/>
            <a:ext cx="9144000" cy="4104084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solidFill>
                  <a:schemeClr val="bg1"/>
                </a:solidFill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 baseline="0">
                <a:solidFill>
                  <a:schemeClr val="bg1"/>
                </a:solidFill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solidFill>
                  <a:schemeClr val="bg1"/>
                </a:solidFill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solidFill>
                  <a:schemeClr val="bg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 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5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1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3779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Black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solidFill>
                  <a:schemeClr val="bg1"/>
                </a:solidFill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4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6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ack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9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5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5400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2"/>
              </a:buBlip>
              <a:defRPr sz="1800" b="0" baseline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Erster Punkt</a:t>
            </a:r>
          </a:p>
          <a:p>
            <a:pPr lvl="0"/>
            <a:endParaRPr lang="de-CH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66470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3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Zweiter Punkt</a:t>
            </a:r>
          </a:p>
          <a:p>
            <a:pPr lvl="0"/>
            <a:endParaRPr lang="de-CH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797542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4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Dritter Punkt</a:t>
            </a:r>
          </a:p>
          <a:p>
            <a:pPr lvl="0"/>
            <a:endParaRPr lang="de-CH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32861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5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Vierter Punkt</a:t>
            </a:r>
          </a:p>
          <a:p>
            <a:pPr lvl="0"/>
            <a:endParaRPr lang="de-CH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59685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6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Fünfter Punkt</a:t>
            </a:r>
          </a:p>
          <a:p>
            <a:pPr lvl="0"/>
            <a:endParaRPr lang="de-CH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390755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7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Sechster Punkt</a:t>
            </a:r>
          </a:p>
          <a:p>
            <a:pPr lvl="0"/>
            <a:endParaRPr lang="de-CH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921827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8"/>
              </a:buBlip>
              <a:defRPr sz="1800" b="0" baseline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Siebter Punkt</a:t>
            </a:r>
          </a:p>
          <a:p>
            <a:pPr lvl="0"/>
            <a:endParaRPr lang="de-CH" noProof="0" dirty="0"/>
          </a:p>
        </p:txBody>
      </p:sp>
      <p:pic>
        <p:nvPicPr>
          <p:cNvPr id="16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ection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0800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460"/>
            <a:ext cx="9144000" cy="4104084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 baseline="0"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14780" y="-74543"/>
            <a:ext cx="256253" cy="577081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de-CH" sz="3300" b="1" dirty="0">
                <a:solidFill>
                  <a:srgbClr val="616161"/>
                </a:solidFill>
              </a:rPr>
              <a:t>/</a:t>
            </a:r>
          </a:p>
        </p:txBody>
      </p:sp>
      <p:sp>
        <p:nvSpPr>
          <p:cNvPr id="13" name="Oval 12"/>
          <p:cNvSpPr/>
          <p:nvPr/>
        </p:nvSpPr>
        <p:spPr>
          <a:xfrm>
            <a:off x="8590955" y="26108"/>
            <a:ext cx="342000" cy="340200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/>
          </a:p>
        </p:txBody>
      </p:sp>
      <p:sp>
        <p:nvSpPr>
          <p:cNvPr id="16" name="Oval 15"/>
          <p:cNvSpPr/>
          <p:nvPr/>
        </p:nvSpPr>
        <p:spPr>
          <a:xfrm>
            <a:off x="7964578" y="24995"/>
            <a:ext cx="342000" cy="340200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884368" y="0"/>
            <a:ext cx="502420" cy="39241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CH" dirty="0"/>
              <a:t>X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559423" y="0"/>
            <a:ext cx="405065" cy="39241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CH" dirty="0"/>
              <a:t>N</a:t>
            </a: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460"/>
            <a:ext cx="9144000" cy="4104084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 baseline="0"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  <a:p>
            <a:pPr lvl="0"/>
            <a:endParaRPr lang="de-CH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59582"/>
            <a:ext cx="9144000" cy="2322258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1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8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7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Pictur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59582"/>
            <a:ext cx="9144000" cy="2322258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buClr>
                <a:srgbClr val="910101"/>
              </a:buClr>
              <a:buFont typeface="Wingdings" pitchFamily="2" charset="2"/>
              <a:buNone/>
              <a:defRPr sz="1300" b="0">
                <a:latin typeface="Century Gothic" pitchFamily="34" charset="0"/>
              </a:defRPr>
            </a:lvl1pPr>
            <a:lvl2pPr marL="342809" indent="0">
              <a:buClr>
                <a:schemeClr val="tx1"/>
              </a:buClr>
              <a:buFont typeface="Wingdings" pitchFamily="2" charset="2"/>
              <a:buNone/>
              <a:defRPr sz="1200">
                <a:latin typeface="Century Gothic" pitchFamily="34" charset="0"/>
              </a:defRPr>
            </a:lvl2pPr>
            <a:lvl3pPr marL="685617" indent="0">
              <a:buClr>
                <a:srgbClr val="616161"/>
              </a:buClr>
              <a:buFont typeface="Wingdings" pitchFamily="2" charset="2"/>
              <a:buNone/>
              <a:defRPr sz="1000">
                <a:latin typeface="Century Gothic" pitchFamily="34" charset="0"/>
              </a:defRPr>
            </a:lvl3pPr>
            <a:lvl4pPr marL="1028426" indent="0">
              <a:buClr>
                <a:srgbClr val="910101"/>
              </a:buClr>
              <a:buFont typeface="Arial" pitchFamily="34" charset="0"/>
              <a:buNone/>
              <a:defRPr sz="900">
                <a:latin typeface="Century Gothic" pitchFamily="34" charset="0"/>
              </a:defRPr>
            </a:lvl4pPr>
            <a:lvl5pPr marL="1371234" indent="0">
              <a:buClr>
                <a:schemeClr val="tx1"/>
              </a:buClr>
              <a:buFont typeface="Arial" pitchFamily="34" charset="0"/>
              <a:buNone/>
              <a:defRPr sz="7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2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18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8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98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8" r:id="rId3"/>
    <p:sldLayoutId id="2147483686" r:id="rId4"/>
    <p:sldLayoutId id="2147483684" r:id="rId5"/>
    <p:sldLayoutId id="2147483690" r:id="rId6"/>
    <p:sldLayoutId id="2147483692" r:id="rId7"/>
    <p:sldLayoutId id="2147483689" r:id="rId8"/>
    <p:sldLayoutId id="2147483693" r:id="rId9"/>
    <p:sldLayoutId id="2147483696" r:id="rId10"/>
    <p:sldLayoutId id="2147483697" r:id="rId11"/>
    <p:sldLayoutId id="2147483694" r:id="rId12"/>
    <p:sldLayoutId id="2147483691" r:id="rId13"/>
    <p:sldLayoutId id="2147483685" r:id="rId14"/>
  </p:sldLayoutIdLst>
  <p:txStyles>
    <p:titleStyle>
      <a:lvl1pPr algn="ctr" defTabSz="68561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mailto:audrey.yeo@uzh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Longitudinal clustering for cardiorenal data</a:t>
            </a:r>
            <a:endParaRPr lang="de-CH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Audrey </a:t>
            </a:r>
            <a:r>
              <a:rPr lang="de-CH" dirty="0" err="1"/>
              <a:t>Yeo</a:t>
            </a:r>
            <a:r>
              <a:rPr lang="de-CH" dirty="0"/>
              <a:t> RN, </a:t>
            </a:r>
            <a:r>
              <a:rPr lang="de-CH" b="0" dirty="0"/>
              <a:t>Vartan </a:t>
            </a:r>
            <a:r>
              <a:rPr lang="de-CH" b="0" dirty="0" err="1"/>
              <a:t>Kurtcuoglu</a:t>
            </a:r>
            <a:r>
              <a:rPr lang="de-CH" b="0" dirty="0"/>
              <a:t> , Diane de </a:t>
            </a:r>
            <a:r>
              <a:rPr lang="de-CH" b="0" dirty="0" err="1"/>
              <a:t>Zélicourt</a:t>
            </a:r>
            <a:r>
              <a:rPr lang="de-CH" dirty="0"/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0" y="2409732"/>
            <a:ext cx="9144000" cy="1242138"/>
          </a:xfrm>
        </p:spPr>
        <p:txBody>
          <a:bodyPr/>
          <a:lstStyle/>
          <a:p>
            <a:r>
              <a:rPr lang="de-CH" dirty="0"/>
              <a:t>University of Zurich</a:t>
            </a:r>
            <a:br>
              <a:rPr lang="de-CH" dirty="0"/>
            </a:br>
            <a:r>
              <a:rPr lang="de-CH" dirty="0"/>
              <a:t>Institute of Physiology</a:t>
            </a:r>
            <a:br>
              <a:rPr lang="de-CH" dirty="0"/>
            </a:br>
            <a:r>
              <a:rPr lang="de-CH" dirty="0"/>
              <a:t>The Interface Group</a:t>
            </a:r>
          </a:p>
          <a:p>
            <a:endParaRPr lang="de-CH" dirty="0"/>
          </a:p>
          <a:p>
            <a:r>
              <a:rPr lang="de-CH" dirty="0">
                <a:hlinkClick r:id="rId2"/>
              </a:rPr>
              <a:t>audrey.yeo@uzh.ch</a:t>
            </a:r>
            <a:endParaRPr lang="de-CH" dirty="0"/>
          </a:p>
          <a:p>
            <a:r>
              <a:rPr lang="de-CH" dirty="0"/>
              <a:t>Project </a:t>
            </a:r>
            <a:r>
              <a:rPr lang="de-CH" dirty="0" err="1"/>
              <a:t>funded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en-GB" dirty="0"/>
              <a:t>Junior Grant and WP</a:t>
            </a:r>
            <a:endParaRPr lang="de-CH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NCCR Retreat 2021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Zürich, 15. </a:t>
            </a:r>
            <a:r>
              <a:rPr lang="de-CH" dirty="0" err="1"/>
              <a:t>January</a:t>
            </a:r>
            <a:r>
              <a:rPr lang="de-CH" dirty="0"/>
              <a:t>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80BA4-49EF-D747-8001-71B5C6D0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794184"/>
            <a:ext cx="778044" cy="3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0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Picture Slide with Comment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Comment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2992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Large Picture Slide</a:t>
            </a:r>
          </a:p>
        </p:txBody>
      </p:sp>
    </p:spTree>
    <p:extLst>
      <p:ext uri="{BB962C8B-B14F-4D97-AF65-F5344CB8AC3E}">
        <p14:creationId xmlns:p14="http://schemas.microsoft.com/office/powerpoint/2010/main" val="203107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Black Content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Text</a:t>
            </a:r>
          </a:p>
          <a:p>
            <a:pPr lvl="1"/>
            <a:r>
              <a:rPr lang="de-CH" dirty="0"/>
              <a:t>Text</a:t>
            </a:r>
          </a:p>
          <a:p>
            <a:r>
              <a:rPr lang="de-CH" dirty="0"/>
              <a:t>Text</a:t>
            </a:r>
          </a:p>
          <a:p>
            <a:pPr lvl="1"/>
            <a:r>
              <a:rPr lang="de-CH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7195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Black Picture Slide</a:t>
            </a:r>
          </a:p>
        </p:txBody>
      </p:sp>
    </p:spTree>
    <p:extLst>
      <p:ext uri="{BB962C8B-B14F-4D97-AF65-F5344CB8AC3E}">
        <p14:creationId xmlns:p14="http://schemas.microsoft.com/office/powerpoint/2010/main" val="330268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Black Picture Slide with Comment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41484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Large Black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39750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Outline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25434"/>
            <a:ext cx="9144000" cy="378116"/>
          </a:xfrm>
        </p:spPr>
        <p:txBody>
          <a:bodyPr/>
          <a:lstStyle/>
          <a:p>
            <a:r>
              <a:rPr lang="de-CH" sz="2100" dirty="0" err="1"/>
              <a:t>Objective</a:t>
            </a:r>
            <a:endParaRPr lang="de-CH" sz="2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1356505"/>
            <a:ext cx="9144000" cy="378116"/>
          </a:xfrm>
          <a:prstGeom prst="rect">
            <a:avLst/>
          </a:prstGeom>
        </p:spPr>
        <p:txBody>
          <a:bodyPr/>
          <a:lstStyle/>
          <a:p>
            <a:r>
              <a:rPr lang="de-CH" sz="2100" dirty="0" err="1"/>
              <a:t>Method</a:t>
            </a:r>
            <a:endParaRPr lang="de-CH" sz="2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1887577"/>
            <a:ext cx="9144000" cy="378116"/>
          </a:xfrm>
          <a:prstGeom prst="rect">
            <a:avLst/>
          </a:prstGeom>
        </p:spPr>
        <p:txBody>
          <a:bodyPr/>
          <a:lstStyle/>
          <a:p>
            <a:r>
              <a:rPr lang="de-CH" sz="2100" dirty="0" err="1"/>
              <a:t>Results</a:t>
            </a:r>
            <a:endParaRPr lang="de-CH" sz="21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0" y="2418648"/>
            <a:ext cx="9144000" cy="378116"/>
          </a:xfrm>
        </p:spPr>
        <p:txBody>
          <a:bodyPr/>
          <a:lstStyle/>
          <a:p>
            <a:r>
              <a:rPr lang="de-CH" sz="2100" dirty="0" err="1"/>
              <a:t>Discussion</a:t>
            </a:r>
            <a:r>
              <a:rPr lang="de-CH" sz="2100" dirty="0"/>
              <a:t> </a:t>
            </a:r>
            <a:r>
              <a:rPr lang="de-CH" sz="2100" dirty="0" err="1"/>
              <a:t>and</a:t>
            </a:r>
            <a:r>
              <a:rPr lang="de-CH" sz="2100" dirty="0"/>
              <a:t> </a:t>
            </a:r>
            <a:r>
              <a:rPr lang="de-CH" sz="2100" dirty="0" err="1"/>
              <a:t>Conclusion</a:t>
            </a:r>
            <a:endParaRPr lang="de-CH" sz="21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0" y="2949718"/>
            <a:ext cx="9144000" cy="378116"/>
          </a:xfrm>
        </p:spPr>
        <p:txBody>
          <a:bodyPr/>
          <a:lstStyle/>
          <a:p>
            <a:r>
              <a:rPr lang="de-CH" sz="2100" dirty="0"/>
              <a:t>Outlook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78641" y="16657"/>
            <a:ext cx="414000" cy="415497"/>
            <a:chOff x="6278641" y="40966"/>
            <a:chExt cx="414000" cy="415497"/>
          </a:xfrm>
        </p:grpSpPr>
        <p:sp>
          <p:nvSpPr>
            <p:cNvPr id="6" name="Oval 5"/>
            <p:cNvSpPr/>
            <p:nvPr/>
          </p:nvSpPr>
          <p:spPr>
            <a:xfrm>
              <a:off x="6278641" y="41714"/>
              <a:ext cx="414000" cy="41400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6965" y="40966"/>
              <a:ext cx="397352" cy="415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54704" y="16657"/>
            <a:ext cx="414000" cy="415498"/>
            <a:chOff x="6854704" y="22428"/>
            <a:chExt cx="414000" cy="415498"/>
          </a:xfrm>
        </p:grpSpPr>
        <p:sp>
          <p:nvSpPr>
            <p:cNvPr id="22" name="Oval 21"/>
            <p:cNvSpPr/>
            <p:nvPr/>
          </p:nvSpPr>
          <p:spPr>
            <a:xfrm>
              <a:off x="6854704" y="23177"/>
              <a:ext cx="414000" cy="41400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63028" y="22428"/>
              <a:ext cx="39735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30768" y="16657"/>
            <a:ext cx="414000" cy="415498"/>
            <a:chOff x="7430768" y="16657"/>
            <a:chExt cx="414000" cy="415498"/>
          </a:xfrm>
        </p:grpSpPr>
        <p:sp>
          <p:nvSpPr>
            <p:cNvPr id="25" name="Oval 24"/>
            <p:cNvSpPr/>
            <p:nvPr/>
          </p:nvSpPr>
          <p:spPr>
            <a:xfrm>
              <a:off x="7430768" y="17406"/>
              <a:ext cx="414000" cy="41400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70094" y="16657"/>
              <a:ext cx="335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832" y="16657"/>
            <a:ext cx="414000" cy="415498"/>
            <a:chOff x="8006832" y="16658"/>
            <a:chExt cx="414000" cy="415498"/>
          </a:xfrm>
        </p:grpSpPr>
        <p:sp>
          <p:nvSpPr>
            <p:cNvPr id="28" name="Oval 27"/>
            <p:cNvSpPr/>
            <p:nvPr/>
          </p:nvSpPr>
          <p:spPr>
            <a:xfrm>
              <a:off x="8006832" y="17407"/>
              <a:ext cx="414000" cy="41400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46158" y="16658"/>
              <a:ext cx="335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82896" y="16657"/>
            <a:ext cx="414000" cy="415498"/>
            <a:chOff x="8582896" y="16658"/>
            <a:chExt cx="414000" cy="415498"/>
          </a:xfrm>
        </p:grpSpPr>
        <p:sp>
          <p:nvSpPr>
            <p:cNvPr id="31" name="Oval 30"/>
            <p:cNvSpPr/>
            <p:nvPr/>
          </p:nvSpPr>
          <p:spPr>
            <a:xfrm>
              <a:off x="8582896" y="17407"/>
              <a:ext cx="414000" cy="41400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22222" y="16658"/>
              <a:ext cx="335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0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0"/>
    </mc:Choice>
    <mc:Fallback xmlns="">
      <p:transition advTm="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00" y="0"/>
            <a:ext cx="9144000" cy="411510"/>
          </a:xfrm>
        </p:spPr>
        <p:txBody>
          <a:bodyPr/>
          <a:lstStyle/>
          <a:p>
            <a:r>
              <a:rPr lang="de-CH" dirty="0" err="1"/>
              <a:t>Objective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de-CH" dirty="0"/>
              <a:t>A </a:t>
            </a:r>
            <a:r>
              <a:rPr lang="de-CH" dirty="0" err="1"/>
              <a:t>proof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longitudinal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Manipulated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GFR </a:t>
            </a:r>
            <a:r>
              <a:rPr lang="de-CH" dirty="0" err="1"/>
              <a:t>values</a:t>
            </a:r>
            <a:r>
              <a:rPr lang="de-CH" dirty="0"/>
              <a:t> (</a:t>
            </a:r>
            <a:r>
              <a:rPr lang="de-CH" dirty="0" err="1"/>
              <a:t>outcome</a:t>
            </a:r>
            <a:r>
              <a:rPr lang="de-CH" dirty="0"/>
              <a:t> variable)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checked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purpose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R </a:t>
            </a:r>
            <a:r>
              <a:rPr lang="de-CH" dirty="0" err="1"/>
              <a:t>package</a:t>
            </a:r>
            <a:r>
              <a:rPr lang="de-CH" dirty="0"/>
              <a:t>/ </a:t>
            </a:r>
            <a:r>
              <a:rPr lang="de-CH" dirty="0" err="1"/>
              <a:t>facility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outcome</a:t>
            </a:r>
            <a:r>
              <a:rPr lang="de-CH" dirty="0"/>
              <a:t> variable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real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659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Method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sz="1600" dirty="0"/>
              <a:t>Data from Moss et al (2012)</a:t>
            </a:r>
            <a:r>
              <a:rPr lang="en-GB" sz="1600" baseline="30000" dirty="0"/>
              <a:t>1</a:t>
            </a:r>
            <a:r>
              <a:rPr lang="en-GB" sz="1600" dirty="0"/>
              <a:t>’s virtual population of Guyton’s model of whole-body circulatory regulation model was sampled </a:t>
            </a:r>
            <a:endParaRPr lang="en-GB" dirty="0"/>
          </a:p>
          <a:p>
            <a:r>
              <a:rPr lang="en-GB" sz="1600" dirty="0"/>
              <a:t>The sample of virtual patients was taken from a virtual population on the basis of exhibiting conditions similar to those of a real-world patient </a:t>
            </a:r>
          </a:p>
          <a:p>
            <a:r>
              <a:rPr lang="en-GB" sz="1600" dirty="0"/>
              <a:t>Out of 96 parameters and 276 output variables :</a:t>
            </a:r>
            <a:endParaRPr lang="en-GB" dirty="0"/>
          </a:p>
          <a:p>
            <a:r>
              <a:rPr lang="en-GB" sz="1600" dirty="0"/>
              <a:t>32 cardiac, 21 renal, 16 autoregulation, 16 hormonal, 11 local circulation, and 4 thirst-related. </a:t>
            </a:r>
          </a:p>
          <a:p>
            <a:r>
              <a:rPr lang="en-GB" sz="1600" dirty="0">
                <a:effectLst/>
              </a:rPr>
              <a:t>This </a:t>
            </a:r>
            <a:r>
              <a:rPr lang="en-GB" sz="1600" dirty="0"/>
              <a:t>validation study used GFR, Extracellular K</a:t>
            </a:r>
            <a:r>
              <a:rPr lang="en-GB" sz="1600" baseline="30000" dirty="0"/>
              <a:t>+</a:t>
            </a:r>
            <a:r>
              <a:rPr lang="en-GB" sz="1600" dirty="0"/>
              <a:t>, MAP, HR over four </a:t>
            </a:r>
            <a:r>
              <a:rPr lang="en-GB" sz="1600" dirty="0" err="1"/>
              <a:t>unequispaced</a:t>
            </a:r>
            <a:r>
              <a:rPr lang="en-GB" sz="1600" dirty="0"/>
              <a:t> time points: 1 hour, 1 day, 1 week and 1 month</a:t>
            </a:r>
            <a:endParaRPr lang="en-GB" dirty="0">
              <a:effectLst/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442327A-7AA2-D14F-BBC1-2C610A5C32DC}"/>
              </a:ext>
            </a:extLst>
          </p:cNvPr>
          <p:cNvSpPr txBox="1">
            <a:spLocks/>
          </p:cNvSpPr>
          <p:nvPr/>
        </p:nvSpPr>
        <p:spPr>
          <a:xfrm>
            <a:off x="1187624" y="4817165"/>
            <a:ext cx="7776864" cy="326335"/>
          </a:xfrm>
          <a:prstGeom prst="rect">
            <a:avLst/>
          </a:prstGeom>
        </p:spPr>
        <p:txBody>
          <a:bodyPr/>
          <a:lstStyle>
            <a:lvl1pPr marL="257106" indent="-257106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064" indent="-214255" algn="l" defTabSz="6856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021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9830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639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447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56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800" dirty="0">
                <a:latin typeface="Century Gothic" panose="020B0502020202020204" pitchFamily="34" charset="0"/>
              </a:rPr>
              <a:t>Moss R, Grosse T, Marchant I, </a:t>
            </a:r>
            <a:r>
              <a:rPr lang="en-GB" sz="800" dirty="0" err="1">
                <a:latin typeface="Century Gothic" panose="020B0502020202020204" pitchFamily="34" charset="0"/>
              </a:rPr>
              <a:t>Lassau</a:t>
            </a:r>
            <a:r>
              <a:rPr lang="en-GB" sz="800" dirty="0">
                <a:latin typeface="Century Gothic" panose="020B0502020202020204" pitchFamily="34" charset="0"/>
              </a:rPr>
              <a:t> N, </a:t>
            </a:r>
            <a:r>
              <a:rPr lang="en-GB" sz="800" dirty="0" err="1">
                <a:latin typeface="Century Gothic" panose="020B0502020202020204" pitchFamily="34" charset="0"/>
              </a:rPr>
              <a:t>Gueyffier</a:t>
            </a:r>
            <a:r>
              <a:rPr lang="en-GB" sz="800" dirty="0">
                <a:latin typeface="Century Gothic" panose="020B0502020202020204" pitchFamily="34" charset="0"/>
              </a:rPr>
              <a:t> F, et al. (2012) Virtual Patients and Sensitivity Analysis of the Guyton Model of Blood Pressure Regulation: Towards Individualized Models of Whole-Body Physiology. </a:t>
            </a:r>
            <a:r>
              <a:rPr lang="en-GB" sz="800" dirty="0" err="1">
                <a:latin typeface="Century Gothic" panose="020B0502020202020204" pitchFamily="34" charset="0"/>
              </a:rPr>
              <a:t>PLoS</a:t>
            </a:r>
            <a:r>
              <a:rPr lang="en-GB" sz="800" dirty="0">
                <a:latin typeface="Century Gothic" panose="020B0502020202020204" pitchFamily="34" charset="0"/>
              </a:rPr>
              <a:t> </a:t>
            </a:r>
            <a:r>
              <a:rPr lang="en-GB" sz="800" dirty="0" err="1">
                <a:latin typeface="Century Gothic" panose="020B0502020202020204" pitchFamily="34" charset="0"/>
              </a:rPr>
              <a:t>Comput</a:t>
            </a:r>
            <a:r>
              <a:rPr lang="en-GB" sz="800" dirty="0">
                <a:latin typeface="Century Gothic" panose="020B0502020202020204" pitchFamily="34" charset="0"/>
              </a:rPr>
              <a:t> </a:t>
            </a:r>
            <a:r>
              <a:rPr lang="en-GB" sz="800" dirty="0" err="1">
                <a:latin typeface="Century Gothic" panose="020B0502020202020204" pitchFamily="34" charset="0"/>
              </a:rPr>
              <a:t>Biol</a:t>
            </a:r>
            <a:r>
              <a:rPr lang="en-GB" sz="800" dirty="0">
                <a:latin typeface="Century Gothic" panose="020B0502020202020204" pitchFamily="34" charset="0"/>
              </a:rPr>
              <a:t> 8(6): e1002571. doi:10.1371/journal.pcbi.1002571 </a:t>
            </a:r>
            <a:endParaRPr lang="en-GB" sz="8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GFR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outcome</a:t>
            </a:r>
            <a:r>
              <a:rPr lang="de-CH" dirty="0"/>
              <a:t> variable (90 L/min </a:t>
            </a:r>
            <a:r>
              <a:rPr lang="de-CH" dirty="0" err="1"/>
              <a:t>threshold</a:t>
            </a:r>
            <a:r>
              <a:rPr lang="de-CH" dirty="0"/>
              <a:t>) </a:t>
            </a:r>
            <a:r>
              <a:rPr lang="de-CH" dirty="0" err="1"/>
              <a:t>and</a:t>
            </a:r>
            <a:r>
              <a:rPr lang="de-CH" dirty="0"/>
              <a:t> MAP (110 </a:t>
            </a:r>
            <a:r>
              <a:rPr lang="de-CH" dirty="0" err="1"/>
              <a:t>mmHg</a:t>
            </a:r>
            <a:r>
              <a:rPr lang="de-CH" dirty="0"/>
              <a:t> </a:t>
            </a:r>
            <a:r>
              <a:rPr lang="de-CH" dirty="0" err="1"/>
              <a:t>thresdhold</a:t>
            </a:r>
            <a:r>
              <a:rPr lang="de-CH" dirty="0"/>
              <a:t>)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covariate</a:t>
            </a:r>
            <a:endParaRPr lang="de-CH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D2CC41D-EFEF-F04E-8293-B38575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" y="1423110"/>
            <a:ext cx="4287341" cy="302972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7270007-816E-2344-A0BE-29BE1C58D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40" y="1423110"/>
            <a:ext cx="4360028" cy="308108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D5BD64-37F0-FE46-A7D2-BBE623E9EADE}"/>
              </a:ext>
            </a:extLst>
          </p:cNvPr>
          <p:cNvSpPr txBox="1">
            <a:spLocks/>
          </p:cNvSpPr>
          <p:nvPr/>
        </p:nvSpPr>
        <p:spPr>
          <a:xfrm>
            <a:off x="357742" y="4434919"/>
            <a:ext cx="4249787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 algn="l" defTabSz="68561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557064" indent="-214255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857021" indent="-171404" algn="l" defTabSz="685617" rtl="0" eaLnBrk="1" latinLnBrk="0" hangingPunct="1">
              <a:spcBef>
                <a:spcPct val="20000"/>
              </a:spcBef>
              <a:buClr>
                <a:srgbClr val="61616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199830" indent="-171404" algn="l" defTabSz="685617" rtl="0" eaLnBrk="1" latinLnBrk="0" hangingPunct="1">
              <a:spcBef>
                <a:spcPct val="20000"/>
              </a:spcBef>
              <a:buClr>
                <a:srgbClr val="6D0303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548590" indent="-177356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1885447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56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900" dirty="0" err="1"/>
              <a:t>Fig</a:t>
            </a:r>
            <a:r>
              <a:rPr lang="de-CH" sz="900" dirty="0"/>
              <a:t> A : Distribution </a:t>
            </a:r>
            <a:r>
              <a:rPr lang="de-CH" sz="900" dirty="0" err="1"/>
              <a:t>of</a:t>
            </a:r>
            <a:r>
              <a:rPr lang="de-CH" sz="900" dirty="0"/>
              <a:t> GFR </a:t>
            </a:r>
            <a:r>
              <a:rPr lang="de-CH" sz="900" dirty="0" err="1"/>
              <a:t>as</a:t>
            </a:r>
            <a:r>
              <a:rPr lang="de-CH" sz="900" dirty="0"/>
              <a:t> </a:t>
            </a:r>
            <a:r>
              <a:rPr lang="de-CH" sz="900" dirty="0" err="1"/>
              <a:t>outcome</a:t>
            </a:r>
            <a:r>
              <a:rPr lang="de-CH" sz="900" dirty="0"/>
              <a:t> variable (90 L/min </a:t>
            </a:r>
            <a:r>
              <a:rPr lang="de-CH" sz="900" dirty="0" err="1"/>
              <a:t>threshold</a:t>
            </a:r>
            <a:r>
              <a:rPr lang="de-CH" sz="900" dirty="0"/>
              <a:t>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3940ED8-86A3-654F-AE06-3F79D273ACF5}"/>
              </a:ext>
            </a:extLst>
          </p:cNvPr>
          <p:cNvSpPr txBox="1">
            <a:spLocks/>
          </p:cNvSpPr>
          <p:nvPr/>
        </p:nvSpPr>
        <p:spPr>
          <a:xfrm>
            <a:off x="5016970" y="4436197"/>
            <a:ext cx="4249787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 algn="l" defTabSz="68561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557064" indent="-214255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857021" indent="-171404" algn="l" defTabSz="685617" rtl="0" eaLnBrk="1" latinLnBrk="0" hangingPunct="1">
              <a:spcBef>
                <a:spcPct val="20000"/>
              </a:spcBef>
              <a:buClr>
                <a:srgbClr val="61616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199830" indent="-171404" algn="l" defTabSz="685617" rtl="0" eaLnBrk="1" latinLnBrk="0" hangingPunct="1">
              <a:spcBef>
                <a:spcPct val="20000"/>
              </a:spcBef>
              <a:buClr>
                <a:srgbClr val="6D0303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548590" indent="-177356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1885447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56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900" dirty="0" err="1"/>
              <a:t>Fig</a:t>
            </a:r>
            <a:r>
              <a:rPr lang="de-CH" sz="900" dirty="0"/>
              <a:t> B : Distribution </a:t>
            </a:r>
            <a:r>
              <a:rPr lang="de-CH" sz="900" dirty="0" err="1"/>
              <a:t>of</a:t>
            </a:r>
            <a:r>
              <a:rPr lang="de-CH" sz="900" dirty="0"/>
              <a:t> MAP (110 L/min </a:t>
            </a:r>
            <a:r>
              <a:rPr lang="de-CH" sz="900" dirty="0" err="1"/>
              <a:t>threshold</a:t>
            </a:r>
            <a:r>
              <a:rPr lang="de-CH" sz="900" dirty="0"/>
              <a:t>) </a:t>
            </a:r>
            <a:r>
              <a:rPr lang="de-CH" sz="900" dirty="0" err="1"/>
              <a:t>as</a:t>
            </a:r>
            <a:r>
              <a:rPr lang="de-CH" sz="900" dirty="0"/>
              <a:t> </a:t>
            </a:r>
            <a:r>
              <a:rPr lang="de-CH" sz="900" dirty="0" err="1"/>
              <a:t>covariate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24213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Raw</a:t>
            </a:r>
            <a:r>
              <a:rPr lang="de-CH" dirty="0"/>
              <a:t> </a:t>
            </a:r>
            <a:r>
              <a:rPr lang="de-CH" dirty="0" err="1"/>
              <a:t>trajectories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GFR </a:t>
            </a:r>
            <a:r>
              <a:rPr lang="de-CH" dirty="0" err="1"/>
              <a:t>and</a:t>
            </a:r>
            <a:r>
              <a:rPr lang="de-CH" dirty="0"/>
              <a:t> MAP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76A8E93-6A5C-8B4C-A304-82C50355B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686"/>
            <a:ext cx="4429299" cy="3130038"/>
          </a:xfrm>
          <a:prstGeom prst="rect">
            <a:avLst/>
          </a:prstGeom>
        </p:spPr>
      </p:pic>
      <p:pic>
        <p:nvPicPr>
          <p:cNvPr id="9" name="Picture 8" descr="A red rectangle with text&#10;&#10;Description automatically generated with low confidence">
            <a:extLst>
              <a:ext uri="{FF2B5EF4-FFF2-40B4-BE49-F238E27FC236}">
                <a16:creationId xmlns:a16="http://schemas.microsoft.com/office/drawing/2014/main" id="{9A6C1EF8-3211-5145-B282-AD9079FC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97" y="1275606"/>
            <a:ext cx="4429299" cy="31300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05B1F8-6B22-ED4F-B7E9-500E40FF1727}"/>
              </a:ext>
            </a:extLst>
          </p:cNvPr>
          <p:cNvSpPr txBox="1">
            <a:spLocks/>
          </p:cNvSpPr>
          <p:nvPr/>
        </p:nvSpPr>
        <p:spPr>
          <a:xfrm>
            <a:off x="237636" y="4299942"/>
            <a:ext cx="4249787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 algn="l" defTabSz="68561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557064" indent="-214255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857021" indent="-171404" algn="l" defTabSz="685617" rtl="0" eaLnBrk="1" latinLnBrk="0" hangingPunct="1">
              <a:spcBef>
                <a:spcPct val="20000"/>
              </a:spcBef>
              <a:buClr>
                <a:srgbClr val="61616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199830" indent="-171404" algn="l" defTabSz="685617" rtl="0" eaLnBrk="1" latinLnBrk="0" hangingPunct="1">
              <a:spcBef>
                <a:spcPct val="20000"/>
              </a:spcBef>
              <a:buClr>
                <a:srgbClr val="6D0303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548590" indent="-177356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1885447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56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900" dirty="0" err="1"/>
              <a:t>Fig</a:t>
            </a:r>
            <a:r>
              <a:rPr lang="de-CH" sz="900" dirty="0"/>
              <a:t> A : </a:t>
            </a:r>
            <a:r>
              <a:rPr lang="de-CH" sz="900" dirty="0" err="1"/>
              <a:t>Raw</a:t>
            </a:r>
            <a:r>
              <a:rPr lang="de-CH" sz="900" dirty="0"/>
              <a:t> </a:t>
            </a:r>
            <a:r>
              <a:rPr lang="de-CH" sz="900" dirty="0" err="1"/>
              <a:t>trajectories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time (1: 1 </a:t>
            </a:r>
            <a:r>
              <a:rPr lang="de-CH" sz="900" dirty="0" err="1"/>
              <a:t>hour</a:t>
            </a:r>
            <a:r>
              <a:rPr lang="de-CH" sz="900" dirty="0"/>
              <a:t>, 2: 1 </a:t>
            </a:r>
            <a:r>
              <a:rPr lang="de-CH" sz="900" dirty="0" err="1"/>
              <a:t>day</a:t>
            </a:r>
            <a:r>
              <a:rPr lang="de-CH" sz="900" dirty="0"/>
              <a:t>, 3: 1 </a:t>
            </a:r>
            <a:r>
              <a:rPr lang="de-CH" sz="900" dirty="0" err="1"/>
              <a:t>week</a:t>
            </a:r>
            <a:r>
              <a:rPr lang="de-CH" sz="900" dirty="0"/>
              <a:t>, 4: 1 </a:t>
            </a:r>
            <a:r>
              <a:rPr lang="de-CH" sz="900" dirty="0" err="1"/>
              <a:t>month</a:t>
            </a:r>
            <a:r>
              <a:rPr lang="de-CH" sz="900" dirty="0"/>
              <a:t>) </a:t>
            </a:r>
          </a:p>
          <a:p>
            <a:r>
              <a:rPr lang="de-CH" sz="900" dirty="0" err="1"/>
              <a:t>for</a:t>
            </a:r>
            <a:r>
              <a:rPr lang="de-CH" sz="900" dirty="0"/>
              <a:t> GFR in L/min in </a:t>
            </a:r>
            <a:r>
              <a:rPr lang="de-CH" sz="900" dirty="0" err="1"/>
              <a:t>Figure</a:t>
            </a:r>
            <a:r>
              <a:rPr lang="de-CH" sz="900" dirty="0"/>
              <a:t> A.</a:t>
            </a:r>
          </a:p>
          <a:p>
            <a:endParaRPr lang="de-CH" sz="9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289BAD-0C27-D141-B2BD-42CB48501A99}"/>
              </a:ext>
            </a:extLst>
          </p:cNvPr>
          <p:cNvSpPr txBox="1">
            <a:spLocks/>
          </p:cNvSpPr>
          <p:nvPr/>
        </p:nvSpPr>
        <p:spPr>
          <a:xfrm>
            <a:off x="4767545" y="4299942"/>
            <a:ext cx="4249787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 algn="l" defTabSz="68561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557064" indent="-214255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857021" indent="-171404" algn="l" defTabSz="685617" rtl="0" eaLnBrk="1" latinLnBrk="0" hangingPunct="1">
              <a:spcBef>
                <a:spcPct val="20000"/>
              </a:spcBef>
              <a:buClr>
                <a:srgbClr val="61616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199830" indent="-171404" algn="l" defTabSz="685617" rtl="0" eaLnBrk="1" latinLnBrk="0" hangingPunct="1">
              <a:spcBef>
                <a:spcPct val="20000"/>
              </a:spcBef>
              <a:buClr>
                <a:srgbClr val="6D0303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548590" indent="-177356" algn="l" defTabSz="685617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1885447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56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900" dirty="0" err="1"/>
              <a:t>Fig</a:t>
            </a:r>
            <a:r>
              <a:rPr lang="de-CH" sz="900" dirty="0"/>
              <a:t> B : </a:t>
            </a:r>
            <a:r>
              <a:rPr lang="de-CH" sz="900" dirty="0" err="1"/>
              <a:t>Raw</a:t>
            </a:r>
            <a:r>
              <a:rPr lang="de-CH" sz="900" dirty="0"/>
              <a:t> </a:t>
            </a:r>
            <a:r>
              <a:rPr lang="de-CH" sz="900" dirty="0" err="1"/>
              <a:t>trajectories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time (1: 1 </a:t>
            </a:r>
            <a:r>
              <a:rPr lang="de-CH" sz="900" dirty="0" err="1"/>
              <a:t>hour</a:t>
            </a:r>
            <a:r>
              <a:rPr lang="de-CH" sz="900" dirty="0"/>
              <a:t>, 2: 1 </a:t>
            </a:r>
            <a:r>
              <a:rPr lang="de-CH" sz="900" dirty="0" err="1"/>
              <a:t>day</a:t>
            </a:r>
            <a:r>
              <a:rPr lang="de-CH" sz="900" dirty="0"/>
              <a:t>, 3: 1 </a:t>
            </a:r>
            <a:r>
              <a:rPr lang="de-CH" sz="900" dirty="0" err="1"/>
              <a:t>week</a:t>
            </a:r>
            <a:r>
              <a:rPr lang="de-CH" sz="900" dirty="0"/>
              <a:t>, 4: 1 </a:t>
            </a:r>
            <a:r>
              <a:rPr lang="de-CH" sz="900" dirty="0" err="1"/>
              <a:t>month</a:t>
            </a:r>
            <a:r>
              <a:rPr lang="de-CH" sz="900" dirty="0"/>
              <a:t>) </a:t>
            </a:r>
          </a:p>
          <a:p>
            <a:r>
              <a:rPr lang="de-CH" sz="900" dirty="0" err="1"/>
              <a:t>for</a:t>
            </a:r>
            <a:r>
              <a:rPr lang="de-CH" sz="900" dirty="0"/>
              <a:t> MAP  in </a:t>
            </a:r>
            <a:r>
              <a:rPr lang="de-CH" sz="900" dirty="0" err="1"/>
              <a:t>mmHg</a:t>
            </a:r>
            <a:r>
              <a:rPr lang="de-CH" sz="900" dirty="0"/>
              <a:t> in </a:t>
            </a:r>
            <a:r>
              <a:rPr lang="de-CH" sz="900" dirty="0" err="1"/>
              <a:t>Figure</a:t>
            </a:r>
            <a:r>
              <a:rPr lang="de-CH" sz="900" dirty="0"/>
              <a:t> B.</a:t>
            </a:r>
          </a:p>
          <a:p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06571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Clustering GFR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partitians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DD83D2D-6F44-DC4F-A151-E429B906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" y="986602"/>
            <a:ext cx="4351123" cy="307479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2897E5B-C092-A94F-830C-41069AF8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28" y="1028039"/>
            <a:ext cx="4351125" cy="3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dirty="0">
                <a:effectLst/>
              </a:rPr>
              <a:t>Results of supervised clustering vs splitting data based on clinical thresholds </a:t>
            </a:r>
          </a:p>
          <a:p>
            <a:r>
              <a:rPr lang="en-GB" dirty="0"/>
              <a:t>Clustering R package </a:t>
            </a:r>
            <a:r>
              <a:rPr lang="en-GB" i="1" dirty="0" err="1"/>
              <a:t>kml</a:t>
            </a:r>
            <a:r>
              <a:rPr lang="en-GB" i="1" dirty="0"/>
              <a:t> by </a:t>
            </a:r>
            <a:r>
              <a:rPr lang="en-GB" dirty="0" err="1"/>
              <a:t>Genolini</a:t>
            </a:r>
            <a:r>
              <a:rPr lang="en-GB" dirty="0"/>
              <a:t> et al (2017)</a:t>
            </a:r>
            <a:r>
              <a:rPr lang="en-GB" i="1" baseline="30000" dirty="0"/>
              <a:t>1 </a:t>
            </a:r>
            <a:r>
              <a:rPr lang="en-GB" dirty="0"/>
              <a:t> show distinct trajectories for virtual population</a:t>
            </a:r>
            <a:endParaRPr lang="en-GB" dirty="0">
              <a:effectLst/>
            </a:endParaRPr>
          </a:p>
          <a:p>
            <a:r>
              <a:rPr lang="en-GB" dirty="0"/>
              <a:t>The clustered data may show that covariates are associated with dependant variable through further modelling techniques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010E4-BB3E-1B4C-8EDF-F6AF435D63B5}"/>
              </a:ext>
            </a:extLst>
          </p:cNvPr>
          <p:cNvSpPr txBox="1"/>
          <p:nvPr/>
        </p:nvSpPr>
        <p:spPr>
          <a:xfrm>
            <a:off x="1115616" y="480399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800" dirty="0" err="1">
                <a:latin typeface="Century Gothic" panose="020B0502020202020204" pitchFamily="34" charset="0"/>
              </a:rPr>
              <a:t>Genolini</a:t>
            </a:r>
            <a:r>
              <a:rPr lang="en-GB" sz="800" dirty="0">
                <a:latin typeface="Century Gothic" panose="020B0502020202020204" pitchFamily="34" charset="0"/>
              </a:rPr>
              <a:t>, </a:t>
            </a:r>
            <a:r>
              <a:rPr lang="en-GB" sz="800" dirty="0" err="1">
                <a:latin typeface="Century Gothic" panose="020B0502020202020204" pitchFamily="34" charset="0"/>
              </a:rPr>
              <a:t>Alacoque</a:t>
            </a:r>
            <a:r>
              <a:rPr lang="en-GB" sz="800" dirty="0">
                <a:latin typeface="Century Gothic" panose="020B0502020202020204" pitchFamily="34" charset="0"/>
              </a:rPr>
              <a:t>, </a:t>
            </a:r>
            <a:r>
              <a:rPr lang="en-GB" sz="800" dirty="0" err="1">
                <a:latin typeface="Century Gothic" panose="020B0502020202020204" pitchFamily="34" charset="0"/>
              </a:rPr>
              <a:t>Sentenac</a:t>
            </a:r>
            <a:r>
              <a:rPr lang="en-GB" sz="800" dirty="0">
                <a:latin typeface="Century Gothic" panose="020B0502020202020204" pitchFamily="34" charset="0"/>
              </a:rPr>
              <a:t>, Arnaud, 2017 </a:t>
            </a:r>
            <a:r>
              <a:rPr lang="en-GB" sz="800" dirty="0" err="1">
                <a:latin typeface="Century Gothic" panose="020B0502020202020204" pitchFamily="34" charset="0"/>
              </a:rPr>
              <a:t>kml</a:t>
            </a:r>
            <a:r>
              <a:rPr lang="en-GB" sz="800" dirty="0">
                <a:latin typeface="Century Gothic" panose="020B0502020202020204" pitchFamily="34" charset="0"/>
              </a:rPr>
              <a:t> and kml3d: R Packages to Cluster Longitudinal Data </a:t>
            </a:r>
            <a:r>
              <a:rPr lang="en-GB" sz="800" dirty="0" err="1">
                <a:latin typeface="Century Gothic" panose="020B0502020202020204" pitchFamily="34" charset="0"/>
              </a:rPr>
              <a:t>kml</a:t>
            </a:r>
            <a:r>
              <a:rPr lang="en-GB" sz="800" dirty="0">
                <a:latin typeface="Century Gothic" panose="020B0502020202020204" pitchFamily="34" charset="0"/>
              </a:rPr>
              <a:t> and kml3d: R Packages to Cluster Longitudinal Data </a:t>
            </a:r>
          </a:p>
          <a:p>
            <a:pPr marL="342900" indent="-342900">
              <a:buFont typeface="+mj-lt"/>
              <a:buAutoNum type="arabicPeriod"/>
            </a:pPr>
            <a:endParaRPr lang="en-CH" sz="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Outlook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555526"/>
            <a:ext cx="9144000" cy="4176018"/>
          </a:xfrm>
        </p:spPr>
        <p:txBody>
          <a:bodyPr anchor="ctr"/>
          <a:lstStyle/>
          <a:p>
            <a:pPr marL="64277" indent="0">
              <a:buNone/>
            </a:pPr>
            <a:endParaRPr lang="en-GB" dirty="0"/>
          </a:p>
          <a:p>
            <a:r>
              <a:rPr lang="en-GB" sz="1600" dirty="0">
                <a:effectLst/>
              </a:rPr>
              <a:t>This </a:t>
            </a:r>
            <a:r>
              <a:rPr lang="en-GB" sz="1600" dirty="0"/>
              <a:t>validation study used GFR, Extracellular K</a:t>
            </a:r>
            <a:r>
              <a:rPr lang="en-GB" sz="1600" baseline="30000" dirty="0"/>
              <a:t>+</a:t>
            </a:r>
            <a:r>
              <a:rPr lang="en-GB" sz="1600" dirty="0"/>
              <a:t>, MAP, HR. This could be further improved and guided by clinical knowledge</a:t>
            </a:r>
          </a:p>
          <a:p>
            <a:r>
              <a:rPr lang="en-GB" sz="1600" dirty="0"/>
              <a:t>Ideal number of clusters could be validated </a:t>
            </a:r>
          </a:p>
        </p:txBody>
      </p:sp>
    </p:spTree>
    <p:extLst>
      <p:ext uri="{BB962C8B-B14F-4D97-AF65-F5344CB8AC3E}">
        <p14:creationId xmlns:p14="http://schemas.microsoft.com/office/powerpoint/2010/main" val="2493094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566</Words>
  <Application>Microsoft Macintosh PowerPoint</Application>
  <PresentationFormat>On-screen Show (16:9)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Yeo</dc:creator>
  <cp:lastModifiedBy>Audrey Yeo</cp:lastModifiedBy>
  <cp:revision>11</cp:revision>
  <cp:lastPrinted>2013-09-24T20:36:08Z</cp:lastPrinted>
  <dcterms:created xsi:type="dcterms:W3CDTF">2021-01-06T08:20:48Z</dcterms:created>
  <dcterms:modified xsi:type="dcterms:W3CDTF">2021-01-06T14:18:03Z</dcterms:modified>
</cp:coreProperties>
</file>