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58" r:id="rId2"/>
    <p:sldId id="346" r:id="rId3"/>
    <p:sldId id="568" r:id="rId4"/>
    <p:sldId id="557" r:id="rId5"/>
    <p:sldId id="559" r:id="rId6"/>
    <p:sldId id="569" r:id="rId7"/>
    <p:sldId id="570" r:id="rId8"/>
    <p:sldId id="571" r:id="rId9"/>
    <p:sldId id="562" r:id="rId10"/>
    <p:sldId id="563" r:id="rId11"/>
    <p:sldId id="564" r:id="rId12"/>
    <p:sldId id="565" r:id="rId13"/>
    <p:sldId id="566" r:id="rId14"/>
    <p:sldId id="567" r:id="rId15"/>
  </p:sldIdLst>
  <p:sldSz cx="9144000" cy="5143500" type="screen16x9"/>
  <p:notesSz cx="7099300" cy="10234613"/>
  <p:defaultTextStyle>
    <a:defPPr>
      <a:defRPr lang="de-DE"/>
    </a:defPPr>
    <a:lvl1pPr marL="0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809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617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426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234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4043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851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660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468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27">
          <p15:clr>
            <a:srgbClr val="A4A3A4"/>
          </p15:clr>
        </p15:guide>
        <p15:guide id="3" orient="horz" pos="3219">
          <p15:clr>
            <a:srgbClr val="A4A3A4"/>
          </p15:clr>
        </p15:guide>
        <p15:guide id="4" orient="horz" pos="3015">
          <p15:clr>
            <a:srgbClr val="A4A3A4"/>
          </p15:clr>
        </p15:guide>
        <p15:guide id="5" orient="horz" pos="3117">
          <p15:clr>
            <a:srgbClr val="A4A3A4"/>
          </p15:clr>
        </p15:guide>
        <p15:guide id="6" orient="horz" pos="1586">
          <p15:clr>
            <a:srgbClr val="A4A3A4"/>
          </p15:clr>
        </p15:guide>
        <p15:guide id="7" pos="2381">
          <p15:clr>
            <a:srgbClr val="A4A3A4"/>
          </p15:clr>
        </p15:guide>
        <p15:guide id="8" pos="5602">
          <p15:clr>
            <a:srgbClr val="A4A3A4"/>
          </p15:clr>
        </p15:guide>
        <p15:guide id="9" pos="127">
          <p15:clr>
            <a:srgbClr val="A4A3A4"/>
          </p15:clr>
        </p15:guide>
        <p15:guide id="10" pos="1202">
          <p15:clr>
            <a:srgbClr val="A4A3A4"/>
          </p15:clr>
        </p15:guide>
        <p15:guide id="11" pos="4014">
          <p15:clr>
            <a:srgbClr val="A4A3A4"/>
          </p15:clr>
        </p15:guide>
        <p15:guide id="12" pos="4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6161"/>
    <a:srgbClr val="5F5F5F"/>
    <a:srgbClr val="808080"/>
    <a:srgbClr val="BC5908"/>
    <a:srgbClr val="FFFF00"/>
    <a:srgbClr val="D9D9D9"/>
    <a:srgbClr val="C00000"/>
    <a:srgbClr val="D3CF23"/>
    <a:srgbClr val="B4C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23" autoAdjust="0"/>
    <p:restoredTop sz="95853" autoAdjust="0"/>
  </p:normalViewPr>
  <p:slideViewPr>
    <p:cSldViewPr showGuides="1">
      <p:cViewPr varScale="1">
        <p:scale>
          <a:sx n="150" d="100"/>
          <a:sy n="150" d="100"/>
        </p:scale>
        <p:origin x="1080" y="168"/>
      </p:cViewPr>
      <p:guideLst>
        <p:guide orient="horz" pos="1620"/>
        <p:guide orient="horz" pos="327"/>
        <p:guide orient="horz" pos="3219"/>
        <p:guide orient="horz" pos="3015"/>
        <p:guide orient="horz" pos="3117"/>
        <p:guide orient="horz" pos="1586"/>
        <p:guide pos="2381"/>
        <p:guide pos="5602"/>
        <p:guide pos="127"/>
        <p:guide pos="1202"/>
        <p:guide pos="4014"/>
        <p:guide pos="4513"/>
      </p:guideLst>
    </p:cSldViewPr>
  </p:slideViewPr>
  <p:outlineViewPr>
    <p:cViewPr>
      <p:scale>
        <a:sx n="33" d="100"/>
        <a:sy n="33" d="100"/>
      </p:scale>
      <p:origin x="0" y="25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58DDA53-E44A-4E8F-9228-4BA2471A0985}" type="datetimeFigureOut">
              <a:rPr lang="de-CH" smtClean="0"/>
              <a:pPr/>
              <a:t>06.01.21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FEE2E51-77B8-4C8C-BD9A-93995CB69098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645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6A3F443-AB13-42FF-8F0C-173B91469845}" type="datetimeFigureOut">
              <a:rPr lang="de-CH" smtClean="0"/>
              <a:pPr/>
              <a:t>06.01.21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32859CF-9475-4C52-8255-D3A7EDA98344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79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09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17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426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234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043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851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0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468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859CF-9475-4C52-8255-D3A7EDA98344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482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51570"/>
            <a:ext cx="9144000" cy="1134126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0"/>
              </a:spcBef>
              <a:buNone/>
              <a:defRPr sz="33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 der Präsentation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39704"/>
            <a:ext cx="9144000" cy="324185"/>
          </a:xfrm>
          <a:prstGeom prst="rect">
            <a:avLst/>
          </a:prstGeom>
        </p:spPr>
        <p:txBody>
          <a:bodyPr lIns="68562" tIns="34281" rIns="68562" bIns="34281"/>
          <a:lstStyle>
            <a:lvl1pPr marL="66657" indent="0">
              <a:spcBef>
                <a:spcPts val="0"/>
              </a:spcBef>
              <a:buFontTx/>
              <a:buNone/>
              <a:defRPr sz="1500" b="1" baseline="0"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500" b="1"/>
            </a:lvl2pPr>
            <a:lvl3pPr marL="0" indent="0">
              <a:spcBef>
                <a:spcPts val="0"/>
              </a:spcBef>
              <a:buFontTx/>
              <a:buNone/>
              <a:defRPr sz="1500" b="1"/>
            </a:lvl3pPr>
            <a:lvl4pPr marL="0" indent="0">
              <a:spcBef>
                <a:spcPts val="0"/>
              </a:spcBef>
              <a:buFontTx/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 b="1"/>
            </a:lvl5pPr>
          </a:lstStyle>
          <a:p>
            <a:pPr lvl="0"/>
            <a:r>
              <a:rPr lang="de-CH" noProof="0" dirty="0"/>
              <a:t>Name des Vortragenden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409732"/>
            <a:ext cx="9144000" cy="972108"/>
          </a:xfrm>
          <a:prstGeom prst="rect">
            <a:avLst/>
          </a:prstGeom>
        </p:spPr>
        <p:txBody>
          <a:bodyPr lIns="68562" tIns="34281" rIns="68562" bIns="34281"/>
          <a:lstStyle>
            <a:lvl1pPr marL="66657" indent="0">
              <a:spcBef>
                <a:spcPts val="0"/>
              </a:spcBef>
              <a:buFontTx/>
              <a:buNone/>
              <a:defRPr sz="1500" b="0" baseline="0"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500" b="1"/>
            </a:lvl2pPr>
            <a:lvl3pPr marL="0" indent="0">
              <a:spcBef>
                <a:spcPts val="0"/>
              </a:spcBef>
              <a:buFontTx/>
              <a:buNone/>
              <a:defRPr sz="1500" b="1"/>
            </a:lvl3pPr>
            <a:lvl4pPr marL="0" indent="0">
              <a:spcBef>
                <a:spcPts val="0"/>
              </a:spcBef>
              <a:buFontTx/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 b="1"/>
            </a:lvl5pPr>
          </a:lstStyle>
          <a:p>
            <a:pPr lvl="0"/>
            <a:r>
              <a:rPr lang="de-DE" noProof="0" dirty="0"/>
              <a:t>Universität Zürich</a:t>
            </a:r>
          </a:p>
          <a:p>
            <a:pPr lvl="0"/>
            <a:r>
              <a:rPr lang="de-DE" noProof="0" dirty="0"/>
              <a:t>Physiologisches Institut</a:t>
            </a:r>
          </a:p>
          <a:p>
            <a:pPr lvl="0"/>
            <a:r>
              <a:rPr lang="de-DE" noProof="0" dirty="0"/>
              <a:t>The Interface Group</a:t>
            </a:r>
          </a:p>
        </p:txBody>
      </p:sp>
      <p:pic>
        <p:nvPicPr>
          <p:cNvPr id="1026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17" y="4807036"/>
            <a:ext cx="1995151" cy="317978"/>
          </a:xfrm>
          <a:prstGeom prst="rect">
            <a:avLst/>
          </a:prstGeom>
        </p:spPr>
      </p:pic>
      <p:sp>
        <p:nvSpPr>
          <p:cNvPr id="1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868144" y="4817165"/>
            <a:ext cx="3096344" cy="162018"/>
          </a:xfrm>
          <a:prstGeom prst="rect">
            <a:avLst/>
          </a:prstGeom>
        </p:spPr>
        <p:txBody>
          <a:bodyPr lIns="68562" tIns="34281" rIns="68562" bIns="34281"/>
          <a:lstStyle>
            <a:lvl1pPr marL="66657" indent="0" algn="r">
              <a:spcBef>
                <a:spcPts val="0"/>
              </a:spcBef>
              <a:buFontTx/>
              <a:buNone/>
              <a:defRPr sz="700" b="0" baseline="0"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500" b="1"/>
            </a:lvl2pPr>
            <a:lvl3pPr marL="0" indent="0">
              <a:spcBef>
                <a:spcPts val="0"/>
              </a:spcBef>
              <a:buFontTx/>
              <a:buNone/>
              <a:defRPr sz="1500" b="1"/>
            </a:lvl3pPr>
            <a:lvl4pPr marL="0" indent="0">
              <a:spcBef>
                <a:spcPts val="0"/>
              </a:spcBef>
              <a:buFontTx/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 b="1"/>
            </a:lvl5pPr>
          </a:lstStyle>
          <a:p>
            <a:pPr lvl="0"/>
            <a:r>
              <a:rPr lang="de-DE" noProof="0" dirty="0"/>
              <a:t>Event Name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5868144" y="4944988"/>
            <a:ext cx="3096344" cy="162018"/>
          </a:xfrm>
          <a:prstGeom prst="rect">
            <a:avLst/>
          </a:prstGeom>
        </p:spPr>
        <p:txBody>
          <a:bodyPr lIns="68562" tIns="34281" rIns="68562" bIns="34281"/>
          <a:lstStyle>
            <a:lvl1pPr marL="66657" indent="0" algn="r">
              <a:spcBef>
                <a:spcPts val="0"/>
              </a:spcBef>
              <a:buFontTx/>
              <a:buNone/>
              <a:defRPr sz="700" b="0" baseline="0"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500" b="1"/>
            </a:lvl2pPr>
            <a:lvl3pPr marL="0" indent="0">
              <a:spcBef>
                <a:spcPts val="0"/>
              </a:spcBef>
              <a:buFontTx/>
              <a:buNone/>
              <a:defRPr sz="1500" b="1"/>
            </a:lvl3pPr>
            <a:lvl4pPr marL="0" indent="0">
              <a:spcBef>
                <a:spcPts val="0"/>
              </a:spcBef>
              <a:buFontTx/>
              <a:buNone/>
              <a:defRPr sz="1500" b="1"/>
            </a:lvl4pPr>
            <a:lvl5pPr marL="0" indent="0">
              <a:spcBef>
                <a:spcPts val="0"/>
              </a:spcBef>
              <a:buFontTx/>
              <a:buNone/>
              <a:defRPr sz="1500" b="1"/>
            </a:lvl5pPr>
          </a:lstStyle>
          <a:p>
            <a:pPr lvl="0"/>
            <a:r>
              <a:rPr lang="de-DE" noProof="0" dirty="0"/>
              <a:t>Place, DD. Month YYYY</a:t>
            </a:r>
          </a:p>
        </p:txBody>
      </p:sp>
    </p:spTree>
    <p:extLst>
      <p:ext uri="{BB962C8B-B14F-4D97-AF65-F5344CB8AC3E}">
        <p14:creationId xmlns:p14="http://schemas.microsoft.com/office/powerpoint/2010/main" val="222785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hite Backgrou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490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"/>
            <a:ext cx="9144000" cy="4786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de-CH" noProof="0" dirty="0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7460"/>
            <a:ext cx="9144000" cy="4104084"/>
          </a:xfrm>
          <a:prstGeom prst="rect">
            <a:avLst/>
          </a:prstGeom>
        </p:spPr>
        <p:txBody>
          <a:bodyPr lIns="68562" tIns="34281" rIns="68562" bIns="34281"/>
          <a:lstStyle>
            <a:lvl1pPr marL="339238" indent="-274961">
              <a:buClr>
                <a:srgbClr val="910101"/>
              </a:buClr>
              <a:buFont typeface="Wingdings" pitchFamily="2" charset="2"/>
              <a:buChar char="§"/>
              <a:defRPr sz="1500" b="0">
                <a:solidFill>
                  <a:schemeClr val="bg1"/>
                </a:solidFill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 sz="1300" baseline="0">
                <a:solidFill>
                  <a:schemeClr val="bg1"/>
                </a:solidFill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Century Gothic" pitchFamily="34" charset="0"/>
              </a:defRPr>
            </a:lvl3pPr>
            <a:lvl4pPr marL="1199830" indent="-171404">
              <a:buClr>
                <a:srgbClr val="910101"/>
              </a:buClr>
              <a:buFont typeface="Arial" pitchFamily="34" charset="0"/>
              <a:buChar char="•"/>
              <a:defRPr sz="1000">
                <a:solidFill>
                  <a:schemeClr val="bg1"/>
                </a:solidFill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 sz="900">
                <a:solidFill>
                  <a:schemeClr val="bg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Hauptebene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 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0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5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"/>
            <a:ext cx="9144000" cy="4786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de-CH" noProof="0" dirty="0"/>
          </a:p>
        </p:txBody>
      </p:sp>
      <p:sp>
        <p:nvSpPr>
          <p:cNvPr id="10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1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337798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ed Black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"/>
            <a:ext cx="9144000" cy="4786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de-CH" noProof="0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9523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64277" indent="0">
              <a:lnSpc>
                <a:spcPct val="100000"/>
              </a:lnSpc>
              <a:spcBef>
                <a:spcPts val="0"/>
              </a:spcBef>
              <a:buClr>
                <a:srgbClr val="6D0303"/>
              </a:buClr>
              <a:buFontTx/>
              <a:buNone/>
              <a:defRPr sz="1800" b="0">
                <a:solidFill>
                  <a:schemeClr val="bg1"/>
                </a:solidFill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Kommentar</a:t>
            </a:r>
          </a:p>
        </p:txBody>
      </p:sp>
      <p:sp>
        <p:nvSpPr>
          <p:cNvPr id="13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4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6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lack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3"/>
            <a:ext cx="9144000" cy="4786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de-CH" noProof="0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1800" b="1" baseline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9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5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5400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407085" indent="-342809">
              <a:buClr>
                <a:srgbClr val="6D0303"/>
              </a:buClr>
              <a:buFontTx/>
              <a:buBlip>
                <a:blip r:embed="rId2"/>
              </a:buBlip>
              <a:defRPr sz="1800" b="0" baseline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Erster Punkt</a:t>
            </a:r>
          </a:p>
          <a:p>
            <a:pPr lvl="0"/>
            <a:endParaRPr lang="de-CH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66470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407085" indent="-342809">
              <a:buClr>
                <a:srgbClr val="6D0303"/>
              </a:buClr>
              <a:buFontTx/>
              <a:buBlip>
                <a:blip r:embed="rId3"/>
              </a:buBlip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Zweiter Punkt</a:t>
            </a:r>
          </a:p>
          <a:p>
            <a:pPr lvl="0"/>
            <a:endParaRPr lang="de-CH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797542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407085" indent="-342809">
              <a:buClr>
                <a:srgbClr val="6D0303"/>
              </a:buClr>
              <a:buFontTx/>
              <a:buBlip>
                <a:blip r:embed="rId4"/>
              </a:buBlip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Dritter Punkt</a:t>
            </a:r>
          </a:p>
          <a:p>
            <a:pPr lvl="0"/>
            <a:endParaRPr lang="de-CH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328613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407085" indent="-342809">
              <a:buClr>
                <a:srgbClr val="6D0303"/>
              </a:buClr>
              <a:buFontTx/>
              <a:buBlip>
                <a:blip r:embed="rId5"/>
              </a:buBlip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Vierter Punkt</a:t>
            </a:r>
          </a:p>
          <a:p>
            <a:pPr lvl="0"/>
            <a:endParaRPr lang="de-CH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59685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407085" indent="-342809">
              <a:buClr>
                <a:srgbClr val="6D0303"/>
              </a:buClr>
              <a:buFontTx/>
              <a:buBlip>
                <a:blip r:embed="rId6"/>
              </a:buBlip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Fünfter Punkt</a:t>
            </a:r>
          </a:p>
          <a:p>
            <a:pPr lvl="0"/>
            <a:endParaRPr lang="de-CH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390755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407085" indent="-342809">
              <a:buClr>
                <a:srgbClr val="6D0303"/>
              </a:buClr>
              <a:buFontTx/>
              <a:buBlip>
                <a:blip r:embed="rId7"/>
              </a:buBlip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Sechster Punkt</a:t>
            </a:r>
          </a:p>
          <a:p>
            <a:pPr lvl="0"/>
            <a:endParaRPr lang="de-CH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921827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407085" indent="-342809">
              <a:buClr>
                <a:srgbClr val="6D0303"/>
              </a:buClr>
              <a:buFontTx/>
              <a:buBlip>
                <a:blip r:embed="rId8"/>
              </a:buBlip>
              <a:defRPr sz="1800" b="0" baseline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Siebter Punkt</a:t>
            </a:r>
          </a:p>
          <a:p>
            <a:pPr lvl="0"/>
            <a:endParaRPr lang="de-CH" noProof="0" dirty="0"/>
          </a:p>
        </p:txBody>
      </p:sp>
      <p:pic>
        <p:nvPicPr>
          <p:cNvPr id="16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7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Section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0800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7460"/>
            <a:ext cx="9144000" cy="4104084"/>
          </a:xfrm>
          <a:prstGeom prst="rect">
            <a:avLst/>
          </a:prstGeom>
        </p:spPr>
        <p:txBody>
          <a:bodyPr lIns="68562" tIns="34281" rIns="68562" bIns="34281"/>
          <a:lstStyle>
            <a:lvl1pPr marL="339238" indent="-274961">
              <a:buClr>
                <a:srgbClr val="910101"/>
              </a:buClr>
              <a:buFont typeface="Wingdings" pitchFamily="2" charset="2"/>
              <a:buChar char="§"/>
              <a:defRPr sz="15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 sz="1300" baseline="0"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 sz="1200">
                <a:latin typeface="Century Gothic" pitchFamily="34" charset="0"/>
              </a:defRPr>
            </a:lvl3pPr>
            <a:lvl4pPr marL="1199830" indent="-171404">
              <a:buClr>
                <a:srgbClr val="910101"/>
              </a:buClr>
              <a:buFont typeface="Arial" pitchFamily="34" charset="0"/>
              <a:buChar char="•"/>
              <a:defRPr sz="1000"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Hauptebene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pic>
        <p:nvPicPr>
          <p:cNvPr id="10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314780" y="-74543"/>
            <a:ext cx="256253" cy="577081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r>
              <a:rPr lang="de-CH" sz="3300" b="1" dirty="0">
                <a:solidFill>
                  <a:srgbClr val="616161"/>
                </a:solidFill>
              </a:rPr>
              <a:t>/</a:t>
            </a:r>
          </a:p>
        </p:txBody>
      </p:sp>
      <p:sp>
        <p:nvSpPr>
          <p:cNvPr id="13" name="Oval 12"/>
          <p:cNvSpPr/>
          <p:nvPr/>
        </p:nvSpPr>
        <p:spPr>
          <a:xfrm>
            <a:off x="8590955" y="26108"/>
            <a:ext cx="342000" cy="340200"/>
          </a:xfrm>
          <a:prstGeom prst="ellipse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de-CH"/>
          </a:p>
        </p:txBody>
      </p:sp>
      <p:sp>
        <p:nvSpPr>
          <p:cNvPr id="16" name="Oval 15"/>
          <p:cNvSpPr/>
          <p:nvPr/>
        </p:nvSpPr>
        <p:spPr>
          <a:xfrm>
            <a:off x="7964578" y="24995"/>
            <a:ext cx="342000" cy="340200"/>
          </a:xfrm>
          <a:prstGeom prst="ellipse">
            <a:avLst/>
          </a:pr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884368" y="0"/>
            <a:ext cx="502420" cy="39241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CH" dirty="0"/>
              <a:t>X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559423" y="0"/>
            <a:ext cx="405065" cy="39241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de-CH" dirty="0"/>
              <a:t>N</a:t>
            </a:r>
          </a:p>
        </p:txBody>
      </p:sp>
      <p:sp>
        <p:nvSpPr>
          <p:cNvPr id="12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7460"/>
            <a:ext cx="9144000" cy="4104084"/>
          </a:xfrm>
          <a:prstGeom prst="rect">
            <a:avLst/>
          </a:prstGeom>
        </p:spPr>
        <p:txBody>
          <a:bodyPr lIns="68562" tIns="34281" rIns="68562" bIns="34281"/>
          <a:lstStyle>
            <a:lvl1pPr marL="339238" indent="-274961">
              <a:buClr>
                <a:srgbClr val="910101"/>
              </a:buClr>
              <a:buFont typeface="Wingdings" pitchFamily="2" charset="2"/>
              <a:buChar char="§"/>
              <a:defRPr sz="15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 sz="1300" baseline="0"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 sz="1200">
                <a:latin typeface="Century Gothic" pitchFamily="34" charset="0"/>
              </a:defRPr>
            </a:lvl3pPr>
            <a:lvl4pPr marL="1199830" indent="-171404">
              <a:buClr>
                <a:srgbClr val="910101"/>
              </a:buClr>
              <a:buFont typeface="Arial" pitchFamily="34" charset="0"/>
              <a:buChar char="•"/>
              <a:defRPr sz="1000"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Hauptebene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pic>
        <p:nvPicPr>
          <p:cNvPr id="10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1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9523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64277" indent="0">
              <a:lnSpc>
                <a:spcPct val="100000"/>
              </a:lnSpc>
              <a:spcBef>
                <a:spcPts val="0"/>
              </a:spcBef>
              <a:buClr>
                <a:srgbClr val="6D0303"/>
              </a:buClr>
              <a:buFontTx/>
              <a:buNone/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Kommentar</a:t>
            </a:r>
          </a:p>
          <a:p>
            <a:pPr lvl="0"/>
            <a:endParaRPr lang="de-CH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59582"/>
            <a:ext cx="9144000" cy="2322258"/>
          </a:xfrm>
          <a:prstGeom prst="rect">
            <a:avLst/>
          </a:prstGeom>
        </p:spPr>
        <p:txBody>
          <a:bodyPr lIns="68562" tIns="34281" rIns="68562" bIns="34281"/>
          <a:lstStyle>
            <a:lvl1pPr marL="339238" indent="-274961">
              <a:buClr>
                <a:srgbClr val="910101"/>
              </a:buClr>
              <a:buFont typeface="Wingdings" pitchFamily="2" charset="2"/>
              <a:buChar char="§"/>
              <a:defRPr sz="15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 sz="1300"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 sz="1200">
                <a:latin typeface="Century Gothic" pitchFamily="34" charset="0"/>
              </a:defRPr>
            </a:lvl3pPr>
            <a:lvl4pPr marL="1199830" indent="-171404">
              <a:buClr>
                <a:srgbClr val="910101"/>
              </a:buClr>
              <a:buFont typeface="Arial" pitchFamily="34" charset="0"/>
              <a:buChar char="•"/>
              <a:defRPr sz="1000"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Hauptebene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8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1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0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6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8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5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ed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9523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64277" indent="0">
              <a:lnSpc>
                <a:spcPct val="100000"/>
              </a:lnSpc>
              <a:spcBef>
                <a:spcPts val="0"/>
              </a:spcBef>
              <a:buClr>
                <a:srgbClr val="6D0303"/>
              </a:buClr>
              <a:buFontTx/>
              <a:buNone/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Kommentar</a:t>
            </a:r>
          </a:p>
        </p:txBody>
      </p:sp>
      <p:sp>
        <p:nvSpPr>
          <p:cNvPr id="8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0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7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ed Pictur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27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9523"/>
            <a:ext cx="9144000" cy="378116"/>
          </a:xfrm>
          <a:prstGeom prst="rect">
            <a:avLst/>
          </a:prstGeom>
        </p:spPr>
        <p:txBody>
          <a:bodyPr lIns="68562" tIns="34281" rIns="68562" bIns="34281"/>
          <a:lstStyle>
            <a:lvl1pPr marL="64277" indent="0">
              <a:lnSpc>
                <a:spcPct val="100000"/>
              </a:lnSpc>
              <a:spcBef>
                <a:spcPts val="0"/>
              </a:spcBef>
              <a:buClr>
                <a:srgbClr val="6D0303"/>
              </a:buClr>
              <a:buFontTx/>
              <a:buNone/>
              <a:defRPr sz="1800" b="0">
                <a:latin typeface="Century Gothic" pitchFamily="34" charset="0"/>
              </a:defRPr>
            </a:lvl1pPr>
            <a:lvl2pPr marL="557064" indent="-214255">
              <a:buClr>
                <a:schemeClr val="tx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2pPr>
            <a:lvl3pPr marL="857021" indent="-171404">
              <a:buClr>
                <a:srgbClr val="616161"/>
              </a:buClr>
              <a:buFont typeface="Wingdings" pitchFamily="2" charset="2"/>
              <a:buChar char="§"/>
              <a:defRPr>
                <a:latin typeface="Century Gothic" pitchFamily="34" charset="0"/>
              </a:defRPr>
            </a:lvl3pPr>
            <a:lvl4pPr marL="1199830" indent="-171404">
              <a:buClr>
                <a:srgbClr val="6D0303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4pPr>
            <a:lvl5pPr marL="1548590" indent="-177356">
              <a:buClr>
                <a:schemeClr val="tx1"/>
              </a:buClr>
              <a:buFont typeface="Arial" pitchFamily="34" charset="0"/>
              <a:buChar char="•"/>
              <a:defRPr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Kommentar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59582"/>
            <a:ext cx="9144000" cy="2322258"/>
          </a:xfrm>
          <a:prstGeom prst="rect">
            <a:avLst/>
          </a:prstGeom>
        </p:spPr>
        <p:txBody>
          <a:bodyPr lIns="68562" tIns="34281" rIns="68562" bIns="34281"/>
          <a:lstStyle>
            <a:lvl1pPr marL="64277" indent="0">
              <a:buClr>
                <a:srgbClr val="910101"/>
              </a:buClr>
              <a:buFont typeface="Wingdings" pitchFamily="2" charset="2"/>
              <a:buNone/>
              <a:defRPr sz="1300" b="0">
                <a:latin typeface="Century Gothic" pitchFamily="34" charset="0"/>
              </a:defRPr>
            </a:lvl1pPr>
            <a:lvl2pPr marL="342809" indent="0">
              <a:buClr>
                <a:schemeClr val="tx1"/>
              </a:buClr>
              <a:buFont typeface="Wingdings" pitchFamily="2" charset="2"/>
              <a:buNone/>
              <a:defRPr sz="1200">
                <a:latin typeface="Century Gothic" pitchFamily="34" charset="0"/>
              </a:defRPr>
            </a:lvl2pPr>
            <a:lvl3pPr marL="685617" indent="0">
              <a:buClr>
                <a:srgbClr val="616161"/>
              </a:buClr>
              <a:buFont typeface="Wingdings" pitchFamily="2" charset="2"/>
              <a:buNone/>
              <a:defRPr sz="1000">
                <a:latin typeface="Century Gothic" pitchFamily="34" charset="0"/>
              </a:defRPr>
            </a:lvl3pPr>
            <a:lvl4pPr marL="1028426" indent="0">
              <a:buClr>
                <a:srgbClr val="910101"/>
              </a:buClr>
              <a:buFont typeface="Arial" pitchFamily="34" charset="0"/>
              <a:buNone/>
              <a:defRPr sz="900">
                <a:latin typeface="Century Gothic" pitchFamily="34" charset="0"/>
              </a:defRPr>
            </a:lvl4pPr>
            <a:lvl5pPr marL="1371234" indent="0">
              <a:buClr>
                <a:schemeClr val="tx1"/>
              </a:buClr>
              <a:buFont typeface="Arial" pitchFamily="34" charset="0"/>
              <a:buNone/>
              <a:defRPr sz="700">
                <a:latin typeface="Century Gothic" pitchFamily="34" charset="0"/>
              </a:defRPr>
            </a:lvl5pPr>
          </a:lstStyle>
          <a:p>
            <a:pPr lvl="0"/>
            <a:r>
              <a:rPr lang="de-CH" noProof="0" dirty="0"/>
              <a:t>Hauptebene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11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2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9938" y="0"/>
            <a:ext cx="9144000" cy="411510"/>
          </a:xfrm>
          <a:prstGeom prst="rect">
            <a:avLst/>
          </a:prstGeom>
        </p:spPr>
        <p:txBody>
          <a:bodyPr lIns="68562" tIns="34281" rIns="68562" bIns="34281"/>
          <a:lstStyle>
            <a:lvl1pPr marL="65467" indent="0">
              <a:spcBef>
                <a:spcPts val="1350"/>
              </a:spcBef>
              <a:buNone/>
              <a:defRPr sz="1800" b="1" baseline="0">
                <a:solidFill>
                  <a:srgbClr val="616161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 lvl="0"/>
            <a:r>
              <a:rPr lang="de-CH" noProof="0" dirty="0"/>
              <a:t>Titel</a:t>
            </a:r>
          </a:p>
        </p:txBody>
      </p:sp>
      <p:sp>
        <p:nvSpPr>
          <p:cNvPr id="6" name="Rectangle 3"/>
          <p:cNvSpPr txBox="1">
            <a:spLocks noChangeArrowheads="1"/>
          </p:cNvSpPr>
          <p:nvPr userDrawn="1"/>
        </p:nvSpPr>
        <p:spPr bwMode="auto">
          <a:xfrm>
            <a:off x="1898651" y="4826959"/>
            <a:ext cx="7210425" cy="28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6993" rIns="0" bIns="2699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0" fontAlgn="base" hangingPunct="0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0" fontAlgn="base" hangingPunct="0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0" fontAlgn="base" hangingPunct="0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5695" marR="0" indent="0" algn="l" defTabSz="685617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>
                <a:tab pos="1475981" algn="l"/>
                <a:tab pos="5243305" algn="r"/>
              </a:tabLst>
              <a:defRPr/>
            </a:pPr>
            <a:r>
              <a:rPr lang="de-CH" sz="700" b="0" baseline="0" noProof="0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				</a:t>
            </a:r>
            <a:fld id="{86271CFA-2FE6-430D-A306-A4D9F284CBFB}" type="slidenum">
              <a:rPr lang="de-CH" sz="700" b="0" baseline="0" noProof="0" smtClean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pPr marL="135695" marR="0" indent="0" algn="l" defTabSz="685617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>
                  <a:tab pos="1475981" algn="l"/>
                  <a:tab pos="5243305" algn="r"/>
                </a:tabLst>
                <a:defRPr/>
              </a:pPr>
              <a:t>‹#›</a:t>
            </a:fld>
            <a:endParaRPr lang="de-CH" sz="700" b="0" noProof="0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8" name="Picture 2" descr="D:\I\Images\Logos\UZH Logo Deutsch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818482"/>
            <a:ext cx="861045" cy="2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-36512" y="4786313"/>
            <a:ext cx="9180512" cy="0"/>
          </a:xfrm>
          <a:prstGeom prst="line">
            <a:avLst/>
          </a:prstGeom>
          <a:ln w="19050">
            <a:solidFill>
              <a:srgbClr val="616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4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98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98" r:id="rId3"/>
    <p:sldLayoutId id="2147483686" r:id="rId4"/>
    <p:sldLayoutId id="2147483684" r:id="rId5"/>
    <p:sldLayoutId id="2147483690" r:id="rId6"/>
    <p:sldLayoutId id="2147483692" r:id="rId7"/>
    <p:sldLayoutId id="2147483689" r:id="rId8"/>
    <p:sldLayoutId id="2147483693" r:id="rId9"/>
    <p:sldLayoutId id="2147483696" r:id="rId10"/>
    <p:sldLayoutId id="2147483697" r:id="rId11"/>
    <p:sldLayoutId id="2147483694" r:id="rId12"/>
    <p:sldLayoutId id="2147483691" r:id="rId13"/>
    <p:sldLayoutId id="2147483685" r:id="rId14"/>
  </p:sldLayoutIdLst>
  <p:txStyles>
    <p:titleStyle>
      <a:lvl1pPr algn="ctr" defTabSz="685617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06" indent="-257106" algn="l" defTabSz="6856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064" indent="-214255" algn="l" defTabSz="685617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21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30" indent="-171404" algn="l" defTabSz="685617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639" indent="-171404" algn="l" defTabSz="685617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Longitudinal clustering for cardiorenal data</a:t>
            </a:r>
            <a:endParaRPr lang="de-CH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/>
              <a:t>Audrey </a:t>
            </a:r>
            <a:r>
              <a:rPr lang="de-CH" dirty="0" err="1"/>
              <a:t>Yeo</a:t>
            </a:r>
            <a:r>
              <a:rPr lang="de-CH" dirty="0"/>
              <a:t> RN, </a:t>
            </a:r>
            <a:r>
              <a:rPr lang="de-CH" b="0" dirty="0"/>
              <a:t>Vartan </a:t>
            </a:r>
            <a:r>
              <a:rPr lang="de-CH" b="0" dirty="0" err="1"/>
              <a:t>Kurtcuoglu</a:t>
            </a:r>
            <a:r>
              <a:rPr lang="de-CH" b="0" dirty="0"/>
              <a:t> , Diane de </a:t>
            </a:r>
            <a:r>
              <a:rPr lang="de-CH" b="0" dirty="0" err="1"/>
              <a:t>Zélicourt</a:t>
            </a:r>
            <a:r>
              <a:rPr lang="de-CH" dirty="0"/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0" y="2409732"/>
            <a:ext cx="9144000" cy="1242138"/>
          </a:xfrm>
        </p:spPr>
        <p:txBody>
          <a:bodyPr/>
          <a:lstStyle/>
          <a:p>
            <a:r>
              <a:rPr lang="de-CH" dirty="0"/>
              <a:t>University of Zurich</a:t>
            </a:r>
            <a:br>
              <a:rPr lang="de-CH" dirty="0"/>
            </a:br>
            <a:r>
              <a:rPr lang="de-CH" dirty="0"/>
              <a:t>Institute of Physiology</a:t>
            </a:r>
            <a:br>
              <a:rPr lang="de-CH" dirty="0"/>
            </a:br>
            <a:r>
              <a:rPr lang="de-CH" dirty="0"/>
              <a:t>The Interface Group</a:t>
            </a:r>
          </a:p>
          <a:p>
            <a:endParaRPr lang="de-CH" dirty="0"/>
          </a:p>
          <a:p>
            <a:r>
              <a:rPr lang="de-CH" dirty="0" err="1"/>
              <a:t>audrey.yeo@uzh.ch</a:t>
            </a:r>
            <a:endParaRPr lang="de-CH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/>
              <a:t>Event Name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Zürich, DD. Month YYYY</a:t>
            </a:r>
          </a:p>
        </p:txBody>
      </p:sp>
    </p:spTree>
    <p:extLst>
      <p:ext uri="{BB962C8B-B14F-4D97-AF65-F5344CB8AC3E}">
        <p14:creationId xmlns:p14="http://schemas.microsoft.com/office/powerpoint/2010/main" val="264680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Large Picture Slide</a:t>
            </a:r>
          </a:p>
        </p:txBody>
      </p:sp>
    </p:spTree>
    <p:extLst>
      <p:ext uri="{BB962C8B-B14F-4D97-AF65-F5344CB8AC3E}">
        <p14:creationId xmlns:p14="http://schemas.microsoft.com/office/powerpoint/2010/main" val="203107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Black Content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Text</a:t>
            </a:r>
          </a:p>
          <a:p>
            <a:pPr lvl="1"/>
            <a:r>
              <a:rPr lang="de-CH" dirty="0"/>
              <a:t>Text</a:t>
            </a:r>
          </a:p>
          <a:p>
            <a:r>
              <a:rPr lang="de-CH" dirty="0"/>
              <a:t>Text</a:t>
            </a:r>
          </a:p>
          <a:p>
            <a:pPr lvl="1"/>
            <a:r>
              <a:rPr lang="de-CH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7195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Black Picture Slide</a:t>
            </a:r>
          </a:p>
        </p:txBody>
      </p:sp>
    </p:spTree>
    <p:extLst>
      <p:ext uri="{BB962C8B-B14F-4D97-AF65-F5344CB8AC3E}">
        <p14:creationId xmlns:p14="http://schemas.microsoft.com/office/powerpoint/2010/main" val="330268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Black Picture Slide with Comment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414843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Large Black Picture Slide</a:t>
            </a:r>
          </a:p>
        </p:txBody>
      </p:sp>
    </p:spTree>
    <p:extLst>
      <p:ext uri="{BB962C8B-B14F-4D97-AF65-F5344CB8AC3E}">
        <p14:creationId xmlns:p14="http://schemas.microsoft.com/office/powerpoint/2010/main" val="139750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Outline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25434"/>
            <a:ext cx="9144000" cy="378116"/>
          </a:xfrm>
        </p:spPr>
        <p:txBody>
          <a:bodyPr/>
          <a:lstStyle/>
          <a:p>
            <a:r>
              <a:rPr lang="de-CH" sz="2100" dirty="0" err="1"/>
              <a:t>Objective</a:t>
            </a:r>
            <a:endParaRPr lang="de-CH" sz="2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0" y="1356505"/>
            <a:ext cx="9144000" cy="378116"/>
          </a:xfrm>
          <a:prstGeom prst="rect">
            <a:avLst/>
          </a:prstGeom>
        </p:spPr>
        <p:txBody>
          <a:bodyPr/>
          <a:lstStyle/>
          <a:p>
            <a:r>
              <a:rPr lang="de-CH" sz="2100" dirty="0" err="1"/>
              <a:t>Method</a:t>
            </a:r>
            <a:endParaRPr lang="de-CH" sz="21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0" y="1887577"/>
            <a:ext cx="9144000" cy="378116"/>
          </a:xfrm>
          <a:prstGeom prst="rect">
            <a:avLst/>
          </a:prstGeom>
        </p:spPr>
        <p:txBody>
          <a:bodyPr/>
          <a:lstStyle/>
          <a:p>
            <a:r>
              <a:rPr lang="de-CH" sz="2100" dirty="0" err="1"/>
              <a:t>Results</a:t>
            </a:r>
            <a:endParaRPr lang="de-CH" sz="21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0" y="2418648"/>
            <a:ext cx="9144000" cy="378116"/>
          </a:xfrm>
        </p:spPr>
        <p:txBody>
          <a:bodyPr/>
          <a:lstStyle/>
          <a:p>
            <a:r>
              <a:rPr lang="de-CH" sz="2100" dirty="0" err="1"/>
              <a:t>Discussion</a:t>
            </a:r>
            <a:r>
              <a:rPr lang="de-CH" sz="2100" dirty="0"/>
              <a:t> </a:t>
            </a:r>
            <a:r>
              <a:rPr lang="de-CH" sz="2100" dirty="0" err="1"/>
              <a:t>and</a:t>
            </a:r>
            <a:r>
              <a:rPr lang="de-CH" sz="2100" dirty="0"/>
              <a:t> </a:t>
            </a:r>
            <a:r>
              <a:rPr lang="de-CH" sz="2100" dirty="0" err="1"/>
              <a:t>Conclusion</a:t>
            </a:r>
            <a:endParaRPr lang="de-CH" sz="21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0" y="2949718"/>
            <a:ext cx="9144000" cy="378116"/>
          </a:xfrm>
        </p:spPr>
        <p:txBody>
          <a:bodyPr/>
          <a:lstStyle/>
          <a:p>
            <a:r>
              <a:rPr lang="de-CH" sz="2100" dirty="0"/>
              <a:t>Outlook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78641" y="16657"/>
            <a:ext cx="414000" cy="415497"/>
            <a:chOff x="6278641" y="40966"/>
            <a:chExt cx="414000" cy="415497"/>
          </a:xfrm>
        </p:grpSpPr>
        <p:sp>
          <p:nvSpPr>
            <p:cNvPr id="6" name="Oval 5"/>
            <p:cNvSpPr/>
            <p:nvPr/>
          </p:nvSpPr>
          <p:spPr>
            <a:xfrm>
              <a:off x="6278641" y="41714"/>
              <a:ext cx="414000" cy="414001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86965" y="40966"/>
              <a:ext cx="397352" cy="415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CH" sz="2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54704" y="16657"/>
            <a:ext cx="414000" cy="415498"/>
            <a:chOff x="6854704" y="22428"/>
            <a:chExt cx="414000" cy="415498"/>
          </a:xfrm>
        </p:grpSpPr>
        <p:sp>
          <p:nvSpPr>
            <p:cNvPr id="22" name="Oval 21"/>
            <p:cNvSpPr/>
            <p:nvPr/>
          </p:nvSpPr>
          <p:spPr>
            <a:xfrm>
              <a:off x="6854704" y="23177"/>
              <a:ext cx="414000" cy="414000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63028" y="22428"/>
              <a:ext cx="397352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CH" sz="2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30768" y="16657"/>
            <a:ext cx="414000" cy="415498"/>
            <a:chOff x="7430768" y="16657"/>
            <a:chExt cx="414000" cy="415498"/>
          </a:xfrm>
        </p:grpSpPr>
        <p:sp>
          <p:nvSpPr>
            <p:cNvPr id="25" name="Oval 24"/>
            <p:cNvSpPr/>
            <p:nvPr/>
          </p:nvSpPr>
          <p:spPr>
            <a:xfrm>
              <a:off x="7430768" y="17406"/>
              <a:ext cx="414000" cy="414000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70094" y="16657"/>
              <a:ext cx="335348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2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06832" y="16657"/>
            <a:ext cx="414000" cy="415498"/>
            <a:chOff x="8006832" y="16658"/>
            <a:chExt cx="414000" cy="415498"/>
          </a:xfrm>
        </p:grpSpPr>
        <p:sp>
          <p:nvSpPr>
            <p:cNvPr id="28" name="Oval 27"/>
            <p:cNvSpPr/>
            <p:nvPr/>
          </p:nvSpPr>
          <p:spPr>
            <a:xfrm>
              <a:off x="8006832" y="17407"/>
              <a:ext cx="414000" cy="414001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46158" y="16658"/>
              <a:ext cx="335348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2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582896" y="16657"/>
            <a:ext cx="414000" cy="415498"/>
            <a:chOff x="8582896" y="16658"/>
            <a:chExt cx="414000" cy="415498"/>
          </a:xfrm>
        </p:grpSpPr>
        <p:sp>
          <p:nvSpPr>
            <p:cNvPr id="31" name="Oval 30"/>
            <p:cNvSpPr/>
            <p:nvPr/>
          </p:nvSpPr>
          <p:spPr>
            <a:xfrm>
              <a:off x="8582896" y="17407"/>
              <a:ext cx="414000" cy="414001"/>
            </a:xfrm>
            <a:prstGeom prst="ellipse">
              <a:avLst/>
            </a:prstGeom>
            <a:solidFill>
              <a:srgbClr val="616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622222" y="16658"/>
              <a:ext cx="335348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2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807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60"/>
    </mc:Choice>
    <mc:Fallback xmlns="">
      <p:transition advTm="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800" y="0"/>
            <a:ext cx="9144000" cy="411510"/>
          </a:xfrm>
        </p:spPr>
        <p:txBody>
          <a:bodyPr/>
          <a:lstStyle/>
          <a:p>
            <a:r>
              <a:rPr lang="de-CH" dirty="0" err="1"/>
              <a:t>Objective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validate</a:t>
            </a:r>
            <a:r>
              <a:rPr lang="de-CH" dirty="0"/>
              <a:t> a longitudinal </a:t>
            </a:r>
            <a:r>
              <a:rPr lang="de-CH" dirty="0" err="1"/>
              <a:t>clustering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(</a:t>
            </a:r>
            <a:r>
              <a:rPr lang="de-CH" dirty="0" err="1"/>
              <a:t>proof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concept</a:t>
            </a:r>
            <a:r>
              <a:rPr lang="de-CH" dirty="0"/>
              <a:t>)</a:t>
            </a:r>
          </a:p>
          <a:p>
            <a:pPr lvl="1"/>
            <a:r>
              <a:rPr lang="de-CH" dirty="0" err="1"/>
              <a:t>Manipulated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clusters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GFR </a:t>
            </a:r>
            <a:r>
              <a:rPr lang="de-CH" dirty="0" err="1"/>
              <a:t>values</a:t>
            </a:r>
            <a:r>
              <a:rPr lang="de-CH" dirty="0"/>
              <a:t> (</a:t>
            </a:r>
            <a:r>
              <a:rPr lang="de-CH" dirty="0" err="1"/>
              <a:t>outcome</a:t>
            </a:r>
            <a:r>
              <a:rPr lang="de-CH" dirty="0"/>
              <a:t> variable)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checked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purpose</a:t>
            </a:r>
            <a:r>
              <a:rPr lang="de-CH" dirty="0"/>
              <a:t> </a:t>
            </a:r>
            <a:r>
              <a:rPr lang="de-CH" dirty="0" err="1"/>
              <a:t>built</a:t>
            </a:r>
            <a:r>
              <a:rPr lang="de-CH" dirty="0"/>
              <a:t> R </a:t>
            </a:r>
            <a:r>
              <a:rPr lang="de-CH" dirty="0" err="1"/>
              <a:t>package</a:t>
            </a:r>
            <a:r>
              <a:rPr lang="de-CH" dirty="0"/>
              <a:t>/ </a:t>
            </a:r>
            <a:r>
              <a:rPr lang="de-CH" dirty="0" err="1"/>
              <a:t>facility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outcome</a:t>
            </a:r>
            <a:r>
              <a:rPr lang="de-CH" dirty="0"/>
              <a:t> variable </a:t>
            </a:r>
            <a:r>
              <a:rPr lang="de-CH" dirty="0" err="1"/>
              <a:t>values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future</a:t>
            </a:r>
            <a:r>
              <a:rPr lang="de-CH" dirty="0"/>
              <a:t> </a:t>
            </a:r>
            <a:r>
              <a:rPr lang="de-CH" dirty="0" err="1"/>
              <a:t>studies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real </a:t>
            </a:r>
            <a:r>
              <a:rPr lang="de-CH" dirty="0" err="1"/>
              <a:t>patient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CH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659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Method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GB" sz="1600" dirty="0"/>
              <a:t>Moss et al (2012)’s virtual population of Guyton’s model of whole-body circulatory regulation model was sampled </a:t>
            </a:r>
            <a:endParaRPr lang="en-GB" dirty="0"/>
          </a:p>
          <a:p>
            <a:r>
              <a:rPr lang="en-GB" sz="1600" dirty="0"/>
              <a:t>The sample of virtual patients was taken from a virtual population on the basis of exhibiting conditions similar to those of a real-world patient </a:t>
            </a:r>
          </a:p>
          <a:p>
            <a:r>
              <a:rPr lang="en-GB" sz="1600" dirty="0"/>
              <a:t>Out of 96 parameters and 276 output variables :</a:t>
            </a:r>
            <a:endParaRPr lang="en-GB" dirty="0"/>
          </a:p>
          <a:p>
            <a:r>
              <a:rPr lang="en-GB" sz="1600" dirty="0"/>
              <a:t>32 cardiac, 21 renal, 16 autoregulation, 16 hormonal, 11 local circulation, and 4 thirst-related. </a:t>
            </a:r>
          </a:p>
          <a:p>
            <a:r>
              <a:rPr lang="en-GB" sz="1600" dirty="0">
                <a:effectLst/>
              </a:rPr>
              <a:t>This </a:t>
            </a:r>
            <a:r>
              <a:rPr lang="en-GB" sz="1600" dirty="0"/>
              <a:t>validation study used GFR, Extracellular K</a:t>
            </a:r>
            <a:r>
              <a:rPr lang="en-GB" sz="1600" baseline="30000" dirty="0"/>
              <a:t>+</a:t>
            </a:r>
            <a:r>
              <a:rPr lang="en-GB" sz="1600" dirty="0"/>
              <a:t>, MAP, HR,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719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GFR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outcome</a:t>
            </a:r>
            <a:r>
              <a:rPr lang="de-CH" dirty="0"/>
              <a:t> variable (90 L/min </a:t>
            </a:r>
            <a:r>
              <a:rPr lang="de-CH" dirty="0" err="1"/>
              <a:t>threshold</a:t>
            </a:r>
            <a:r>
              <a:rPr lang="de-CH" dirty="0"/>
              <a:t>) </a:t>
            </a:r>
            <a:r>
              <a:rPr lang="de-CH" dirty="0" err="1"/>
              <a:t>and</a:t>
            </a:r>
            <a:r>
              <a:rPr lang="de-CH" dirty="0"/>
              <a:t> MAP (110 </a:t>
            </a:r>
            <a:r>
              <a:rPr lang="de-CH" dirty="0" err="1"/>
              <a:t>mmHg</a:t>
            </a:r>
            <a:r>
              <a:rPr lang="de-CH" dirty="0"/>
              <a:t> </a:t>
            </a:r>
            <a:r>
              <a:rPr lang="de-CH" dirty="0" err="1"/>
              <a:t>thresdhold</a:t>
            </a:r>
            <a:r>
              <a:rPr lang="de-CH" dirty="0"/>
              <a:t>)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covariate</a:t>
            </a:r>
            <a:endParaRPr lang="de-CH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6D2CC41D-EFEF-F04E-8293-B38575CB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" y="1423110"/>
            <a:ext cx="4287341" cy="302972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7270007-816E-2344-A0BE-29BE1C58D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40" y="1423110"/>
            <a:ext cx="4360028" cy="30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Clustering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partitians</a:t>
            </a:r>
            <a:r>
              <a:rPr lang="de-CH" dirty="0"/>
              <a:t> </a:t>
            </a:r>
            <a:r>
              <a:rPr lang="de-CH" dirty="0" err="1"/>
              <a:t>validation</a:t>
            </a:r>
            <a:endParaRPr lang="de-CH" dirty="0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DD83D2D-6F44-DC4F-A151-E429B9065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" y="986602"/>
            <a:ext cx="4351123" cy="3074794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2897E5B-C092-A94F-830C-41069AF82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28" y="1028039"/>
            <a:ext cx="4351125" cy="30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1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GB" dirty="0">
                <a:effectLst/>
              </a:rPr>
              <a:t>Clustering R package show distinct trajectories for virtual population</a:t>
            </a:r>
          </a:p>
          <a:p>
            <a:r>
              <a:rPr lang="en-GB" dirty="0"/>
              <a:t>The clustered data may show that covariates are associated with dependant variable through further modelling techniques</a:t>
            </a: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573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Outlook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64277" indent="0">
              <a:buNone/>
            </a:pPr>
            <a:endParaRPr lang="en-GB" dirty="0"/>
          </a:p>
          <a:p>
            <a:r>
              <a:rPr lang="en-GB" sz="1600" dirty="0">
                <a:effectLst/>
              </a:rPr>
              <a:t>This </a:t>
            </a:r>
            <a:r>
              <a:rPr lang="en-GB" sz="1600" dirty="0"/>
              <a:t>validation study used GFR, Extracellular K</a:t>
            </a:r>
            <a:r>
              <a:rPr lang="en-GB" sz="1600" baseline="30000" dirty="0"/>
              <a:t>+</a:t>
            </a:r>
            <a:r>
              <a:rPr lang="en-GB" sz="1600" dirty="0"/>
              <a:t>, MAP, HR. This could be further improved and guided by clinical knowledge</a:t>
            </a:r>
          </a:p>
          <a:p>
            <a:r>
              <a:rPr lang="en-GB" sz="1600" dirty="0"/>
              <a:t>Ideal number of clusters could be validated </a:t>
            </a:r>
          </a:p>
          <a:p>
            <a:r>
              <a:rPr lang="en-GB" sz="1600" dirty="0"/>
              <a:t>Direction or pattern of trajectory could also be validated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309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Picture Slide with Comment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/>
              <a:t>Comment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CH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29925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333</Words>
  <Application>Microsoft Macintosh PowerPoint</Application>
  <PresentationFormat>On-screen Show (16:9)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Yeo</dc:creator>
  <cp:lastModifiedBy>Audrey Yeo</cp:lastModifiedBy>
  <cp:revision>6</cp:revision>
  <cp:lastPrinted>2013-09-24T20:36:08Z</cp:lastPrinted>
  <dcterms:created xsi:type="dcterms:W3CDTF">2021-01-06T08:20:48Z</dcterms:created>
  <dcterms:modified xsi:type="dcterms:W3CDTF">2021-01-06T10:04:41Z</dcterms:modified>
</cp:coreProperties>
</file>