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A873A92F-AD56-41F4-B545-9CACA2145520}" type="datetimeFigureOut">
              <a:rPr lang="fr-FR" smtClean="0"/>
              <a:t>28/04/2022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502E9E6-A4D7-40B4-B9CD-98DAA71FBDFA}" type="slidenum">
              <a:rPr lang="fr-FR" smtClean="0"/>
              <a:t>‹N°›</a:t>
            </a:fld>
            <a:endParaRPr lang="fr-FR"/>
          </a:p>
        </p:txBody>
      </p:sp>
    </p:spTree>
    <p:extLst>
      <p:ext uri="{BB962C8B-B14F-4D97-AF65-F5344CB8AC3E}">
        <p14:creationId xmlns:p14="http://schemas.microsoft.com/office/powerpoint/2010/main" val="4103053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73A92F-AD56-41F4-B545-9CACA2145520}" type="datetimeFigureOut">
              <a:rPr lang="fr-FR" smtClean="0"/>
              <a:t>28/04/2022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502E9E6-A4D7-40B4-B9CD-98DAA71FBDFA}" type="slidenum">
              <a:rPr lang="fr-FR" smtClean="0"/>
              <a:t>‹N°›</a:t>
            </a:fld>
            <a:endParaRPr lang="fr-FR"/>
          </a:p>
        </p:txBody>
      </p:sp>
    </p:spTree>
    <p:extLst>
      <p:ext uri="{BB962C8B-B14F-4D97-AF65-F5344CB8AC3E}">
        <p14:creationId xmlns:p14="http://schemas.microsoft.com/office/powerpoint/2010/main" val="119976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73A92F-AD56-41F4-B545-9CACA2145520}" type="datetimeFigureOut">
              <a:rPr lang="fr-FR" smtClean="0"/>
              <a:t>28/04/2022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502E9E6-A4D7-40B4-B9CD-98DAA71FBDFA}" type="slidenum">
              <a:rPr lang="fr-FR" smtClean="0"/>
              <a:t>‹N°›</a:t>
            </a:fld>
            <a:endParaRPr lang="fr-FR"/>
          </a:p>
        </p:txBody>
      </p:sp>
    </p:spTree>
    <p:extLst>
      <p:ext uri="{BB962C8B-B14F-4D97-AF65-F5344CB8AC3E}">
        <p14:creationId xmlns:p14="http://schemas.microsoft.com/office/powerpoint/2010/main" val="2599938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73A92F-AD56-41F4-B545-9CACA2145520}" type="datetimeFigureOut">
              <a:rPr lang="fr-FR" smtClean="0"/>
              <a:t>28/04/2022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502E9E6-A4D7-40B4-B9CD-98DAA71FBDFA}" type="slidenum">
              <a:rPr lang="fr-FR" smtClean="0"/>
              <a:t>‹N°›</a:t>
            </a:fld>
            <a:endParaRPr lang="fr-FR"/>
          </a:p>
        </p:txBody>
      </p:sp>
    </p:spTree>
    <p:extLst>
      <p:ext uri="{BB962C8B-B14F-4D97-AF65-F5344CB8AC3E}">
        <p14:creationId xmlns:p14="http://schemas.microsoft.com/office/powerpoint/2010/main" val="398558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A873A92F-AD56-41F4-B545-9CACA2145520}" type="datetimeFigureOut">
              <a:rPr lang="fr-FR" smtClean="0"/>
              <a:t>28/04/2022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502E9E6-A4D7-40B4-B9CD-98DAA71FBDFA}" type="slidenum">
              <a:rPr lang="fr-FR" smtClean="0"/>
              <a:t>‹N°›</a:t>
            </a:fld>
            <a:endParaRPr lang="fr-FR"/>
          </a:p>
        </p:txBody>
      </p:sp>
    </p:spTree>
    <p:extLst>
      <p:ext uri="{BB962C8B-B14F-4D97-AF65-F5344CB8AC3E}">
        <p14:creationId xmlns:p14="http://schemas.microsoft.com/office/powerpoint/2010/main" val="3026565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873A92F-AD56-41F4-B545-9CACA2145520}" type="datetimeFigureOut">
              <a:rPr lang="fr-FR" smtClean="0"/>
              <a:t>28/04/2022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502E9E6-A4D7-40B4-B9CD-98DAA71FBDFA}" type="slidenum">
              <a:rPr lang="fr-FR" smtClean="0"/>
              <a:t>‹N°›</a:t>
            </a:fld>
            <a:endParaRPr lang="fr-FR"/>
          </a:p>
        </p:txBody>
      </p:sp>
    </p:spTree>
    <p:extLst>
      <p:ext uri="{BB962C8B-B14F-4D97-AF65-F5344CB8AC3E}">
        <p14:creationId xmlns:p14="http://schemas.microsoft.com/office/powerpoint/2010/main" val="69053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873A92F-AD56-41F4-B545-9CACA2145520}" type="datetimeFigureOut">
              <a:rPr lang="fr-FR" smtClean="0"/>
              <a:t>28/04/2022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502E9E6-A4D7-40B4-B9CD-98DAA71FBDFA}" type="slidenum">
              <a:rPr lang="fr-FR" smtClean="0"/>
              <a:t>‹N°›</a:t>
            </a:fld>
            <a:endParaRPr lang="fr-FR"/>
          </a:p>
        </p:txBody>
      </p:sp>
    </p:spTree>
    <p:extLst>
      <p:ext uri="{BB962C8B-B14F-4D97-AF65-F5344CB8AC3E}">
        <p14:creationId xmlns:p14="http://schemas.microsoft.com/office/powerpoint/2010/main" val="317680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873A92F-AD56-41F4-B545-9CACA2145520}" type="datetimeFigureOut">
              <a:rPr lang="fr-FR" smtClean="0"/>
              <a:t>28/04/2022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502E9E6-A4D7-40B4-B9CD-98DAA71FBDFA}" type="slidenum">
              <a:rPr lang="fr-FR" smtClean="0"/>
              <a:t>‹N°›</a:t>
            </a:fld>
            <a:endParaRPr lang="fr-FR"/>
          </a:p>
        </p:txBody>
      </p:sp>
    </p:spTree>
    <p:extLst>
      <p:ext uri="{BB962C8B-B14F-4D97-AF65-F5344CB8AC3E}">
        <p14:creationId xmlns:p14="http://schemas.microsoft.com/office/powerpoint/2010/main" val="131673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873A92F-AD56-41F4-B545-9CACA2145520}" type="datetimeFigureOut">
              <a:rPr lang="fr-FR" smtClean="0"/>
              <a:t>28/04/2022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502E9E6-A4D7-40B4-B9CD-98DAA71FBDFA}" type="slidenum">
              <a:rPr lang="fr-FR" smtClean="0"/>
              <a:t>‹N°›</a:t>
            </a:fld>
            <a:endParaRPr lang="fr-FR"/>
          </a:p>
        </p:txBody>
      </p:sp>
    </p:spTree>
    <p:extLst>
      <p:ext uri="{BB962C8B-B14F-4D97-AF65-F5344CB8AC3E}">
        <p14:creationId xmlns:p14="http://schemas.microsoft.com/office/powerpoint/2010/main" val="379332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873A92F-AD56-41F4-B545-9CACA2145520}" type="datetimeFigureOut">
              <a:rPr lang="fr-FR" smtClean="0"/>
              <a:t>28/04/2022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502E9E6-A4D7-40B4-B9CD-98DAA71FBDFA}" type="slidenum">
              <a:rPr lang="fr-FR" smtClean="0"/>
              <a:t>‹N°›</a:t>
            </a:fld>
            <a:endParaRPr lang="fr-FR"/>
          </a:p>
        </p:txBody>
      </p:sp>
    </p:spTree>
    <p:extLst>
      <p:ext uri="{BB962C8B-B14F-4D97-AF65-F5344CB8AC3E}">
        <p14:creationId xmlns:p14="http://schemas.microsoft.com/office/powerpoint/2010/main" val="317769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873A92F-AD56-41F4-B545-9CACA2145520}" type="datetimeFigureOut">
              <a:rPr lang="fr-FR" smtClean="0"/>
              <a:t>28/04/2022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502E9E6-A4D7-40B4-B9CD-98DAA71FBDFA}" type="slidenum">
              <a:rPr lang="fr-FR" smtClean="0"/>
              <a:t>‹N°›</a:t>
            </a:fld>
            <a:endParaRPr lang="fr-FR"/>
          </a:p>
        </p:txBody>
      </p:sp>
    </p:spTree>
    <p:extLst>
      <p:ext uri="{BB962C8B-B14F-4D97-AF65-F5344CB8AC3E}">
        <p14:creationId xmlns:p14="http://schemas.microsoft.com/office/powerpoint/2010/main" val="12431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3A92F-AD56-41F4-B545-9CACA2145520}" type="datetimeFigureOut">
              <a:rPr lang="fr-FR" smtClean="0"/>
              <a:t>28/04/2022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2E9E6-A4D7-40B4-B9CD-98DAA71FBDFA}" type="slidenum">
              <a:rPr lang="fr-FR" smtClean="0"/>
              <a:t>‹N°›</a:t>
            </a:fld>
            <a:endParaRPr lang="fr-FR"/>
          </a:p>
        </p:txBody>
      </p:sp>
    </p:spTree>
    <p:extLst>
      <p:ext uri="{BB962C8B-B14F-4D97-AF65-F5344CB8AC3E}">
        <p14:creationId xmlns:p14="http://schemas.microsoft.com/office/powerpoint/2010/main" val="1520047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fr-fr/azure/cognitive-services/language-service/language-detection/overvie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Découvrir le métier d’Ingénieur IA</a:t>
            </a:r>
            <a:endParaRPr lang="fr-FR" dirty="0"/>
          </a:p>
        </p:txBody>
      </p:sp>
      <p:sp>
        <p:nvSpPr>
          <p:cNvPr id="3" name="Sous-titre 2"/>
          <p:cNvSpPr>
            <a:spLocks noGrp="1"/>
          </p:cNvSpPr>
          <p:nvPr>
            <p:ph type="subTitle" idx="1"/>
          </p:nvPr>
        </p:nvSpPr>
        <p:spPr/>
        <p:txBody>
          <a:bodyPr/>
          <a:lstStyle/>
          <a:p>
            <a:r>
              <a:rPr lang="fr-FR" dirty="0" smtClean="0"/>
              <a:t>Un </a:t>
            </a:r>
            <a:r>
              <a:rPr lang="fr-FR" dirty="0" err="1" smtClean="0"/>
              <a:t>Chatbot</a:t>
            </a:r>
            <a:r>
              <a:rPr lang="fr-FR" dirty="0" smtClean="0"/>
              <a:t> pour fluidifier l’expérience client</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684213"/>
            <a:ext cx="7315200" cy="876300"/>
          </a:xfrm>
          <a:prstGeom prst="rect">
            <a:avLst/>
          </a:prstGeom>
        </p:spPr>
      </p:pic>
      <p:sp>
        <p:nvSpPr>
          <p:cNvPr id="6" name="ZoneTexte 5"/>
          <p:cNvSpPr txBox="1"/>
          <p:nvPr/>
        </p:nvSpPr>
        <p:spPr>
          <a:xfrm>
            <a:off x="4152900" y="4980543"/>
            <a:ext cx="3886200" cy="369332"/>
          </a:xfrm>
          <a:prstGeom prst="rect">
            <a:avLst/>
          </a:prstGeom>
          <a:noFill/>
        </p:spPr>
        <p:txBody>
          <a:bodyPr wrap="square" rtlCol="0">
            <a:spAutoFit/>
          </a:bodyPr>
          <a:lstStyle/>
          <a:p>
            <a:r>
              <a:rPr lang="fr-FR" dirty="0" smtClean="0"/>
              <a:t>Par FEUYAN TCHOUO, Ingénieur Logiciel</a:t>
            </a:r>
            <a:endParaRPr lang="fr-FR" dirty="0"/>
          </a:p>
        </p:txBody>
      </p:sp>
      <p:sp>
        <p:nvSpPr>
          <p:cNvPr id="7" name="ZoneTexte 6"/>
          <p:cNvSpPr txBox="1"/>
          <p:nvPr/>
        </p:nvSpPr>
        <p:spPr>
          <a:xfrm>
            <a:off x="5499100" y="6108700"/>
            <a:ext cx="1193800" cy="369332"/>
          </a:xfrm>
          <a:prstGeom prst="rect">
            <a:avLst/>
          </a:prstGeom>
          <a:noFill/>
        </p:spPr>
        <p:txBody>
          <a:bodyPr wrap="square" rtlCol="0">
            <a:spAutoFit/>
          </a:bodyPr>
          <a:lstStyle/>
          <a:p>
            <a:r>
              <a:rPr lang="fr-FR" dirty="0" smtClean="0"/>
              <a:t>Mai 2022</a:t>
            </a:r>
            <a:endParaRPr lang="fr-FR" dirty="0"/>
          </a:p>
        </p:txBody>
      </p:sp>
    </p:spTree>
    <p:extLst>
      <p:ext uri="{BB962C8B-B14F-4D97-AF65-F5344CB8AC3E}">
        <p14:creationId xmlns:p14="http://schemas.microsoft.com/office/powerpoint/2010/main" val="114039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Démonstration</a:t>
            </a:r>
            <a:endParaRPr lang="fr-FR" dirty="0"/>
          </a:p>
        </p:txBody>
      </p:sp>
      <p:sp>
        <p:nvSpPr>
          <p:cNvPr id="3" name="Espace réservé du contenu 2"/>
          <p:cNvSpPr>
            <a:spLocks noGrp="1"/>
          </p:cNvSpPr>
          <p:nvPr>
            <p:ph idx="1"/>
          </p:nvPr>
        </p:nvSpPr>
        <p:spPr>
          <a:xfrm>
            <a:off x="838200" y="1825625"/>
            <a:ext cx="10363200" cy="4511675"/>
          </a:xfrm>
        </p:spPr>
        <p:txBody>
          <a:bodyPr>
            <a:normAutofit/>
          </a:bodyPr>
          <a:lstStyle/>
          <a:p>
            <a:r>
              <a:rPr lang="fr-FR" dirty="0" smtClean="0"/>
              <a:t>Exemple de commande avec </a:t>
            </a:r>
            <a:r>
              <a:rPr lang="fr-FR" dirty="0" err="1" smtClean="0"/>
              <a:t>curl</a:t>
            </a:r>
            <a:endParaRPr lang="fr-FR" dirty="0" smtClean="0"/>
          </a:p>
          <a:p>
            <a:pPr marL="0" indent="0">
              <a:buNone/>
            </a:pPr>
            <a:r>
              <a:rPr lang="fr-FR" sz="2000" dirty="0" err="1" smtClean="0"/>
              <a:t>curl</a:t>
            </a:r>
            <a:r>
              <a:rPr lang="fr-FR" sz="2000" dirty="0" smtClean="0"/>
              <a:t> -X POST "https://api.cognitive.microsofttranslator.com/</a:t>
            </a:r>
            <a:r>
              <a:rPr lang="fr-FR" sz="2000" dirty="0" err="1" smtClean="0"/>
              <a:t>detect?api-version</a:t>
            </a:r>
            <a:r>
              <a:rPr lang="fr-FR" sz="2000" dirty="0" smtClean="0"/>
              <a:t>=3.0" -H "Ocp-Apim-Subscription-Key:924b05472d574ebdab38bdd67c55151d" -H "</a:t>
            </a:r>
            <a:r>
              <a:rPr lang="fr-FR" sz="2000" dirty="0" err="1" smtClean="0"/>
              <a:t>Ocp-Apim-Subscription-Region:francecentral</a:t>
            </a:r>
            <a:r>
              <a:rPr lang="fr-FR" sz="2000" dirty="0" smtClean="0"/>
              <a:t>" -H "Content-Type: application/</a:t>
            </a:r>
            <a:r>
              <a:rPr lang="fr-FR" sz="2000" dirty="0" err="1" smtClean="0"/>
              <a:t>json</a:t>
            </a:r>
            <a:r>
              <a:rPr lang="fr-FR" sz="2000" dirty="0" smtClean="0"/>
              <a:t>" -d "[{'</a:t>
            </a:r>
            <a:r>
              <a:rPr lang="fr-FR" sz="2000" dirty="0" err="1" smtClean="0"/>
              <a:t>Text</a:t>
            </a:r>
            <a:r>
              <a:rPr lang="fr-FR" sz="2000" dirty="0" smtClean="0"/>
              <a:t>':'</a:t>
            </a:r>
            <a:r>
              <a:rPr lang="fr-FR" sz="2000" dirty="0" err="1" smtClean="0"/>
              <a:t>What</a:t>
            </a:r>
            <a:r>
              <a:rPr lang="fr-FR" sz="2000" dirty="0" smtClean="0"/>
              <a:t> </a:t>
            </a:r>
            <a:r>
              <a:rPr lang="fr-FR" sz="2000" dirty="0" err="1" smtClean="0"/>
              <a:t>language</a:t>
            </a:r>
            <a:r>
              <a:rPr lang="fr-FR" sz="2000" dirty="0" smtClean="0"/>
              <a:t> </a:t>
            </a:r>
            <a:r>
              <a:rPr lang="fr-FR" sz="2000" dirty="0" err="1" smtClean="0"/>
              <a:t>is</a:t>
            </a:r>
            <a:r>
              <a:rPr lang="fr-FR" sz="2000" dirty="0" smtClean="0"/>
              <a:t> </a:t>
            </a:r>
            <a:r>
              <a:rPr lang="fr-FR" sz="2000" dirty="0" err="1" smtClean="0"/>
              <a:t>this</a:t>
            </a:r>
            <a:r>
              <a:rPr lang="fr-FR" sz="2000" dirty="0" smtClean="0"/>
              <a:t> </a:t>
            </a:r>
            <a:r>
              <a:rPr lang="fr-FR" sz="2000" dirty="0" err="1" smtClean="0"/>
              <a:t>text</a:t>
            </a:r>
            <a:r>
              <a:rPr lang="fr-FR" sz="2000" dirty="0" smtClean="0"/>
              <a:t> </a:t>
            </a:r>
            <a:r>
              <a:rPr lang="fr-FR" sz="2000" dirty="0" err="1" smtClean="0"/>
              <a:t>written</a:t>
            </a:r>
            <a:r>
              <a:rPr lang="fr-FR" sz="2000" dirty="0" smtClean="0"/>
              <a:t> in?'}]</a:t>
            </a:r>
            <a:r>
              <a:rPr lang="fr-FR" sz="2000" dirty="0" smtClean="0"/>
              <a:t>"</a:t>
            </a:r>
            <a:endParaRPr lang="fr-FR" sz="2000" dirty="0" smtClean="0"/>
          </a:p>
          <a:p>
            <a:pPr marL="0" indent="0">
              <a:buNone/>
            </a:pPr>
            <a:endParaRPr lang="fr-FR" dirty="0"/>
          </a:p>
          <a:p>
            <a:pPr marL="0" indent="0">
              <a:buNone/>
            </a:pPr>
            <a:r>
              <a:rPr lang="fr-FR" dirty="0" smtClean="0"/>
              <a:t>Réponse:</a:t>
            </a:r>
          </a:p>
          <a:p>
            <a:pPr marL="0" indent="0">
              <a:buNone/>
            </a:pPr>
            <a:r>
              <a:rPr lang="en-US" sz="2000" dirty="0" smtClean="0"/>
              <a:t>[{"language":"en","score":1.0,"isTranslationSupported":true,"isTransliterationSupported":false}]</a:t>
            </a:r>
            <a:endParaRPr lang="fr-FR" sz="2000" dirty="0"/>
          </a:p>
        </p:txBody>
      </p:sp>
    </p:spTree>
    <p:extLst>
      <p:ext uri="{BB962C8B-B14F-4D97-AF65-F5344CB8AC3E}">
        <p14:creationId xmlns:p14="http://schemas.microsoft.com/office/powerpoint/2010/main" val="72437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Démonstration</a:t>
            </a:r>
            <a:endParaRPr lang="fr-FR" dirty="0"/>
          </a:p>
        </p:txBody>
      </p:sp>
      <p:sp>
        <p:nvSpPr>
          <p:cNvPr id="3" name="Espace réservé du contenu 2"/>
          <p:cNvSpPr>
            <a:spLocks noGrp="1"/>
          </p:cNvSpPr>
          <p:nvPr>
            <p:ph idx="1"/>
          </p:nvPr>
        </p:nvSpPr>
        <p:spPr>
          <a:xfrm>
            <a:off x="838200" y="1825625"/>
            <a:ext cx="4089400" cy="4511675"/>
          </a:xfrm>
        </p:spPr>
        <p:txBody>
          <a:bodyPr>
            <a:normAutofit/>
          </a:bodyPr>
          <a:lstStyle/>
          <a:p>
            <a:r>
              <a:rPr lang="fr-FR" dirty="0" smtClean="0"/>
              <a:t>Exécution du script</a:t>
            </a:r>
          </a:p>
          <a:p>
            <a:r>
              <a:rPr lang="fr-FR" dirty="0" smtClean="0"/>
              <a:t>Les 5 langues les plus parlées: Anglais, Chinois mandarin, l’Hindi, l’Espagnol, l’Arabe (source: https://www.intercountry.com/blog/quelles-sont-les-langues-les-plus-parlees-au-monde)</a:t>
            </a:r>
          </a:p>
        </p:txBody>
      </p:sp>
      <p:pic>
        <p:nvPicPr>
          <p:cNvPr id="4" name="Image 3"/>
          <p:cNvPicPr>
            <a:picLocks noChangeAspect="1"/>
          </p:cNvPicPr>
          <p:nvPr/>
        </p:nvPicPr>
        <p:blipFill>
          <a:blip r:embed="rId2"/>
          <a:stretch>
            <a:fillRect/>
          </a:stretch>
        </p:blipFill>
        <p:spPr>
          <a:xfrm>
            <a:off x="4927600" y="1825625"/>
            <a:ext cx="7009461" cy="4198937"/>
          </a:xfrm>
          <a:prstGeom prst="rect">
            <a:avLst/>
          </a:prstGeom>
        </p:spPr>
      </p:pic>
    </p:spTree>
    <p:extLst>
      <p:ext uri="{BB962C8B-B14F-4D97-AF65-F5344CB8AC3E}">
        <p14:creationId xmlns:p14="http://schemas.microsoft.com/office/powerpoint/2010/main" val="1074646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Espace réservé du contenu 2"/>
          <p:cNvSpPr>
            <a:spLocks noGrp="1"/>
          </p:cNvSpPr>
          <p:nvPr>
            <p:ph idx="1"/>
          </p:nvPr>
        </p:nvSpPr>
        <p:spPr/>
        <p:txBody>
          <a:bodyPr/>
          <a:lstStyle/>
          <a:p>
            <a:r>
              <a:rPr lang="fr-FR" dirty="0" smtClean="0"/>
              <a:t>Contexte du projet</a:t>
            </a:r>
          </a:p>
          <a:p>
            <a:r>
              <a:rPr lang="fr-FR" dirty="0" smtClean="0"/>
              <a:t>La mission</a:t>
            </a:r>
          </a:p>
          <a:p>
            <a:r>
              <a:rPr lang="fr-FR" dirty="0" smtClean="0"/>
              <a:t>Caractéristiques des services Microsoft Azure pour la détection de langue</a:t>
            </a:r>
          </a:p>
          <a:p>
            <a:r>
              <a:rPr lang="fr-FR" dirty="0" smtClean="0"/>
              <a:t>Démonstration de l’utilisation des services Microsoft Azure pour la détection de langue</a:t>
            </a:r>
            <a:endParaRPr lang="fr-FR" dirty="0"/>
          </a:p>
        </p:txBody>
      </p:sp>
    </p:spTree>
    <p:extLst>
      <p:ext uri="{BB962C8B-B14F-4D97-AF65-F5344CB8AC3E}">
        <p14:creationId xmlns:p14="http://schemas.microsoft.com/office/powerpoint/2010/main" val="4251956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Contexte du projet</a:t>
            </a:r>
            <a:endParaRPr lang="fr-FR" dirty="0"/>
          </a:p>
        </p:txBody>
      </p:sp>
      <p:sp>
        <p:nvSpPr>
          <p:cNvPr id="3" name="Espace réservé du contenu 2"/>
          <p:cNvSpPr>
            <a:spLocks noGrp="1"/>
          </p:cNvSpPr>
          <p:nvPr>
            <p:ph idx="1"/>
          </p:nvPr>
        </p:nvSpPr>
        <p:spPr>
          <a:xfrm>
            <a:off x="838200" y="3733800"/>
            <a:ext cx="10515600" cy="2443162"/>
          </a:xfrm>
        </p:spPr>
        <p:txBody>
          <a:bodyPr/>
          <a:lstStyle/>
          <a:p>
            <a:r>
              <a:rPr lang="fr-FR" dirty="0" smtClean="0"/>
              <a:t>La banque « Crédit » souhaite mettre en place un </a:t>
            </a:r>
            <a:r>
              <a:rPr lang="fr-FR" dirty="0" err="1" smtClean="0"/>
              <a:t>chatbot</a:t>
            </a:r>
            <a:r>
              <a:rPr lang="fr-FR" dirty="0" smtClean="0"/>
              <a:t>, afin de réduire drastiquement le temps de réponse aux questions posées par les utilisateurs;</a:t>
            </a:r>
          </a:p>
          <a:p>
            <a:r>
              <a:rPr lang="fr-FR" dirty="0" smtClean="0"/>
              <a:t>Le </a:t>
            </a:r>
            <a:r>
              <a:rPr lang="fr-FR" dirty="0" err="1" smtClean="0"/>
              <a:t>chatbot</a:t>
            </a:r>
            <a:r>
              <a:rPr lang="fr-FR" dirty="0" smtClean="0"/>
              <a:t> doit être polyglotte, fiable et pertinent;</a:t>
            </a:r>
          </a:p>
          <a:p>
            <a:r>
              <a:rPr lang="fr-FR" dirty="0" smtClean="0"/>
              <a:t>On utilisera des modèles pré-entrainés sur Microsoft Azure.</a:t>
            </a:r>
          </a:p>
        </p:txBody>
      </p:sp>
      <p:pic>
        <p:nvPicPr>
          <p:cNvPr id="4" name="Image 3"/>
          <p:cNvPicPr>
            <a:picLocks noChangeAspect="1"/>
          </p:cNvPicPr>
          <p:nvPr/>
        </p:nvPicPr>
        <p:blipFill>
          <a:blip r:embed="rId2"/>
          <a:stretch>
            <a:fillRect/>
          </a:stretch>
        </p:blipFill>
        <p:spPr>
          <a:xfrm>
            <a:off x="4875113" y="1474434"/>
            <a:ext cx="2441774" cy="2170466"/>
          </a:xfrm>
          <a:prstGeom prst="rect">
            <a:avLst/>
          </a:prstGeom>
        </p:spPr>
      </p:pic>
    </p:spTree>
    <p:extLst>
      <p:ext uri="{BB962C8B-B14F-4D97-AF65-F5344CB8AC3E}">
        <p14:creationId xmlns:p14="http://schemas.microsoft.com/office/powerpoint/2010/main" val="272098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mission</a:t>
            </a:r>
            <a:endParaRPr lang="fr-FR" dirty="0"/>
          </a:p>
        </p:txBody>
      </p:sp>
      <p:sp>
        <p:nvSpPr>
          <p:cNvPr id="3" name="Espace réservé du contenu 2"/>
          <p:cNvSpPr>
            <a:spLocks noGrp="1"/>
          </p:cNvSpPr>
          <p:nvPr>
            <p:ph idx="1"/>
          </p:nvPr>
        </p:nvSpPr>
        <p:spPr/>
        <p:txBody>
          <a:bodyPr/>
          <a:lstStyle/>
          <a:p>
            <a:r>
              <a:rPr lang="fr-FR" dirty="0" smtClean="0"/>
              <a:t>Notre mission sera d’assurer la fonctionnalité « Polyglotte »;</a:t>
            </a:r>
          </a:p>
          <a:p>
            <a:r>
              <a:rPr lang="fr-FR" dirty="0" smtClean="0"/>
              <a:t>La première étape sera de détecter la langue d’un message écrit par un utilisateur;</a:t>
            </a:r>
          </a:p>
          <a:p>
            <a:r>
              <a:rPr lang="fr-FR" dirty="0" smtClean="0"/>
              <a:t>Pour cela, produire un script permettant de détecter la langue de quelques paragraphes d’exemple des 5 langues les plus parlées.</a:t>
            </a:r>
            <a:endParaRPr lang="fr-FR" dirty="0"/>
          </a:p>
        </p:txBody>
      </p:sp>
    </p:spTree>
    <p:extLst>
      <p:ext uri="{BB962C8B-B14F-4D97-AF65-F5344CB8AC3E}">
        <p14:creationId xmlns:p14="http://schemas.microsoft.com/office/powerpoint/2010/main" val="287143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services Microsoft Azure pour la détection de langues</a:t>
            </a:r>
            <a:endParaRPr lang="fr-FR" dirty="0"/>
          </a:p>
        </p:txBody>
      </p:sp>
      <p:sp>
        <p:nvSpPr>
          <p:cNvPr id="3" name="Espace réservé du contenu 2"/>
          <p:cNvSpPr>
            <a:spLocks noGrp="1"/>
          </p:cNvSpPr>
          <p:nvPr>
            <p:ph idx="1"/>
          </p:nvPr>
        </p:nvSpPr>
        <p:spPr/>
        <p:txBody>
          <a:bodyPr/>
          <a:lstStyle/>
          <a:p>
            <a:r>
              <a:rPr lang="fr-CM" dirty="0" smtClean="0"/>
              <a:t>La détection de langue est l’une des fonctionnalités offertes par Azure Cognitive Service for </a:t>
            </a:r>
            <a:r>
              <a:rPr lang="fr-CM" dirty="0" err="1" smtClean="0"/>
              <a:t>Language</a:t>
            </a:r>
            <a:r>
              <a:rPr lang="fr-CM" dirty="0" smtClean="0"/>
              <a:t>, un ensemble d’algorithmes de Machine Learning et IA dans le cloud pour le développement d’applications intelligentes qui impliquent du langage écrit. La détection de langue peut détecter la langue dans laquelle un document est écrit, et retourne un code de langue pour un large éventail de langues, de variantes, de dialectes et certaines langues régionales/culturelles. (source: </a:t>
            </a:r>
            <a:r>
              <a:rPr lang="fr-CM" dirty="0" smtClean="0">
                <a:hlinkClick r:id="rId2"/>
              </a:rPr>
              <a:t>docs.microsoft.com…</a:t>
            </a:r>
            <a:r>
              <a:rPr lang="fr-CM" dirty="0" smtClean="0"/>
              <a:t>)</a:t>
            </a:r>
            <a:endParaRPr lang="fr-FR" dirty="0"/>
          </a:p>
        </p:txBody>
      </p:sp>
    </p:spTree>
    <p:extLst>
      <p:ext uri="{BB962C8B-B14F-4D97-AF65-F5344CB8AC3E}">
        <p14:creationId xmlns:p14="http://schemas.microsoft.com/office/powerpoint/2010/main" val="152200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services Microsoft Azure pour la détection de langues</a:t>
            </a:r>
            <a:endParaRPr lang="fr-FR" dirty="0"/>
          </a:p>
        </p:txBody>
      </p:sp>
      <p:sp>
        <p:nvSpPr>
          <p:cNvPr id="3" name="Espace réservé du contenu 2"/>
          <p:cNvSpPr>
            <a:spLocks noGrp="1"/>
          </p:cNvSpPr>
          <p:nvPr>
            <p:ph idx="1"/>
          </p:nvPr>
        </p:nvSpPr>
        <p:spPr/>
        <p:txBody>
          <a:bodyPr/>
          <a:lstStyle/>
          <a:p>
            <a:r>
              <a:rPr lang="fr-FR" dirty="0" smtClean="0"/>
              <a:t>Il permet de détecter et de traduire près de 115 langues, de l’Afrikaans au Zoulou en passant par le français, l’anglais, l’allemand ou le chinois.</a:t>
            </a:r>
          </a:p>
          <a:p>
            <a:r>
              <a:rPr lang="fr-FR" dirty="0" smtClean="0"/>
              <a:t>En tant que service Cloud, il est exploitable via api, avec des paramètres spécifiques, tel que la clé unique d’accès au service, le texte à analyser;</a:t>
            </a:r>
          </a:p>
          <a:p>
            <a:r>
              <a:rPr lang="fr-FR" dirty="0" smtClean="0"/>
              <a:t>En tant que Saas, il est facturé en fonction de l’abonnement et de l’utilisation.</a:t>
            </a:r>
            <a:endParaRPr lang="fr-FR" dirty="0"/>
          </a:p>
        </p:txBody>
      </p:sp>
    </p:spTree>
    <p:extLst>
      <p:ext uri="{BB962C8B-B14F-4D97-AF65-F5344CB8AC3E}">
        <p14:creationId xmlns:p14="http://schemas.microsoft.com/office/powerpoint/2010/main" val="314329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Démonstration</a:t>
            </a:r>
            <a:endParaRPr lang="fr-FR" dirty="0"/>
          </a:p>
        </p:txBody>
      </p:sp>
      <p:sp>
        <p:nvSpPr>
          <p:cNvPr id="3" name="Espace réservé du contenu 2"/>
          <p:cNvSpPr>
            <a:spLocks noGrp="1"/>
          </p:cNvSpPr>
          <p:nvPr>
            <p:ph idx="1"/>
          </p:nvPr>
        </p:nvSpPr>
        <p:spPr>
          <a:xfrm>
            <a:off x="838200" y="1825625"/>
            <a:ext cx="3784600" cy="4351338"/>
          </a:xfrm>
        </p:spPr>
        <p:txBody>
          <a:bodyPr/>
          <a:lstStyle/>
          <a:p>
            <a:r>
              <a:rPr lang="fr-FR" dirty="0" smtClean="0"/>
              <a:t>Création d’une ressource translator</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300" y="1396097"/>
            <a:ext cx="5956300" cy="5461903"/>
          </a:xfrm>
          <a:prstGeom prst="rect">
            <a:avLst/>
          </a:prstGeom>
        </p:spPr>
      </p:pic>
      <p:sp>
        <p:nvSpPr>
          <p:cNvPr id="5" name="ZoneTexte 4"/>
          <p:cNvSpPr txBox="1"/>
          <p:nvPr/>
        </p:nvSpPr>
        <p:spPr>
          <a:xfrm>
            <a:off x="6972300" y="6426200"/>
            <a:ext cx="1689100" cy="431800"/>
          </a:xfrm>
          <a:prstGeom prst="rect">
            <a:avLst/>
          </a:prstGeom>
          <a:noFill/>
          <a:ln w="28575">
            <a:solidFill>
              <a:srgbClr val="FF0000"/>
            </a:solidFill>
          </a:ln>
        </p:spPr>
        <p:txBody>
          <a:bodyPr wrap="square" rtlCol="0">
            <a:spAutoFit/>
          </a:bodyPr>
          <a:lstStyle/>
          <a:p>
            <a:endParaRPr lang="fr-FR" dirty="0"/>
          </a:p>
        </p:txBody>
      </p:sp>
    </p:spTree>
    <p:extLst>
      <p:ext uri="{BB962C8B-B14F-4D97-AF65-F5344CB8AC3E}">
        <p14:creationId xmlns:p14="http://schemas.microsoft.com/office/powerpoint/2010/main" val="2375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Démonstration</a:t>
            </a:r>
            <a:endParaRPr lang="fr-FR" dirty="0"/>
          </a:p>
        </p:txBody>
      </p:sp>
      <p:sp>
        <p:nvSpPr>
          <p:cNvPr id="3" name="Espace réservé du contenu 2"/>
          <p:cNvSpPr>
            <a:spLocks noGrp="1"/>
          </p:cNvSpPr>
          <p:nvPr>
            <p:ph idx="1"/>
          </p:nvPr>
        </p:nvSpPr>
        <p:spPr>
          <a:xfrm>
            <a:off x="838200" y="1825625"/>
            <a:ext cx="10363200" cy="587375"/>
          </a:xfrm>
        </p:spPr>
        <p:txBody>
          <a:bodyPr/>
          <a:lstStyle/>
          <a:p>
            <a:r>
              <a:rPr lang="fr-FR" dirty="0" smtClean="0"/>
              <a:t>Aperçu du tableau de bord de la ressource translator</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413000"/>
            <a:ext cx="8077200" cy="4253784"/>
          </a:xfrm>
          <a:prstGeom prst="rect">
            <a:avLst/>
          </a:prstGeom>
        </p:spPr>
      </p:pic>
    </p:spTree>
    <p:extLst>
      <p:ext uri="{BB962C8B-B14F-4D97-AF65-F5344CB8AC3E}">
        <p14:creationId xmlns:p14="http://schemas.microsoft.com/office/powerpoint/2010/main" val="427832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Démonstration</a:t>
            </a:r>
            <a:endParaRPr lang="fr-FR" dirty="0"/>
          </a:p>
        </p:txBody>
      </p:sp>
      <p:sp>
        <p:nvSpPr>
          <p:cNvPr id="3" name="Espace réservé du contenu 2"/>
          <p:cNvSpPr>
            <a:spLocks noGrp="1"/>
          </p:cNvSpPr>
          <p:nvPr>
            <p:ph idx="1"/>
          </p:nvPr>
        </p:nvSpPr>
        <p:spPr>
          <a:xfrm>
            <a:off x="838200" y="1825625"/>
            <a:ext cx="10363200" cy="587375"/>
          </a:xfrm>
        </p:spPr>
        <p:txBody>
          <a:bodyPr/>
          <a:lstStyle/>
          <a:p>
            <a:r>
              <a:rPr lang="fr-FR" dirty="0" smtClean="0"/>
              <a:t>Extraction de la clé unique du service</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312" y="2413000"/>
            <a:ext cx="7379375" cy="4285267"/>
          </a:xfrm>
          <a:prstGeom prst="rect">
            <a:avLst/>
          </a:prstGeom>
        </p:spPr>
      </p:pic>
      <p:sp>
        <p:nvSpPr>
          <p:cNvPr id="5" name="ZoneTexte 4"/>
          <p:cNvSpPr txBox="1"/>
          <p:nvPr/>
        </p:nvSpPr>
        <p:spPr>
          <a:xfrm>
            <a:off x="4521200" y="4965700"/>
            <a:ext cx="1574799" cy="406400"/>
          </a:xfrm>
          <a:prstGeom prst="rect">
            <a:avLst/>
          </a:prstGeom>
          <a:noFill/>
          <a:ln w="19050">
            <a:solidFill>
              <a:srgbClr val="FF0000"/>
            </a:solidFill>
          </a:ln>
        </p:spPr>
        <p:txBody>
          <a:bodyPr wrap="square" rtlCol="0">
            <a:spAutoFit/>
          </a:bodyPr>
          <a:lstStyle/>
          <a:p>
            <a:endParaRPr lang="fr-FR" dirty="0"/>
          </a:p>
        </p:txBody>
      </p:sp>
      <p:sp>
        <p:nvSpPr>
          <p:cNvPr id="7" name="ZoneTexte 6"/>
          <p:cNvSpPr txBox="1"/>
          <p:nvPr/>
        </p:nvSpPr>
        <p:spPr>
          <a:xfrm>
            <a:off x="9055100" y="5003800"/>
            <a:ext cx="546100" cy="431800"/>
          </a:xfrm>
          <a:prstGeom prst="rect">
            <a:avLst/>
          </a:prstGeom>
          <a:noFill/>
          <a:ln w="19050">
            <a:solidFill>
              <a:srgbClr val="FF0000"/>
            </a:solidFill>
          </a:ln>
        </p:spPr>
        <p:txBody>
          <a:bodyPr wrap="square" rtlCol="0">
            <a:spAutoFit/>
          </a:bodyPr>
          <a:lstStyle/>
          <a:p>
            <a:endParaRPr lang="fr-FR" dirty="0"/>
          </a:p>
        </p:txBody>
      </p:sp>
      <p:sp>
        <p:nvSpPr>
          <p:cNvPr id="8" name="ZoneTexte 7"/>
          <p:cNvSpPr txBox="1"/>
          <p:nvPr/>
        </p:nvSpPr>
        <p:spPr>
          <a:xfrm>
            <a:off x="2540000" y="5168900"/>
            <a:ext cx="1574799" cy="406400"/>
          </a:xfrm>
          <a:prstGeom prst="rect">
            <a:avLst/>
          </a:prstGeom>
          <a:noFill/>
          <a:ln w="19050">
            <a:solidFill>
              <a:srgbClr val="FF0000"/>
            </a:solidFill>
          </a:ln>
        </p:spPr>
        <p:txBody>
          <a:bodyPr wrap="square" rtlCol="0">
            <a:spAutoFit/>
          </a:bodyPr>
          <a:lstStyle/>
          <a:p>
            <a:endParaRPr lang="fr-FR" dirty="0"/>
          </a:p>
        </p:txBody>
      </p:sp>
    </p:spTree>
    <p:extLst>
      <p:ext uri="{BB962C8B-B14F-4D97-AF65-F5344CB8AC3E}">
        <p14:creationId xmlns:p14="http://schemas.microsoft.com/office/powerpoint/2010/main" val="32569390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352</Words>
  <Application>Microsoft Office PowerPoint</Application>
  <PresentationFormat>Grand écran</PresentationFormat>
  <Paragraphs>38</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Découvrir le métier d’Ingénieur IA</vt:lpstr>
      <vt:lpstr>Plan</vt:lpstr>
      <vt:lpstr>Contexte du projet</vt:lpstr>
      <vt:lpstr>La mission</vt:lpstr>
      <vt:lpstr>Les services Microsoft Azure pour la détection de langues</vt:lpstr>
      <vt:lpstr>Les services Microsoft Azure pour la détection de langues</vt:lpstr>
      <vt:lpstr>Démonstration</vt:lpstr>
      <vt:lpstr>Démonstration</vt:lpstr>
      <vt:lpstr>Démonstration</vt:lpstr>
      <vt:lpstr>Démonstration</vt:lpstr>
      <vt:lpstr>Démonstration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Découvrir le métier d’Ingénieur IA</dc:title>
  <dc:creator>HP</dc:creator>
  <cp:lastModifiedBy>HP</cp:lastModifiedBy>
  <cp:revision>8</cp:revision>
  <dcterms:created xsi:type="dcterms:W3CDTF">2022-04-28T10:18:21Z</dcterms:created>
  <dcterms:modified xsi:type="dcterms:W3CDTF">2022-04-28T12:21:53Z</dcterms:modified>
</cp:coreProperties>
</file>