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116" d="100"/>
          <a:sy n="116" d="100"/>
        </p:scale>
        <p:origin x="224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695C97-CD8E-4A5E-B24F-221DDF49949B}" type="datetimeFigureOut">
              <a:rPr lang="en-US" smtClean="0"/>
              <a:pPr/>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3A6CC-0D59-4A45-A1BD-6EC161D409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695C97-CD8E-4A5E-B24F-221DDF49949B}" type="datetimeFigureOut">
              <a:rPr lang="en-US" smtClean="0"/>
              <a:pPr/>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3A6CC-0D59-4A45-A1BD-6EC161D409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695C97-CD8E-4A5E-B24F-221DDF49949B}" type="datetimeFigureOut">
              <a:rPr lang="en-US" smtClean="0"/>
              <a:pPr/>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3A6CC-0D59-4A45-A1BD-6EC161D409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695C97-CD8E-4A5E-B24F-221DDF49949B}" type="datetimeFigureOut">
              <a:rPr lang="en-US" smtClean="0"/>
              <a:pPr/>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3A6CC-0D59-4A45-A1BD-6EC161D409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695C97-CD8E-4A5E-B24F-221DDF49949B}" type="datetimeFigureOut">
              <a:rPr lang="en-US" smtClean="0"/>
              <a:pPr/>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3A6CC-0D59-4A45-A1BD-6EC161D409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695C97-CD8E-4A5E-B24F-221DDF49949B}" type="datetimeFigureOut">
              <a:rPr lang="en-US" smtClean="0"/>
              <a:pPr/>
              <a:t>11/6/2014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E3A6CC-0D59-4A45-A1BD-6EC161D409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695C97-CD8E-4A5E-B24F-221DDF49949B}" type="datetimeFigureOut">
              <a:rPr lang="en-US" smtClean="0"/>
              <a:pPr/>
              <a:t>11/6/2014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E3A6CC-0D59-4A45-A1BD-6EC161D409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695C97-CD8E-4A5E-B24F-221DDF49949B}" type="datetimeFigureOut">
              <a:rPr lang="en-US" smtClean="0"/>
              <a:pPr/>
              <a:t>11/6/2014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E3A6CC-0D59-4A45-A1BD-6EC161D409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695C97-CD8E-4A5E-B24F-221DDF49949B}" type="datetimeFigureOut">
              <a:rPr lang="en-US" smtClean="0"/>
              <a:pPr/>
              <a:t>11/6/2014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E3A6CC-0D59-4A45-A1BD-6EC161D409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695C97-CD8E-4A5E-B24F-221DDF49949B}" type="datetimeFigureOut">
              <a:rPr lang="en-US" smtClean="0"/>
              <a:pPr/>
              <a:t>11/6/2014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E3A6CC-0D59-4A45-A1BD-6EC161D409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695C97-CD8E-4A5E-B24F-221DDF49949B}" type="datetimeFigureOut">
              <a:rPr lang="en-US" smtClean="0"/>
              <a:pPr/>
              <a:t>11/6/2014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E3A6CC-0D59-4A45-A1BD-6EC161D409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695C97-CD8E-4A5E-B24F-221DDF49949B}" type="datetimeFigureOut">
              <a:rPr lang="en-US" smtClean="0"/>
              <a:pPr/>
              <a:t>11/6/2014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E3A6CC-0D59-4A45-A1BD-6EC161D409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0"/>
            <a:ext cx="8229600" cy="609600"/>
          </a:xfrm>
        </p:spPr>
        <p:txBody>
          <a:bodyPr>
            <a:normAutofit fontScale="90000"/>
          </a:bodyPr>
          <a:lstStyle/>
          <a:p>
            <a:pPr eaLnBrk="1" hangingPunct="1"/>
            <a:r>
              <a:rPr lang="en-US" dirty="0" smtClean="0"/>
              <a:t>AI Programming (20%)</a:t>
            </a:r>
          </a:p>
        </p:txBody>
      </p:sp>
      <p:sp>
        <p:nvSpPr>
          <p:cNvPr id="31747" name="Rectangle 3"/>
          <p:cNvSpPr>
            <a:spLocks noGrp="1" noChangeArrowheads="1"/>
          </p:cNvSpPr>
          <p:nvPr>
            <p:ph type="body" idx="1"/>
          </p:nvPr>
        </p:nvSpPr>
        <p:spPr>
          <a:xfrm>
            <a:off x="0" y="533400"/>
            <a:ext cx="9144000" cy="6324600"/>
          </a:xfrm>
        </p:spPr>
        <p:txBody>
          <a:bodyPr rtlCol="0">
            <a:noAutofit/>
          </a:bodyPr>
          <a:lstStyle/>
          <a:p>
            <a:pPr marL="457200" indent="-457200" eaLnBrk="1" fontAlgn="auto" hangingPunct="1">
              <a:lnSpc>
                <a:spcPct val="120000"/>
              </a:lnSpc>
              <a:spcBef>
                <a:spcPts val="400"/>
              </a:spcBef>
              <a:spcAft>
                <a:spcPts val="0"/>
              </a:spcAft>
              <a:buFont typeface="+mj-lt"/>
              <a:buAutoNum type="arabicPeriod"/>
              <a:defRPr/>
            </a:pPr>
            <a:r>
              <a:rPr lang="en-US" sz="1200" b="1" dirty="0" smtClean="0">
                <a:solidFill>
                  <a:srgbClr val="002060"/>
                </a:solidFill>
              </a:rPr>
              <a:t>Program the pebble distribution game we have been discussing in class</a:t>
            </a:r>
          </a:p>
          <a:p>
            <a:pPr marL="857250" lvl="1" indent="-457200">
              <a:lnSpc>
                <a:spcPct val="120000"/>
              </a:lnSpc>
              <a:spcBef>
                <a:spcPts val="400"/>
              </a:spcBef>
              <a:buFont typeface="+mj-lt"/>
              <a:buAutoNum type="arabicPeriod"/>
              <a:defRPr/>
            </a:pPr>
            <a:r>
              <a:rPr lang="en-US" sz="1100" b="1" strike="sngStrike" dirty="0" smtClean="0">
                <a:solidFill>
                  <a:srgbClr val="002060"/>
                </a:solidFill>
              </a:rPr>
              <a:t>2-person teams: select a partner or I can assign one </a:t>
            </a:r>
            <a:r>
              <a:rPr lang="en-US" sz="1100" b="1" strike="sngStrike" dirty="0" smtClean="0">
                <a:solidFill>
                  <a:srgbClr val="FF0000"/>
                </a:solidFill>
              </a:rPr>
              <a:t>MONDAY 10.27</a:t>
            </a:r>
            <a:endParaRPr lang="en-US" sz="1100" b="1" strike="sngStrike" dirty="0">
              <a:solidFill>
                <a:srgbClr val="FF0000"/>
              </a:solidFill>
            </a:endParaRPr>
          </a:p>
          <a:p>
            <a:pPr marL="857250" lvl="1" indent="-457200">
              <a:lnSpc>
                <a:spcPct val="120000"/>
              </a:lnSpc>
              <a:spcBef>
                <a:spcPts val="400"/>
              </a:spcBef>
              <a:buFont typeface="+mj-lt"/>
              <a:buAutoNum type="arabicPeriod"/>
              <a:defRPr/>
            </a:pPr>
            <a:r>
              <a:rPr lang="en-US" sz="1100" b="1" dirty="0" smtClean="0">
                <a:solidFill>
                  <a:srgbClr val="002060"/>
                </a:solidFill>
              </a:rPr>
              <a:t>Develop and submit the following to Canvas (</a:t>
            </a:r>
            <a:r>
              <a:rPr lang="en-US" sz="1100" b="1" dirty="0" smtClean="0">
                <a:solidFill>
                  <a:srgbClr val="002060"/>
                </a:solidFill>
              </a:rPr>
              <a:t>PDF or WORD </a:t>
            </a:r>
            <a:r>
              <a:rPr lang="en-US" sz="1100" b="1" dirty="0" smtClean="0">
                <a:solidFill>
                  <a:srgbClr val="002060"/>
                </a:solidFill>
              </a:rPr>
              <a:t>file) </a:t>
            </a:r>
            <a:r>
              <a:rPr lang="en-US" sz="1100" b="1" dirty="0" smtClean="0">
                <a:solidFill>
                  <a:srgbClr val="FF0000"/>
                </a:solidFill>
              </a:rPr>
              <a:t>SATURDAY11.9 BEFORE 11:59PM</a:t>
            </a:r>
          </a:p>
          <a:p>
            <a:pPr marL="1257300" lvl="2" indent="-457200">
              <a:lnSpc>
                <a:spcPct val="120000"/>
              </a:lnSpc>
              <a:spcBef>
                <a:spcPts val="400"/>
              </a:spcBef>
              <a:buFont typeface="+mj-lt"/>
              <a:buAutoNum type="arabicPeriod"/>
              <a:defRPr/>
            </a:pPr>
            <a:r>
              <a:rPr lang="en-US" sz="900" b="1" dirty="0" smtClean="0">
                <a:solidFill>
                  <a:srgbClr val="002060"/>
                </a:solidFill>
              </a:rPr>
              <a:t>One heuristic function, to be called H1 henceforth,  (an English explanation </a:t>
            </a:r>
            <a:r>
              <a:rPr lang="en-US" sz="900" b="1" u="sng" dirty="0" smtClean="0">
                <a:solidFill>
                  <a:srgbClr val="002060"/>
                </a:solidFill>
              </a:rPr>
              <a:t>and</a:t>
            </a:r>
            <a:r>
              <a:rPr lang="en-US" sz="900" b="1" dirty="0" smtClean="0">
                <a:solidFill>
                  <a:srgbClr val="002060"/>
                </a:solidFill>
              </a:rPr>
              <a:t> a corresponding algorithm that given a game board, returns its heuristic value from the perspective of the computer) – </a:t>
            </a:r>
            <a:r>
              <a:rPr lang="en-US" sz="900" b="1" dirty="0" smtClean="0">
                <a:solidFill>
                  <a:srgbClr val="FF0000"/>
                </a:solidFill>
              </a:rPr>
              <a:t>6600 students need to provide two such functions H1 and H2</a:t>
            </a:r>
            <a:r>
              <a:rPr lang="en-US" sz="900" b="1" dirty="0" smtClean="0">
                <a:solidFill>
                  <a:srgbClr val="002060"/>
                </a:solidFill>
              </a:rPr>
              <a:t> with corresponding explanations </a:t>
            </a:r>
            <a:r>
              <a:rPr lang="en-US" sz="900" b="1" u="sng" dirty="0" smtClean="0">
                <a:solidFill>
                  <a:srgbClr val="002060"/>
                </a:solidFill>
              </a:rPr>
              <a:t>and</a:t>
            </a:r>
            <a:r>
              <a:rPr lang="en-US" sz="900" b="1" dirty="0" smtClean="0">
                <a:solidFill>
                  <a:srgbClr val="002060"/>
                </a:solidFill>
              </a:rPr>
              <a:t> algorithms, and these should be as different from each other as possible.</a:t>
            </a:r>
          </a:p>
          <a:p>
            <a:pPr marL="1257300" lvl="2" indent="-457200">
              <a:lnSpc>
                <a:spcPct val="120000"/>
              </a:lnSpc>
              <a:spcBef>
                <a:spcPts val="400"/>
              </a:spcBef>
              <a:buFont typeface="+mj-lt"/>
              <a:buAutoNum type="arabicPeriod"/>
              <a:defRPr/>
            </a:pPr>
            <a:r>
              <a:rPr lang="en-US" sz="900" b="1" dirty="0" smtClean="0">
                <a:solidFill>
                  <a:srgbClr val="002060"/>
                </a:solidFill>
              </a:rPr>
              <a:t>Modified Alpha-Beta </a:t>
            </a:r>
            <a:r>
              <a:rPr lang="en-US" sz="900" b="1" dirty="0" err="1" smtClean="0">
                <a:solidFill>
                  <a:srgbClr val="002060"/>
                </a:solidFill>
              </a:rPr>
              <a:t>Minimax</a:t>
            </a:r>
            <a:r>
              <a:rPr lang="en-US" sz="900" b="1" dirty="0" smtClean="0">
                <a:solidFill>
                  <a:srgbClr val="002060"/>
                </a:solidFill>
              </a:rPr>
              <a:t> Game Playing algorithm (MODIFY THE ALGORITHM GIVEN </a:t>
            </a:r>
            <a:r>
              <a:rPr lang="en-US" sz="900" b="1" dirty="0" smtClean="0">
                <a:solidFill>
                  <a:srgbClr val="002060"/>
                </a:solidFill>
              </a:rPr>
              <a:t>IN THE NEXT SLIDE) to do the following:</a:t>
            </a:r>
            <a:endParaRPr lang="en-US" sz="900" b="1" dirty="0" smtClean="0">
              <a:solidFill>
                <a:srgbClr val="002060"/>
              </a:solidFill>
            </a:endParaRPr>
          </a:p>
          <a:p>
            <a:pPr marL="1714500" lvl="3" indent="-457200">
              <a:lnSpc>
                <a:spcPct val="120000"/>
              </a:lnSpc>
              <a:spcBef>
                <a:spcPts val="400"/>
              </a:spcBef>
              <a:buFont typeface="+mj-lt"/>
              <a:buAutoNum type="arabicPeriod"/>
              <a:defRPr/>
            </a:pPr>
            <a:r>
              <a:rPr lang="en-US" sz="900" b="1" dirty="0" smtClean="0">
                <a:solidFill>
                  <a:srgbClr val="002060"/>
                </a:solidFill>
              </a:rPr>
              <a:t>Look-ahead a fixed number of moves (</a:t>
            </a:r>
            <a:r>
              <a:rPr lang="en-US" sz="900" b="1" dirty="0" err="1" smtClean="0">
                <a:solidFill>
                  <a:srgbClr val="002060"/>
                </a:solidFill>
              </a:rPr>
              <a:t>plys</a:t>
            </a:r>
            <a:r>
              <a:rPr lang="en-US" sz="900" b="1" dirty="0" smtClean="0">
                <a:solidFill>
                  <a:srgbClr val="002060"/>
                </a:solidFill>
              </a:rPr>
              <a:t>) and count states at the lowest level as leaves (i.e., terminal states)</a:t>
            </a:r>
            <a:endParaRPr lang="en-US" sz="900" b="1" dirty="0" smtClean="0">
              <a:solidFill>
                <a:srgbClr val="002060"/>
              </a:solidFill>
            </a:endParaRPr>
          </a:p>
          <a:p>
            <a:pPr marL="1714500" lvl="3" indent="-457200">
              <a:lnSpc>
                <a:spcPct val="120000"/>
              </a:lnSpc>
              <a:spcBef>
                <a:spcPts val="400"/>
              </a:spcBef>
              <a:buFont typeface="+mj-lt"/>
              <a:buAutoNum type="arabicPeriod"/>
              <a:defRPr/>
            </a:pPr>
            <a:r>
              <a:rPr lang="en-US" sz="900" b="1" dirty="0" smtClean="0">
                <a:solidFill>
                  <a:srgbClr val="002060"/>
                </a:solidFill>
              </a:rPr>
              <a:t>Abandon a path if it reaches a game board or state that has already appeared in that path (i.e., no loops – note that this is different from redundant paths leading to transpositions)</a:t>
            </a:r>
          </a:p>
          <a:p>
            <a:pPr marL="1714500" lvl="3" indent="-457200">
              <a:lnSpc>
                <a:spcPct val="120000"/>
              </a:lnSpc>
              <a:spcBef>
                <a:spcPts val="400"/>
              </a:spcBef>
              <a:buFont typeface="+mj-lt"/>
              <a:buAutoNum type="arabicPeriod"/>
              <a:defRPr/>
            </a:pPr>
            <a:r>
              <a:rPr lang="en-US" sz="900" b="1" dirty="0" smtClean="0">
                <a:solidFill>
                  <a:srgbClr val="002060"/>
                </a:solidFill>
              </a:rPr>
              <a:t>To store any new game board with its </a:t>
            </a:r>
            <a:r>
              <a:rPr lang="en-US" sz="900" b="1" dirty="0" err="1" smtClean="0">
                <a:solidFill>
                  <a:srgbClr val="002060"/>
                </a:solidFill>
              </a:rPr>
              <a:t>minimax</a:t>
            </a:r>
            <a:r>
              <a:rPr lang="en-US" sz="900" b="1" dirty="0" smtClean="0">
                <a:solidFill>
                  <a:srgbClr val="002060"/>
                </a:solidFill>
              </a:rPr>
              <a:t> value in a hash table (Transposition Table) and each time to first look up this table and execute the </a:t>
            </a:r>
            <a:r>
              <a:rPr lang="en-US" sz="900" b="1" dirty="0" smtClean="0">
                <a:solidFill>
                  <a:srgbClr val="002060"/>
                </a:solidFill>
              </a:rPr>
              <a:t>MAX </a:t>
            </a:r>
            <a:r>
              <a:rPr lang="en-US" sz="900" b="1" dirty="0" smtClean="0">
                <a:solidFill>
                  <a:srgbClr val="002060"/>
                </a:solidFill>
              </a:rPr>
              <a:t>or </a:t>
            </a:r>
            <a:r>
              <a:rPr lang="en-US" sz="900" b="1" dirty="0" smtClean="0">
                <a:solidFill>
                  <a:srgbClr val="002060"/>
                </a:solidFill>
              </a:rPr>
              <a:t>MIN </a:t>
            </a:r>
            <a:r>
              <a:rPr lang="en-US" sz="900" b="1" dirty="0" smtClean="0">
                <a:solidFill>
                  <a:srgbClr val="002060"/>
                </a:solidFill>
              </a:rPr>
              <a:t>algorithm for that state only if the game board is not in the Transposition Table (if it is, directly return the corresponding </a:t>
            </a:r>
            <a:r>
              <a:rPr lang="en-US" sz="900" b="1" dirty="0" err="1" smtClean="0">
                <a:solidFill>
                  <a:srgbClr val="002060"/>
                </a:solidFill>
              </a:rPr>
              <a:t>minimax</a:t>
            </a:r>
            <a:r>
              <a:rPr lang="en-US" sz="900" b="1" dirty="0" smtClean="0">
                <a:solidFill>
                  <a:srgbClr val="002060"/>
                </a:solidFill>
              </a:rPr>
              <a:t> value</a:t>
            </a:r>
            <a:r>
              <a:rPr lang="en-US" sz="900" b="1" dirty="0" smtClean="0">
                <a:solidFill>
                  <a:srgbClr val="002060"/>
                </a:solidFill>
              </a:rPr>
              <a:t>) – this needs to be implemented only within the MIN and MAX algorithms, not the </a:t>
            </a:r>
            <a:r>
              <a:rPr lang="en-US" sz="900" b="1" dirty="0"/>
              <a:t> </a:t>
            </a:r>
            <a:r>
              <a:rPr lang="el-GR" sz="900" b="1" dirty="0"/>
              <a:t>αβ</a:t>
            </a:r>
            <a:r>
              <a:rPr lang="en-US" sz="900" b="1" dirty="0" smtClean="0"/>
              <a:t>search algorithm</a:t>
            </a:r>
            <a:r>
              <a:rPr lang="en-US" sz="900" b="1" dirty="0" smtClean="0">
                <a:solidFill>
                  <a:srgbClr val="002060"/>
                </a:solidFill>
              </a:rPr>
              <a:t> </a:t>
            </a:r>
            <a:r>
              <a:rPr lang="en-US" sz="900" b="1" dirty="0" smtClean="0">
                <a:solidFill>
                  <a:srgbClr val="FF0000"/>
                </a:solidFill>
              </a:rPr>
              <a:t>6600 ONLY</a:t>
            </a:r>
          </a:p>
          <a:p>
            <a:pPr marL="1257300" lvl="2" indent="-457200">
              <a:lnSpc>
                <a:spcPct val="120000"/>
              </a:lnSpc>
              <a:spcBef>
                <a:spcPts val="400"/>
              </a:spcBef>
              <a:buFont typeface="+mj-lt"/>
              <a:buAutoNum type="arabicPeriod"/>
              <a:defRPr/>
            </a:pPr>
            <a:r>
              <a:rPr lang="en-US" sz="900" b="1" dirty="0" smtClean="0">
                <a:solidFill>
                  <a:srgbClr val="002060"/>
                </a:solidFill>
              </a:rPr>
              <a:t>Come up with a way to order the moves to improve the alpha-beta pruning performance; explain it in English and </a:t>
            </a:r>
            <a:r>
              <a:rPr lang="en-US" sz="900" b="1" u="sng" dirty="0" smtClean="0">
                <a:solidFill>
                  <a:srgbClr val="002060"/>
                </a:solidFill>
              </a:rPr>
              <a:t>provide a corresponding algorithm</a:t>
            </a:r>
            <a:r>
              <a:rPr lang="en-US" sz="900" b="1" dirty="0" smtClean="0">
                <a:solidFill>
                  <a:srgbClr val="002060"/>
                </a:solidFill>
              </a:rPr>
              <a:t> that takes a game state/board and the player to move next as parameters and returns a set of ordered moves</a:t>
            </a:r>
          </a:p>
          <a:p>
            <a:pPr marL="857250" lvl="1" indent="-457200">
              <a:lnSpc>
                <a:spcPct val="120000"/>
              </a:lnSpc>
              <a:spcBef>
                <a:spcPts val="400"/>
              </a:spcBef>
              <a:buFont typeface="+mj-lt"/>
              <a:buAutoNum type="arabicPeriod"/>
              <a:defRPr/>
            </a:pPr>
            <a:r>
              <a:rPr lang="en-US" sz="1100" b="1" dirty="0" smtClean="0">
                <a:solidFill>
                  <a:srgbClr val="002060"/>
                </a:solidFill>
              </a:rPr>
              <a:t>Implement a simple GUI as the game interface: </a:t>
            </a:r>
          </a:p>
          <a:p>
            <a:pPr marL="1257300" lvl="2" indent="-457200">
              <a:lnSpc>
                <a:spcPct val="120000"/>
              </a:lnSpc>
              <a:spcBef>
                <a:spcPts val="400"/>
              </a:spcBef>
              <a:buFont typeface="+mj-lt"/>
              <a:buAutoNum type="arabicPeriod"/>
              <a:defRPr/>
            </a:pPr>
            <a:r>
              <a:rPr lang="en-US" sz="900" b="1" dirty="0" smtClean="0">
                <a:solidFill>
                  <a:srgbClr val="002060"/>
                </a:solidFill>
              </a:rPr>
              <a:t>Show the two row game board with # of pebbles in each square shown as an integer</a:t>
            </a:r>
          </a:p>
          <a:p>
            <a:pPr marL="1257300" lvl="2" indent="-457200">
              <a:lnSpc>
                <a:spcPct val="120000"/>
              </a:lnSpc>
              <a:spcBef>
                <a:spcPts val="400"/>
              </a:spcBef>
              <a:buFont typeface="+mj-lt"/>
              <a:buAutoNum type="arabicPeriod"/>
              <a:defRPr/>
            </a:pPr>
            <a:r>
              <a:rPr lang="en-US" sz="900" b="1" dirty="0" smtClean="0">
                <a:solidFill>
                  <a:srgbClr val="002060"/>
                </a:solidFill>
              </a:rPr>
              <a:t>At game start, GUI should ask for the following parameters: # of squares per player </a:t>
            </a:r>
            <a:r>
              <a:rPr lang="en-US" sz="900" b="1" dirty="0" smtClean="0">
                <a:solidFill>
                  <a:srgbClr val="002060"/>
                </a:solidFill>
              </a:rPr>
              <a:t>(assume only </a:t>
            </a:r>
            <a:r>
              <a:rPr lang="en-US" sz="900" b="1" dirty="0" smtClean="0">
                <a:solidFill>
                  <a:srgbClr val="002060"/>
                </a:solidFill>
              </a:rPr>
              <a:t>2 players), # pebbles per square, # </a:t>
            </a:r>
            <a:r>
              <a:rPr lang="en-US" sz="900" b="1" dirty="0" err="1" smtClean="0">
                <a:solidFill>
                  <a:srgbClr val="002060"/>
                </a:solidFill>
              </a:rPr>
              <a:t>plys</a:t>
            </a:r>
            <a:r>
              <a:rPr lang="en-US" sz="900" b="1" dirty="0" smtClean="0">
                <a:solidFill>
                  <a:srgbClr val="002060"/>
                </a:solidFill>
              </a:rPr>
              <a:t> AND whether the game should “run” or “step” through each move.</a:t>
            </a:r>
          </a:p>
          <a:p>
            <a:pPr marL="1257300" lvl="2" indent="-457200">
              <a:lnSpc>
                <a:spcPct val="120000"/>
              </a:lnSpc>
              <a:spcBef>
                <a:spcPts val="400"/>
              </a:spcBef>
              <a:buFont typeface="+mj-lt"/>
              <a:buAutoNum type="arabicPeriod"/>
              <a:defRPr/>
            </a:pPr>
            <a:r>
              <a:rPr lang="en-US" sz="900" b="1" dirty="0" smtClean="0">
                <a:solidFill>
                  <a:srgbClr val="002060"/>
                </a:solidFill>
              </a:rPr>
              <a:t>“Run” is applicable only to computer vs. computer games. In this case you </a:t>
            </a:r>
            <a:r>
              <a:rPr lang="en-US" sz="900" b="1" dirty="0" smtClean="0">
                <a:solidFill>
                  <a:srgbClr val="002060"/>
                </a:solidFill>
              </a:rPr>
              <a:t>may </a:t>
            </a:r>
            <a:r>
              <a:rPr lang="en-US" sz="900" b="1" dirty="0" smtClean="0">
                <a:solidFill>
                  <a:srgbClr val="002060"/>
                </a:solidFill>
              </a:rPr>
              <a:t>choose to continuously update the GUI as the game is being played, or to show the game ending state only. “Step” </a:t>
            </a:r>
            <a:r>
              <a:rPr lang="en-US" sz="900" b="1" dirty="0" smtClean="0">
                <a:solidFill>
                  <a:srgbClr val="002060"/>
                </a:solidFill>
              </a:rPr>
              <a:t>may </a:t>
            </a:r>
            <a:r>
              <a:rPr lang="en-US" sz="900" b="1" dirty="0" smtClean="0">
                <a:solidFill>
                  <a:srgbClr val="002060"/>
                </a:solidFill>
              </a:rPr>
              <a:t>be chosen for computer vs. computer games and computer vs. human games. In this case the GUI should behave as follows:</a:t>
            </a:r>
          </a:p>
          <a:p>
            <a:pPr marL="1714500" lvl="3" indent="-457200">
              <a:lnSpc>
                <a:spcPct val="120000"/>
              </a:lnSpc>
              <a:spcBef>
                <a:spcPts val="400"/>
              </a:spcBef>
              <a:buFont typeface="+mj-lt"/>
              <a:buAutoNum type="arabicPeriod"/>
              <a:defRPr/>
            </a:pPr>
            <a:r>
              <a:rPr lang="en-US" sz="700" b="1" dirty="0" smtClean="0">
                <a:solidFill>
                  <a:srgbClr val="002060"/>
                </a:solidFill>
              </a:rPr>
              <a:t>If compute vs. human, after a computer move the GUI game board should update and wait for human to type input to indicate which square the human’s move will take place, then update the board to indicate that move’s result and wait for human to hit any pre-determined key to indicate that now the computer could make a move and update the game board and so on.</a:t>
            </a:r>
          </a:p>
          <a:p>
            <a:pPr marL="1714500" lvl="3" indent="-457200">
              <a:lnSpc>
                <a:spcPct val="120000"/>
              </a:lnSpc>
              <a:spcBef>
                <a:spcPts val="400"/>
              </a:spcBef>
              <a:buFont typeface="+mj-lt"/>
              <a:buAutoNum type="arabicPeriod"/>
              <a:defRPr/>
            </a:pPr>
            <a:r>
              <a:rPr lang="en-US" sz="700" b="1" dirty="0">
                <a:solidFill>
                  <a:srgbClr val="002060"/>
                </a:solidFill>
              </a:rPr>
              <a:t>If compute vs</a:t>
            </a:r>
            <a:r>
              <a:rPr lang="en-US" sz="700" b="1" dirty="0" smtClean="0">
                <a:solidFill>
                  <a:srgbClr val="002060"/>
                </a:solidFill>
              </a:rPr>
              <a:t>. computer, after each </a:t>
            </a:r>
            <a:r>
              <a:rPr lang="en-US" sz="700" b="1" dirty="0">
                <a:solidFill>
                  <a:srgbClr val="002060"/>
                </a:solidFill>
              </a:rPr>
              <a:t>move the GUI game board should update and wait for human to </a:t>
            </a:r>
            <a:r>
              <a:rPr lang="en-US" sz="700" b="1" dirty="0" smtClean="0">
                <a:solidFill>
                  <a:srgbClr val="002060"/>
                </a:solidFill>
              </a:rPr>
              <a:t>type </a:t>
            </a:r>
            <a:r>
              <a:rPr lang="en-US" sz="700" b="1" dirty="0">
                <a:solidFill>
                  <a:srgbClr val="002060"/>
                </a:solidFill>
              </a:rPr>
              <a:t>a </a:t>
            </a:r>
            <a:r>
              <a:rPr lang="en-US" sz="700" b="1" dirty="0" smtClean="0">
                <a:solidFill>
                  <a:srgbClr val="002060"/>
                </a:solidFill>
              </a:rPr>
              <a:t>pre-determined key </a:t>
            </a:r>
            <a:r>
              <a:rPr lang="en-US" sz="700" b="1" dirty="0">
                <a:solidFill>
                  <a:srgbClr val="002060"/>
                </a:solidFill>
              </a:rPr>
              <a:t>to indicate that now the </a:t>
            </a:r>
            <a:r>
              <a:rPr lang="en-US" sz="700" b="1" dirty="0" smtClean="0">
                <a:solidFill>
                  <a:srgbClr val="002060"/>
                </a:solidFill>
              </a:rPr>
              <a:t>next move could be made and </a:t>
            </a:r>
            <a:r>
              <a:rPr lang="en-US" sz="700" b="1" dirty="0">
                <a:solidFill>
                  <a:srgbClr val="002060"/>
                </a:solidFill>
              </a:rPr>
              <a:t>update the game </a:t>
            </a:r>
            <a:r>
              <a:rPr lang="en-US" sz="700" b="1" dirty="0" smtClean="0">
                <a:solidFill>
                  <a:srgbClr val="002060"/>
                </a:solidFill>
              </a:rPr>
              <a:t>board </a:t>
            </a:r>
            <a:r>
              <a:rPr lang="en-US" sz="700" b="1" dirty="0">
                <a:solidFill>
                  <a:srgbClr val="002060"/>
                </a:solidFill>
              </a:rPr>
              <a:t>and so on</a:t>
            </a:r>
            <a:r>
              <a:rPr lang="en-US" sz="700" b="1" dirty="0" smtClean="0">
                <a:solidFill>
                  <a:srgbClr val="002060"/>
                </a:solidFill>
              </a:rPr>
              <a:t>.</a:t>
            </a:r>
          </a:p>
          <a:p>
            <a:pPr marL="857250" lvl="1" indent="-457200">
              <a:lnSpc>
                <a:spcPct val="120000"/>
              </a:lnSpc>
              <a:spcBef>
                <a:spcPts val="400"/>
              </a:spcBef>
              <a:buFont typeface="+mj-lt"/>
              <a:buAutoNum type="arabicPeriod"/>
              <a:defRPr/>
            </a:pPr>
            <a:r>
              <a:rPr lang="en-US" sz="1100" b="1" dirty="0" smtClean="0">
                <a:solidFill>
                  <a:srgbClr val="002060"/>
                </a:solidFill>
              </a:rPr>
              <a:t>Implement the AND-OR search algorithm to play the game</a:t>
            </a:r>
          </a:p>
          <a:p>
            <a:pPr marL="857250" lvl="1" indent="-457200">
              <a:lnSpc>
                <a:spcPct val="120000"/>
              </a:lnSpc>
              <a:spcBef>
                <a:spcPts val="400"/>
              </a:spcBef>
              <a:buFont typeface="+mj-lt"/>
              <a:buAutoNum type="arabicPeriod"/>
              <a:defRPr/>
            </a:pPr>
            <a:r>
              <a:rPr lang="en-US" sz="1100" b="1" dirty="0" smtClean="0">
                <a:solidFill>
                  <a:srgbClr val="002060"/>
                </a:solidFill>
              </a:rPr>
              <a:t>Implement the Alpha-Beta </a:t>
            </a:r>
            <a:r>
              <a:rPr lang="en-US" sz="1100" b="1" dirty="0" err="1" smtClean="0">
                <a:solidFill>
                  <a:srgbClr val="002060"/>
                </a:solidFill>
              </a:rPr>
              <a:t>Minimax</a:t>
            </a:r>
            <a:r>
              <a:rPr lang="en-US" sz="1100" b="1" dirty="0" smtClean="0">
                <a:solidFill>
                  <a:srgbClr val="002060"/>
                </a:solidFill>
              </a:rPr>
              <a:t> algorithm you submitted</a:t>
            </a:r>
          </a:p>
          <a:p>
            <a:pPr marL="857250" lvl="1" indent="-457200">
              <a:lnSpc>
                <a:spcPct val="120000"/>
              </a:lnSpc>
              <a:spcBef>
                <a:spcPts val="400"/>
              </a:spcBef>
              <a:buFont typeface="+mj-lt"/>
              <a:buAutoNum type="arabicPeriod"/>
              <a:defRPr/>
            </a:pPr>
            <a:r>
              <a:rPr lang="en-US" sz="1100" b="1" dirty="0" smtClean="0">
                <a:solidFill>
                  <a:srgbClr val="002060"/>
                </a:solidFill>
              </a:rPr>
              <a:t>Pit one against the other in tournaments, collect data and submit your  results along </a:t>
            </a:r>
            <a:r>
              <a:rPr lang="en-US" sz="1100" b="1" dirty="0">
                <a:solidFill>
                  <a:srgbClr val="002060"/>
                </a:solidFill>
              </a:rPr>
              <a:t>with explanations and your source code </a:t>
            </a:r>
            <a:r>
              <a:rPr lang="en-US" sz="1100" b="1" dirty="0" smtClean="0">
                <a:solidFill>
                  <a:srgbClr val="FF0000"/>
                </a:solidFill>
              </a:rPr>
              <a:t>(Details on this forthcoming; December 4; No modification of your program allowed after this date)</a:t>
            </a:r>
          </a:p>
          <a:p>
            <a:pPr marL="857250" lvl="1" indent="-457200">
              <a:lnSpc>
                <a:spcPct val="120000"/>
              </a:lnSpc>
              <a:spcBef>
                <a:spcPts val="400"/>
              </a:spcBef>
              <a:buFont typeface="+mj-lt"/>
              <a:buAutoNum type="arabicPeriod"/>
              <a:defRPr/>
            </a:pPr>
            <a:r>
              <a:rPr lang="en-US" sz="1100" b="1" dirty="0" smtClean="0">
                <a:solidFill>
                  <a:srgbClr val="002060"/>
                </a:solidFill>
              </a:rPr>
              <a:t>Meet with me to demo your program, let me play against it, explain your results, and answer my questions </a:t>
            </a:r>
            <a:r>
              <a:rPr lang="en-US" sz="1100" b="1" dirty="0" smtClean="0">
                <a:solidFill>
                  <a:srgbClr val="FF0000"/>
                </a:solidFill>
              </a:rPr>
              <a:t>(December 5 – December 11)</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2059"/>
            <a:ext cx="9067800" cy="6855941"/>
          </a:xfrm>
        </p:spPr>
        <p:txBody>
          <a:bodyPr>
            <a:noAutofit/>
          </a:bodyPr>
          <a:lstStyle/>
          <a:p>
            <a:pPr marL="0" indent="0">
              <a:buNone/>
            </a:pPr>
            <a:r>
              <a:rPr lang="en-US" sz="1100" b="1" dirty="0" smtClean="0"/>
              <a:t>function </a:t>
            </a:r>
            <a:r>
              <a:rPr lang="el-GR" sz="1100" b="1" dirty="0" smtClean="0"/>
              <a:t>αβ</a:t>
            </a:r>
            <a:r>
              <a:rPr lang="en-US" sz="1100" b="1" dirty="0" smtClean="0"/>
              <a:t>search</a:t>
            </a:r>
            <a:r>
              <a:rPr lang="en-US" sz="1100" dirty="0" smtClean="0"/>
              <a:t>(state) returns a:action</a:t>
            </a:r>
          </a:p>
          <a:p>
            <a:pPr marL="0" indent="0">
              <a:buNone/>
            </a:pPr>
            <a:r>
              <a:rPr lang="en-US" sz="1100" dirty="0" smtClean="0"/>
              <a:t>v=−∞; a=NIL; </a:t>
            </a:r>
            <a:r>
              <a:rPr lang="el-GR" sz="1100" dirty="0" smtClean="0"/>
              <a:t>α</a:t>
            </a:r>
            <a:r>
              <a:rPr lang="en-US" sz="1100" dirty="0" smtClean="0"/>
              <a:t>=−∞; </a:t>
            </a:r>
            <a:r>
              <a:rPr lang="el-GR" sz="1100" dirty="0" smtClean="0"/>
              <a:t>β</a:t>
            </a:r>
            <a:r>
              <a:rPr lang="en-US" sz="1100" dirty="0" smtClean="0"/>
              <a:t>=+∞ 	//v, a,</a:t>
            </a:r>
            <a:r>
              <a:rPr lang="el-GR" sz="1100" dirty="0"/>
              <a:t> </a:t>
            </a:r>
            <a:r>
              <a:rPr lang="el-GR" sz="1100" dirty="0" smtClean="0"/>
              <a:t>α</a:t>
            </a:r>
            <a:r>
              <a:rPr lang="en-US" sz="1100" dirty="0" smtClean="0"/>
              <a:t> &amp; </a:t>
            </a:r>
            <a:r>
              <a:rPr lang="el-GR" sz="1100" dirty="0" smtClean="0"/>
              <a:t>β</a:t>
            </a:r>
            <a:r>
              <a:rPr lang="en-US" sz="1100" dirty="0" smtClean="0"/>
              <a:t> are variables local to these functions</a:t>
            </a:r>
          </a:p>
          <a:p>
            <a:pPr marL="0" indent="0">
              <a:buNone/>
            </a:pPr>
            <a:r>
              <a:rPr lang="en-US" sz="1100" dirty="0" smtClean="0"/>
              <a:t>for each action in ACTIONS(state) do</a:t>
            </a:r>
          </a:p>
          <a:p>
            <a:pPr marL="0" indent="0">
              <a:buNone/>
            </a:pPr>
            <a:r>
              <a:rPr lang="en-US" sz="1100" dirty="0"/>
              <a:t>	</a:t>
            </a:r>
            <a:r>
              <a:rPr lang="en-US" sz="1100" dirty="0" smtClean="0"/>
              <a:t>state’=RESULT(state, action)</a:t>
            </a:r>
          </a:p>
          <a:p>
            <a:pPr marL="0" indent="0">
              <a:buNone/>
            </a:pPr>
            <a:r>
              <a:rPr lang="en-US" sz="1100" dirty="0"/>
              <a:t>	</a:t>
            </a:r>
            <a:r>
              <a:rPr lang="en-US" sz="1100" dirty="0" smtClean="0"/>
              <a:t>v’=MIN(state’,</a:t>
            </a:r>
            <a:r>
              <a:rPr lang="el-GR" sz="1100" dirty="0"/>
              <a:t> </a:t>
            </a:r>
            <a:r>
              <a:rPr lang="el-GR" sz="1100" dirty="0" smtClean="0"/>
              <a:t>α</a:t>
            </a:r>
            <a:r>
              <a:rPr lang="en-US" sz="1100" dirty="0" smtClean="0"/>
              <a:t>, </a:t>
            </a:r>
            <a:r>
              <a:rPr lang="el-GR" sz="1100" dirty="0" smtClean="0"/>
              <a:t>β</a:t>
            </a:r>
            <a:r>
              <a:rPr lang="en-US" sz="1100" dirty="0" smtClean="0"/>
              <a:t>)</a:t>
            </a:r>
          </a:p>
          <a:p>
            <a:pPr marL="0" indent="0">
              <a:buNone/>
            </a:pPr>
            <a:r>
              <a:rPr lang="en-US" sz="1100" dirty="0"/>
              <a:t>	</a:t>
            </a:r>
            <a:r>
              <a:rPr lang="en-US" sz="1100" dirty="0" smtClean="0"/>
              <a:t>if v’&gt;v then v=v’; a=action end if</a:t>
            </a:r>
          </a:p>
          <a:p>
            <a:pPr marL="0" indent="0">
              <a:buNone/>
            </a:pPr>
            <a:r>
              <a:rPr lang="en-US" sz="1100" dirty="0"/>
              <a:t>	</a:t>
            </a:r>
            <a:r>
              <a:rPr lang="en-US" sz="1100" dirty="0" smtClean="0"/>
              <a:t>if v≥</a:t>
            </a:r>
            <a:r>
              <a:rPr lang="el-GR" sz="1100" dirty="0" smtClean="0"/>
              <a:t>β</a:t>
            </a:r>
            <a:r>
              <a:rPr lang="en-US" sz="1100" dirty="0" smtClean="0"/>
              <a:t> then return a 	//prune based on </a:t>
            </a:r>
            <a:r>
              <a:rPr lang="el-GR" sz="1100" dirty="0" smtClean="0"/>
              <a:t>β</a:t>
            </a:r>
            <a:endParaRPr lang="en-US" sz="1100" dirty="0" smtClean="0"/>
          </a:p>
          <a:p>
            <a:pPr marL="0" indent="0">
              <a:buNone/>
            </a:pPr>
            <a:r>
              <a:rPr lang="en-US" sz="1100" dirty="0"/>
              <a:t>	</a:t>
            </a:r>
            <a:r>
              <a:rPr lang="en-US" sz="1100" dirty="0" smtClean="0"/>
              <a:t>else if v&gt;</a:t>
            </a:r>
            <a:r>
              <a:rPr lang="el-GR" sz="1100" dirty="0" smtClean="0"/>
              <a:t>α</a:t>
            </a:r>
            <a:r>
              <a:rPr lang="en-US" sz="1100" dirty="0" smtClean="0"/>
              <a:t> then </a:t>
            </a:r>
            <a:r>
              <a:rPr lang="el-GR" sz="1100" dirty="0" smtClean="0"/>
              <a:t>α</a:t>
            </a:r>
            <a:r>
              <a:rPr lang="en-US" sz="1100" dirty="0" smtClean="0"/>
              <a:t>=v	//update </a:t>
            </a:r>
            <a:r>
              <a:rPr lang="el-GR" sz="1100" dirty="0" smtClean="0"/>
              <a:t>α</a:t>
            </a:r>
            <a:endParaRPr lang="en-US" sz="1100" dirty="0" smtClean="0"/>
          </a:p>
          <a:p>
            <a:pPr marL="0" indent="0">
              <a:buNone/>
            </a:pPr>
            <a:r>
              <a:rPr lang="en-US" sz="1100" dirty="0" smtClean="0"/>
              <a:t>return a</a:t>
            </a:r>
          </a:p>
          <a:p>
            <a:pPr marL="0" indent="0">
              <a:buNone/>
            </a:pPr>
            <a:r>
              <a:rPr lang="en-US" sz="1100" dirty="0" smtClean="0"/>
              <a:t>---------------------------</a:t>
            </a:r>
          </a:p>
          <a:p>
            <a:pPr marL="0" indent="0">
              <a:buNone/>
            </a:pPr>
            <a:r>
              <a:rPr lang="en-US" sz="1100" b="1" dirty="0" smtClean="0"/>
              <a:t>function</a:t>
            </a:r>
            <a:r>
              <a:rPr lang="en-US" sz="1100" dirty="0" smtClean="0"/>
              <a:t> </a:t>
            </a:r>
            <a:r>
              <a:rPr lang="en-US" sz="1100" b="1" dirty="0" smtClean="0"/>
              <a:t>MAX</a:t>
            </a:r>
            <a:r>
              <a:rPr lang="en-US" sz="1100" dirty="0" smtClean="0"/>
              <a:t>(state, </a:t>
            </a:r>
            <a:r>
              <a:rPr lang="el-GR" sz="1100" dirty="0" smtClean="0"/>
              <a:t>α</a:t>
            </a:r>
            <a:r>
              <a:rPr lang="en-US" sz="1100" dirty="0" smtClean="0"/>
              <a:t>, </a:t>
            </a:r>
            <a:r>
              <a:rPr lang="el-GR" sz="1100" dirty="0" smtClean="0"/>
              <a:t>β</a:t>
            </a:r>
            <a:r>
              <a:rPr lang="en-US" sz="1100" dirty="0" smtClean="0"/>
              <a:t>) returns v:utility-value</a:t>
            </a:r>
          </a:p>
          <a:p>
            <a:pPr marL="0" indent="0">
              <a:buNone/>
            </a:pPr>
            <a:r>
              <a:rPr lang="en-US" sz="1100" dirty="0" smtClean="0"/>
              <a:t>if TERMINAL-TEST(state)==true then return UTILITY(state)</a:t>
            </a:r>
          </a:p>
          <a:p>
            <a:pPr marL="0" indent="0">
              <a:buNone/>
            </a:pPr>
            <a:r>
              <a:rPr lang="en-US" sz="1100" dirty="0" smtClean="0"/>
              <a:t>//</a:t>
            </a:r>
            <a:r>
              <a:rPr lang="en-US" sz="1100" dirty="0"/>
              <a:t> UTILITY(state) </a:t>
            </a:r>
            <a:r>
              <a:rPr lang="en-US" sz="1100" dirty="0" smtClean="0"/>
              <a:t>computes the utility value your heuristic function assigns to state, which should be </a:t>
            </a:r>
            <a:r>
              <a:rPr lang="en-US" sz="1100" u="sng" dirty="0" smtClean="0"/>
              <a:t>greater</a:t>
            </a:r>
            <a:r>
              <a:rPr lang="en-US" sz="1100" dirty="0" smtClean="0"/>
              <a:t> for states that have a greater likelihood of leading to a win for the computer. You need to provide the algorithm for UTILITY as part of your first submission (6600 students should provide two algorithms corresponding to H1 and H2)</a:t>
            </a:r>
          </a:p>
          <a:p>
            <a:pPr marL="0" indent="0">
              <a:buNone/>
            </a:pPr>
            <a:r>
              <a:rPr lang="en-US" sz="1100" dirty="0" smtClean="0"/>
              <a:t>v</a:t>
            </a:r>
            <a:r>
              <a:rPr lang="en-US" sz="1100" dirty="0"/>
              <a:t>=</a:t>
            </a:r>
            <a:r>
              <a:rPr lang="en-US" sz="1100" dirty="0" smtClean="0"/>
              <a:t>−∞</a:t>
            </a:r>
            <a:endParaRPr lang="en-US" sz="1100" dirty="0"/>
          </a:p>
          <a:p>
            <a:pPr marL="0" indent="0">
              <a:buNone/>
            </a:pPr>
            <a:r>
              <a:rPr lang="en-US" sz="1100" dirty="0"/>
              <a:t>for each action in ACTIONS(state) do</a:t>
            </a:r>
          </a:p>
          <a:p>
            <a:pPr marL="0" indent="0">
              <a:buNone/>
            </a:pPr>
            <a:r>
              <a:rPr lang="en-US" sz="1100" dirty="0"/>
              <a:t>	state’=</a:t>
            </a:r>
            <a:r>
              <a:rPr lang="en-US" sz="1100" dirty="0" smtClean="0"/>
              <a:t>RESULT(state</a:t>
            </a:r>
            <a:r>
              <a:rPr lang="en-US" sz="1100" dirty="0"/>
              <a:t>, action)</a:t>
            </a:r>
          </a:p>
          <a:p>
            <a:pPr marL="0" indent="0">
              <a:buNone/>
            </a:pPr>
            <a:r>
              <a:rPr lang="en-US" sz="1100" dirty="0"/>
              <a:t>	v’=MIN(state’,</a:t>
            </a:r>
            <a:r>
              <a:rPr lang="el-GR" sz="1100" dirty="0"/>
              <a:t> α</a:t>
            </a:r>
            <a:r>
              <a:rPr lang="en-US" sz="1100" dirty="0"/>
              <a:t>, </a:t>
            </a:r>
            <a:r>
              <a:rPr lang="el-GR" sz="1100" dirty="0"/>
              <a:t>β</a:t>
            </a:r>
            <a:r>
              <a:rPr lang="en-US" sz="1100" dirty="0"/>
              <a:t>)</a:t>
            </a:r>
          </a:p>
          <a:p>
            <a:pPr marL="0" indent="0">
              <a:buNone/>
            </a:pPr>
            <a:r>
              <a:rPr lang="en-US" sz="1100" dirty="0"/>
              <a:t>	if v’&gt;v then v=v</a:t>
            </a:r>
            <a:r>
              <a:rPr lang="en-US" sz="1100" dirty="0" smtClean="0"/>
              <a:t>’ </a:t>
            </a:r>
            <a:r>
              <a:rPr lang="en-US" sz="1100" dirty="0"/>
              <a:t>end if</a:t>
            </a:r>
          </a:p>
          <a:p>
            <a:pPr marL="0" indent="0">
              <a:buNone/>
            </a:pPr>
            <a:r>
              <a:rPr lang="en-US" sz="1100" dirty="0"/>
              <a:t>	if </a:t>
            </a:r>
            <a:r>
              <a:rPr lang="en-US" sz="1100" dirty="0" smtClean="0"/>
              <a:t>v≥</a:t>
            </a:r>
            <a:r>
              <a:rPr lang="el-GR" sz="1100" dirty="0"/>
              <a:t>β</a:t>
            </a:r>
            <a:r>
              <a:rPr lang="en-US" sz="1100" dirty="0"/>
              <a:t> then return </a:t>
            </a:r>
            <a:r>
              <a:rPr lang="en-US" sz="1100" dirty="0" smtClean="0"/>
              <a:t>v </a:t>
            </a:r>
            <a:r>
              <a:rPr lang="en-US" sz="1100" dirty="0"/>
              <a:t>	//prune based on </a:t>
            </a:r>
            <a:r>
              <a:rPr lang="el-GR" sz="1100" dirty="0"/>
              <a:t>β</a:t>
            </a:r>
            <a:endParaRPr lang="en-US" sz="1100" dirty="0"/>
          </a:p>
          <a:p>
            <a:pPr marL="0" indent="0">
              <a:buNone/>
            </a:pPr>
            <a:r>
              <a:rPr lang="en-US" sz="1100" dirty="0"/>
              <a:t>	else if v&gt;</a:t>
            </a:r>
            <a:r>
              <a:rPr lang="el-GR" sz="1100" dirty="0"/>
              <a:t>α</a:t>
            </a:r>
            <a:r>
              <a:rPr lang="en-US" sz="1100" dirty="0"/>
              <a:t> then </a:t>
            </a:r>
            <a:r>
              <a:rPr lang="el-GR" sz="1100" dirty="0"/>
              <a:t>α</a:t>
            </a:r>
            <a:r>
              <a:rPr lang="en-US" sz="1100" dirty="0"/>
              <a:t>=v	//update </a:t>
            </a:r>
            <a:r>
              <a:rPr lang="el-GR" sz="1100" dirty="0"/>
              <a:t>α</a:t>
            </a:r>
            <a:endParaRPr lang="en-US" sz="1100" dirty="0"/>
          </a:p>
          <a:p>
            <a:pPr marL="0" indent="0">
              <a:buNone/>
            </a:pPr>
            <a:r>
              <a:rPr lang="en-US" sz="1100" dirty="0"/>
              <a:t>return </a:t>
            </a:r>
            <a:r>
              <a:rPr lang="en-US" sz="1100" dirty="0" smtClean="0"/>
              <a:t>v</a:t>
            </a:r>
          </a:p>
          <a:p>
            <a:pPr marL="0" indent="0">
              <a:buNone/>
            </a:pPr>
            <a:r>
              <a:rPr lang="en-US" sz="1100" dirty="0" smtClean="0"/>
              <a:t>------------------------------------</a:t>
            </a:r>
            <a:endParaRPr lang="en-US" sz="1100" dirty="0"/>
          </a:p>
          <a:p>
            <a:pPr marL="0" indent="0">
              <a:buNone/>
            </a:pPr>
            <a:r>
              <a:rPr lang="en-US" sz="1100" b="1" dirty="0"/>
              <a:t>function</a:t>
            </a:r>
            <a:r>
              <a:rPr lang="en-US" sz="1100" dirty="0"/>
              <a:t> </a:t>
            </a:r>
            <a:r>
              <a:rPr lang="en-US" sz="1100" b="1" dirty="0" smtClean="0"/>
              <a:t>MIN</a:t>
            </a:r>
            <a:r>
              <a:rPr lang="en-US" sz="1100" dirty="0" smtClean="0"/>
              <a:t>(state</a:t>
            </a:r>
            <a:r>
              <a:rPr lang="en-US" sz="1100" dirty="0"/>
              <a:t>, </a:t>
            </a:r>
            <a:r>
              <a:rPr lang="el-GR" sz="1100" dirty="0"/>
              <a:t>α</a:t>
            </a:r>
            <a:r>
              <a:rPr lang="en-US" sz="1100" dirty="0"/>
              <a:t>, </a:t>
            </a:r>
            <a:r>
              <a:rPr lang="el-GR" sz="1100" dirty="0"/>
              <a:t>β</a:t>
            </a:r>
            <a:r>
              <a:rPr lang="en-US" sz="1100" dirty="0"/>
              <a:t>) returns </a:t>
            </a:r>
            <a:r>
              <a:rPr lang="en-US" sz="1100" dirty="0" smtClean="0"/>
              <a:t>v:utility-value</a:t>
            </a:r>
            <a:endParaRPr lang="en-US" sz="1100" dirty="0"/>
          </a:p>
          <a:p>
            <a:pPr marL="0" indent="0">
              <a:buNone/>
            </a:pPr>
            <a:r>
              <a:rPr lang="en-US" sz="1100" dirty="0"/>
              <a:t>if TERMINAL-TEST(state)==true then return UTILITY(state)</a:t>
            </a:r>
          </a:p>
          <a:p>
            <a:pPr marL="0" indent="0">
              <a:buNone/>
            </a:pPr>
            <a:r>
              <a:rPr lang="en-US" sz="1100" dirty="0" smtClean="0"/>
              <a:t>v=+∞</a:t>
            </a:r>
            <a:endParaRPr lang="en-US" sz="1100" dirty="0"/>
          </a:p>
          <a:p>
            <a:pPr marL="0" indent="0">
              <a:buNone/>
            </a:pPr>
            <a:r>
              <a:rPr lang="en-US" sz="1100" dirty="0"/>
              <a:t>for each action in ACTIONS(state) do</a:t>
            </a:r>
          </a:p>
          <a:p>
            <a:pPr marL="0" indent="0">
              <a:buNone/>
            </a:pPr>
            <a:r>
              <a:rPr lang="en-US" sz="1100" dirty="0"/>
              <a:t>	state’=RESULT(state, action)</a:t>
            </a:r>
          </a:p>
          <a:p>
            <a:pPr marL="0" indent="0">
              <a:buNone/>
            </a:pPr>
            <a:r>
              <a:rPr lang="en-US" sz="1100" dirty="0"/>
              <a:t>	v’=</a:t>
            </a:r>
            <a:r>
              <a:rPr lang="en-US" sz="1100" dirty="0" smtClean="0"/>
              <a:t>MAX(state</a:t>
            </a:r>
            <a:r>
              <a:rPr lang="en-US" sz="1100" dirty="0"/>
              <a:t>’,</a:t>
            </a:r>
            <a:r>
              <a:rPr lang="el-GR" sz="1100" dirty="0"/>
              <a:t> α</a:t>
            </a:r>
            <a:r>
              <a:rPr lang="en-US" sz="1100" dirty="0"/>
              <a:t>, </a:t>
            </a:r>
            <a:r>
              <a:rPr lang="el-GR" sz="1100" dirty="0"/>
              <a:t>β</a:t>
            </a:r>
            <a:r>
              <a:rPr lang="en-US" sz="1100" dirty="0"/>
              <a:t>)</a:t>
            </a:r>
          </a:p>
          <a:p>
            <a:pPr marL="0" indent="0">
              <a:buNone/>
            </a:pPr>
            <a:r>
              <a:rPr lang="en-US" sz="1100" dirty="0"/>
              <a:t>	if v</a:t>
            </a:r>
            <a:r>
              <a:rPr lang="en-US" sz="1100" dirty="0" smtClean="0"/>
              <a:t>’&lt;v </a:t>
            </a:r>
            <a:r>
              <a:rPr lang="en-US" sz="1100" dirty="0"/>
              <a:t>then v=v’ end if</a:t>
            </a:r>
          </a:p>
          <a:p>
            <a:pPr marL="0" indent="0">
              <a:buNone/>
            </a:pPr>
            <a:r>
              <a:rPr lang="en-US" sz="1100" dirty="0"/>
              <a:t>	if </a:t>
            </a:r>
            <a:r>
              <a:rPr lang="en-US" sz="1100" dirty="0" smtClean="0"/>
              <a:t>v≤</a:t>
            </a:r>
            <a:r>
              <a:rPr lang="el-GR" sz="1100" dirty="0" smtClean="0"/>
              <a:t>α</a:t>
            </a:r>
            <a:r>
              <a:rPr lang="en-US" sz="1100" dirty="0" smtClean="0"/>
              <a:t> </a:t>
            </a:r>
            <a:r>
              <a:rPr lang="en-US" sz="1100" dirty="0"/>
              <a:t>then return v 	//prune based on </a:t>
            </a:r>
            <a:r>
              <a:rPr lang="el-GR" sz="1100" dirty="0"/>
              <a:t>α</a:t>
            </a:r>
            <a:endParaRPr lang="en-US" sz="1100" dirty="0"/>
          </a:p>
          <a:p>
            <a:pPr marL="0" indent="0">
              <a:buNone/>
            </a:pPr>
            <a:r>
              <a:rPr lang="en-US" sz="1100" dirty="0"/>
              <a:t>	else if </a:t>
            </a:r>
            <a:r>
              <a:rPr lang="en-US" sz="1100" dirty="0" smtClean="0"/>
              <a:t>v&lt;</a:t>
            </a:r>
            <a:r>
              <a:rPr lang="el-GR" sz="1100" dirty="0" smtClean="0"/>
              <a:t>β</a:t>
            </a:r>
            <a:r>
              <a:rPr lang="en-US" sz="1100" dirty="0" smtClean="0"/>
              <a:t> </a:t>
            </a:r>
            <a:r>
              <a:rPr lang="en-US" sz="1100" dirty="0"/>
              <a:t>then </a:t>
            </a:r>
            <a:r>
              <a:rPr lang="el-GR" sz="1100" dirty="0" smtClean="0"/>
              <a:t>β</a:t>
            </a:r>
            <a:r>
              <a:rPr lang="en-US" sz="1100" dirty="0" smtClean="0"/>
              <a:t>=v</a:t>
            </a:r>
            <a:r>
              <a:rPr lang="en-US" sz="1100" dirty="0"/>
              <a:t>	//update </a:t>
            </a:r>
            <a:r>
              <a:rPr lang="el-GR" sz="1100" dirty="0"/>
              <a:t>β</a:t>
            </a:r>
            <a:endParaRPr lang="en-US" sz="1100" dirty="0"/>
          </a:p>
          <a:p>
            <a:pPr marL="0" indent="0">
              <a:buNone/>
            </a:pPr>
            <a:r>
              <a:rPr lang="en-US" sz="1100" dirty="0"/>
              <a:t>return </a:t>
            </a:r>
            <a:r>
              <a:rPr lang="en-US" sz="1100" dirty="0" smtClean="0"/>
              <a:t>v</a:t>
            </a:r>
            <a:endParaRPr lang="en-US" sz="1100" dirty="0"/>
          </a:p>
        </p:txBody>
      </p:sp>
    </p:spTree>
    <p:extLst>
      <p:ext uri="{BB962C8B-B14F-4D97-AF65-F5344CB8AC3E}">
        <p14:creationId xmlns:p14="http://schemas.microsoft.com/office/powerpoint/2010/main" val="2384570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I </a:t>
            </a:r>
            <a:r>
              <a:rPr lang="en-US" u="sng" dirty="0" smtClean="0"/>
              <a:t>strongly recommend</a:t>
            </a:r>
            <a:r>
              <a:rPr lang="en-US" dirty="0" smtClean="0"/>
              <a:t> that you work out these algorithms’ operation on the game tree of Fig 5.5 to get an intuitive understanding of the </a:t>
            </a:r>
            <a:r>
              <a:rPr lang="en-US" dirty="0" err="1" smtClean="0"/>
              <a:t>minimax</a:t>
            </a:r>
            <a:r>
              <a:rPr lang="en-US" dirty="0" smtClean="0"/>
              <a:t> value propagation, how alpha and beta values are updated, and when and how pruning takes place </a:t>
            </a:r>
            <a:r>
              <a:rPr lang="en-US" u="sng" dirty="0" smtClean="0"/>
              <a:t>before</a:t>
            </a:r>
            <a:r>
              <a:rPr lang="en-US" dirty="0" smtClean="0"/>
              <a:t> you start modifying and implementing. Meet me if you have difficulty doing this.</a:t>
            </a:r>
          </a:p>
          <a:p>
            <a:r>
              <a:rPr lang="en-US" dirty="0" smtClean="0"/>
              <a:t>The heuristic function for games is </a:t>
            </a:r>
            <a:r>
              <a:rPr lang="en-US" u="sng" dirty="0" smtClean="0"/>
              <a:t>different</a:t>
            </a:r>
            <a:r>
              <a:rPr lang="en-US" dirty="0" smtClean="0"/>
              <a:t> from heuristics for search that we discussed in chapter 3. Search heuristics are </a:t>
            </a:r>
            <a:r>
              <a:rPr lang="en-US" u="sng" dirty="0" smtClean="0"/>
              <a:t>estimates of the cost</a:t>
            </a:r>
            <a:r>
              <a:rPr lang="en-US" dirty="0" smtClean="0"/>
              <a:t> of reaching the goal state from the current state being evaluated. Therefore those needs to be admissible (never overestimate the cost) and tend to </a:t>
            </a:r>
            <a:r>
              <a:rPr lang="en-US" u="sng" dirty="0" smtClean="0"/>
              <a:t>decrease</a:t>
            </a:r>
            <a:r>
              <a:rPr lang="en-US" dirty="0" smtClean="0"/>
              <a:t> as one gets near the goal state (with the goal state’s heuristic value being zero). Game heuristics are </a:t>
            </a:r>
            <a:r>
              <a:rPr lang="en-US" u="sng" dirty="0" smtClean="0"/>
              <a:t>estimates of the likelihood of the computer winning</a:t>
            </a:r>
            <a:r>
              <a:rPr lang="en-US" dirty="0" smtClean="0"/>
              <a:t> the game from the current state, so tend to </a:t>
            </a:r>
            <a:r>
              <a:rPr lang="en-US" u="sng" dirty="0" smtClean="0"/>
              <a:t>increase</a:t>
            </a:r>
            <a:r>
              <a:rPr lang="en-US" dirty="0" smtClean="0"/>
              <a:t> for states that are closer to winning states for the computer, with the highest value for states that are wins for the machine. Since these are not “costs,” admissibility and consistency are not relevant (unless the moves cost something and that needs to be taken into account – in the pebble game, moves don’t cost anything).</a:t>
            </a:r>
            <a:endParaRPr lang="en-US" dirty="0"/>
          </a:p>
        </p:txBody>
      </p:sp>
    </p:spTree>
    <p:extLst>
      <p:ext uri="{BB962C8B-B14F-4D97-AF65-F5344CB8AC3E}">
        <p14:creationId xmlns:p14="http://schemas.microsoft.com/office/powerpoint/2010/main" val="1405909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892</Words>
  <Application>Microsoft Office PowerPoint</Application>
  <PresentationFormat>On-screen Show (4:3)</PresentationFormat>
  <Paragraphs>55</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AI Programming (20%)</vt:lpstr>
      <vt:lpstr>PowerPoint Presentation</vt:lpstr>
      <vt:lpstr>Notes</vt:lpstr>
    </vt:vector>
  </TitlesOfParts>
  <Company>Auburn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 Term Exam Instructions</dc:title>
  <dc:creator>NARAYNH</dc:creator>
  <cp:lastModifiedBy>N Narayanan</cp:lastModifiedBy>
  <cp:revision>23</cp:revision>
  <dcterms:created xsi:type="dcterms:W3CDTF">2010-09-30T15:28:57Z</dcterms:created>
  <dcterms:modified xsi:type="dcterms:W3CDTF">2014-11-06T14:59:30Z</dcterms:modified>
</cp:coreProperties>
</file>