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 snapToGrid="0" snapToObjects="1"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D15AB30-6AC1-DA4E-B462-A7A46EC1A9F3}" type="datetimeFigureOut">
              <a:rPr lang="en-US" smtClean="0"/>
              <a:pPr/>
              <a:t>4/24/2011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6032B5-8FBC-5F46-86D8-2B980407C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Improve the Efficiency of the Present Solar Systems? Is 29% Max Efficiency an Acceptable Max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Abubakar</a:t>
            </a:r>
            <a:r>
              <a:rPr lang="en-US" dirty="0" smtClean="0"/>
              <a:t> </a:t>
            </a:r>
            <a:r>
              <a:rPr lang="en-US" dirty="0" err="1" smtClean="0"/>
              <a:t>Audu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Solutions to the </a:t>
            </a:r>
            <a:r>
              <a:rPr lang="en-US" dirty="0" smtClean="0"/>
              <a:t>Theoretical </a:t>
            </a:r>
            <a:r>
              <a:rPr lang="en-US" dirty="0" smtClean="0"/>
              <a:t>Maximum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</a:t>
            </a:r>
            <a:r>
              <a:rPr lang="en-US" dirty="0" smtClean="0"/>
              <a:t>of using only silicon, using stochastic processes, we can design a system where silicon and other semi-conductive materials are randomly placed next to each other. In this system with favorable probabilistic occurrence, more of the photons that are too small for silicon will fall on a semi-conductive material with smaller band gap than those with higher band gap. </a:t>
            </a:r>
            <a:r>
              <a:rPr lang="en-US" dirty="0" smtClean="0"/>
              <a:t>The same is true for the photon with higher energy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Solutions to the Theoretical Maximum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Reflection: </a:t>
            </a:r>
            <a:r>
              <a:rPr lang="en-US" dirty="0" smtClean="0"/>
              <a:t>means photons bouncing off the crystal instead of going into the crystal. Better coating of the surface of the cells can increase the efficiency by 3%.</a:t>
            </a:r>
          </a:p>
          <a:p>
            <a:r>
              <a:rPr lang="en-US" dirty="0" smtClean="0"/>
              <a:t>Impurities: Purer </a:t>
            </a:r>
            <a:r>
              <a:rPr lang="en-US" dirty="0" smtClean="0"/>
              <a:t>crystal with a better trade off between cost and efficiency should be used. 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Buried Contacts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sz="2400" dirty="0" smtClean="0"/>
              <a:t>1. </a:t>
            </a:r>
            <a:r>
              <a:rPr lang="en-US" sz="2400" dirty="0" smtClean="0"/>
              <a:t>In solar cells construction, instead of the top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    contacts lying </a:t>
            </a:r>
            <a:r>
              <a:rPr lang="en-US" sz="2400" dirty="0" smtClean="0"/>
              <a:t>across the surface and blocking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sunlight</a:t>
            </a:r>
            <a:r>
              <a:rPr lang="en-US" sz="2400" dirty="0" smtClean="0"/>
              <a:t>, </a:t>
            </a:r>
            <a:r>
              <a:rPr lang="en-US" sz="2400" dirty="0" smtClean="0"/>
              <a:t>the </a:t>
            </a:r>
            <a:r>
              <a:rPr lang="en-US" sz="2400" dirty="0" smtClean="0"/>
              <a:t>cells </a:t>
            </a:r>
            <a:r>
              <a:rPr lang="en-US" sz="2400" dirty="0" smtClean="0"/>
              <a:t>contacts </a:t>
            </a:r>
            <a:r>
              <a:rPr lang="en-US" sz="2400" dirty="0" smtClean="0"/>
              <a:t>can be buried into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grooves </a:t>
            </a:r>
            <a:r>
              <a:rPr lang="en-US" sz="2400" dirty="0" smtClean="0"/>
              <a:t>down the surface.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These </a:t>
            </a:r>
            <a:r>
              <a:rPr lang="en-US" sz="2400" dirty="0" smtClean="0"/>
              <a:t>grooves can be made by using a laser to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blast on to </a:t>
            </a:r>
            <a:r>
              <a:rPr lang="en-US" sz="2400" dirty="0" smtClean="0"/>
              <a:t>the surface of the silicon </a:t>
            </a:r>
            <a:r>
              <a:rPr lang="en-US" sz="2400" dirty="0" smtClean="0"/>
              <a:t>wafers.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There is </a:t>
            </a:r>
            <a:r>
              <a:rPr lang="en-US" sz="2400" dirty="0" smtClean="0"/>
              <a:t>no </a:t>
            </a:r>
            <a:r>
              <a:rPr lang="en-US" sz="2400" dirty="0" smtClean="0"/>
              <a:t>extra cost </a:t>
            </a:r>
            <a:r>
              <a:rPr lang="en-US" sz="2400" dirty="0" smtClean="0"/>
              <a:t>incurred. </a:t>
            </a:r>
            <a:br>
              <a:rPr lang="en-US" sz="2400" dirty="0" smtClean="0"/>
            </a:br>
            <a:r>
              <a:rPr lang="en-US" sz="2400" dirty="0" smtClean="0"/>
              <a:t>           The </a:t>
            </a:r>
            <a:r>
              <a:rPr lang="en-US" sz="2400" dirty="0" smtClean="0"/>
              <a:t>efficiency to </a:t>
            </a:r>
            <a:r>
              <a:rPr lang="en-US" sz="2400" dirty="0" smtClean="0"/>
              <a:t>the </a:t>
            </a:r>
            <a:r>
              <a:rPr lang="en-US" sz="2400" dirty="0" smtClean="0"/>
              <a:t>range of 16-18% 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Ribbon Substrates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2. In </a:t>
            </a:r>
            <a:r>
              <a:rPr lang="en-US" dirty="0" smtClean="0"/>
              <a:t>silicon wafer construction, a cylindrical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ingot </a:t>
            </a:r>
            <a:r>
              <a:rPr lang="en-US" dirty="0" smtClean="0"/>
              <a:t>of silicon is made and is then sliced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into </a:t>
            </a:r>
            <a:r>
              <a:rPr lang="en-US" dirty="0" smtClean="0"/>
              <a:t>wafers.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      One better way </a:t>
            </a:r>
            <a:r>
              <a:rPr lang="en-US" dirty="0" smtClean="0"/>
              <a:t>to improve this is to use 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       ribbon substances</a:t>
            </a:r>
            <a:r>
              <a:rPr lang="en-US" dirty="0" smtClean="0"/>
              <a:t>. In this technique, molten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silicon rises </a:t>
            </a:r>
            <a:r>
              <a:rPr lang="en-US" dirty="0" smtClean="0"/>
              <a:t>up between rectangular faces of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carbon </a:t>
            </a:r>
            <a:r>
              <a:rPr lang="en-US" dirty="0" smtClean="0"/>
              <a:t>die.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Same material hence more </a:t>
            </a:r>
            <a:r>
              <a:rPr lang="en-US" dirty="0" smtClean="0"/>
              <a:t>economical way.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3. Thin Film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It </a:t>
            </a:r>
            <a:r>
              <a:rPr lang="en-US" dirty="0" smtClean="0"/>
              <a:t>is better to deposit the thin layer of the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photoactive </a:t>
            </a:r>
            <a:r>
              <a:rPr lang="en-US" dirty="0" smtClean="0"/>
              <a:t>material on to a supporting </a:t>
            </a:r>
            <a:r>
              <a:rPr lang="en-US" dirty="0" smtClean="0"/>
              <a:t>layer.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/>
              <a:t>This will reduce the amount of the </a:t>
            </a:r>
            <a:r>
              <a:rPr lang="en-US" dirty="0" smtClean="0"/>
              <a:t>semi-</a:t>
            </a:r>
            <a:br>
              <a:rPr lang="en-US" dirty="0" smtClean="0"/>
            </a:br>
            <a:r>
              <a:rPr lang="en-US" dirty="0" smtClean="0"/>
              <a:t>        conductor </a:t>
            </a:r>
            <a:r>
              <a:rPr lang="en-US" dirty="0" smtClean="0"/>
              <a:t>used and will make possible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construction </a:t>
            </a:r>
            <a:r>
              <a:rPr lang="en-US" dirty="0" smtClean="0"/>
              <a:t>of a cell </a:t>
            </a:r>
            <a:r>
              <a:rPr lang="en-US" dirty="0" smtClean="0"/>
              <a:t>with a larger area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One </a:t>
            </a:r>
            <a:r>
              <a:rPr lang="en-US" dirty="0" smtClean="0"/>
              <a:t>drawback to this technique is that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supporting </a:t>
            </a:r>
            <a:r>
              <a:rPr lang="en-US" dirty="0" smtClean="0"/>
              <a:t>layer </a:t>
            </a:r>
            <a:r>
              <a:rPr lang="en-US" dirty="0" smtClean="0"/>
              <a:t> </a:t>
            </a:r>
            <a:r>
              <a:rPr lang="en-US" dirty="0" smtClean="0"/>
              <a:t>might be too expensive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small </a:t>
            </a:r>
            <a:r>
              <a:rPr lang="en-US" dirty="0" smtClean="0"/>
              <a:t>scale production. In large scale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production</a:t>
            </a:r>
            <a:r>
              <a:rPr lang="en-US" dirty="0" smtClean="0"/>
              <a:t>, the costs of manufacturing </a:t>
            </a:r>
            <a:r>
              <a:rPr lang="en-US" dirty="0" smtClean="0"/>
              <a:t>thin-</a:t>
            </a:r>
            <a:br>
              <a:rPr lang="en-US" dirty="0" smtClean="0"/>
            </a:br>
            <a:r>
              <a:rPr lang="en-US" dirty="0" smtClean="0"/>
              <a:t>       film </a:t>
            </a:r>
            <a:r>
              <a:rPr lang="en-US" dirty="0" smtClean="0"/>
              <a:t>cells will approach those of the materials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used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 Mixture of Substances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/>
              <a:t>mixture of silicon and germanium can be used to convert the blue, green and the red wavelengths of sunlight. </a:t>
            </a:r>
            <a:r>
              <a:rPr lang="en-US" dirty="0" smtClean="0"/>
              <a:t>In </a:t>
            </a:r>
            <a:r>
              <a:rPr lang="en-US" dirty="0" smtClean="0"/>
              <a:t>this build up, stacks of cells, each targeting a particular wavelength of light is constructed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One </a:t>
            </a:r>
            <a:r>
              <a:rPr lang="en-US" dirty="0" smtClean="0"/>
              <a:t>of such promising mixture is the mixture of cadmium and tellurium to form cadmium telluride (</a:t>
            </a:r>
            <a:r>
              <a:rPr lang="en-US" dirty="0" err="1" smtClean="0"/>
              <a:t>CdTe</a:t>
            </a:r>
            <a:r>
              <a:rPr lang="en-US" dirty="0" smtClean="0"/>
              <a:t>). </a:t>
            </a:r>
            <a:r>
              <a:rPr lang="en-US" dirty="0" smtClean="0"/>
              <a:t>Other </a:t>
            </a:r>
            <a:r>
              <a:rPr lang="en-US" dirty="0" smtClean="0"/>
              <a:t>considerable mixtures are CuInSe</a:t>
            </a:r>
            <a:r>
              <a:rPr lang="en-US" baseline="-25000" dirty="0" smtClean="0"/>
              <a:t>2</a:t>
            </a:r>
            <a:r>
              <a:rPr lang="en-US" dirty="0" smtClean="0"/>
              <a:t>, TiO</a:t>
            </a:r>
            <a:r>
              <a:rPr lang="en-US" baseline="-25000" dirty="0" smtClean="0"/>
              <a:t>2</a:t>
            </a:r>
            <a:r>
              <a:rPr lang="en-US" dirty="0" smtClean="0"/>
              <a:t> among others.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Construction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Sun Tracking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Taking a Look at the Theoretical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Presently, the theoretical maximum efficiency of solar energy is 29%. What happens to the other 71%? Using our understanding of p-n junction semi-conductors, we will better understand what is going on.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Taking a Look at the Theoretical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sunlight striking the earth’s atmosphere carries about 1.35 KW of energy per square meter. By the time this light reaches the surface of the earth, it carries about 1 kW/m</a:t>
            </a:r>
            <a:r>
              <a:rPr lang="en-US" baseline="30000" dirty="0" smtClean="0"/>
              <a:t>2</a:t>
            </a:r>
            <a:r>
              <a:rPr lang="en-US" dirty="0" smtClean="0"/>
              <a:t>. The photons which make up this light have a range of different energies. The majority of the lost is caused by the energy of the photons being spread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E = </a:t>
            </a:r>
            <a:r>
              <a:rPr lang="en-US" dirty="0" err="1" smtClean="0"/>
              <a:t>nhf</a:t>
            </a:r>
            <a:r>
              <a:rPr lang="en-US" dirty="0" smtClean="0"/>
              <a:t> where n = 1,2,3…….</a:t>
            </a:r>
            <a:br>
              <a:rPr lang="en-US" dirty="0" smtClean="0"/>
            </a:br>
            <a:r>
              <a:rPr lang="en-US" dirty="0" smtClean="0"/>
              <a:t>               h = Planck’s constant = 6.63 *10</a:t>
            </a:r>
            <a:r>
              <a:rPr lang="en-US" baseline="30000" dirty="0" smtClean="0"/>
              <a:t>-23 Js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Taking a Look at the Theoretical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perfect photon would have an energy exactly equal to the band gap of silicon.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photon with less </a:t>
            </a:r>
            <a:r>
              <a:rPr lang="en-US" dirty="0" smtClean="0"/>
              <a:t>energy  than the band gap will waste 24</a:t>
            </a:r>
            <a:r>
              <a:rPr lang="en-US" dirty="0" smtClean="0"/>
              <a:t>% of the solar </a:t>
            </a:r>
            <a:r>
              <a:rPr lang="en-US" dirty="0" smtClean="0"/>
              <a:t>energy.</a:t>
            </a:r>
          </a:p>
          <a:p>
            <a:r>
              <a:rPr lang="en-US" dirty="0" smtClean="0"/>
              <a:t>If a photon has an energy larger than the band gap, the excess energy is not used. </a:t>
            </a:r>
            <a:r>
              <a:rPr lang="en-US" dirty="0" smtClean="0"/>
              <a:t>This </a:t>
            </a:r>
            <a:r>
              <a:rPr lang="en-US" dirty="0" smtClean="0"/>
              <a:t>causes an additional loss of 32% of the solar energy.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200</TotalTime>
  <Words>463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How do we Improve the Efficiency of the Present Solar Systems? Is 29% Max Efficiency an Acceptable Max</vt:lpstr>
      <vt:lpstr>Construction Improvements </vt:lpstr>
      <vt:lpstr>Construction Improvements </vt:lpstr>
      <vt:lpstr>Construction Improvements </vt:lpstr>
      <vt:lpstr>Construction Improvements </vt:lpstr>
      <vt:lpstr>Construction Improvements</vt:lpstr>
      <vt:lpstr>Taking a Look at the Theoretical Maximum</vt:lpstr>
      <vt:lpstr>Taking a Look at the Theoretical Maximum</vt:lpstr>
      <vt:lpstr>Taking a Look at the Theoretical Maximum</vt:lpstr>
      <vt:lpstr>Proposed Solutions to the Theoretical Maximum Problem</vt:lpstr>
      <vt:lpstr>Proposed Solutions to the Theoretical Maximum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we Improve the Efficiency of the Present Solar Systems? Is 29% Max Efficiency an Acceptable Max</dc:title>
  <dc:creator>digitaldesign</dc:creator>
  <cp:lastModifiedBy>PINTO</cp:lastModifiedBy>
  <cp:revision>14</cp:revision>
  <dcterms:created xsi:type="dcterms:W3CDTF">2011-04-21T20:28:36Z</dcterms:created>
  <dcterms:modified xsi:type="dcterms:W3CDTF">2011-04-25T01:45:24Z</dcterms:modified>
</cp:coreProperties>
</file>