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72" r:id="rId3"/>
    <p:sldId id="273" r:id="rId4"/>
    <p:sldId id="265" r:id="rId5"/>
    <p:sldId id="286" r:id="rId6"/>
    <p:sldId id="29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7" r:id="rId15"/>
    <p:sldId id="282" r:id="rId16"/>
    <p:sldId id="289" r:id="rId17"/>
    <p:sldId id="283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296"/>
  </p:normalViewPr>
  <p:slideViewPr>
    <p:cSldViewPr snapToGrid="0">
      <p:cViewPr varScale="1">
        <p:scale>
          <a:sx n="93" d="100"/>
          <a:sy n="93" d="100"/>
        </p:scale>
        <p:origin x="760" y="2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Student No:   11814771                 Name:            Audwin Oyong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10/18/15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Student No:   11814771                 Name:            Audwin Oyong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10/18/15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Student No:   11814771                 Name:            Audwin Oyong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667E1-E601-4AAF-B95C-B25720D70A6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17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SydneyRestaurant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address, suburb, postcode)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SELECT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address, suburb, postcode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menulog_location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menulog_location.cityID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menulog_restaurant.cityID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city =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'Sydney'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SydneyRestaurant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Student No:   11814771                 Name:            Audwin Oyong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667E1-E601-4AAF-B95C-B25720D70A60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801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MelbourneRestaurant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address, suburb, postcode)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SELECT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address, suburb, postcode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menulog_location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menulog_location.cityID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menulog_restaurant.cityID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city =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'Melbourne'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MelbourneRestaurant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Student No:   11814771                 Name:            Audwin Oyong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667E1-E601-4AAF-B95C-B25720D70A60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2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AU" smtClean="0"/>
              <a:t>3</a:t>
            </a:fld>
            <a:endParaRPr lang="en-A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Student No:   11814771                 Name:            Audwin Oyong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21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closehour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'Italian'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Student No:   11814771                 Name:            Audwin Oyong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667E1-E601-4AAF-B95C-B25720D70A6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46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rating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menulog_review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14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rating &gt;= 4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rating;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Student No:   11814771                 Name:            Audwin Oyong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667E1-E601-4AAF-B95C-B25720D70A60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094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rating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menulog_review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menulog_restaurant.restaurantid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menulog_review.restaurantid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14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rating &gt;= 4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rating;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Student No:   11814771                 Name:            Audwin Oyong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667E1-E601-4AAF-B95C-B25720D70A60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361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reviews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menulog_review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Student No:   11814771                 Name:            Audwin Oyong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667E1-E601-4AAF-B95C-B25720D70A60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896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price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menulog_menu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 &gt; (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AVG(price)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menulog_menu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Student No:   11814771                 Name:            Audwin Oyong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667E1-E601-4AAF-B95C-B25720D70A60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616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a.customerID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a.firstname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a.lastname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a.suburb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menulog_customer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menulog_customer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a.suburb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b.suburb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a.firstname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b.firstname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a.lastname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b.lastname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Student No:   11814771                 Name:            Audwin Oyong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667E1-E601-4AAF-B95C-B25720D70A60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29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Student No:   11814771                 Name:            Audwin Oyong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667E1-E601-4AAF-B95C-B25720D70A6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05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B211-14C6-4C8F-8EA9-AC2C146ADE97}" type="datetime1">
              <a:rPr lang="en-US" smtClean="0"/>
              <a:t>10/18/15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A561-ADD5-4E9F-B95A-34EDE7EFB2E2}" type="datetime1">
              <a:rPr lang="en-US" smtClean="0"/>
              <a:t>10/18/15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946B-735F-4D17-87F2-43DC1A1358D9}" type="datetime1">
              <a:rPr lang="en-US" smtClean="0"/>
              <a:t>10/18/15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9FEE-EDCF-4782-A8ED-7326DDA673EF}" type="datetime1">
              <a:rPr lang="en-US" smtClean="0"/>
              <a:t>10/18/15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24C-E2F9-47F3-84FC-6769DAE2CB1E}" type="datetime1">
              <a:rPr lang="en-US" smtClean="0"/>
              <a:t>10/18/15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6A4B-992E-4D1F-98C8-009A66BAD583}" type="datetime1">
              <a:rPr lang="en-US" smtClean="0"/>
              <a:t>10/18/15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551E-949D-4B21-8877-34EF096FC1F0}" type="datetime1">
              <a:rPr lang="en-US" smtClean="0"/>
              <a:t>10/18/15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3EBB-2E97-4420-A789-608CA6BA3FB5}" type="datetime1">
              <a:rPr lang="en-US" smtClean="0"/>
              <a:t>10/18/15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AF55-879A-4E47-B4E3-2D97D9669FDA}" type="datetime1">
              <a:rPr lang="en-US" smtClean="0"/>
              <a:t>10/18/15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7744-A701-4C19-9A2D-6E5517C496FC}" type="datetime1">
              <a:rPr lang="en-US" smtClean="0"/>
              <a:t>10/18/15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8BA3324-5E73-4F9C-B22F-AB307D06F910}" type="datetime1">
              <a:rPr lang="en-US" smtClean="0"/>
              <a:t>10/18/15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nulog.com.a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804837"/>
          </a:xfrm>
        </p:spPr>
        <p:txBody>
          <a:bodyPr/>
          <a:lstStyle/>
          <a:p>
            <a:r>
              <a:rPr lang="en-US" sz="5400" dirty="0" err="1" smtClean="0">
                <a:solidFill>
                  <a:srgbClr val="000000"/>
                </a:solidFill>
              </a:rPr>
              <a:t>Menulog</a:t>
            </a:r>
            <a:r>
              <a:rPr lang="en-US" sz="5400" dirty="0">
                <a:solidFill>
                  <a:srgbClr val="000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Database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87827"/>
            <a:ext cx="9601200" cy="2372498"/>
          </a:xfrm>
        </p:spPr>
        <p:txBody>
          <a:bodyPr>
            <a:normAutofit/>
          </a:bodyPr>
          <a:lstStyle/>
          <a:p>
            <a:r>
              <a:rPr lang="en-US" sz="3200" b="1" cap="none" dirty="0" smtClean="0">
                <a:solidFill>
                  <a:srgbClr val="000000"/>
                </a:solidFill>
              </a:rPr>
              <a:t>HD Assignment</a:t>
            </a:r>
          </a:p>
          <a:p>
            <a:r>
              <a:rPr lang="en-US" sz="3200" cap="none" dirty="0" smtClean="0">
                <a:solidFill>
                  <a:srgbClr val="000000"/>
                </a:solidFill>
              </a:rPr>
              <a:t>Spring 2015</a:t>
            </a:r>
            <a:endParaRPr lang="en-US" sz="3200" cap="none" dirty="0">
              <a:solidFill>
                <a:srgbClr val="000000"/>
              </a:solidFill>
            </a:endParaRPr>
          </a:p>
          <a:p>
            <a:endParaRPr lang="en-US" sz="3200" cap="none" dirty="0" smtClean="0">
              <a:solidFill>
                <a:srgbClr val="000000"/>
              </a:solidFill>
            </a:endParaRPr>
          </a:p>
          <a:p>
            <a:endParaRPr lang="en-US" sz="3200" cap="none" dirty="0">
              <a:solidFill>
                <a:srgbClr val="000000"/>
              </a:solidFill>
            </a:endParaRPr>
          </a:p>
          <a:p>
            <a:r>
              <a:rPr lang="en-US" sz="3200" cap="none" dirty="0" smtClean="0">
                <a:solidFill>
                  <a:srgbClr val="000000"/>
                </a:solidFill>
              </a:rPr>
              <a:t>Audwin Oyong</a:t>
            </a:r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Sub Query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341119" y="1234440"/>
            <a:ext cx="9827623" cy="539496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Description: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Show the menus and prices that are more expensive than the average of all menus available.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SQL Query:</a:t>
            </a: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price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menulog_menu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 &gt; (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AVG(price)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menulog_menu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Result:</a:t>
            </a:r>
            <a:endParaRPr lang="en-US" sz="1800" b="1" u="sng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6569208" y="3689534"/>
            <a:ext cx="3185318" cy="246221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price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-------------------+-------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Australiana Pizza |  17.5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Vegetable Korma   |  14.5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Honey Chicken     |    12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Bolognese Pasta   |    18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Seafood Ramen     |  11.5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Bombay Beef       |  14.9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Chicken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Omelette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11.9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Napolitana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Pizza  |    15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 rows)</a:t>
            </a:r>
          </a:p>
        </p:txBody>
      </p:sp>
    </p:spTree>
    <p:extLst>
      <p:ext uri="{BB962C8B-B14F-4D97-AF65-F5344CB8AC3E}">
        <p14:creationId xmlns:p14="http://schemas.microsoft.com/office/powerpoint/2010/main" val="375131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Self Join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341119" y="1234440"/>
            <a:ext cx="9827623" cy="5157216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Description: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Using cross product notation, find all the customers that live in the same suburb.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SQL Query:</a:t>
            </a: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a.customerID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a.firstname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a.lastname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a.suburb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menulog_customer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menulog_customer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a.suburb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b.suburb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a.firstname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b.firstname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a.lastname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b.lastname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Result:</a:t>
            </a:r>
            <a:endParaRPr lang="en-US" sz="1800" b="1" u="sng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504274" y="4137356"/>
            <a:ext cx="5183452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suburb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------------+-----------+----------+-----------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7421701 | Ravi      | Ahmed    | Melbourne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7421702 | Abdul     | Singh    | Melbourne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7421703 | Sarah    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Prisha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Melbourne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7421705 | William  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Wingston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Penrith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7421706 | Sam       | Wood    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Penrith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7421709 | Sher      | Ali     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Penrith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 rows)</a:t>
            </a:r>
          </a:p>
        </p:txBody>
      </p:sp>
    </p:spTree>
    <p:extLst>
      <p:ext uri="{BB962C8B-B14F-4D97-AF65-F5344CB8AC3E}">
        <p14:creationId xmlns:p14="http://schemas.microsoft.com/office/powerpoint/2010/main" val="42406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CHECK Constraints (1)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341119" y="1234439"/>
            <a:ext cx="10156614" cy="52340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 u="sng" dirty="0" smtClean="0">
                <a:solidFill>
                  <a:srgbClr val="000000"/>
                </a:solidFill>
              </a:rPr>
              <a:t>Checks the validity of State and Postcode:</a:t>
            </a:r>
          </a:p>
          <a:p>
            <a:pPr marL="719138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Menulog_Location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91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</a:p>
          <a:p>
            <a:pPr marL="8969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CONSTRAINT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Valid_State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(State IN 						('ACT','NSW','NT','QLD','SA','TAS','VIC','WA')),</a:t>
            </a:r>
          </a:p>
          <a:p>
            <a:pPr marL="8969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Valid_PostCode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PostCode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2000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191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 u="sng" dirty="0" smtClean="0">
                <a:solidFill>
                  <a:srgbClr val="000000"/>
                </a:solidFill>
              </a:rPr>
              <a:t>Limits </a:t>
            </a:r>
            <a:r>
              <a:rPr lang="en-US" sz="1700" u="sng" dirty="0">
                <a:solidFill>
                  <a:srgbClr val="000000"/>
                </a:solidFill>
              </a:rPr>
              <a:t>the </a:t>
            </a:r>
            <a:r>
              <a:rPr lang="en-US" sz="1700" u="sng" dirty="0" smtClean="0">
                <a:solidFill>
                  <a:srgbClr val="000000"/>
                </a:solidFill>
              </a:rPr>
              <a:t>Rating range between 0 and 5 stars:</a:t>
            </a:r>
            <a:endParaRPr lang="en-US" sz="1700" u="sng" dirty="0">
              <a:solidFill>
                <a:srgbClr val="000000"/>
              </a:solidFill>
            </a:endParaRPr>
          </a:p>
          <a:p>
            <a:pPr marL="71913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Menulog_Review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91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CONSTRAINT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Range_Rating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(Rating BETWEEN 0 AND 5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91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u="sng" dirty="0" smtClean="0">
                <a:solidFill>
                  <a:srgbClr val="000000"/>
                </a:solidFill>
              </a:rPr>
              <a:t>Limits the length of Menu ID’s and Restaurant ID’s. Price should not be zero:</a:t>
            </a:r>
            <a:endParaRPr lang="en-US" sz="1700" u="sng" dirty="0">
              <a:solidFill>
                <a:srgbClr val="000000"/>
              </a:solidFill>
            </a:endParaRPr>
          </a:p>
          <a:p>
            <a:pPr marL="719138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Menulog_Menu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91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CONSTRAINT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Length_MenuID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(length(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5),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Length_RestaurantID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(length(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4),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CONSTRAINT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Valid_Price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(Price &gt; 0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191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4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CHECK Constraints (2)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341119" y="1234439"/>
            <a:ext cx="10173548" cy="52340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u="sng" dirty="0" smtClean="0">
                <a:solidFill>
                  <a:srgbClr val="000000"/>
                </a:solidFill>
              </a:rPr>
              <a:t>Limits the length of Order ID’s:</a:t>
            </a:r>
            <a:endParaRPr lang="en-US" sz="1600" u="sng" dirty="0">
              <a:solidFill>
                <a:srgbClr val="000000"/>
              </a:solidFill>
            </a:endParaRPr>
          </a:p>
          <a:p>
            <a:pPr marL="71913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Menulog_Order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91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CONSTRAINT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Length_OrderID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(length(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6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191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1913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u="sng" dirty="0">
                <a:solidFill>
                  <a:srgbClr val="000000"/>
                </a:solidFill>
              </a:rPr>
              <a:t>Limits the length of </a:t>
            </a:r>
            <a:r>
              <a:rPr lang="en-US" sz="1600" u="sng" dirty="0" smtClean="0">
                <a:solidFill>
                  <a:srgbClr val="000000"/>
                </a:solidFill>
              </a:rPr>
              <a:t>Customer ID’s. Unit Number, Street Number and the length of phone numbers should be valid:</a:t>
            </a:r>
            <a:endParaRPr lang="en-US" sz="1600" u="sng" dirty="0">
              <a:solidFill>
                <a:srgbClr val="000000"/>
              </a:solidFill>
            </a:endParaRPr>
          </a:p>
          <a:p>
            <a:pPr marL="719138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Menulog_Customer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91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CONSTRAINT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Length_CustomerID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(length(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7),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Valid_UnitNo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UnitNo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0),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Valid_StreetNo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StreetNo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0),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Length_HomePhoneID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(length(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HomePhone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10),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Length_MobilePhoneID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(length(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MobilePhone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10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91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1913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9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Action Statements (1)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341119" y="1234439"/>
            <a:ext cx="9827623" cy="5157217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 smtClean="0">
                <a:solidFill>
                  <a:srgbClr val="000000"/>
                </a:solidFill>
              </a:rPr>
              <a:t>ON DELETE RESTRICT: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We need menu identification to be attached to order identification.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 smtClean="0">
                <a:solidFill>
                  <a:srgbClr val="000000"/>
                </a:solidFill>
              </a:rPr>
              <a:t>SQL Action:</a:t>
            </a:r>
          </a:p>
          <a:p>
            <a:pPr marL="936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Menulog_Order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3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8969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numeric(6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NOT NULL,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numeric(5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NOT NULL,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3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93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PK_Order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8969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969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FK_OrderMenu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FOREIGN KEY (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Menulog_Menu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ON DELETE RESTRICT			--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needs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MenuID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ON UPDATE CASCADE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93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93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Action Statements (2)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341118" y="1234440"/>
            <a:ext cx="10723882" cy="5157216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b="1" u="sng" dirty="0" smtClean="0">
                <a:solidFill>
                  <a:srgbClr val="000000"/>
                </a:solidFill>
              </a:rPr>
              <a:t>ON DELETE CASCADE: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000000"/>
                </a:solidFill>
              </a:rPr>
              <a:t>If we delete a customer, we need to delete all his/her orders too.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b="1" u="sng" dirty="0" smtClean="0">
                <a:solidFill>
                  <a:srgbClr val="000000"/>
                </a:solidFill>
              </a:rPr>
              <a:t>SQL Action:</a:t>
            </a:r>
          </a:p>
          <a:p>
            <a:pPr marL="93663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Menulog_CustomerOrder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numeric(7) 	NOT NULL,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numeric(6) 	NOT NULL,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PK_CustOrder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CustOrder_FK_Customer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FOREIGN KEY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Menulog_Customer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ON DELETE CASCADE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ON UPDATE CASCADE,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CustOrder_FK_Order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FOREIGN KEY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Menulog_Order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ON DELETE CASCADE</a:t>
            </a:r>
          </a:p>
          <a:p>
            <a:pPr marL="8969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ON UPDATE CASCADE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Use of View (1)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341119" y="1234440"/>
            <a:ext cx="9843348" cy="539496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 smtClean="0">
                <a:solidFill>
                  <a:srgbClr val="000000"/>
                </a:solidFill>
              </a:rPr>
              <a:t>Description: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View a list of all restaurants in Sydney.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 smtClean="0">
                <a:solidFill>
                  <a:srgbClr val="000000"/>
                </a:solidFill>
              </a:rPr>
              <a:t>SQL Query:</a:t>
            </a: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SydneyRestaurant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address, suburb, postcode)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SELECT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address, suburb, postcode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menulog_location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menulog_location.cityID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menulog_restaurant.cityID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city 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'Sydney'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SydneyRestaurant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 smtClean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 smtClean="0">
                <a:solidFill>
                  <a:srgbClr val="000000"/>
                </a:solidFill>
              </a:rPr>
              <a:t>Result:</a:t>
            </a:r>
            <a:endParaRPr lang="en-US" sz="1600" b="1" u="sng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16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814248" y="3998583"/>
            <a:ext cx="8563504" cy="22467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address       | suburb  | postcode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----------------------+-------------+--------------------+---------+----------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Chili Jam Thai       | Thai        | 55A Riley Street  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2750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Delhi 77             | Indian      | 2/560 High Street 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2750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Mascot Asian House   | Chinese     | 946 Botany Road    | Mascot  |     2020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Ravens Eye           | Italian     | 127 King Street    | Newtown |     2042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Darling Pizzeria | Italian     | 88-90 Union Street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Pyrmont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2009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Toppinz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          | Italian     | 101 Burwood Road   | Concord |     2137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Valentinos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| Italian     | 17/55-61 York Road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2750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 rows)</a:t>
            </a:r>
            <a:endParaRPr lang="en-A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Use of View (2)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341119" y="1234440"/>
            <a:ext cx="10173548" cy="539496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 smtClean="0">
                <a:solidFill>
                  <a:srgbClr val="000000"/>
                </a:solidFill>
              </a:rPr>
              <a:t>Description: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View a list of all restaurants in Melbourne.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 smtClean="0">
                <a:solidFill>
                  <a:srgbClr val="000000"/>
                </a:solidFill>
              </a:rPr>
              <a:t>SQL Query:</a:t>
            </a: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MelbourneRestaurant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address, suburb, postcode)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SELECT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address, suburb, postcode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menulog_location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menulog_location.cityID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menulog_restaurant.cityID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city 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Melbourne'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MelbourneRestaurant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 smtClean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 smtClean="0">
                <a:solidFill>
                  <a:srgbClr val="000000"/>
                </a:solidFill>
              </a:rPr>
              <a:t>Result:</a:t>
            </a:r>
            <a:endParaRPr lang="en-US" sz="1600" b="1" u="sng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17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10324" y="4354183"/>
            <a:ext cx="9971352" cy="11695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address          |  suburb   | postcode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---------------------------+-------------+---------------------------+-----------+----------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Emperor Palace Restaurant | Chinese     | 245 Beach Street          | Frankston |     3199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Gourmet Curry Hut         | Indian      | 318 Little Collins Street | Melbourne |     3000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 rows)</a:t>
            </a:r>
            <a:endParaRPr lang="en-A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Menulog</a:t>
            </a:r>
            <a:r>
              <a:rPr lang="en-US" dirty="0" smtClean="0">
                <a:solidFill>
                  <a:srgbClr val="000000"/>
                </a:solidFill>
              </a:rPr>
              <a:t> Database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41120" y="1234440"/>
            <a:ext cx="9509760" cy="4343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This database was inspired by </a:t>
            </a:r>
            <a:r>
              <a:rPr lang="en-US" sz="1800" dirty="0" err="1" smtClean="0">
                <a:solidFill>
                  <a:srgbClr val="000000"/>
                </a:solidFill>
              </a:rPr>
              <a:t>Menulog</a:t>
            </a:r>
            <a:r>
              <a:rPr lang="en-US" sz="1800" dirty="0" smtClean="0">
                <a:solidFill>
                  <a:srgbClr val="000000"/>
                </a:solidFill>
              </a:rPr>
              <a:t> website: </a:t>
            </a:r>
            <a:r>
              <a:rPr lang="en-US" sz="1800" dirty="0" smtClean="0">
                <a:solidFill>
                  <a:srgbClr val="000000"/>
                </a:solidFill>
                <a:hlinkClick r:id="rId2"/>
              </a:rPr>
              <a:t>www.menulog.com.au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err="1" smtClean="0">
                <a:solidFill>
                  <a:srgbClr val="000000"/>
                </a:solidFill>
              </a:rPr>
              <a:t>Menulog</a:t>
            </a:r>
            <a:r>
              <a:rPr lang="en-US" sz="1800" dirty="0" smtClean="0">
                <a:solidFill>
                  <a:srgbClr val="000000"/>
                </a:solidFill>
              </a:rPr>
              <a:t> is a website that offers online food ordering and takeaway.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It allows users to browse and order takeaway food online from various restaurants to be delivered to their home address.</a:t>
            </a:r>
          </a:p>
          <a:p>
            <a:r>
              <a:rPr lang="en-US" sz="1800" smtClean="0">
                <a:solidFill>
                  <a:srgbClr val="000000"/>
                </a:solidFill>
              </a:rPr>
              <a:t>This database contains </a:t>
            </a:r>
            <a:r>
              <a:rPr lang="en-US" sz="1800" dirty="0" smtClean="0">
                <a:solidFill>
                  <a:srgbClr val="000000"/>
                </a:solidFill>
              </a:rPr>
              <a:t>details about participating restaurants, menus, orders and customer details.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It also records review information of the restaurants.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51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20090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Entity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Relationship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Diagram (ERD)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94" y="39811"/>
            <a:ext cx="5513506" cy="622682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One-to-Many Relationship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234440"/>
            <a:ext cx="9509760" cy="434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One restaurant has many reviews.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4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05" y="139298"/>
            <a:ext cx="4950721" cy="19117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8927" y="2206680"/>
            <a:ext cx="8101873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u="sn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cityid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columns...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--------------+--------+---------------------------+-------------+------------------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4300 |    101 | The Darling Pizzeria      | Italian     |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  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4301 |    102 | Gourmet Curry Hut         | Indian      | ...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4302 |    103 | Emperor Palace Restaurant | Chinese     | ...         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4303 |    104 |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Valentinos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| Italian     | ...         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4304 |    105 | Chili Jam Thai            | Thai        | ...             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(...truncated...)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1878" y="4142516"/>
            <a:ext cx="5628922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u="sn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restaurantid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   | username  | rating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----------+--------------+------------+-----------+--------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56405 |         4300 | 2015-10-01 | Anonymous |    4.5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56406 |         4300 | 2015-10-02 | Greg      |      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56407 |         4300 | 2015-10-03 | Sylvia    |    3.5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56408 |         4301 | 2015-10-03 | Ahmad     |    4.7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56409 |         4301 | 2015-10-03 | Abdul     |    3.8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56410 |         4302 | 2015-10-04 | Lee       |    2.5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56411 |         4303 | 2015-10-04 | William   |      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56412 |         4304 | 2015-10-07 | Anonymous |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(...truncated...)</a:t>
            </a:r>
            <a:endParaRPr lang="en-A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479007" y="1888067"/>
            <a:ext cx="4859867" cy="2254449"/>
            <a:chOff x="1479007" y="1888067"/>
            <a:chExt cx="4859867" cy="22544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7" name="Straight Connector 16"/>
            <p:cNvCxnSpPr/>
            <p:nvPr/>
          </p:nvCxnSpPr>
          <p:spPr>
            <a:xfrm flipH="1">
              <a:off x="1479007" y="1888067"/>
              <a:ext cx="13208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79007" y="1888067"/>
              <a:ext cx="0" cy="203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79007" y="3928533"/>
              <a:ext cx="4859867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99807" y="1888067"/>
              <a:ext cx="0" cy="196398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338874" y="3928533"/>
              <a:ext cx="0" cy="213983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799807" y="1935713"/>
            <a:ext cx="118871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(Primary Key)</a:t>
            </a:r>
            <a:endParaRPr lang="en-US" sz="110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1737" y="3891153"/>
            <a:ext cx="118871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(Foreign Key)</a:t>
            </a:r>
            <a:endParaRPr lang="en-US" sz="110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89046" y="1893303"/>
            <a:ext cx="10170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  <a:cs typeface="Courier New" panose="02070309020205020404" pitchFamily="49" charset="0"/>
              </a:rPr>
              <a:t>Restaurant</a:t>
            </a:r>
            <a:endParaRPr lang="en-US" sz="1200" b="1" u="sng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53318" y="3843506"/>
            <a:ext cx="10170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  <a:cs typeface="Courier New" panose="02070309020205020404" pitchFamily="49" charset="0"/>
              </a:rPr>
              <a:t>Review</a:t>
            </a:r>
            <a:endParaRPr lang="en-US" sz="1200" b="1" u="sng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5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Many-to-Many Relationship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234441"/>
            <a:ext cx="6505308" cy="609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</a:rPr>
              <a:t>One customer can have many different orders.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</a:rPr>
              <a:t>One order can </a:t>
            </a:r>
            <a:r>
              <a:rPr lang="en-US" sz="1600" dirty="0" smtClean="0">
                <a:solidFill>
                  <a:srgbClr val="000000"/>
                </a:solidFill>
              </a:rPr>
              <a:t>be part of many </a:t>
            </a:r>
            <a:r>
              <a:rPr lang="en-US" sz="1600" dirty="0">
                <a:solidFill>
                  <a:srgbClr val="000000"/>
                </a:solidFill>
              </a:rPr>
              <a:t>different customers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482" y="44867"/>
            <a:ext cx="3098363" cy="27908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5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7846428" y="4501658"/>
            <a:ext cx="3718854" cy="16158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u="sn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menuid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quantity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---------+--------+------------+----------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681500 |  58200 | 2015-10-01 | 1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681501 |  58212 | 2015-10-01 | 3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681502 |  58203 | 2015-10-02 | 1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681503 |  58268 | 2015-10-02 | 2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681504 |  58201 | 2015-10-03 | 3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681505 |  58205 | 2015-10-07 | 2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(...truncated...)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10550" y="4240048"/>
            <a:ext cx="118871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(Primary Key)</a:t>
            </a:r>
            <a:endParaRPr lang="en-US" sz="110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2680" y="4188989"/>
            <a:ext cx="118871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(Foreign Key)</a:t>
            </a:r>
            <a:endParaRPr lang="en-US" sz="110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67181" y="1855474"/>
            <a:ext cx="10170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Customer</a:t>
            </a:r>
            <a:endParaRPr lang="en-US" sz="1200" b="1" u="sng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0660" y="4224659"/>
            <a:ext cx="10170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  <a:cs typeface="Courier New" panose="02070309020205020404" pitchFamily="49" charset="0"/>
              </a:rPr>
              <a:t>Order</a:t>
            </a:r>
            <a:endParaRPr lang="en-US" sz="1200" b="1" u="sng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064" y="2169184"/>
            <a:ext cx="9867257" cy="178510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u="sn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unitno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streetno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suburb   | postcode | other columns...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------------+-----------+----------+--------+----------+-----------------+-----------+----------+------------------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7421700 | Gary      | Hickey   |     65 |      272 | Harris Street   |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Pyrmont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    2009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...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7421701 | Ravi      | Ahmed    |    403 |      357 | Collins Street  | Melbourne |     3000 |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7421702 | Abdul     | Singh    |     57 |      118 | Queen Street    | Melbourne |     3000 |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7421703 | Sarah     |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Prisha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       |       88 | Flinders Street | Melbourne |     3000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...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7421704 | Raymond   | Yew      |     36 |       14 | Beach Street    | Frankston |     3199 |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7421705 | William   |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Wingston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10 |       43 | Henry Street    |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Penrith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    2750 |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7421706 | Sam       | Wood     |     17 |      166 | Station Street  |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Penrith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    2750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...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(...truncated...)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0432" y="4437275"/>
            <a:ext cx="2125260" cy="195438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u="sng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100" b="1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100" b="1" u="sng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100" b="1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1100" b="1" u="sng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------------+---------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7421700 |  681500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7421700 |  681501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7421701 |  681502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7421702 |  681502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7421703 |  681502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7421704 |  681503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7421705 |  681504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7421706 |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681505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(...truncated...)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15302" y="4131369"/>
            <a:ext cx="13955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CustomerOrder</a:t>
            </a:r>
            <a:endParaRPr lang="en-US" sz="1200" b="1" u="sng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8018" y="1907574"/>
            <a:ext cx="118871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(Primary Key)</a:t>
            </a:r>
            <a:endParaRPr lang="en-US" sz="110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2505" y="4190741"/>
            <a:ext cx="118871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(Foreign Key)</a:t>
            </a:r>
            <a:endParaRPr lang="en-US" sz="110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05024" y="1918249"/>
            <a:ext cx="3045408" cy="2644226"/>
            <a:chOff x="305024" y="1918249"/>
            <a:chExt cx="3045408" cy="2644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8" name="Straight Connector 27"/>
            <p:cNvCxnSpPr/>
            <p:nvPr/>
          </p:nvCxnSpPr>
          <p:spPr>
            <a:xfrm flipH="1">
              <a:off x="305024" y="1918249"/>
              <a:ext cx="882652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05024" y="1918249"/>
              <a:ext cx="0" cy="264422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14325" y="4562475"/>
              <a:ext cx="3036107" cy="0"/>
            </a:xfrm>
            <a:prstGeom prst="line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87674" y="1918249"/>
              <a:ext cx="0" cy="196398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475692" y="4269714"/>
            <a:ext cx="2734858" cy="292761"/>
            <a:chOff x="5475692" y="4269714"/>
            <a:chExt cx="2734858" cy="2927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3" name="Straight Connector 42"/>
            <p:cNvCxnSpPr/>
            <p:nvPr/>
          </p:nvCxnSpPr>
          <p:spPr>
            <a:xfrm flipH="1">
              <a:off x="5475692" y="4562475"/>
              <a:ext cx="1572808" cy="0"/>
            </a:xfrm>
            <a:prstGeom prst="line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048501" y="4269714"/>
              <a:ext cx="1162049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048500" y="4270924"/>
              <a:ext cx="0" cy="291551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210550" y="4269714"/>
              <a:ext cx="0" cy="179983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1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Simple Query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234439"/>
            <a:ext cx="9827623" cy="5157217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Description: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Find all the restaurants including their address and business hours that have Italian cuisine.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SQL Query:</a:t>
            </a: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closehour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'Italian'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Result:</a:t>
            </a:r>
            <a:endParaRPr lang="en-US" sz="1800" b="1" u="sng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6</a:t>
            </a:fld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2443163" y="4123706"/>
            <a:ext cx="7305675" cy="160043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address      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closehour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----------------------+--------------------+----------+-----------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Ravens Eye           | 127 King Street    | 12:00:00 | 22:00:00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Darling Pizzeria | 88-90 Union Street | 11:30:00 | 23:59:00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Toppinz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          | 101 Burwood Road   | 17:00:00 | 21:30:00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Valentinos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| 17/55-61 York Road | 17:30:00 | 21:15:00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 rows)</a:t>
            </a:r>
            <a:endParaRPr lang="en-A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Natural Join Query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1341119" y="1234440"/>
            <a:ext cx="9827623" cy="5157216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Description: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List restaurant name and type of cuisine that open after 14:00 with review rating at least 4 stars.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SQL Query:</a:t>
            </a: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rating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menulog_review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14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rating &gt;= 4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rating;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Result:</a:t>
            </a:r>
            <a:endParaRPr lang="en-US" sz="1800" b="1" u="sng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7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096948" y="4408289"/>
            <a:ext cx="5998105" cy="160043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rating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--------------------+-------------+----------+--------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Valentinos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Italian     | 17:30:00 |      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Mascot Asian House | Chinese     | 16:30:00 |    4.5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Delhi 77           | Indian      | 17:00:00 |    4.6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Gourmet Curry Hut  | Indian      | 15:00:00 |    4.7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 rows)</a:t>
            </a:r>
            <a:endParaRPr lang="en-A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Cross Product Equivalent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8</a:t>
            </a:fld>
            <a:endParaRPr lang="en-AU"/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1341119" y="1234440"/>
            <a:ext cx="9827623" cy="5157216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Description: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Using cross product notation, list restaurant name and type of cuisine that open after 14:00 with review rating at least 4 stars.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SQL Query:</a:t>
            </a: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rating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menulog_review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menulog_restaurant.restaurantid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menulog_review.restaurantid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14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rating &gt;= 4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rating;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Result:</a:t>
            </a:r>
            <a:endParaRPr lang="en-US" sz="1800" b="1" u="sng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6948" y="4408289"/>
            <a:ext cx="5998105" cy="160043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cuisinetype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openhour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rating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--------------------+-------------+----------+--------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Valentinos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Italian     | 17:30:00 |      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Mascot Asian House | Chinese     | 16:30:00 |    4.5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Delhi 77           | Indian      | 17:00:00 |    4.6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Gourmet Curry Hut  | Indian      | 15:00:00 |    4.7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 rows)</a:t>
            </a:r>
            <a:endParaRPr lang="en-A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5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08813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Group By / Having Query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341119" y="1234440"/>
            <a:ext cx="9827623" cy="5157216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Description: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Display all restaurants that have received reviews more than one. Order by the restaurant name.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SQL Query: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reviewID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reviews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menulog_restaurant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menulog_review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Result:</a:t>
            </a:r>
            <a:endParaRPr lang="en-US" sz="1800" b="1" u="sng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467630" y="4408289"/>
            <a:ext cx="5256741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reviews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--------------+----------------------+---------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4301 | Gourmet Curry Hut    |       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4300 | The Darling Pizzeria |       3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4309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Toppinz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          |       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 rows)</a:t>
            </a:r>
          </a:p>
        </p:txBody>
      </p:sp>
    </p:spTree>
    <p:extLst>
      <p:ext uri="{BB962C8B-B14F-4D97-AF65-F5344CB8AC3E}">
        <p14:creationId xmlns:p14="http://schemas.microsoft.com/office/powerpoint/2010/main" val="214678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1888</Words>
  <Application>Microsoft Macintosh PowerPoint</Application>
  <PresentationFormat>Widescreen</PresentationFormat>
  <Paragraphs>382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Courier New</vt:lpstr>
      <vt:lpstr>Sheer Green 16x9</vt:lpstr>
      <vt:lpstr>Menulog Database</vt:lpstr>
      <vt:lpstr>Menulog Database</vt:lpstr>
      <vt:lpstr>Entity Relationship  Diagram (ERD)</vt:lpstr>
      <vt:lpstr>One-to-Many Relationship</vt:lpstr>
      <vt:lpstr>Many-to-Many Relationship</vt:lpstr>
      <vt:lpstr>Simple Query</vt:lpstr>
      <vt:lpstr>Natural Join Query</vt:lpstr>
      <vt:lpstr>Cross Product Equivalent</vt:lpstr>
      <vt:lpstr>Group By / Having Query</vt:lpstr>
      <vt:lpstr>Sub Query</vt:lpstr>
      <vt:lpstr>Self Join</vt:lpstr>
      <vt:lpstr>CHECK Constraints (1)</vt:lpstr>
      <vt:lpstr>CHECK Constraints (2)</vt:lpstr>
      <vt:lpstr>Action Statements (1)</vt:lpstr>
      <vt:lpstr>Action Statements (2)</vt:lpstr>
      <vt:lpstr>Use of View (1)</vt:lpstr>
      <vt:lpstr>Use of View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2015-10-12T12:51:04Z</dcterms:created>
  <dcterms:modified xsi:type="dcterms:W3CDTF">2015-10-18T11:22:36Z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