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7" r:id="rId4"/>
    <p:sldId id="258" r:id="rId5"/>
    <p:sldId id="260" r:id="rId6"/>
    <p:sldId id="280" r:id="rId7"/>
    <p:sldId id="267" r:id="rId8"/>
    <p:sldId id="261" r:id="rId9"/>
    <p:sldId id="276" r:id="rId10"/>
    <p:sldId id="259" r:id="rId11"/>
    <p:sldId id="264" r:id="rId12"/>
    <p:sldId id="265" r:id="rId13"/>
    <p:sldId id="269" r:id="rId14"/>
    <p:sldId id="268" r:id="rId15"/>
    <p:sldId id="278" r:id="rId16"/>
    <p:sldId id="270" r:id="rId17"/>
    <p:sldId id="262" r:id="rId18"/>
    <p:sldId id="266" r:id="rId19"/>
    <p:sldId id="272" r:id="rId20"/>
    <p:sldId id="273" r:id="rId21"/>
    <p:sldId id="274" r:id="rId22"/>
    <p:sldId id="275" r:id="rId23"/>
    <p:sldId id="281" r:id="rId24"/>
    <p:sldId id="282" r:id="rId25"/>
    <p:sldId id="283" r:id="rId26"/>
    <p:sldId id="27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400" y="1122363"/>
            <a:ext cx="8102599" cy="1163637"/>
          </a:xfrm>
        </p:spPr>
        <p:txBody>
          <a:bodyPr>
            <a:normAutofit/>
          </a:bodyPr>
          <a:lstStyle/>
          <a:p>
            <a:r>
              <a:rPr lang="en-US" dirty="0"/>
              <a:t>ESB Lite Messaging hub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300" y="4254500"/>
            <a:ext cx="8267699" cy="18669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Architecture overview</a:t>
            </a:r>
          </a:p>
          <a:p>
            <a:endParaRPr lang="en-US" sz="1700" dirty="0"/>
          </a:p>
          <a:p>
            <a:r>
              <a:rPr lang="en-US" sz="1700" dirty="0"/>
              <a:t>Presented by Chris Keene</a:t>
            </a:r>
          </a:p>
          <a:p>
            <a:r>
              <a:rPr lang="en-US" sz="1700" dirty="0"/>
              <a:t>Senior software engineer</a:t>
            </a:r>
          </a:p>
          <a:p>
            <a:r>
              <a:rPr lang="en-US" sz="1700" dirty="0"/>
              <a:t>Uconn foundation</a:t>
            </a:r>
          </a:p>
        </p:txBody>
      </p:sp>
    </p:spTree>
    <p:extLst>
      <p:ext uri="{BB962C8B-B14F-4D97-AF65-F5344CB8AC3E}">
        <p14:creationId xmlns:p14="http://schemas.microsoft.com/office/powerpoint/2010/main" val="449441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job-centric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Rather than incorporating a series of OOB Import/Export tasks, we decided on a hub architecture, where sync operations would be jobs, executed on an ad-hoc, scheduled, or externally triggered basis. </a:t>
            </a:r>
          </a:p>
        </p:txBody>
      </p:sp>
    </p:spTree>
    <p:extLst>
      <p:ext uri="{BB962C8B-B14F-4D97-AF65-F5344CB8AC3E}">
        <p14:creationId xmlns:p14="http://schemas.microsoft.com/office/powerpoint/2010/main" val="3278966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engine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9863" y="1949042"/>
            <a:ext cx="2055223" cy="2031325"/>
          </a:xfrm>
          <a:prstGeom prst="rect">
            <a:avLst/>
          </a:prstGeom>
          <a:solidFill>
            <a:schemeClr val="tx2"/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Job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Aventri</a:t>
            </a:r>
            <a:r>
              <a:rPr lang="en-US" dirty="0"/>
              <a:t> 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MailChimp 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EverTrue 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Aventri</a:t>
            </a:r>
            <a:r>
              <a:rPr lang="en-US" dirty="0"/>
              <a:t> 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Aventri</a:t>
            </a:r>
            <a:r>
              <a:rPr lang="en-US" dirty="0"/>
              <a:t> 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MailChimp Job</a:t>
            </a:r>
          </a:p>
        </p:txBody>
      </p:sp>
      <p:sp>
        <p:nvSpPr>
          <p:cNvPr id="4" name="Oval 3"/>
          <p:cNvSpPr/>
          <p:nvPr/>
        </p:nvSpPr>
        <p:spPr>
          <a:xfrm>
            <a:off x="4397830" y="2204953"/>
            <a:ext cx="2926080" cy="26544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rved Right Arrow 4"/>
          <p:cNvSpPr/>
          <p:nvPr/>
        </p:nvSpPr>
        <p:spPr>
          <a:xfrm>
            <a:off x="3666309" y="1741715"/>
            <a:ext cx="1672045" cy="38404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Right Arrow 5"/>
          <p:cNvSpPr/>
          <p:nvPr/>
        </p:nvSpPr>
        <p:spPr>
          <a:xfrm rot="10800000">
            <a:off x="6383386" y="1550126"/>
            <a:ext cx="1672045" cy="38404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1668" y="2708366"/>
            <a:ext cx="27954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</a:rPr>
              <a:t>Pop job off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</a:rPr>
              <a:t>Pull data from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</a:rPr>
              <a:t>Transform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</a:rPr>
              <a:t>Push data to destination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</a:rPr>
              <a:t>Mark job complete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462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Job?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58537" y="209708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job is an item in the queue that wholly describes a unit of work for a sync operation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50720" y="2908664"/>
            <a:ext cx="3648891" cy="3139321"/>
          </a:xfrm>
          <a:prstGeom prst="rect">
            <a:avLst/>
          </a:prstGeom>
          <a:solidFill>
            <a:schemeClr val="tx2"/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 Adapter (</a:t>
            </a:r>
            <a:r>
              <a:rPr lang="en-US" dirty="0" err="1"/>
              <a:t>IAdapter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Destination Adapter (</a:t>
            </a:r>
            <a:r>
              <a:rPr lang="en-US" dirty="0" err="1"/>
              <a:t>IAdapter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Translator (</a:t>
            </a:r>
            <a:r>
              <a:rPr lang="en-US" dirty="0" err="1"/>
              <a:t>ITranslator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Record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 (insert, update, delete,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Date Expected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Constituent Payload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Batch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Parent ID</a:t>
            </a:r>
          </a:p>
        </p:txBody>
      </p:sp>
    </p:spTree>
    <p:extLst>
      <p:ext uri="{BB962C8B-B14F-4D97-AF65-F5344CB8AC3E}">
        <p14:creationId xmlns:p14="http://schemas.microsoft.com/office/powerpoint/2010/main" val="1859500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1942011"/>
          </a:xfrm>
        </p:spPr>
        <p:txBody>
          <a:bodyPr anchor="t"/>
          <a:lstStyle/>
          <a:p>
            <a:r>
              <a:rPr lang="en-US" dirty="0"/>
              <a:t>Jobs can create other jobs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41410" y="3056709"/>
            <a:ext cx="9904459" cy="27344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example, our </a:t>
            </a:r>
            <a:r>
              <a:rPr lang="en-US" dirty="0" err="1"/>
              <a:t>MobileCause</a:t>
            </a:r>
            <a:r>
              <a:rPr lang="en-US" dirty="0"/>
              <a:t> sync requires an initial call to create a gift report, which then needs to be retrieved. ESBLite handles this as two jobs:</a:t>
            </a:r>
          </a:p>
          <a:p>
            <a:pPr marL="342900" indent="-342900">
              <a:buAutoNum type="arabicParenR"/>
            </a:pPr>
            <a:r>
              <a:rPr lang="en-US" dirty="0"/>
              <a:t>Make report request, which then creates a “process report” job</a:t>
            </a:r>
          </a:p>
          <a:p>
            <a:pPr marL="342900" indent="-342900">
              <a:buAutoNum type="arabicParenR"/>
            </a:pPr>
            <a:r>
              <a:rPr lang="en-US" dirty="0"/>
              <a:t>A minute later, the Process Report sync can run, where the report is picked up and the “real work” happens</a:t>
            </a:r>
          </a:p>
          <a:p>
            <a:r>
              <a:rPr lang="en-US" dirty="0"/>
              <a:t>This job-creation action can be used to codify workflows. More on that later when we discuss gift imports in detail</a:t>
            </a:r>
          </a:p>
        </p:txBody>
      </p:sp>
    </p:spTree>
    <p:extLst>
      <p:ext uri="{BB962C8B-B14F-4D97-AF65-F5344CB8AC3E}">
        <p14:creationId xmlns:p14="http://schemas.microsoft.com/office/powerpoint/2010/main" val="2351931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Pull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654626" y="2882535"/>
            <a:ext cx="8978539" cy="2734493"/>
            <a:chOff x="1654627" y="2882536"/>
            <a:chExt cx="8931289" cy="2577737"/>
          </a:xfrm>
        </p:grpSpPr>
        <p:sp>
          <p:nvSpPr>
            <p:cNvPr id="3" name="Oval 2"/>
            <p:cNvSpPr/>
            <p:nvPr/>
          </p:nvSpPr>
          <p:spPr>
            <a:xfrm>
              <a:off x="1654627" y="2882536"/>
              <a:ext cx="2577737" cy="257773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/>
                <a:t>HUB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6803245" y="3499796"/>
              <a:ext cx="1398375" cy="1343216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Adapter</a:t>
              </a:r>
            </a:p>
            <a:p>
              <a:pPr algn="ctr"/>
              <a:r>
                <a:rPr lang="en-US" sz="1400" b="1" dirty="0"/>
                <a:t>Pull()</a:t>
              </a:r>
            </a:p>
            <a:p>
              <a:pPr algn="ctr"/>
              <a:r>
                <a:rPr lang="en-US" sz="1400" b="1" dirty="0"/>
                <a:t>Method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924696" y="3836125"/>
              <a:ext cx="1297578" cy="67056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Generic Message</a:t>
              </a:r>
            </a:p>
          </p:txBody>
        </p:sp>
        <p:cxnSp>
          <p:nvCxnSpPr>
            <p:cNvPr id="14" name="Straight Arrow Connector 13"/>
            <p:cNvCxnSpPr>
              <a:stCxn id="5" idx="2"/>
              <a:endCxn id="10" idx="3"/>
            </p:cNvCxnSpPr>
            <p:nvPr/>
          </p:nvCxnSpPr>
          <p:spPr>
            <a:xfrm flipH="1">
              <a:off x="6222274" y="4171404"/>
              <a:ext cx="580971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0" idx="1"/>
              <a:endCxn id="3" idx="6"/>
            </p:cNvCxnSpPr>
            <p:nvPr/>
          </p:nvCxnSpPr>
          <p:spPr>
            <a:xfrm flipH="1">
              <a:off x="4232364" y="4171405"/>
              <a:ext cx="6923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8965471" y="3836125"/>
              <a:ext cx="1620445" cy="6705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Non-Generic Message</a:t>
              </a:r>
            </a:p>
          </p:txBody>
        </p:sp>
        <p:cxnSp>
          <p:nvCxnSpPr>
            <p:cNvPr id="41" name="Straight Arrow Connector 40"/>
            <p:cNvCxnSpPr>
              <a:stCxn id="31" idx="1"/>
              <a:endCxn id="5" idx="6"/>
            </p:cNvCxnSpPr>
            <p:nvPr/>
          </p:nvCxnSpPr>
          <p:spPr>
            <a:xfrm flipH="1" flipV="1">
              <a:off x="8201620" y="4171404"/>
              <a:ext cx="763851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8856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Transform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377BD0-FA31-434D-A324-F3C6A9BECB0C}"/>
              </a:ext>
            </a:extLst>
          </p:cNvPr>
          <p:cNvGrpSpPr/>
          <p:nvPr/>
        </p:nvGrpSpPr>
        <p:grpSpPr>
          <a:xfrm>
            <a:off x="1654626" y="2882535"/>
            <a:ext cx="6668610" cy="2734493"/>
            <a:chOff x="1654627" y="2882536"/>
            <a:chExt cx="6633516" cy="257773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362FBC3-BC0B-4BF2-999A-A27685E82EEF}"/>
                </a:ext>
              </a:extLst>
            </p:cNvPr>
            <p:cNvSpPr/>
            <p:nvPr/>
          </p:nvSpPr>
          <p:spPr>
            <a:xfrm>
              <a:off x="1654627" y="2882536"/>
              <a:ext cx="2577737" cy="257773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/>
                <a:t>HUB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B4E1B29-0B92-4ABF-BD55-3548451BB597}"/>
                </a:ext>
              </a:extLst>
            </p:cNvPr>
            <p:cNvSpPr/>
            <p:nvPr/>
          </p:nvSpPr>
          <p:spPr>
            <a:xfrm>
              <a:off x="6715481" y="3444047"/>
              <a:ext cx="1572662" cy="1453521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Translation Object</a:t>
              </a:r>
            </a:p>
          </p:txBody>
        </p:sp>
        <p:sp>
          <p:nvSpPr>
            <p:cNvPr id="15" name="Rounded Rectangle 9">
              <a:extLst>
                <a:ext uri="{FF2B5EF4-FFF2-40B4-BE49-F238E27FC236}">
                  <a16:creationId xmlns:a16="http://schemas.microsoft.com/office/drawing/2014/main" id="{086C26CE-EA6C-49AE-B435-A826AA2FF316}"/>
                </a:ext>
              </a:extLst>
            </p:cNvPr>
            <p:cNvSpPr/>
            <p:nvPr/>
          </p:nvSpPr>
          <p:spPr>
            <a:xfrm>
              <a:off x="4924696" y="3836125"/>
              <a:ext cx="1297578" cy="67056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Generic Data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08BA14F-9101-4B24-AC39-AE6F74906C06}"/>
                </a:ext>
              </a:extLst>
            </p:cNvPr>
            <p:cNvCxnSpPr>
              <a:cxnSpLocks/>
              <a:stCxn id="15" idx="3"/>
              <a:endCxn id="13" idx="2"/>
            </p:cNvCxnSpPr>
            <p:nvPr/>
          </p:nvCxnSpPr>
          <p:spPr>
            <a:xfrm flipV="1">
              <a:off x="6222274" y="4170807"/>
              <a:ext cx="493207" cy="5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9CC1B56-A613-4327-BB84-BE94D8B9E22A}"/>
                </a:ext>
              </a:extLst>
            </p:cNvPr>
            <p:cNvCxnSpPr>
              <a:stCxn id="12" idx="6"/>
              <a:endCxn id="15" idx="1"/>
            </p:cNvCxnSpPr>
            <p:nvPr/>
          </p:nvCxnSpPr>
          <p:spPr>
            <a:xfrm>
              <a:off x="4232364" y="4171405"/>
              <a:ext cx="6923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7AB52FA-814D-42B3-A306-EEE11578E047}"/>
                </a:ext>
              </a:extLst>
            </p:cNvPr>
            <p:cNvCxnSpPr>
              <a:cxnSpLocks/>
              <a:stCxn id="13" idx="3"/>
              <a:endCxn id="12" idx="5"/>
            </p:cNvCxnSpPr>
            <p:nvPr/>
          </p:nvCxnSpPr>
          <p:spPr>
            <a:xfrm flipH="1">
              <a:off x="3854863" y="4684704"/>
              <a:ext cx="3090929" cy="39806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4224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</a:t>
            </a:r>
            <a:r>
              <a:rPr lang="en-US" dirty="0" err="1"/>
              <a:t>PuSH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654626" y="2882535"/>
            <a:ext cx="8978539" cy="2734493"/>
            <a:chOff x="1654627" y="2882536"/>
            <a:chExt cx="8931289" cy="2577737"/>
          </a:xfrm>
        </p:grpSpPr>
        <p:sp>
          <p:nvSpPr>
            <p:cNvPr id="3" name="Oval 2"/>
            <p:cNvSpPr/>
            <p:nvPr/>
          </p:nvSpPr>
          <p:spPr>
            <a:xfrm>
              <a:off x="1654627" y="2882536"/>
              <a:ext cx="2577737" cy="257773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/>
                <a:t>HUB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6715481" y="3444047"/>
              <a:ext cx="1572662" cy="1453521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Adapter Push() Method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924696" y="3836125"/>
              <a:ext cx="1297578" cy="67056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Generic Data</a:t>
              </a:r>
            </a:p>
          </p:txBody>
        </p:sp>
        <p:cxnSp>
          <p:nvCxnSpPr>
            <p:cNvPr id="14" name="Straight Arrow Connector 13"/>
            <p:cNvCxnSpPr>
              <a:cxnSpLocks/>
              <a:stCxn id="10" idx="3"/>
              <a:endCxn id="5" idx="2"/>
            </p:cNvCxnSpPr>
            <p:nvPr/>
          </p:nvCxnSpPr>
          <p:spPr>
            <a:xfrm flipV="1">
              <a:off x="6222274" y="4170807"/>
              <a:ext cx="493207" cy="5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3" idx="6"/>
              <a:endCxn id="10" idx="1"/>
            </p:cNvCxnSpPr>
            <p:nvPr/>
          </p:nvCxnSpPr>
          <p:spPr>
            <a:xfrm>
              <a:off x="4232364" y="4171405"/>
              <a:ext cx="6923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8965471" y="3836125"/>
              <a:ext cx="1620445" cy="6705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Non-Generic Message</a:t>
              </a:r>
            </a:p>
          </p:txBody>
        </p:sp>
        <p:cxnSp>
          <p:nvCxnSpPr>
            <p:cNvPr id="41" name="Straight Arrow Connector 40"/>
            <p:cNvCxnSpPr>
              <a:cxnSpLocks/>
              <a:stCxn id="5" idx="6"/>
              <a:endCxn id="31" idx="1"/>
            </p:cNvCxnSpPr>
            <p:nvPr/>
          </p:nvCxnSpPr>
          <p:spPr>
            <a:xfrm>
              <a:off x="8288143" y="4170807"/>
              <a:ext cx="677328" cy="5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8070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reuse and modularity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operations, such as file handling, API authentication, code translations, string functions, etc., are easily shared. </a:t>
            </a:r>
          </a:p>
          <a:p>
            <a:r>
              <a:rPr lang="en-US" dirty="0"/>
              <a:t>Use of interfaces enforces and encourages use of patterns, making it easier to bring new point system integrations online</a:t>
            </a:r>
          </a:p>
          <a:p>
            <a:r>
              <a:rPr lang="en-US" dirty="0"/>
              <a:t>Shared management area makes it easy to schedule jobs</a:t>
            </a:r>
          </a:p>
        </p:txBody>
      </p:sp>
    </p:spTree>
    <p:extLst>
      <p:ext uri="{BB962C8B-B14F-4D97-AF65-F5344CB8AC3E}">
        <p14:creationId xmlns:p14="http://schemas.microsoft.com/office/powerpoint/2010/main" val="1119288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Code: the generic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DataFeed</a:t>
            </a:r>
            <a:r>
              <a:rPr lang="en-US" dirty="0"/>
              <a:t> is the type that adapter Push() and Pull() use</a:t>
            </a:r>
          </a:p>
          <a:p>
            <a:r>
              <a:rPr lang="en-US" dirty="0" err="1"/>
              <a:t>DataFeed</a:t>
            </a:r>
            <a:r>
              <a:rPr lang="en-US" dirty="0"/>
              <a:t> encloses groups of data such as constituents, accounts, and financial related collections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73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Code: Run Sync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this runs, the context is within a specific Business Proc parameter set</a:t>
            </a:r>
          </a:p>
          <a:p>
            <a:r>
              <a:rPr lang="en-US" dirty="0"/>
              <a:t>This will have the queue add items related to the current parameter set id</a:t>
            </a:r>
          </a:p>
          <a:p>
            <a:r>
              <a:rPr lang="en-US" dirty="0"/>
              <a:t>Get items that should be run from Queue table </a:t>
            </a:r>
          </a:p>
          <a:p>
            <a:r>
              <a:rPr lang="en-US" dirty="0"/>
              <a:t>Every queue item will have a source and destination adapter that get deserialized and can have Pull() and Push() executed. To the </a:t>
            </a:r>
            <a:r>
              <a:rPr lang="en-US" dirty="0" err="1"/>
              <a:t>RunSync</a:t>
            </a:r>
            <a:r>
              <a:rPr lang="en-US" dirty="0"/>
              <a:t> function, these are </a:t>
            </a:r>
            <a:r>
              <a:rPr lang="en-US" dirty="0" err="1"/>
              <a:t>IAdapter</a:t>
            </a:r>
            <a:r>
              <a:rPr lang="en-US" dirty="0"/>
              <a:t> interfaces</a:t>
            </a:r>
          </a:p>
        </p:txBody>
      </p:sp>
    </p:spTree>
    <p:extLst>
      <p:ext uri="{BB962C8B-B14F-4D97-AF65-F5344CB8AC3E}">
        <p14:creationId xmlns:p14="http://schemas.microsoft.com/office/powerpoint/2010/main" val="1455559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Uconn foundation programming services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Colin Budd: Director, Programming Services</a:t>
            </a:r>
          </a:p>
          <a:p>
            <a:r>
              <a:rPr lang="en-US" dirty="0"/>
              <a:t>Tom Scarlett: Senior Software Engineer</a:t>
            </a:r>
          </a:p>
          <a:p>
            <a:r>
              <a:rPr lang="en-US" dirty="0"/>
              <a:t>April Kulpa: Senior Programmer Developer</a:t>
            </a:r>
          </a:p>
          <a:p>
            <a:r>
              <a:rPr lang="en-US" dirty="0"/>
              <a:t>Tomer Nitzan: Data Analyst</a:t>
            </a:r>
          </a:p>
          <a:p>
            <a:r>
              <a:rPr lang="en-US" dirty="0"/>
              <a:t>Chris Keene: Senior Software Engineer</a:t>
            </a:r>
          </a:p>
          <a:p>
            <a:r>
              <a:rPr lang="en-US" dirty="0"/>
              <a:t>Lisa Carter: Business Analyst</a:t>
            </a:r>
          </a:p>
          <a:p>
            <a:r>
              <a:rPr lang="en-US" dirty="0"/>
              <a:t>Pat Salzillo: Business Analyst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700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An event registration sync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891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ESBLITE v2: Gift entry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complexities of automated gift entry such as work streams, matching, keeping multiple batches in sync</a:t>
            </a:r>
          </a:p>
          <a:p>
            <a:r>
              <a:rPr lang="en-US" dirty="0"/>
              <a:t>Describe how ESBLite was extended to handle long running transactions</a:t>
            </a:r>
          </a:p>
        </p:txBody>
      </p:sp>
    </p:spTree>
    <p:extLst>
      <p:ext uri="{BB962C8B-B14F-4D97-AF65-F5344CB8AC3E}">
        <p14:creationId xmlns:p14="http://schemas.microsoft.com/office/powerpoint/2010/main" val="3848881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3473"/>
          </a:xfrm>
        </p:spPr>
        <p:txBody>
          <a:bodyPr>
            <a:normAutofit fontScale="90000"/>
          </a:bodyPr>
          <a:lstStyle/>
          <a:p>
            <a:r>
              <a:rPr lang="en-US" dirty="0"/>
              <a:t>Demo: gift import Step 1</a:t>
            </a:r>
            <a:br>
              <a:rPr lang="en-US" dirty="0"/>
            </a:br>
            <a:r>
              <a:rPr lang="en-US" dirty="0"/>
              <a:t>Import gifts from file: Begin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51000C-A91B-467F-B922-DB07B368A8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890302"/>
              </p:ext>
            </p:extLst>
          </p:nvPr>
        </p:nvGraphicFramePr>
        <p:xfrm>
          <a:off x="1141411" y="2085861"/>
          <a:ext cx="990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505">
                  <a:extLst>
                    <a:ext uri="{9D8B030D-6E8A-4147-A177-3AD203B41FA5}">
                      <a16:colId xmlns:a16="http://schemas.microsoft.com/office/drawing/2014/main" val="332234982"/>
                    </a:ext>
                  </a:extLst>
                </a:gridCol>
                <a:gridCol w="3169227">
                  <a:extLst>
                    <a:ext uri="{9D8B030D-6E8A-4147-A177-3AD203B41FA5}">
                      <a16:colId xmlns:a16="http://schemas.microsoft.com/office/drawing/2014/main" val="789220165"/>
                    </a:ext>
                  </a:extLst>
                </a:gridCol>
                <a:gridCol w="1764868">
                  <a:extLst>
                    <a:ext uri="{9D8B030D-6E8A-4147-A177-3AD203B41FA5}">
                      <a16:colId xmlns:a16="http://schemas.microsoft.com/office/drawing/2014/main" val="3930092555"/>
                    </a:ext>
                  </a:extLst>
                </a:gridCol>
                <a:gridCol w="1103023">
                  <a:extLst>
                    <a:ext uri="{9D8B030D-6E8A-4147-A177-3AD203B41FA5}">
                      <a16:colId xmlns:a16="http://schemas.microsoft.com/office/drawing/2014/main" val="2761315746"/>
                    </a:ext>
                  </a:extLst>
                </a:gridCol>
                <a:gridCol w="2859377">
                  <a:extLst>
                    <a:ext uri="{9D8B030D-6E8A-4147-A177-3AD203B41FA5}">
                      <a16:colId xmlns:a16="http://schemas.microsoft.com/office/drawing/2014/main" val="3393649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JobId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JobType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ConstituentJson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BatchId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IsComplete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53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CommunityFundedSync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510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59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52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72654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C2A3178-859A-4290-9DA5-5FCB6CBF5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961698"/>
              </p:ext>
            </p:extLst>
          </p:nvPr>
        </p:nvGraphicFramePr>
        <p:xfrm>
          <a:off x="1278082" y="4800600"/>
          <a:ext cx="8881920" cy="1194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09">
                  <a:extLst>
                    <a:ext uri="{9D8B030D-6E8A-4147-A177-3AD203B41FA5}">
                      <a16:colId xmlns:a16="http://schemas.microsoft.com/office/drawing/2014/main" val="658198672"/>
                    </a:ext>
                  </a:extLst>
                </a:gridCol>
                <a:gridCol w="3422651">
                  <a:extLst>
                    <a:ext uri="{9D8B030D-6E8A-4147-A177-3AD203B41FA5}">
                      <a16:colId xmlns:a16="http://schemas.microsoft.com/office/drawing/2014/main" val="3115720113"/>
                    </a:ext>
                  </a:extLst>
                </a:gridCol>
                <a:gridCol w="2220480">
                  <a:extLst>
                    <a:ext uri="{9D8B030D-6E8A-4147-A177-3AD203B41FA5}">
                      <a16:colId xmlns:a16="http://schemas.microsoft.com/office/drawing/2014/main" val="3814890019"/>
                    </a:ext>
                  </a:extLst>
                </a:gridCol>
                <a:gridCol w="2220480">
                  <a:extLst>
                    <a:ext uri="{9D8B030D-6E8A-4147-A177-3AD203B41FA5}">
                      <a16:colId xmlns:a16="http://schemas.microsoft.com/office/drawing/2014/main" val="1907701860"/>
                    </a:ext>
                  </a:extLst>
                </a:gridCol>
              </a:tblGrid>
              <a:tr h="398319">
                <a:tc>
                  <a:txBody>
                    <a:bodyPr/>
                    <a:lstStyle/>
                    <a:p>
                      <a:r>
                        <a:rPr lang="en-US" dirty="0" err="1"/>
                        <a:t>BatchId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BatchType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Committed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576082"/>
                  </a:ext>
                </a:extLst>
              </a:tr>
              <a:tr h="3983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685548"/>
                  </a:ext>
                </a:extLst>
              </a:tr>
              <a:tr h="3983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261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490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3473"/>
          </a:xfrm>
        </p:spPr>
        <p:txBody>
          <a:bodyPr>
            <a:normAutofit fontScale="90000"/>
          </a:bodyPr>
          <a:lstStyle/>
          <a:p>
            <a:r>
              <a:rPr lang="en-US" dirty="0"/>
              <a:t>Demo: gift import Step 2</a:t>
            </a:r>
            <a:br>
              <a:rPr lang="en-US" dirty="0"/>
            </a:br>
            <a:r>
              <a:rPr lang="en-US" dirty="0"/>
              <a:t>import gifts from file: end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51000C-A91B-467F-B922-DB07B368A8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509631"/>
              </p:ext>
            </p:extLst>
          </p:nvPr>
        </p:nvGraphicFramePr>
        <p:xfrm>
          <a:off x="1141411" y="2085861"/>
          <a:ext cx="990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505">
                  <a:extLst>
                    <a:ext uri="{9D8B030D-6E8A-4147-A177-3AD203B41FA5}">
                      <a16:colId xmlns:a16="http://schemas.microsoft.com/office/drawing/2014/main" val="332234982"/>
                    </a:ext>
                  </a:extLst>
                </a:gridCol>
                <a:gridCol w="3169227">
                  <a:extLst>
                    <a:ext uri="{9D8B030D-6E8A-4147-A177-3AD203B41FA5}">
                      <a16:colId xmlns:a16="http://schemas.microsoft.com/office/drawing/2014/main" val="789220165"/>
                    </a:ext>
                  </a:extLst>
                </a:gridCol>
                <a:gridCol w="1764868">
                  <a:extLst>
                    <a:ext uri="{9D8B030D-6E8A-4147-A177-3AD203B41FA5}">
                      <a16:colId xmlns:a16="http://schemas.microsoft.com/office/drawing/2014/main" val="3930092555"/>
                    </a:ext>
                  </a:extLst>
                </a:gridCol>
                <a:gridCol w="1103023">
                  <a:extLst>
                    <a:ext uri="{9D8B030D-6E8A-4147-A177-3AD203B41FA5}">
                      <a16:colId xmlns:a16="http://schemas.microsoft.com/office/drawing/2014/main" val="2761315746"/>
                    </a:ext>
                  </a:extLst>
                </a:gridCol>
                <a:gridCol w="2859377">
                  <a:extLst>
                    <a:ext uri="{9D8B030D-6E8A-4147-A177-3AD203B41FA5}">
                      <a16:colId xmlns:a16="http://schemas.microsoft.com/office/drawing/2014/main" val="3393649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JobId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JobType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ConstituentJson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BatchId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IsComplete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53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CommunityFundedSync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510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QueueConstituent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{Charlie Keene}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59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QueueConstituent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{Kathy Keene}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52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QueueConstituent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{Pat Salzillo}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72654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9B8F88E-0C84-4958-8B60-5EECF9649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626705"/>
              </p:ext>
            </p:extLst>
          </p:nvPr>
        </p:nvGraphicFramePr>
        <p:xfrm>
          <a:off x="1278082" y="4800600"/>
          <a:ext cx="8881920" cy="1194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09">
                  <a:extLst>
                    <a:ext uri="{9D8B030D-6E8A-4147-A177-3AD203B41FA5}">
                      <a16:colId xmlns:a16="http://schemas.microsoft.com/office/drawing/2014/main" val="658198672"/>
                    </a:ext>
                  </a:extLst>
                </a:gridCol>
                <a:gridCol w="3422651">
                  <a:extLst>
                    <a:ext uri="{9D8B030D-6E8A-4147-A177-3AD203B41FA5}">
                      <a16:colId xmlns:a16="http://schemas.microsoft.com/office/drawing/2014/main" val="3115720113"/>
                    </a:ext>
                  </a:extLst>
                </a:gridCol>
                <a:gridCol w="2220480">
                  <a:extLst>
                    <a:ext uri="{9D8B030D-6E8A-4147-A177-3AD203B41FA5}">
                      <a16:colId xmlns:a16="http://schemas.microsoft.com/office/drawing/2014/main" val="3814890019"/>
                    </a:ext>
                  </a:extLst>
                </a:gridCol>
                <a:gridCol w="2220480">
                  <a:extLst>
                    <a:ext uri="{9D8B030D-6E8A-4147-A177-3AD203B41FA5}">
                      <a16:colId xmlns:a16="http://schemas.microsoft.com/office/drawing/2014/main" val="1907701860"/>
                    </a:ext>
                  </a:extLst>
                </a:gridCol>
              </a:tblGrid>
              <a:tr h="398319">
                <a:tc>
                  <a:txBody>
                    <a:bodyPr/>
                    <a:lstStyle/>
                    <a:p>
                      <a:r>
                        <a:rPr lang="en-US" dirty="0" err="1"/>
                        <a:t>BatchId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BatchType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Committed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576082"/>
                  </a:ext>
                </a:extLst>
              </a:tr>
              <a:tr h="39831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Constituent Update Batch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685548"/>
                  </a:ext>
                </a:extLst>
              </a:tr>
              <a:tr h="39831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Enhanced Revenue Batch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261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326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3473"/>
          </a:xfrm>
        </p:spPr>
        <p:txBody>
          <a:bodyPr>
            <a:normAutofit fontScale="90000"/>
          </a:bodyPr>
          <a:lstStyle/>
          <a:p>
            <a:r>
              <a:rPr lang="en-US" dirty="0"/>
              <a:t>Demo: gift import Step 3</a:t>
            </a:r>
            <a:br>
              <a:rPr lang="en-US" dirty="0"/>
            </a:br>
            <a:r>
              <a:rPr lang="en-US" dirty="0"/>
              <a:t>Commit Constituent Update batch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51000C-A91B-467F-B922-DB07B368A8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2893340"/>
              </p:ext>
            </p:extLst>
          </p:nvPr>
        </p:nvGraphicFramePr>
        <p:xfrm>
          <a:off x="1141411" y="2085861"/>
          <a:ext cx="990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505">
                  <a:extLst>
                    <a:ext uri="{9D8B030D-6E8A-4147-A177-3AD203B41FA5}">
                      <a16:colId xmlns:a16="http://schemas.microsoft.com/office/drawing/2014/main" val="332234982"/>
                    </a:ext>
                  </a:extLst>
                </a:gridCol>
                <a:gridCol w="3169227">
                  <a:extLst>
                    <a:ext uri="{9D8B030D-6E8A-4147-A177-3AD203B41FA5}">
                      <a16:colId xmlns:a16="http://schemas.microsoft.com/office/drawing/2014/main" val="789220165"/>
                    </a:ext>
                  </a:extLst>
                </a:gridCol>
                <a:gridCol w="1764868">
                  <a:extLst>
                    <a:ext uri="{9D8B030D-6E8A-4147-A177-3AD203B41FA5}">
                      <a16:colId xmlns:a16="http://schemas.microsoft.com/office/drawing/2014/main" val="3930092555"/>
                    </a:ext>
                  </a:extLst>
                </a:gridCol>
                <a:gridCol w="1103023">
                  <a:extLst>
                    <a:ext uri="{9D8B030D-6E8A-4147-A177-3AD203B41FA5}">
                      <a16:colId xmlns:a16="http://schemas.microsoft.com/office/drawing/2014/main" val="2761315746"/>
                    </a:ext>
                  </a:extLst>
                </a:gridCol>
                <a:gridCol w="2859377">
                  <a:extLst>
                    <a:ext uri="{9D8B030D-6E8A-4147-A177-3AD203B41FA5}">
                      <a16:colId xmlns:a16="http://schemas.microsoft.com/office/drawing/2014/main" val="3393649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JobId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JobType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ConstituentJson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BatchId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IsComplete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53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CommunityFundedSync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510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QueueConstituent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{Charlie Keene}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59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QueueConstituent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{Kathy Keene}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52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QueueConstituent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{Pat Salzillo}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72654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9B8F88E-0C84-4958-8B60-5EECF9649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885572"/>
              </p:ext>
            </p:extLst>
          </p:nvPr>
        </p:nvGraphicFramePr>
        <p:xfrm>
          <a:off x="1278082" y="4800600"/>
          <a:ext cx="8881920" cy="1194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09">
                  <a:extLst>
                    <a:ext uri="{9D8B030D-6E8A-4147-A177-3AD203B41FA5}">
                      <a16:colId xmlns:a16="http://schemas.microsoft.com/office/drawing/2014/main" val="658198672"/>
                    </a:ext>
                  </a:extLst>
                </a:gridCol>
                <a:gridCol w="3422651">
                  <a:extLst>
                    <a:ext uri="{9D8B030D-6E8A-4147-A177-3AD203B41FA5}">
                      <a16:colId xmlns:a16="http://schemas.microsoft.com/office/drawing/2014/main" val="3115720113"/>
                    </a:ext>
                  </a:extLst>
                </a:gridCol>
                <a:gridCol w="2220480">
                  <a:extLst>
                    <a:ext uri="{9D8B030D-6E8A-4147-A177-3AD203B41FA5}">
                      <a16:colId xmlns:a16="http://schemas.microsoft.com/office/drawing/2014/main" val="3814890019"/>
                    </a:ext>
                  </a:extLst>
                </a:gridCol>
                <a:gridCol w="2220480">
                  <a:extLst>
                    <a:ext uri="{9D8B030D-6E8A-4147-A177-3AD203B41FA5}">
                      <a16:colId xmlns:a16="http://schemas.microsoft.com/office/drawing/2014/main" val="1907701860"/>
                    </a:ext>
                  </a:extLst>
                </a:gridCol>
              </a:tblGrid>
              <a:tr h="398319">
                <a:tc>
                  <a:txBody>
                    <a:bodyPr/>
                    <a:lstStyle/>
                    <a:p>
                      <a:r>
                        <a:rPr lang="en-US" dirty="0" err="1"/>
                        <a:t>BatchId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BatchType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Committed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576082"/>
                  </a:ext>
                </a:extLst>
              </a:tr>
              <a:tr h="39831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Constituent Update Batch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685548"/>
                  </a:ext>
                </a:extLst>
              </a:tr>
              <a:tr h="39831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Enhanced Revenue Batch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261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307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3473"/>
          </a:xfrm>
        </p:spPr>
        <p:txBody>
          <a:bodyPr>
            <a:normAutofit fontScale="90000"/>
          </a:bodyPr>
          <a:lstStyle/>
          <a:p>
            <a:r>
              <a:rPr lang="en-US" dirty="0"/>
              <a:t>Demo: gift import Step 4</a:t>
            </a:r>
            <a:br>
              <a:rPr lang="en-US" dirty="0"/>
            </a:br>
            <a:r>
              <a:rPr lang="en-US" dirty="0"/>
              <a:t>process queue constituents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51000C-A91B-467F-B922-DB07B368A8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772762"/>
              </p:ext>
            </p:extLst>
          </p:nvPr>
        </p:nvGraphicFramePr>
        <p:xfrm>
          <a:off x="1141411" y="2085861"/>
          <a:ext cx="990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505">
                  <a:extLst>
                    <a:ext uri="{9D8B030D-6E8A-4147-A177-3AD203B41FA5}">
                      <a16:colId xmlns:a16="http://schemas.microsoft.com/office/drawing/2014/main" val="332234982"/>
                    </a:ext>
                  </a:extLst>
                </a:gridCol>
                <a:gridCol w="3169227">
                  <a:extLst>
                    <a:ext uri="{9D8B030D-6E8A-4147-A177-3AD203B41FA5}">
                      <a16:colId xmlns:a16="http://schemas.microsoft.com/office/drawing/2014/main" val="789220165"/>
                    </a:ext>
                  </a:extLst>
                </a:gridCol>
                <a:gridCol w="1764868">
                  <a:extLst>
                    <a:ext uri="{9D8B030D-6E8A-4147-A177-3AD203B41FA5}">
                      <a16:colId xmlns:a16="http://schemas.microsoft.com/office/drawing/2014/main" val="3930092555"/>
                    </a:ext>
                  </a:extLst>
                </a:gridCol>
                <a:gridCol w="1103023">
                  <a:extLst>
                    <a:ext uri="{9D8B030D-6E8A-4147-A177-3AD203B41FA5}">
                      <a16:colId xmlns:a16="http://schemas.microsoft.com/office/drawing/2014/main" val="2761315746"/>
                    </a:ext>
                  </a:extLst>
                </a:gridCol>
                <a:gridCol w="2859377">
                  <a:extLst>
                    <a:ext uri="{9D8B030D-6E8A-4147-A177-3AD203B41FA5}">
                      <a16:colId xmlns:a16="http://schemas.microsoft.com/office/drawing/2014/main" val="3393649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JobId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JobType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ConstituentJson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BatchId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IsComplete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53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CommunityFundedSync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510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QueueConstituent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{Charlie Keene}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59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QueueConstituent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{Kathy Keene}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52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QueueConstituent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{Pat Salzillo}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72654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9B8F88E-0C84-4958-8B60-5EECF9649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679719"/>
              </p:ext>
            </p:extLst>
          </p:nvPr>
        </p:nvGraphicFramePr>
        <p:xfrm>
          <a:off x="1278082" y="4800600"/>
          <a:ext cx="8881920" cy="1194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09">
                  <a:extLst>
                    <a:ext uri="{9D8B030D-6E8A-4147-A177-3AD203B41FA5}">
                      <a16:colId xmlns:a16="http://schemas.microsoft.com/office/drawing/2014/main" val="658198672"/>
                    </a:ext>
                  </a:extLst>
                </a:gridCol>
                <a:gridCol w="3422651">
                  <a:extLst>
                    <a:ext uri="{9D8B030D-6E8A-4147-A177-3AD203B41FA5}">
                      <a16:colId xmlns:a16="http://schemas.microsoft.com/office/drawing/2014/main" val="3115720113"/>
                    </a:ext>
                  </a:extLst>
                </a:gridCol>
                <a:gridCol w="2220480">
                  <a:extLst>
                    <a:ext uri="{9D8B030D-6E8A-4147-A177-3AD203B41FA5}">
                      <a16:colId xmlns:a16="http://schemas.microsoft.com/office/drawing/2014/main" val="3814890019"/>
                    </a:ext>
                  </a:extLst>
                </a:gridCol>
                <a:gridCol w="2220480">
                  <a:extLst>
                    <a:ext uri="{9D8B030D-6E8A-4147-A177-3AD203B41FA5}">
                      <a16:colId xmlns:a16="http://schemas.microsoft.com/office/drawing/2014/main" val="1907701860"/>
                    </a:ext>
                  </a:extLst>
                </a:gridCol>
              </a:tblGrid>
              <a:tr h="398319">
                <a:tc>
                  <a:txBody>
                    <a:bodyPr/>
                    <a:lstStyle/>
                    <a:p>
                      <a:r>
                        <a:rPr lang="en-US" dirty="0" err="1"/>
                        <a:t>BatchId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BatchType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Committed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576082"/>
                  </a:ext>
                </a:extLst>
              </a:tr>
              <a:tr h="39831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Constituent Update Batch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685548"/>
                  </a:ext>
                </a:extLst>
              </a:tr>
              <a:tr h="39831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Enhanced Revenue Batch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261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993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5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Facing multiple Implementations and integration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late 2016, UConn Foundation had a need to implement and integrate multiple point systems for the following fiscal year:</a:t>
            </a:r>
          </a:p>
          <a:p>
            <a:r>
              <a:rPr lang="en-US" dirty="0"/>
              <a:t>MailChimp, for direct marketing</a:t>
            </a:r>
          </a:p>
          <a:p>
            <a:r>
              <a:rPr lang="en-US" dirty="0" err="1"/>
              <a:t>Aventri</a:t>
            </a:r>
            <a:r>
              <a:rPr lang="en-US" dirty="0"/>
              <a:t>, for event management</a:t>
            </a:r>
          </a:p>
          <a:p>
            <a:r>
              <a:rPr lang="en-US" dirty="0"/>
              <a:t>EverTrue, a solution for social media and mobile solution</a:t>
            </a:r>
          </a:p>
        </p:txBody>
      </p:sp>
    </p:spTree>
    <p:extLst>
      <p:ext uri="{BB962C8B-B14F-4D97-AF65-F5344CB8AC3E}">
        <p14:creationId xmlns:p14="http://schemas.microsoft.com/office/powerpoint/2010/main" val="2002804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Complexities and Scalability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Potentially, each system could have multiple payload structures, and sync in either direction. Furthermore, messages may be shared among multiple point systems rather than just CRM&lt;&gt;other system. We also wanted to consider master data and source-of-record. </a:t>
            </a:r>
          </a:p>
        </p:txBody>
      </p:sp>
    </p:spTree>
    <p:extLst>
      <p:ext uri="{BB962C8B-B14F-4D97-AF65-F5344CB8AC3E}">
        <p14:creationId xmlns:p14="http://schemas.microsoft.com/office/powerpoint/2010/main" val="27244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“ESB lite”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the best parts of an enterprise service bus and roll it into a lightweight, yet extensible, job engine</a:t>
            </a:r>
          </a:p>
          <a:p>
            <a:r>
              <a:rPr lang="en-US" dirty="0"/>
              <a:t>Become a single system through with integration data passes</a:t>
            </a:r>
          </a:p>
          <a:p>
            <a:r>
              <a:rPr lang="en-US" dirty="0"/>
              <a:t>Leverage CRM business process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87743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Hub-and-spoke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 systems are considered “adapters” that communicate with their respective processes using APIs, files, or direct data access, pushing/pulling data into and out of the hub in using a common data model</a:t>
            </a:r>
          </a:p>
          <a:p>
            <a:r>
              <a:rPr lang="en-US" dirty="0"/>
              <a:t>Once the hub has a data payload, it can be passed to any other adapter in a known structure</a:t>
            </a:r>
          </a:p>
        </p:txBody>
      </p:sp>
    </p:spTree>
    <p:extLst>
      <p:ext uri="{BB962C8B-B14F-4D97-AF65-F5344CB8AC3E}">
        <p14:creationId xmlns:p14="http://schemas.microsoft.com/office/powerpoint/2010/main" val="74491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All adapters are created equal</a:t>
            </a:r>
          </a:p>
        </p:txBody>
      </p:sp>
      <p:sp>
        <p:nvSpPr>
          <p:cNvPr id="3" name="Oval 2"/>
          <p:cNvSpPr/>
          <p:nvPr/>
        </p:nvSpPr>
        <p:spPr>
          <a:xfrm>
            <a:off x="3509554" y="2804160"/>
            <a:ext cx="2577737" cy="257773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HUB</a:t>
            </a:r>
          </a:p>
        </p:txBody>
      </p:sp>
      <p:sp>
        <p:nvSpPr>
          <p:cNvPr id="8" name="Oval 7"/>
          <p:cNvSpPr/>
          <p:nvPr/>
        </p:nvSpPr>
        <p:spPr>
          <a:xfrm>
            <a:off x="5379809" y="1643901"/>
            <a:ext cx="1247843" cy="1247843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MailChimp Adapter</a:t>
            </a:r>
          </a:p>
        </p:txBody>
      </p:sp>
      <p:sp>
        <p:nvSpPr>
          <p:cNvPr id="10" name="Oval 9"/>
          <p:cNvSpPr/>
          <p:nvPr/>
        </p:nvSpPr>
        <p:spPr>
          <a:xfrm>
            <a:off x="6457200" y="3469106"/>
            <a:ext cx="1247843" cy="1247843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BBEC Adapter</a:t>
            </a:r>
          </a:p>
        </p:txBody>
      </p:sp>
      <p:sp>
        <p:nvSpPr>
          <p:cNvPr id="11" name="Oval 10"/>
          <p:cNvSpPr/>
          <p:nvPr/>
        </p:nvSpPr>
        <p:spPr>
          <a:xfrm>
            <a:off x="2829855" y="1643901"/>
            <a:ext cx="1247843" cy="1247843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/>
              <a:t>Aventri</a:t>
            </a:r>
            <a:r>
              <a:rPr lang="en-US" sz="1000" b="1" dirty="0"/>
              <a:t> Adapter</a:t>
            </a:r>
          </a:p>
        </p:txBody>
      </p:sp>
      <p:sp>
        <p:nvSpPr>
          <p:cNvPr id="12" name="Oval 11"/>
          <p:cNvSpPr/>
          <p:nvPr/>
        </p:nvSpPr>
        <p:spPr>
          <a:xfrm>
            <a:off x="1823078" y="3469106"/>
            <a:ext cx="1247843" cy="1247843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EverTrue Adapter</a:t>
            </a:r>
          </a:p>
        </p:txBody>
      </p:sp>
      <p:sp>
        <p:nvSpPr>
          <p:cNvPr id="13" name="Oval 12"/>
          <p:cNvSpPr/>
          <p:nvPr/>
        </p:nvSpPr>
        <p:spPr>
          <a:xfrm>
            <a:off x="5379810" y="5381897"/>
            <a:ext cx="1247843" cy="1247843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Community</a:t>
            </a:r>
          </a:p>
          <a:p>
            <a:pPr algn="ctr"/>
            <a:r>
              <a:rPr lang="en-US" sz="1000" b="1" dirty="0"/>
              <a:t>Funded Adapter</a:t>
            </a:r>
          </a:p>
        </p:txBody>
      </p:sp>
      <p:sp>
        <p:nvSpPr>
          <p:cNvPr id="14" name="Oval 13"/>
          <p:cNvSpPr/>
          <p:nvPr/>
        </p:nvSpPr>
        <p:spPr>
          <a:xfrm>
            <a:off x="2829854" y="5335337"/>
            <a:ext cx="1247843" cy="1247843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Financial</a:t>
            </a:r>
          </a:p>
          <a:p>
            <a:pPr algn="ctr"/>
            <a:r>
              <a:rPr lang="en-US" sz="1000" b="1" dirty="0"/>
              <a:t>Edge Adapter</a:t>
            </a:r>
          </a:p>
        </p:txBody>
      </p:sp>
    </p:spTree>
    <p:extLst>
      <p:ext uri="{BB962C8B-B14F-4D97-AF65-F5344CB8AC3E}">
        <p14:creationId xmlns:p14="http://schemas.microsoft.com/office/powerpoint/2010/main" val="4230192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CRM as a “good citizen”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sync process is adapter-agnostic; while CRM is, for most purposes, the master data system, the CRM Adapter is treated the same as the </a:t>
            </a:r>
            <a:r>
              <a:rPr lang="en-US" dirty="0" err="1"/>
              <a:t>Aventri</a:t>
            </a:r>
            <a:r>
              <a:rPr lang="en-US" dirty="0"/>
              <a:t> adapter, the </a:t>
            </a:r>
            <a:r>
              <a:rPr lang="en-US" dirty="0" err="1"/>
              <a:t>FinancialEdge</a:t>
            </a:r>
            <a:r>
              <a:rPr lang="en-US" dirty="0"/>
              <a:t> adapter, etc. </a:t>
            </a:r>
          </a:p>
          <a:p>
            <a:r>
              <a:rPr lang="en-US" dirty="0"/>
              <a:t>An email address update, for example, could travel from MailChimp to </a:t>
            </a:r>
            <a:r>
              <a:rPr lang="en-US" dirty="0" err="1"/>
              <a:t>Aventri</a:t>
            </a:r>
            <a:r>
              <a:rPr lang="en-US" dirty="0"/>
              <a:t>, bypassing CRM entirely, if desired.</a:t>
            </a:r>
          </a:p>
        </p:txBody>
      </p:sp>
    </p:spTree>
    <p:extLst>
      <p:ext uri="{BB962C8B-B14F-4D97-AF65-F5344CB8AC3E}">
        <p14:creationId xmlns:p14="http://schemas.microsoft.com/office/powerpoint/2010/main" val="3384090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data model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Payload from adapter to adapter is a common data model</a:t>
            </a:r>
          </a:p>
        </p:txBody>
      </p:sp>
    </p:spTree>
    <p:extLst>
      <p:ext uri="{BB962C8B-B14F-4D97-AF65-F5344CB8AC3E}">
        <p14:creationId xmlns:p14="http://schemas.microsoft.com/office/powerpoint/2010/main" val="3621114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0E51906D2F6941A47F30EE32ED9F37" ma:contentTypeVersion="13" ma:contentTypeDescription="Create a new document." ma:contentTypeScope="" ma:versionID="d101a87169068d62599bba2da80d9bda">
  <xsd:schema xmlns:xsd="http://www.w3.org/2001/XMLSchema" xmlns:xs="http://www.w3.org/2001/XMLSchema" xmlns:p="http://schemas.microsoft.com/office/2006/metadata/properties" xmlns:ns1="http://schemas.microsoft.com/sharepoint/v3" xmlns:ns2="75e04ff5-cc1d-4907-9efc-28a0cfd9fedf" xmlns:ns3="d03e7b88-7948-4716-9b21-c0e7d5d9d174" targetNamespace="http://schemas.microsoft.com/office/2006/metadata/properties" ma:root="true" ma:fieldsID="6e3eefb655ae5e2b64db676dadd5f083" ns1:_="" ns2:_="" ns3:_="">
    <xsd:import namespace="http://schemas.microsoft.com/sharepoint/v3"/>
    <xsd:import namespace="75e04ff5-cc1d-4907-9efc-28a0cfd9fedf"/>
    <xsd:import namespace="d03e7b88-7948-4716-9b21-c0e7d5d9d17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EventHashCode" minOccurs="0"/>
                <xsd:element ref="ns3:MediaServiceGenerationTim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e04ff5-cc1d-4907-9efc-28a0cfd9fed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3e7b88-7948-4716-9b21-c0e7d5d9d1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B584D9E-56D8-4740-A70F-4714DFB26715}"/>
</file>

<file path=customXml/itemProps2.xml><?xml version="1.0" encoding="utf-8"?>
<ds:datastoreItem xmlns:ds="http://schemas.openxmlformats.org/officeDocument/2006/customXml" ds:itemID="{7BB22F99-B83D-4AB6-82E6-3CF69E651DE2}"/>
</file>

<file path=customXml/itemProps3.xml><?xml version="1.0" encoding="utf-8"?>
<ds:datastoreItem xmlns:ds="http://schemas.openxmlformats.org/officeDocument/2006/customXml" ds:itemID="{37163DF8-1217-4C8E-AA9A-4CBD29122425}"/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11952</TotalTime>
  <Words>1033</Words>
  <Application>Microsoft Office PowerPoint</Application>
  <PresentationFormat>Widescreen</PresentationFormat>
  <Paragraphs>237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Tw Cen MT</vt:lpstr>
      <vt:lpstr>Circuit</vt:lpstr>
      <vt:lpstr>ESB Lite Messaging hub </vt:lpstr>
      <vt:lpstr>Uconn foundation programming services team</vt:lpstr>
      <vt:lpstr>Facing multiple Implementations and integration tasks</vt:lpstr>
      <vt:lpstr>Complexities and Scalability </vt:lpstr>
      <vt:lpstr>“ESB lite” </vt:lpstr>
      <vt:lpstr>Hub-and-spoke </vt:lpstr>
      <vt:lpstr>All adapters are created equal</vt:lpstr>
      <vt:lpstr>CRM as a “good citizen”</vt:lpstr>
      <vt:lpstr>Common data model </vt:lpstr>
      <vt:lpstr>A job-centric approach</vt:lpstr>
      <vt:lpstr>Job engine</vt:lpstr>
      <vt:lpstr>What’s a Job?</vt:lpstr>
      <vt:lpstr>Jobs can create other jobs </vt:lpstr>
      <vt:lpstr>Adapter Pull</vt:lpstr>
      <vt:lpstr>Adapter Transform</vt:lpstr>
      <vt:lpstr>Adapter PuSH</vt:lpstr>
      <vt:lpstr>Code reuse and modularity</vt:lpstr>
      <vt:lpstr>Let’s look at Code: the generic data model</vt:lpstr>
      <vt:lpstr>Let’s look at Code: Run Sync</vt:lpstr>
      <vt:lpstr>Demo: An event registration sync</vt:lpstr>
      <vt:lpstr>ESBLITE v2: Gift entry </vt:lpstr>
      <vt:lpstr>Demo: gift import Step 1 Import gifts from file: Begin</vt:lpstr>
      <vt:lpstr>Demo: gift import Step 2 import gifts from file: end</vt:lpstr>
      <vt:lpstr>Demo: gift import Step 3 Commit Constituent Update batch</vt:lpstr>
      <vt:lpstr>Demo: gift import Step 4 process queue constituents</vt:lpstr>
      <vt:lpstr>Lessons learned</vt:lpstr>
    </vt:vector>
  </TitlesOfParts>
  <Company>The University of Connecticut Foundation,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ESB Lite Messaging hub</dc:title>
  <dc:creator>Christopher Keene</dc:creator>
  <cp:lastModifiedBy>Christopher Keene</cp:lastModifiedBy>
  <cp:revision>29</cp:revision>
  <dcterms:created xsi:type="dcterms:W3CDTF">2019-07-23T19:47:08Z</dcterms:created>
  <dcterms:modified xsi:type="dcterms:W3CDTF">2020-08-11T12:24:33Z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0x010100F40E51906D2F6941A47F30EE32ED9F37</vt:lpwstr>
  </property>
</Properties>
</file>