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58" r:id="rId2"/>
  </p:sldMasterIdLst>
  <p:notesMasterIdLst>
    <p:notesMasterId r:id="rId18"/>
  </p:notesMasterIdLst>
  <p:handoutMasterIdLst>
    <p:handoutMasterId r:id="rId19"/>
  </p:handoutMasterIdLst>
  <p:sldIdLst>
    <p:sldId id="258" r:id="rId3"/>
    <p:sldId id="295" r:id="rId4"/>
    <p:sldId id="296" r:id="rId5"/>
    <p:sldId id="307" r:id="rId6"/>
    <p:sldId id="306" r:id="rId7"/>
    <p:sldId id="308" r:id="rId8"/>
    <p:sldId id="297" r:id="rId9"/>
    <p:sldId id="299" r:id="rId10"/>
    <p:sldId id="300" r:id="rId11"/>
    <p:sldId id="298" r:id="rId12"/>
    <p:sldId id="309" r:id="rId13"/>
    <p:sldId id="302" r:id="rId14"/>
    <p:sldId id="303" r:id="rId15"/>
    <p:sldId id="304" r:id="rId16"/>
    <p:sldId id="305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03B"/>
    <a:srgbClr val="F3C04A"/>
    <a:srgbClr val="FF5050"/>
    <a:srgbClr val="F26D9A"/>
    <a:srgbClr val="265670"/>
    <a:srgbClr val="76B1D1"/>
    <a:srgbClr val="A0C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-258" y="-102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35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transition spd="slow">
    <p:push/>
  </p:transition>
  <p:extLst mod="1"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335174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tIns="720000" anchor="t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142184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ransition spd="slow">
    <p:push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7" r:id="rId2"/>
    <p:sldLayoutId id="2147483678" r:id="rId3"/>
  </p:sldLayoutIdLst>
  <p:transition spd="slow">
    <p:push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t="-28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11760" y="2067694"/>
            <a:ext cx="5472608" cy="542078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영화 포스터 이미지 인식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504320" y="2614918"/>
            <a:ext cx="5472608" cy="197606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Google API cloud (object detection)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1235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원통 2"/>
          <p:cNvSpPr/>
          <p:nvPr/>
        </p:nvSpPr>
        <p:spPr>
          <a:xfrm>
            <a:off x="5700282" y="2006906"/>
            <a:ext cx="864095" cy="1096260"/>
          </a:xfrm>
          <a:prstGeom prst="can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실행 단추: 문서 3">
            <a:hlinkClick r:id="" action="ppaction://noaction" highlightClick="1"/>
          </p:cNvPr>
          <p:cNvSpPr/>
          <p:nvPr/>
        </p:nvSpPr>
        <p:spPr>
          <a:xfrm>
            <a:off x="5873187" y="2290655"/>
            <a:ext cx="518283" cy="662441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뺄셈 기호 5"/>
          <p:cNvSpPr/>
          <p:nvPr/>
        </p:nvSpPr>
        <p:spPr>
          <a:xfrm>
            <a:off x="6766698" y="2273420"/>
            <a:ext cx="733452" cy="531158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&quot;없음&quot; 기호 6"/>
          <p:cNvSpPr/>
          <p:nvPr/>
        </p:nvSpPr>
        <p:spPr>
          <a:xfrm>
            <a:off x="7919508" y="1729401"/>
            <a:ext cx="563986" cy="544019"/>
          </a:xfrm>
          <a:prstGeom prst="noSmoking">
            <a:avLst/>
          </a:prstGeom>
          <a:solidFill>
            <a:srgbClr val="FF5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972" y="2402783"/>
            <a:ext cx="955058" cy="64552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등호 9"/>
          <p:cNvSpPr/>
          <p:nvPr/>
        </p:nvSpPr>
        <p:spPr>
          <a:xfrm>
            <a:off x="2031997" y="2334117"/>
            <a:ext cx="914254" cy="646409"/>
          </a:xfrm>
          <a:prstGeom prst="mathEqual">
            <a:avLst>
              <a:gd name="adj1" fmla="val 23520"/>
              <a:gd name="adj2" fmla="val 1504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596935" y="1815000"/>
            <a:ext cx="1080120" cy="1497843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930" y="2008523"/>
            <a:ext cx="1008112" cy="125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양쪽 대괄호 16"/>
          <p:cNvSpPr/>
          <p:nvPr/>
        </p:nvSpPr>
        <p:spPr>
          <a:xfrm>
            <a:off x="5364088" y="1729401"/>
            <a:ext cx="3528392" cy="1817024"/>
          </a:xfrm>
          <a:prstGeom prst="bracketPair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덧셈 기호 17"/>
          <p:cNvSpPr/>
          <p:nvPr/>
        </p:nvSpPr>
        <p:spPr>
          <a:xfrm>
            <a:off x="4185855" y="2245430"/>
            <a:ext cx="864096" cy="78496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26791" y="3361759"/>
            <a:ext cx="135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299000</a:t>
            </a:r>
            <a:r>
              <a:rPr lang="ko-KR" altLang="en-US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개</a:t>
            </a:r>
            <a:endParaRPr lang="ko-KR" altLang="en-US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16314" y="3144892"/>
            <a:ext cx="1613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500size </a:t>
            </a:r>
            <a:r>
              <a:rPr lang="ko-KR" altLang="en-US" sz="14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이하</a:t>
            </a:r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72" y="2359019"/>
            <a:ext cx="456245" cy="63410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5593622" y="3144892"/>
            <a:ext cx="117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75,791</a:t>
            </a:r>
            <a:r>
              <a:rPr lang="ko-KR" altLang="en-US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개</a:t>
            </a:r>
            <a:endParaRPr lang="ko-KR" altLang="en-US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0504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717" y="2183633"/>
            <a:ext cx="792088" cy="10992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134" y="2174245"/>
            <a:ext cx="771404" cy="10895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717" y="3432676"/>
            <a:ext cx="792088" cy="12623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134" y="3432676"/>
            <a:ext cx="776196" cy="12623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422" y="2183632"/>
            <a:ext cx="792088" cy="10992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39" y="2174244"/>
            <a:ext cx="771404" cy="10895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422" y="3432675"/>
            <a:ext cx="792088" cy="12623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39" y="3432675"/>
            <a:ext cx="776196" cy="12623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23" y="2186803"/>
            <a:ext cx="792088" cy="10992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77415"/>
            <a:ext cx="771404" cy="10895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23" y="3435846"/>
            <a:ext cx="792088" cy="12623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35846"/>
            <a:ext cx="776196" cy="12623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186" y="2183631"/>
            <a:ext cx="792088" cy="10992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603" y="2174243"/>
            <a:ext cx="771404" cy="10895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186" y="3432674"/>
            <a:ext cx="792088" cy="12623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603" y="3432674"/>
            <a:ext cx="776196" cy="12623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23" name="직선 화살표 연결선 22"/>
          <p:cNvCxnSpPr/>
          <p:nvPr/>
        </p:nvCxnSpPr>
        <p:spPr>
          <a:xfrm flipV="1">
            <a:off x="971599" y="1131590"/>
            <a:ext cx="2455206" cy="86409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/>
          <p:nvPr/>
        </p:nvCxnSpPr>
        <p:spPr>
          <a:xfrm rot="5400000" flipH="1" flipV="1">
            <a:off x="3546771" y="1464217"/>
            <a:ext cx="576064" cy="486874"/>
          </a:xfrm>
          <a:prstGeom prst="bentConnector3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rot="16200000" flipV="1">
            <a:off x="5199292" y="1440402"/>
            <a:ext cx="576064" cy="534504"/>
          </a:xfrm>
          <a:prstGeom prst="bentConnector3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5892840" y="987574"/>
            <a:ext cx="2200763" cy="100811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338" y="99845"/>
            <a:ext cx="1112734" cy="107564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784935" y="1066983"/>
            <a:ext cx="2080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Object detection</a:t>
            </a:r>
            <a:endParaRPr lang="ko-KR" altLang="en-US" sz="16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34879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원통 26"/>
          <p:cNvSpPr/>
          <p:nvPr/>
        </p:nvSpPr>
        <p:spPr>
          <a:xfrm>
            <a:off x="6123526" y="2251341"/>
            <a:ext cx="1040762" cy="1340920"/>
          </a:xfrm>
          <a:prstGeom prst="ca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통 6"/>
          <p:cNvSpPr/>
          <p:nvPr/>
        </p:nvSpPr>
        <p:spPr>
          <a:xfrm>
            <a:off x="4167531" y="2135740"/>
            <a:ext cx="1080120" cy="1497843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88766" y="372168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이미지 데이터</a:t>
            </a:r>
            <a:endParaRPr lang="ko-KR" altLang="en-US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311" y="2235958"/>
            <a:ext cx="1342144" cy="12974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43815" y="3483345"/>
            <a:ext cx="2080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Object detection</a:t>
            </a:r>
            <a:endParaRPr lang="ko-KR" altLang="en-US" sz="16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Block Arc 41">
            <a:extLst>
              <a:ext uri="{FF2B5EF4-FFF2-40B4-BE49-F238E27FC236}">
                <a16:creationId xmlns:a16="http://schemas.microsoft.com/office/drawing/2014/main" xmlns="" id="{DCB2C9E6-F4CE-4A7C-A204-A24E7E606982}"/>
              </a:ext>
            </a:extLst>
          </p:cNvPr>
          <p:cNvSpPr/>
          <p:nvPr/>
        </p:nvSpPr>
        <p:spPr>
          <a:xfrm>
            <a:off x="3133769" y="2545716"/>
            <a:ext cx="688005" cy="752170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12" y="2631105"/>
            <a:ext cx="479758" cy="66678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1F993BD9-C5E2-4809-9CA8-0A297D47536A}"/>
              </a:ext>
            </a:extLst>
          </p:cNvPr>
          <p:cNvSpPr/>
          <p:nvPr/>
        </p:nvSpPr>
        <p:spPr>
          <a:xfrm rot="2700000">
            <a:off x="6362423" y="2613976"/>
            <a:ext cx="588446" cy="7252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047286" y="3680640"/>
            <a:ext cx="135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dictionary</a:t>
            </a:r>
            <a:endParaRPr lang="ko-KR" altLang="en-US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9" name="아래로 구부러진 화살표 28"/>
          <p:cNvSpPr/>
          <p:nvPr/>
        </p:nvSpPr>
        <p:spPr>
          <a:xfrm>
            <a:off x="4999481" y="1442697"/>
            <a:ext cx="1540193" cy="571525"/>
          </a:xfrm>
          <a:prstGeom prst="curved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xmlns="" id="{1F993BD9-C5E2-4809-9CA8-0A297D47536A}"/>
              </a:ext>
            </a:extLst>
          </p:cNvPr>
          <p:cNvSpPr/>
          <p:nvPr/>
        </p:nvSpPr>
        <p:spPr>
          <a:xfrm rot="2700000">
            <a:off x="4958986" y="933070"/>
            <a:ext cx="439287" cy="55648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덧셈 기호 29"/>
          <p:cNvSpPr/>
          <p:nvPr/>
        </p:nvSpPr>
        <p:spPr>
          <a:xfrm>
            <a:off x="5452142" y="771550"/>
            <a:ext cx="548712" cy="583441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2170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  <p:bldP spid="13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75605"/>
            <a:ext cx="2088232" cy="2775151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090275"/>
              </p:ext>
            </p:extLst>
          </p:nvPr>
        </p:nvGraphicFramePr>
        <p:xfrm>
          <a:off x="2915816" y="1203598"/>
          <a:ext cx="5976661" cy="792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1332"/>
                <a:gridCol w="867402"/>
                <a:gridCol w="871546"/>
                <a:gridCol w="833971"/>
                <a:gridCol w="792824"/>
                <a:gridCol w="609862"/>
                <a:gridCol w="609862"/>
                <a:gridCol w="609862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제목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사람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사람 사이즈</a:t>
                      </a:r>
                      <a:endParaRPr lang="ko-KR" altLang="en-US" sz="11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제목 사이즈</a:t>
                      </a:r>
                      <a:endParaRPr lang="ko-KR" altLang="en-US" sz="11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동물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사물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관객수</a:t>
                      </a:r>
                      <a:endParaRPr lang="ko-KR" altLang="en-US" sz="12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흥행</a:t>
                      </a:r>
                      <a:endParaRPr lang="en-US" altLang="ko-KR" sz="1200" baseline="0" dirty="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T/F</a:t>
                      </a:r>
                      <a:endParaRPr lang="ko-KR" altLang="en-US" sz="12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스펙터</a:t>
                      </a:r>
                      <a:endParaRPr lang="ko-KR" altLang="en-US" sz="1600" b="1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</a:t>
                      </a:r>
                      <a:r>
                        <a:rPr lang="ko-KR" altLang="en-US" sz="1600" b="1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명</a:t>
                      </a:r>
                      <a:endParaRPr lang="ko-KR" altLang="en-US" sz="1600" b="1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1200x1600</a:t>
                      </a:r>
                      <a:endParaRPr lang="ko-KR" altLang="en-US" sz="1100" b="1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120x220</a:t>
                      </a:r>
                      <a:endParaRPr lang="ko-KR" altLang="en-US" sz="1100" b="1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null</a:t>
                      </a:r>
                      <a:endParaRPr lang="ko-KR" altLang="en-US" sz="1600" b="1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null</a:t>
                      </a:r>
                      <a:endParaRPr lang="ko-KR" altLang="en-US" sz="1600" b="1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200</a:t>
                      </a:r>
                      <a:endParaRPr lang="ko-KR" altLang="en-US" sz="1600" b="1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T</a:t>
                      </a:r>
                      <a:endParaRPr lang="ko-KR" altLang="en-US" sz="1600" b="1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32040" y="552792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26567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학습 </a:t>
            </a:r>
            <a:r>
              <a:rPr lang="en-US" altLang="ko-KR" sz="3200" b="1" dirty="0" smtClean="0">
                <a:solidFill>
                  <a:srgbClr val="26567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train </a:t>
            </a:r>
            <a:endParaRPr lang="ko-KR" altLang="en-US" sz="3200" b="1" dirty="0">
              <a:solidFill>
                <a:srgbClr val="26567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1880" y="2854991"/>
            <a:ext cx="4942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개수나</a:t>
            </a:r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포스터의 차지하는 비율 등으로 </a:t>
            </a:r>
            <a:r>
              <a:rPr lang="ko-KR" altLang="en-US" sz="3600" b="1" dirty="0" err="1" smtClean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컬럼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나열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54624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18" y="1560572"/>
            <a:ext cx="1862326" cy="2706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8534" y="915566"/>
            <a:ext cx="190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개봉예정영화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60" y="2217675"/>
            <a:ext cx="1141832" cy="11037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60303" y="3298219"/>
            <a:ext cx="2080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Object detection</a:t>
            </a:r>
            <a:endParaRPr lang="ko-KR" altLang="en-US" sz="16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원통 8"/>
          <p:cNvSpPr/>
          <p:nvPr/>
        </p:nvSpPr>
        <p:spPr>
          <a:xfrm>
            <a:off x="5153488" y="1961663"/>
            <a:ext cx="1080120" cy="1497843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45476" y="353585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Train data</a:t>
            </a:r>
            <a:endParaRPr lang="ko-KR" altLang="en-US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425" y="2501984"/>
            <a:ext cx="456245" cy="63410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4" name="아래로 구부러진 화살표 3"/>
          <p:cNvSpPr/>
          <p:nvPr/>
        </p:nvSpPr>
        <p:spPr>
          <a:xfrm>
            <a:off x="4211959" y="1272540"/>
            <a:ext cx="1176033" cy="576064"/>
          </a:xfrm>
          <a:prstGeom prst="curved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줄무늬가 있는 오른쪽 화살표 11"/>
          <p:cNvSpPr/>
          <p:nvPr/>
        </p:nvSpPr>
        <p:spPr>
          <a:xfrm>
            <a:off x="2771800" y="2558024"/>
            <a:ext cx="452615" cy="462808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등호 13"/>
          <p:cNvSpPr/>
          <p:nvPr/>
        </p:nvSpPr>
        <p:spPr>
          <a:xfrm>
            <a:off x="6614543" y="2442770"/>
            <a:ext cx="832937" cy="57806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61426" y="1556217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흥행 여부</a:t>
            </a:r>
            <a:endParaRPr lang="en-US" altLang="ko-KR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T/F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7" name="Rounded Rectangle 51">
            <a:extLst>
              <a:ext uri="{FF2B5EF4-FFF2-40B4-BE49-F238E27FC236}">
                <a16:creationId xmlns:a16="http://schemas.microsoft.com/office/drawing/2014/main" xmlns="" id="{25383660-26F5-44D2-A313-760103A13FF1}"/>
              </a:ext>
            </a:extLst>
          </p:cNvPr>
          <p:cNvSpPr/>
          <p:nvPr/>
        </p:nvSpPr>
        <p:spPr>
          <a:xfrm rot="16200000" flipH="1">
            <a:off x="7711329" y="2286254"/>
            <a:ext cx="1068346" cy="985581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2991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0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"/>
          <p:cNvGrpSpPr/>
          <p:nvPr/>
        </p:nvGrpSpPr>
        <p:grpSpPr>
          <a:xfrm>
            <a:off x="2558694" y="1710650"/>
            <a:ext cx="4096505" cy="1563637"/>
            <a:chOff x="152400" y="152400"/>
            <a:chExt cx="9126287" cy="5143500"/>
          </a:xfrm>
        </p:grpSpPr>
        <p:sp>
          <p:nvSpPr>
            <p:cNvPr id="4" name="Rectangle 11"/>
            <p:cNvSpPr/>
            <p:nvPr/>
          </p:nvSpPr>
          <p:spPr>
            <a:xfrm>
              <a:off x="152400" y="152400"/>
              <a:ext cx="22860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ectangle 12"/>
            <p:cNvSpPr/>
            <p:nvPr/>
          </p:nvSpPr>
          <p:spPr>
            <a:xfrm>
              <a:off x="2436046" y="152400"/>
              <a:ext cx="22860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13"/>
            <p:cNvSpPr/>
            <p:nvPr/>
          </p:nvSpPr>
          <p:spPr>
            <a:xfrm>
              <a:off x="4722046" y="152400"/>
              <a:ext cx="2286000" cy="5143500"/>
            </a:xfrm>
            <a:prstGeom prst="rect">
              <a:avLst/>
            </a:prstGeom>
            <a:solidFill>
              <a:srgbClr val="F3C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6992687" y="152400"/>
              <a:ext cx="2286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1838333" y="2221429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Q&amp;A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602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77653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진행 순서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97407" y="2685486"/>
            <a:ext cx="1440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38132" y="2685486"/>
            <a:ext cx="144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8857" y="2685486"/>
            <a:ext cx="144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19582" y="2685486"/>
            <a:ext cx="144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60307" y="2685486"/>
            <a:ext cx="1309304" cy="360000"/>
          </a:xfrm>
          <a:prstGeom prst="rect">
            <a:avLst/>
          </a:prstGeom>
          <a:solidFill>
            <a:srgbClr val="F26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Round Same Side Corner Rectangle 39"/>
          <p:cNvSpPr/>
          <p:nvPr/>
        </p:nvSpPr>
        <p:spPr>
          <a:xfrm rot="18900000">
            <a:off x="7329474" y="2403801"/>
            <a:ext cx="923370" cy="923370"/>
          </a:xfrm>
          <a:custGeom>
            <a:avLst/>
            <a:gdLst/>
            <a:ahLst/>
            <a:cxnLst/>
            <a:rect l="l" t="t" r="r" b="b"/>
            <a:pathLst>
              <a:path w="923370" h="923370">
                <a:moveTo>
                  <a:pt x="870649" y="52721"/>
                </a:moveTo>
                <a:cubicBezTo>
                  <a:pt x="903223" y="85294"/>
                  <a:pt x="923370" y="130294"/>
                  <a:pt x="923370" y="180000"/>
                </a:cubicBezTo>
                <a:lnTo>
                  <a:pt x="923370" y="914399"/>
                </a:lnTo>
                <a:lnTo>
                  <a:pt x="914399" y="914399"/>
                </a:lnTo>
                <a:lnTo>
                  <a:pt x="914399" y="923370"/>
                </a:lnTo>
                <a:lnTo>
                  <a:pt x="180000" y="923370"/>
                </a:lnTo>
                <a:cubicBezTo>
                  <a:pt x="80589" y="923370"/>
                  <a:pt x="0" y="842781"/>
                  <a:pt x="0" y="743370"/>
                </a:cubicBezTo>
                <a:cubicBezTo>
                  <a:pt x="0" y="643959"/>
                  <a:pt x="80589" y="563370"/>
                  <a:pt x="179999" y="563370"/>
                </a:cubicBezTo>
                <a:lnTo>
                  <a:pt x="563370" y="563370"/>
                </a:lnTo>
                <a:lnTo>
                  <a:pt x="563370" y="180000"/>
                </a:lnTo>
                <a:cubicBezTo>
                  <a:pt x="563370" y="80589"/>
                  <a:pt x="643959" y="0"/>
                  <a:pt x="743370" y="0"/>
                </a:cubicBezTo>
                <a:cubicBezTo>
                  <a:pt x="793076" y="0"/>
                  <a:pt x="838076" y="20147"/>
                  <a:pt x="870649" y="527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Oval 8"/>
          <p:cNvSpPr/>
          <p:nvPr/>
        </p:nvSpPr>
        <p:spPr>
          <a:xfrm>
            <a:off x="2374832" y="2589599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457407" y="2672174"/>
            <a:ext cx="360000" cy="3600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5557" y="2595298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98132" y="2677873"/>
            <a:ext cx="360000" cy="360000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256282" y="2600997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38857" y="2683572"/>
            <a:ext cx="360000" cy="360000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697007" y="2606696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79582" y="2689271"/>
            <a:ext cx="360000" cy="360000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34832" y="2595298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17407" y="2677873"/>
            <a:ext cx="360000" cy="360000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9" name="직사각형 113"/>
          <p:cNvSpPr>
            <a:spLocks noChangeArrowheads="1"/>
          </p:cNvSpPr>
          <p:nvPr/>
        </p:nvSpPr>
        <p:spPr bwMode="auto">
          <a:xfrm>
            <a:off x="558065" y="3198087"/>
            <a:ext cx="1278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 수집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85362" y="2246324"/>
            <a:ext cx="131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 pitchFamily="34" charset="0"/>
              </a:rPr>
              <a:t>이미지 정제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43515" y="3198087"/>
            <a:ext cx="129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 pitchFamily="34" charset="0"/>
              </a:rPr>
              <a:t>이미지 인식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93501" y="2234426"/>
            <a:ext cx="66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 pitchFamily="34" charset="0"/>
              </a:rPr>
              <a:t>학습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37752" y="3198087"/>
            <a:ext cx="124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 pitchFamily="34" charset="0"/>
              </a:rPr>
              <a:t>결과 도출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6742" y="1826641"/>
            <a:ext cx="142132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 pitchFamily="34" charset="0"/>
              </a:rPr>
              <a:t>네이버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 pitchFamily="34" charset="0"/>
              </a:rPr>
              <a:t> 영화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7417" y="1719980"/>
            <a:ext cx="205387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 pitchFamily="34" charset="0"/>
              </a:rPr>
              <a:t>Tensorflow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 pitchFamily="34" charset="0"/>
              </a:rPr>
              <a:t> / google cloud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98857" y="3776107"/>
            <a:ext cx="142132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 pitchFamily="34" charset="0"/>
              </a:rPr>
              <a:t>데이터 학습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" y="2134673"/>
            <a:ext cx="311518" cy="30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629" y="3125732"/>
            <a:ext cx="411678" cy="51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ight Triangle 17">
            <a:extLst>
              <a:ext uri="{FF2B5EF4-FFF2-40B4-BE49-F238E27FC236}">
                <a16:creationId xmlns:a16="http://schemas.microsoft.com/office/drawing/2014/main" xmlns="" id="{AC134DD9-F640-428B-850A-3410CEF7E3F7}"/>
              </a:ext>
            </a:extLst>
          </p:cNvPr>
          <p:cNvSpPr>
            <a:spLocks noChangeAspect="1"/>
          </p:cNvSpPr>
          <p:nvPr/>
        </p:nvSpPr>
        <p:spPr>
          <a:xfrm>
            <a:off x="5374538" y="328737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72724" y="3714551"/>
            <a:ext cx="1944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 pitchFamily="34" charset="0"/>
              </a:rPr>
              <a:t>불필요한 이미지 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 pitchFamily="34" charset="0"/>
            </a:endParaRPr>
          </a:p>
          <a:p>
            <a:pPr algn="ctr"/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 pitchFamily="34" charset="0"/>
              </a:rPr>
              <a:t>제거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 pitchFamily="34" charset="0"/>
              </a:rPr>
              <a:t>및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 pitchFamily="34" charset="0"/>
              </a:rPr>
              <a:t>4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 pitchFamily="34" charset="0"/>
              </a:rPr>
              <a:t>등분</a:t>
            </a:r>
          </a:p>
        </p:txBody>
      </p:sp>
      <p:sp>
        <p:nvSpPr>
          <p:cNvPr id="46" name="Parallelogram 30">
            <a:extLst>
              <a:ext uri="{FF2B5EF4-FFF2-40B4-BE49-F238E27FC236}">
                <a16:creationId xmlns:a16="http://schemas.microsoft.com/office/drawing/2014/main" xmlns="" id="{7C948566-CDF8-4862-ADDB-C0EF7E2B8068}"/>
              </a:ext>
            </a:extLst>
          </p:cNvPr>
          <p:cNvSpPr/>
          <p:nvPr/>
        </p:nvSpPr>
        <p:spPr>
          <a:xfrm flipH="1">
            <a:off x="6791164" y="2112666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490" y="2030733"/>
            <a:ext cx="429284" cy="43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033" y="2071028"/>
            <a:ext cx="446286" cy="391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7257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4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4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5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7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7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8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9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9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629524" y="3176355"/>
            <a:ext cx="2189605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Designed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265" y="2621655"/>
            <a:ext cx="2533626" cy="15878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4" name="Block Arc 41">
            <a:extLst>
              <a:ext uri="{FF2B5EF4-FFF2-40B4-BE49-F238E27FC236}">
                <a16:creationId xmlns:a16="http://schemas.microsoft.com/office/drawing/2014/main" xmlns="" id="{DCB2C9E6-F4CE-4A7C-A204-A24E7E606982}"/>
              </a:ext>
            </a:extLst>
          </p:cNvPr>
          <p:cNvSpPr/>
          <p:nvPr/>
        </p:nvSpPr>
        <p:spPr>
          <a:xfrm>
            <a:off x="4902787" y="1169921"/>
            <a:ext cx="533308" cy="49194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원통 14"/>
          <p:cNvSpPr/>
          <p:nvPr/>
        </p:nvSpPr>
        <p:spPr>
          <a:xfrm>
            <a:off x="5592443" y="2621655"/>
            <a:ext cx="1095221" cy="1393403"/>
          </a:xfrm>
          <a:prstGeom prst="can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실행 단추: 문서 15">
            <a:hlinkClick r:id="" action="ppaction://noaction" highlightClick="1"/>
          </p:cNvPr>
          <p:cNvSpPr/>
          <p:nvPr/>
        </p:nvSpPr>
        <p:spPr>
          <a:xfrm>
            <a:off x="5780013" y="3046738"/>
            <a:ext cx="720080" cy="85016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187624" y="815728"/>
            <a:ext cx="2649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Selenium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포스터 수집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71351" y="4110557"/>
            <a:ext cx="117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75,791</a:t>
            </a:r>
            <a:r>
              <a:rPr lang="ko-KR" altLang="en-US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개</a:t>
            </a:r>
            <a:endParaRPr lang="ko-KR" altLang="en-US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1" name="아래로 구부러진 화살표 30"/>
          <p:cNvSpPr/>
          <p:nvPr/>
        </p:nvSpPr>
        <p:spPr>
          <a:xfrm>
            <a:off x="4430552" y="1851670"/>
            <a:ext cx="1477779" cy="576064"/>
          </a:xfrm>
          <a:prstGeom prst="curved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348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1413" y="3689503"/>
            <a:ext cx="3169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메모리 때문에 멈춰버림 </a:t>
            </a:r>
            <a:endParaRPr lang="ko-KR" altLang="en-US" sz="2400" b="1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339502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문제점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88" y="1406607"/>
            <a:ext cx="3191208" cy="21535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5038426" y="709907"/>
            <a:ext cx="1095221" cy="1393403"/>
            <a:chOff x="6250233" y="1645442"/>
            <a:chExt cx="1095221" cy="1393403"/>
          </a:xfrm>
        </p:grpSpPr>
        <p:sp>
          <p:nvSpPr>
            <p:cNvPr id="10" name="원통 9"/>
            <p:cNvSpPr/>
            <p:nvPr/>
          </p:nvSpPr>
          <p:spPr>
            <a:xfrm rot="12698030">
              <a:off x="6250233" y="1645442"/>
              <a:ext cx="1095221" cy="1393403"/>
            </a:xfrm>
            <a:prstGeom prst="can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실행 단추: 문서 10">
              <a:hlinkClick r:id="" action="ppaction://noaction" highlightClick="1"/>
            </p:cNvPr>
            <p:cNvSpPr/>
            <p:nvPr/>
          </p:nvSpPr>
          <p:spPr>
            <a:xfrm rot="12698030">
              <a:off x="6437803" y="1917060"/>
              <a:ext cx="720080" cy="850165"/>
            </a:xfrm>
            <a:prstGeom prst="actionButtonDocumen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 rot="1125925">
            <a:off x="4442429" y="2204572"/>
            <a:ext cx="1228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2000</a:t>
            </a:r>
            <a:r>
              <a:rPr lang="ko-KR" altLang="en-US" sz="20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개 </a:t>
            </a:r>
            <a:r>
              <a:rPr lang="en-US" altLang="ko-KR" sz="20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  <a:endParaRPr lang="ko-KR" altLang="en-US" sz="20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520" y="3686770"/>
            <a:ext cx="461789" cy="46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732044" y="4454139"/>
            <a:ext cx="5371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(75791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 * 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en-US" altLang="ko-KR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/ 60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 / 60(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분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 = 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대략 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42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시간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343" y="1312239"/>
            <a:ext cx="20669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586036" y="396650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너무 </a:t>
            </a:r>
            <a:r>
              <a:rPr lang="ko-KR" altLang="en-US" b="1" dirty="0" err="1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오래걸림</a:t>
            </a:r>
            <a:endParaRPr lang="ko-KR" altLang="en-US" b="1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268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267494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멀티프로세싱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(multi-processing)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844284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4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여러 개의 프로세서가 작업을 병렬처리 </a:t>
            </a:r>
            <a:r>
              <a:rPr lang="ko-KR" altLang="en-US" sz="2000" b="1" dirty="0" err="1" smtClean="0">
                <a:solidFill>
                  <a:schemeClr val="accent4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하는것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2162148" y="1609139"/>
            <a:ext cx="4886226" cy="3056908"/>
            <a:chOff x="2246528" y="1883028"/>
            <a:chExt cx="4602493" cy="2821854"/>
          </a:xfrm>
        </p:grpSpPr>
        <p:grpSp>
          <p:nvGrpSpPr>
            <p:cNvPr id="15" name="그룹 14"/>
            <p:cNvGrpSpPr/>
            <p:nvPr/>
          </p:nvGrpSpPr>
          <p:grpSpPr>
            <a:xfrm>
              <a:off x="2246528" y="3675354"/>
              <a:ext cx="864096" cy="1029528"/>
              <a:chOff x="1403648" y="3363838"/>
              <a:chExt cx="864096" cy="1029528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403648" y="3363838"/>
                <a:ext cx="288032" cy="102952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691680" y="3363838"/>
                <a:ext cx="288032" cy="1029528"/>
              </a:xfrm>
              <a:prstGeom prst="rect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979712" y="3363838"/>
                <a:ext cx="288032" cy="102952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370307" y="3986870"/>
              <a:ext cx="616538" cy="3409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JOB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506668" y="3675354"/>
              <a:ext cx="864096" cy="1029528"/>
              <a:chOff x="1403648" y="3363838"/>
              <a:chExt cx="864096" cy="1029528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1403648" y="3363838"/>
                <a:ext cx="288032" cy="102952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691680" y="3363838"/>
                <a:ext cx="288032" cy="1029528"/>
              </a:xfrm>
              <a:prstGeom prst="rect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979712" y="3363838"/>
                <a:ext cx="288032" cy="102952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607404" y="4019651"/>
              <a:ext cx="662624" cy="3409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JOB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778447" y="3675354"/>
              <a:ext cx="864096" cy="1029528"/>
              <a:chOff x="1403648" y="3363838"/>
              <a:chExt cx="864096" cy="1029528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1403648" y="3363838"/>
                <a:ext cx="288032" cy="102952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691680" y="3363838"/>
                <a:ext cx="288032" cy="1029528"/>
              </a:xfrm>
              <a:prstGeom prst="rect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979712" y="3363838"/>
                <a:ext cx="288032" cy="102952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4898457" y="4019651"/>
              <a:ext cx="690211" cy="3409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JOB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5984925" y="3672044"/>
              <a:ext cx="864096" cy="1029528"/>
              <a:chOff x="1403648" y="3363838"/>
              <a:chExt cx="864096" cy="1029528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1403648" y="3363838"/>
                <a:ext cx="288032" cy="102952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1691680" y="3363838"/>
                <a:ext cx="288032" cy="1029528"/>
              </a:xfrm>
              <a:prstGeom prst="rect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1979712" y="3363838"/>
                <a:ext cx="288032" cy="102952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6097437" y="4019651"/>
              <a:ext cx="639070" cy="3409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JOB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2789478" y="1883028"/>
              <a:ext cx="900000" cy="90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CPU</a:t>
              </a:r>
              <a:endParaRPr lang="ko-KR" altLang="en-US" sz="1600" b="1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4097493" y="1883028"/>
              <a:ext cx="900000" cy="90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CPU</a:t>
              </a:r>
              <a:endParaRPr lang="ko-KR" altLang="en-US" sz="1600" b="1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5399630" y="1883028"/>
              <a:ext cx="900000" cy="90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CPU</a:t>
              </a:r>
              <a:endParaRPr lang="ko-KR" altLang="en-US" sz="1600" b="1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 flipH="1">
              <a:off x="2534560" y="2859228"/>
              <a:ext cx="432048" cy="648626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3313395" y="2931790"/>
              <a:ext cx="337289" cy="57606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3538395" y="2859228"/>
              <a:ext cx="1321061" cy="648626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3689478" y="2643758"/>
              <a:ext cx="2376456" cy="864096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 flipH="1">
              <a:off x="5498527" y="2859228"/>
              <a:ext cx="333151" cy="648626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 flipH="1">
              <a:off x="4313308" y="2859228"/>
              <a:ext cx="1244881" cy="648626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>
              <a:off x="6128941" y="2859228"/>
              <a:ext cx="576064" cy="648626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 flipH="1">
              <a:off x="2966608" y="2643758"/>
              <a:ext cx="2468926" cy="864096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/>
            <p:nvPr/>
          </p:nvCxnSpPr>
          <p:spPr>
            <a:xfrm>
              <a:off x="4634431" y="2811371"/>
              <a:ext cx="576064" cy="753170"/>
            </a:xfrm>
            <a:prstGeom prst="straightConnector1">
              <a:avLst/>
            </a:prstGeom>
            <a:ln w="19050">
              <a:solidFill>
                <a:srgbClr val="FF5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>
              <a:off x="4877706" y="2763515"/>
              <a:ext cx="1421924" cy="744339"/>
            </a:xfrm>
            <a:prstGeom prst="straightConnector1">
              <a:avLst/>
            </a:prstGeom>
            <a:ln w="19050">
              <a:solidFill>
                <a:srgbClr val="FF5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2750584" y="2751493"/>
              <a:ext cx="1211685" cy="813048"/>
            </a:xfrm>
            <a:prstGeom prst="straightConnector1">
              <a:avLst/>
            </a:prstGeom>
            <a:ln w="19050">
              <a:solidFill>
                <a:srgbClr val="FF5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 flipH="1">
              <a:off x="3962269" y="2783028"/>
              <a:ext cx="240114" cy="724826"/>
            </a:xfrm>
            <a:prstGeom prst="straightConnector1">
              <a:avLst/>
            </a:prstGeom>
            <a:ln w="19050">
              <a:solidFill>
                <a:srgbClr val="FF5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8788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18549" y="2132646"/>
            <a:ext cx="49325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(75791</a:t>
            </a:r>
            <a:r>
              <a:rPr lang="ko-KR" altLang="en-US" sz="16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개 * </a:t>
            </a:r>
            <a:r>
              <a:rPr lang="en-US" altLang="ko-KR" sz="16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sz="16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sz="16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 / 60(</a:t>
            </a:r>
            <a:r>
              <a:rPr lang="ko-KR" altLang="en-US" sz="16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sz="16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 / 60(</a:t>
            </a:r>
            <a:r>
              <a:rPr lang="ko-KR" altLang="en-US" sz="16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분</a:t>
            </a:r>
            <a:r>
              <a:rPr lang="en-US" altLang="ko-KR" sz="16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 =</a:t>
            </a:r>
            <a:r>
              <a:rPr lang="ko-KR" altLang="en-US" sz="16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6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42</a:t>
            </a:r>
            <a:r>
              <a:rPr lang="ko-KR" altLang="en-US" sz="16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시간</a:t>
            </a:r>
            <a:endParaRPr lang="ko-KR" altLang="en-US" sz="16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8549" y="259524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8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 프로세스 </a:t>
            </a:r>
            <a:r>
              <a:rPr lang="ko-KR" altLang="en-US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 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42/8 = 5.25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5600" y="3979490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30</a:t>
            </a:r>
            <a:r>
              <a:rPr lang="ko-KR" altLang="en-US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분</a:t>
            </a:r>
            <a:r>
              <a:rPr lang="en-US" altLang="ko-KR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+40</a:t>
            </a:r>
            <a:r>
              <a:rPr lang="ko-KR" altLang="en-US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분</a:t>
            </a:r>
            <a:r>
              <a:rPr lang="en-US" altLang="ko-KR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+1</a:t>
            </a:r>
            <a:r>
              <a:rPr lang="ko-KR" altLang="en-US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시간</a:t>
            </a:r>
            <a:r>
              <a:rPr lang="en-US" altLang="ko-KR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+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시간</a:t>
            </a:r>
            <a:r>
              <a:rPr lang="en-US" altLang="ko-KR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+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시간</a:t>
            </a:r>
            <a:r>
              <a:rPr lang="en-US" altLang="ko-KR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+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시간</a:t>
            </a:r>
            <a:r>
              <a:rPr lang="en-US" altLang="ko-KR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+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시간</a:t>
            </a:r>
            <a:r>
              <a:rPr lang="en-US" altLang="ko-KR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+40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분 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= </a:t>
            </a:r>
            <a:r>
              <a:rPr lang="en-US" altLang="ko-KR" sz="4000" b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6</a:t>
            </a:r>
            <a:r>
              <a:rPr lang="ko-KR" altLang="en-US" sz="4000" b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1097" y="2827746"/>
            <a:ext cx="164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사용전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42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시간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549" y="370567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505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현실결과</a:t>
            </a:r>
            <a:endParaRPr lang="ko-KR" altLang="en-US" b="1" dirty="0">
              <a:solidFill>
                <a:srgbClr val="FF505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5600" y="339502"/>
            <a:ext cx="2034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 수집  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소요 시간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8549" y="169325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계산</a:t>
            </a:r>
            <a:endParaRPr lang="ko-KR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" name="Teardrop 1">
            <a:extLst>
              <a:ext uri="{FF2B5EF4-FFF2-40B4-BE49-F238E27FC236}">
                <a16:creationId xmlns:a16="http://schemas.microsoft.com/office/drawing/2014/main" xmlns="" id="{84684BAE-EA00-40BE-9DB0-5028EF018A78}"/>
              </a:ext>
            </a:extLst>
          </p:cNvPr>
          <p:cNvSpPr/>
          <p:nvPr/>
        </p:nvSpPr>
        <p:spPr>
          <a:xfrm rot="18805991">
            <a:off x="5203484" y="415041"/>
            <a:ext cx="2464841" cy="240324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FFD03B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ardrop 1">
            <a:extLst>
              <a:ext uri="{FF2B5EF4-FFF2-40B4-BE49-F238E27FC236}">
                <a16:creationId xmlns:a16="http://schemas.microsoft.com/office/drawing/2014/main" xmlns="" id="{84684BAE-EA00-40BE-9DB0-5028EF018A78}"/>
              </a:ext>
            </a:extLst>
          </p:cNvPr>
          <p:cNvSpPr/>
          <p:nvPr/>
        </p:nvSpPr>
        <p:spPr>
          <a:xfrm rot="18805991">
            <a:off x="7598392" y="1634205"/>
            <a:ext cx="1012265" cy="978957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FFD03B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52319" y="2827746"/>
            <a:ext cx="164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사용후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6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시간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70785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&quot;없음&quot; 기호 5"/>
          <p:cNvSpPr/>
          <p:nvPr/>
        </p:nvSpPr>
        <p:spPr>
          <a:xfrm>
            <a:off x="1792343" y="1632388"/>
            <a:ext cx="1085901" cy="1004693"/>
          </a:xfrm>
          <a:prstGeom prst="noSmoking">
            <a:avLst/>
          </a:prstGeom>
          <a:solidFill>
            <a:srgbClr val="FF5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550" y="1707395"/>
            <a:ext cx="3353878" cy="240530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41" y="2859782"/>
            <a:ext cx="1854907" cy="125374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44505" y="4299942"/>
            <a:ext cx="173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500size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이하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Freeform 32">
            <a:extLst>
              <a:ext uri="{FF2B5EF4-FFF2-40B4-BE49-F238E27FC236}">
                <a16:creationId xmlns:a16="http://schemas.microsoft.com/office/drawing/2014/main" xmlns="" id="{6ADC1876-5360-409E-9FE1-391D9A3E6998}"/>
              </a:ext>
            </a:extLst>
          </p:cNvPr>
          <p:cNvSpPr/>
          <p:nvPr/>
        </p:nvSpPr>
        <p:spPr>
          <a:xfrm>
            <a:off x="5962940" y="405699"/>
            <a:ext cx="1040607" cy="1059700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65608" y="426180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큰 사이즈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4165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27180"/>
            <a:ext cx="2448272" cy="34887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부등호 4"/>
          <p:cNvSpPr/>
          <p:nvPr/>
        </p:nvSpPr>
        <p:spPr>
          <a:xfrm>
            <a:off x="3824711" y="2067695"/>
            <a:ext cx="1800200" cy="1440160"/>
          </a:xfrm>
          <a:prstGeom prst="mathNotEqual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059584"/>
            <a:ext cx="2260332" cy="3456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miley Face 14">
            <a:extLst>
              <a:ext uri="{FF2B5EF4-FFF2-40B4-BE49-F238E27FC236}">
                <a16:creationId xmlns:a16="http://schemas.microsoft.com/office/drawing/2014/main" xmlns="" id="{B8D9A7EC-657D-49F3-B597-60F668216DA6}"/>
              </a:ext>
            </a:extLst>
          </p:cNvPr>
          <p:cNvSpPr/>
          <p:nvPr/>
        </p:nvSpPr>
        <p:spPr>
          <a:xfrm>
            <a:off x="1932534" y="411510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Smiley Face 12">
            <a:extLst>
              <a:ext uri="{FF2B5EF4-FFF2-40B4-BE49-F238E27FC236}">
                <a16:creationId xmlns:a16="http://schemas.microsoft.com/office/drawing/2014/main" xmlns="" id="{D3E88922-754A-4752-AC0C-45BB414E5FC3}"/>
              </a:ext>
            </a:extLst>
          </p:cNvPr>
          <p:cNvSpPr/>
          <p:nvPr/>
        </p:nvSpPr>
        <p:spPr>
          <a:xfrm>
            <a:off x="7095148" y="411509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9993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193" y="1511259"/>
            <a:ext cx="93345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1" y="1506496"/>
            <a:ext cx="923925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193" y="2916823"/>
            <a:ext cx="933450" cy="14876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916822"/>
            <a:ext cx="923925" cy="15026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67" y="630595"/>
            <a:ext cx="540791" cy="67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줄무늬가 있는 오른쪽 화살표 3"/>
          <p:cNvSpPr/>
          <p:nvPr/>
        </p:nvSpPr>
        <p:spPr>
          <a:xfrm>
            <a:off x="3779912" y="2224308"/>
            <a:ext cx="1545667" cy="1164702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1" y="1511258"/>
            <a:ext cx="1871785" cy="28622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miley Face 12">
            <a:extLst>
              <a:ext uri="{FF2B5EF4-FFF2-40B4-BE49-F238E27FC236}">
                <a16:creationId xmlns:a16="http://schemas.microsoft.com/office/drawing/2014/main" xmlns="" id="{D3E88922-754A-4752-AC0C-45BB414E5FC3}"/>
              </a:ext>
            </a:extLst>
          </p:cNvPr>
          <p:cNvSpPr/>
          <p:nvPr/>
        </p:nvSpPr>
        <p:spPr>
          <a:xfrm>
            <a:off x="1874779" y="923467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7729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213</Words>
  <Application>Microsoft Office PowerPoint</Application>
  <PresentationFormat>화면 슬라이드 쇼(16:9)</PresentationFormat>
  <Paragraphs>75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Cover and End Slide Master</vt:lpstr>
      <vt:lpstr>Section Break Slide Master</vt:lpstr>
      <vt:lpstr>영화 포스터 이미지 인식</vt:lpstr>
      <vt:lpstr>진행 순서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Registered User</cp:lastModifiedBy>
  <cp:revision>126</cp:revision>
  <dcterms:created xsi:type="dcterms:W3CDTF">2016-11-15T01:04:21Z</dcterms:created>
  <dcterms:modified xsi:type="dcterms:W3CDTF">2018-04-16T16:38:38Z</dcterms:modified>
</cp:coreProperties>
</file>