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2" r:id="rId2"/>
  </p:sldMasterIdLst>
  <p:notesMasterIdLst>
    <p:notesMasterId r:id="rId9"/>
  </p:notesMasterIdLst>
  <p:sldIdLst>
    <p:sldId id="303" r:id="rId3"/>
    <p:sldId id="297" r:id="rId4"/>
    <p:sldId id="298" r:id="rId5"/>
    <p:sldId id="304" r:id="rId6"/>
    <p:sldId id="300" r:id="rId7"/>
    <p:sldId id="302" r:id="rId8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A400"/>
    <a:srgbClr val="926F00"/>
    <a:srgbClr val="5ED802"/>
    <a:srgbClr val="66E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131" y="2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9144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87117"/>
            <a:ext cx="77724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99020"/>
            <a:ext cx="6400800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39CE67-01D5-440E-A0B7-34DAED295BC3}" type="slidenum">
              <a:rPr lang="es-ES" altLang="ko-KR">
                <a:solidFill>
                  <a:srgbClr val="000000"/>
                </a:solidFill>
              </a:rPr>
              <a:pPr/>
              <a:t>‹#›</a:t>
            </a:fld>
            <a:endParaRPr lang="es-E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384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7C8AFC-3074-41B9-BBD5-B54F385391C3}" type="slidenum">
              <a:rPr lang="es-ES" altLang="ko-KR">
                <a:solidFill>
                  <a:srgbClr val="000000"/>
                </a:solidFill>
              </a:rPr>
              <a:pPr/>
              <a:t>‹#›</a:t>
            </a:fld>
            <a:endParaRPr lang="es-E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724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9AC08-1DD0-4E51-A9B8-3125B606BB66}" type="slidenum">
              <a:rPr lang="es-ES" altLang="ko-KR">
                <a:solidFill>
                  <a:srgbClr val="000000"/>
                </a:solidFill>
              </a:rPr>
              <a:pPr/>
              <a:t>‹#›</a:t>
            </a:fld>
            <a:endParaRPr lang="es-E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690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>
              <a:solidFill>
                <a:srgbClr val="000000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>
              <a:solidFill>
                <a:srgbClr val="00000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F1422-235A-47BF-AE29-44206D8DA4EA}" type="slidenum">
              <a:rPr lang="es-ES" altLang="ko-KR">
                <a:solidFill>
                  <a:srgbClr val="000000"/>
                </a:solidFill>
              </a:rPr>
              <a:pPr/>
              <a:t>‹#›</a:t>
            </a:fld>
            <a:endParaRPr lang="es-E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192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>
              <a:solidFill>
                <a:srgbClr val="000000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>
              <a:solidFill>
                <a:srgbClr val="000000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34983-CF4E-49A1-AB1B-C6229EEDB8BB}" type="slidenum">
              <a:rPr lang="es-ES" altLang="ko-KR">
                <a:solidFill>
                  <a:srgbClr val="000000"/>
                </a:solidFill>
              </a:rPr>
              <a:pPr/>
              <a:t>‹#›</a:t>
            </a:fld>
            <a:endParaRPr lang="es-E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778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>
              <a:solidFill>
                <a:srgbClr val="000000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0A67C1-D2D6-4DFA-81B6-9007C4CF5504}" type="slidenum">
              <a:rPr lang="es-ES" altLang="ko-KR">
                <a:solidFill>
                  <a:srgbClr val="000000"/>
                </a:solidFill>
              </a:rPr>
              <a:pPr/>
              <a:t>‹#›</a:t>
            </a:fld>
            <a:endParaRPr lang="es-E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2701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>
              <a:solidFill>
                <a:srgbClr val="000000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>
              <a:solidFill>
                <a:srgbClr val="0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F3FD93-26E6-439F-9681-4E0812620EC6}" type="slidenum">
              <a:rPr lang="es-ES" altLang="ko-KR">
                <a:solidFill>
                  <a:srgbClr val="000000"/>
                </a:solidFill>
              </a:rPr>
              <a:pPr/>
              <a:t>‹#›</a:t>
            </a:fld>
            <a:endParaRPr lang="es-E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799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>
              <a:solidFill>
                <a:srgbClr val="000000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>
              <a:solidFill>
                <a:srgbClr val="00000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C41910-A565-4D4A-96F5-28C89FAF7599}" type="slidenum">
              <a:rPr lang="es-ES" altLang="ko-KR">
                <a:solidFill>
                  <a:srgbClr val="000000"/>
                </a:solidFill>
              </a:rPr>
              <a:pPr/>
              <a:t>‹#›</a:t>
            </a:fld>
            <a:endParaRPr lang="es-E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4451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>
              <a:solidFill>
                <a:srgbClr val="000000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>
              <a:solidFill>
                <a:srgbClr val="00000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3ED29B-E001-4CA6-9C4A-70BD2575DBCC}" type="slidenum">
              <a:rPr lang="es-ES" altLang="ko-KR">
                <a:solidFill>
                  <a:srgbClr val="000000"/>
                </a:solidFill>
              </a:rPr>
              <a:pPr/>
              <a:t>‹#›</a:t>
            </a:fld>
            <a:endParaRPr lang="es-E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95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82C37D-FA3B-4E45-BC6F-0AEFDEC818E2}" type="slidenum">
              <a:rPr lang="es-ES" altLang="ko-KR">
                <a:solidFill>
                  <a:srgbClr val="000000"/>
                </a:solidFill>
              </a:rPr>
              <a:pPr/>
              <a:t>‹#›</a:t>
            </a:fld>
            <a:endParaRPr lang="es-E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6835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6FE351-43BA-41A9-A495-DB972BD5845D}" type="slidenum">
              <a:rPr lang="es-ES" altLang="ko-KR">
                <a:solidFill>
                  <a:srgbClr val="000000"/>
                </a:solidFill>
              </a:rPr>
              <a:pPr/>
              <a:t>‹#›</a:t>
            </a:fld>
            <a:endParaRPr lang="es-E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82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2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38428"/>
            <a:ext cx="8229600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 smtClean="0"/>
              <a:t>Haga clic para modificar el estilo de texto del patrón</a:t>
            </a:r>
          </a:p>
          <a:p>
            <a:pPr lvl="1"/>
            <a:r>
              <a:rPr lang="es-ES" altLang="ko-KR" smtClean="0"/>
              <a:t>Segundo nivel</a:t>
            </a:r>
          </a:p>
          <a:p>
            <a:pPr lvl="2"/>
            <a:r>
              <a:rPr lang="es-ES" altLang="ko-KR" smtClean="0"/>
              <a:t>Tercer nivel</a:t>
            </a:r>
          </a:p>
          <a:p>
            <a:pPr lvl="3"/>
            <a:r>
              <a:rPr lang="es-ES" altLang="ko-KR" smtClean="0"/>
              <a:t>Cuarto nivel</a:t>
            </a:r>
          </a:p>
          <a:p>
            <a:pPr lvl="4"/>
            <a:r>
              <a:rPr lang="es-ES" altLang="ko-KR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굴림" panose="020B0600000101010101" pitchFamily="50" charset="-127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s-ES" altLang="ko-KR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panose="020B0600000101010101" pitchFamily="50" charset="-127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s-ES" altLang="ko-KR" smtClean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panose="020B0600000101010101" pitchFamily="50" charset="-127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9755D211-2211-4BC2-B087-23A60017C769}" type="slidenum">
              <a:rPr lang="es-ES" altLang="ko-KR" smtClean="0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s-ES" altLang="ko-KR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8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250825" y="5516563"/>
            <a:ext cx="5040313" cy="544512"/>
          </a:xfrm>
          <a:noFill/>
          <a:ln/>
        </p:spPr>
        <p:txBody>
          <a:bodyPr anchor="ctr"/>
          <a:lstStyle/>
          <a:p>
            <a:pPr algn="l"/>
            <a:r>
              <a:rPr lang="ko-KR" altLang="en-US" sz="4000" b="1" smtClean="0">
                <a:solidFill>
                  <a:schemeClr val="tx1"/>
                </a:solidFill>
              </a:rPr>
              <a:t>영화포스터와 흥행의 상관관계</a:t>
            </a:r>
            <a:endParaRPr lang="es-ES" altLang="ko-KR" sz="4000" b="1">
              <a:solidFill>
                <a:schemeClr val="tx1"/>
              </a:solidFill>
              <a:ea typeface="굴림" panose="020B0600000101010101" pitchFamily="50" charset="-127"/>
            </a:endParaRPr>
          </a:p>
        </p:txBody>
      </p:sp>
      <p:sp>
        <p:nvSpPr>
          <p:cNvPr id="2165" name="Rectangle 117"/>
          <p:cNvSpPr>
            <a:spLocks noChangeArrowheads="1"/>
          </p:cNvSpPr>
          <p:nvPr/>
        </p:nvSpPr>
        <p:spPr bwMode="auto">
          <a:xfrm>
            <a:off x="971550" y="3676650"/>
            <a:ext cx="2736850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2400" b="1" smtClean="0">
                <a:solidFill>
                  <a:srgbClr val="FFFFFF"/>
                </a:solidFill>
              </a:rPr>
              <a:t>데이터 분석 </a:t>
            </a:r>
            <a:endParaRPr lang="es-ES" altLang="ko-KR" sz="2400" b="1" smtClean="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457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순서도 </a:t>
            </a:r>
            <a:endParaRPr lang="en-US" dirty="0"/>
          </a:p>
        </p:txBody>
      </p:sp>
      <p:sp>
        <p:nvSpPr>
          <p:cNvPr id="3" name="Flowchart: Process 2"/>
          <p:cNvSpPr/>
          <p:nvPr/>
        </p:nvSpPr>
        <p:spPr>
          <a:xfrm>
            <a:off x="611560" y="4437112"/>
            <a:ext cx="1296144" cy="766741"/>
          </a:xfrm>
          <a:prstGeom prst="flowChartProcess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</a:rPr>
              <a:t>logistic regression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Flowchart: Decision 3"/>
          <p:cNvSpPr/>
          <p:nvPr/>
        </p:nvSpPr>
        <p:spPr>
          <a:xfrm>
            <a:off x="2121256" y="3369037"/>
            <a:ext cx="1901011" cy="843415"/>
          </a:xfrm>
          <a:prstGeom prst="flowChartDecision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중간결과 취합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Flowchart: Terminator 8"/>
          <p:cNvSpPr/>
          <p:nvPr/>
        </p:nvSpPr>
        <p:spPr>
          <a:xfrm>
            <a:off x="2305163" y="1082562"/>
            <a:ext cx="1512168" cy="432048"/>
          </a:xfrm>
          <a:prstGeom prst="flowChartTerminator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bg1"/>
                </a:solidFill>
              </a:rPr>
              <a:t>주제선정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0" name="Flowchart: Terminator 9"/>
          <p:cNvSpPr/>
          <p:nvPr/>
        </p:nvSpPr>
        <p:spPr>
          <a:xfrm>
            <a:off x="2267744" y="5949280"/>
            <a:ext cx="1512168" cy="432048"/>
          </a:xfrm>
          <a:prstGeom prst="flowChartTerminator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bg1"/>
                </a:solidFill>
              </a:rPr>
              <a:t>결과도출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4283968" y="4451463"/>
            <a:ext cx="1296144" cy="766741"/>
          </a:xfrm>
          <a:prstGeom prst="flowChartProcess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Softmax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stCxn id="4" idx="3"/>
            <a:endCxn id="11" idx="0"/>
          </p:cNvCxnSpPr>
          <p:nvPr/>
        </p:nvCxnSpPr>
        <p:spPr>
          <a:xfrm>
            <a:off x="4022267" y="3790745"/>
            <a:ext cx="909773" cy="660718"/>
          </a:xfrm>
          <a:prstGeom prst="bent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3"/>
          <p:cNvCxnSpPr>
            <a:stCxn id="4" idx="1"/>
            <a:endCxn id="3" idx="0"/>
          </p:cNvCxnSpPr>
          <p:nvPr/>
        </p:nvCxnSpPr>
        <p:spPr>
          <a:xfrm rot="10800000" flipV="1">
            <a:off x="1259632" y="3790744"/>
            <a:ext cx="861624" cy="646367"/>
          </a:xfrm>
          <a:prstGeom prst="bent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3"/>
          <p:cNvCxnSpPr>
            <a:stCxn id="3" idx="2"/>
            <a:endCxn id="10" idx="0"/>
          </p:cNvCxnSpPr>
          <p:nvPr/>
        </p:nvCxnSpPr>
        <p:spPr>
          <a:xfrm rot="16200000" flipH="1">
            <a:off x="1769017" y="4694468"/>
            <a:ext cx="745427" cy="1764196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3"/>
          <p:cNvCxnSpPr>
            <a:stCxn id="11" idx="2"/>
            <a:endCxn id="10" idx="0"/>
          </p:cNvCxnSpPr>
          <p:nvPr/>
        </p:nvCxnSpPr>
        <p:spPr>
          <a:xfrm rot="5400000">
            <a:off x="3612396" y="4629636"/>
            <a:ext cx="731076" cy="1908212"/>
          </a:xfrm>
          <a:prstGeom prst="bentConnector3">
            <a:avLst>
              <a:gd name="adj1" fmla="val 48883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ecision 3"/>
          <p:cNvSpPr/>
          <p:nvPr/>
        </p:nvSpPr>
        <p:spPr>
          <a:xfrm>
            <a:off x="334886" y="2087412"/>
            <a:ext cx="1901011" cy="843415"/>
          </a:xfrm>
          <a:prstGeom prst="flowChartDecision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데이터 수집 및 정제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" name="Flowchart: Decision 3"/>
          <p:cNvSpPr/>
          <p:nvPr/>
        </p:nvSpPr>
        <p:spPr>
          <a:xfrm>
            <a:off x="3921746" y="2077584"/>
            <a:ext cx="1901011" cy="843415"/>
          </a:xfrm>
          <a:prstGeom prst="flowChartDecision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색채 및 텍스트인식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1642314" y="1478812"/>
            <a:ext cx="772586" cy="76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724838" y="1471208"/>
            <a:ext cx="819751" cy="755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1642314" y="2813574"/>
            <a:ext cx="913462" cy="74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3544067" y="2794744"/>
            <a:ext cx="956177" cy="79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구부러진 연결선 38"/>
          <p:cNvCxnSpPr>
            <a:endCxn id="19" idx="2"/>
          </p:cNvCxnSpPr>
          <p:nvPr/>
        </p:nvCxnSpPr>
        <p:spPr>
          <a:xfrm rot="10800000">
            <a:off x="1285393" y="2930827"/>
            <a:ext cx="1220033" cy="6489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ecision 3"/>
          <p:cNvSpPr/>
          <p:nvPr/>
        </p:nvSpPr>
        <p:spPr>
          <a:xfrm>
            <a:off x="2119364" y="2082498"/>
            <a:ext cx="1901011" cy="843415"/>
          </a:xfrm>
          <a:prstGeom prst="flowChartDecision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사물인식 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49" name="직선 화살표 연결선 48"/>
          <p:cNvCxnSpPr>
            <a:stCxn id="9" idx="2"/>
            <a:endCxn id="43" idx="0"/>
          </p:cNvCxnSpPr>
          <p:nvPr/>
        </p:nvCxnSpPr>
        <p:spPr>
          <a:xfrm>
            <a:off x="3061247" y="1514610"/>
            <a:ext cx="8623" cy="567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3" idx="2"/>
            <a:endCxn id="4" idx="0"/>
          </p:cNvCxnSpPr>
          <p:nvPr/>
        </p:nvCxnSpPr>
        <p:spPr>
          <a:xfrm>
            <a:off x="3069870" y="2925913"/>
            <a:ext cx="1892" cy="44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44" y="145696"/>
            <a:ext cx="8229600" cy="711081"/>
          </a:xfrm>
        </p:spPr>
        <p:txBody>
          <a:bodyPr/>
          <a:lstStyle/>
          <a:p>
            <a:r>
              <a:rPr lang="ko-KR" altLang="en-US" dirty="0" err="1" smtClean="0"/>
              <a:t>크롤링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5444" y="1052736"/>
            <a:ext cx="8074988" cy="47525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1340768"/>
            <a:ext cx="73448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문제점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    </a:t>
            </a:r>
            <a:r>
              <a:rPr lang="ko-KR" altLang="en-US" dirty="0" err="1" smtClean="0"/>
              <a:t>브라우저때문에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pc</a:t>
            </a:r>
            <a:r>
              <a:rPr lang="ko-KR" altLang="en-US" dirty="0" smtClean="0"/>
              <a:t>가 멈추는 현상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ko-KR" altLang="en-US" dirty="0" smtClean="0"/>
              <a:t>너무 </a:t>
            </a:r>
            <a:r>
              <a:rPr lang="ko-KR" altLang="en-US" dirty="0" err="1" smtClean="0"/>
              <a:t>오래걸림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해결방안 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ko-KR" altLang="en-US" dirty="0" smtClean="0"/>
              <a:t>브라우저는 닫고 집에 가자 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ko-KR" altLang="en-US" dirty="0" smtClean="0"/>
              <a:t>    </a:t>
            </a:r>
            <a:r>
              <a:rPr lang="ko-KR" altLang="en-US" dirty="0" err="1" smtClean="0"/>
              <a:t>멀티프로세싱으로</a:t>
            </a:r>
            <a:r>
              <a:rPr lang="ko-KR" altLang="en-US" smtClean="0"/>
              <a:t> 시간 단축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7008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44" y="145696"/>
            <a:ext cx="8229600" cy="711081"/>
          </a:xfrm>
        </p:spPr>
        <p:txBody>
          <a:bodyPr/>
          <a:lstStyle/>
          <a:p>
            <a:r>
              <a:rPr lang="ko-KR" altLang="en-US" dirty="0"/>
              <a:t>색채 및 텍스트 인식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5444" y="1052736"/>
            <a:ext cx="8074988" cy="47525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351508"/>
            <a:ext cx="73448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1.</a:t>
            </a:r>
            <a:r>
              <a:rPr lang="ko-KR" altLang="en-US" dirty="0" smtClean="0">
                <a:solidFill>
                  <a:prstClr val="black"/>
                </a:solidFill>
              </a:rPr>
              <a:t>문제점</a:t>
            </a:r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smtClean="0">
                <a:solidFill>
                  <a:prstClr val="black"/>
                </a:solidFill>
              </a:rPr>
              <a:t>    1)</a:t>
            </a:r>
            <a:r>
              <a:rPr lang="en-US" altLang="ko-KR" dirty="0" err="1" smtClean="0">
                <a:solidFill>
                  <a:prstClr val="black"/>
                </a:solidFill>
              </a:rPr>
              <a:t>tesseract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에러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   2)</a:t>
            </a:r>
            <a:r>
              <a:rPr lang="en-US" altLang="ko-KR" dirty="0" err="1" smtClean="0">
                <a:solidFill>
                  <a:prstClr val="black"/>
                </a:solidFill>
              </a:rPr>
              <a:t>fsns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에러</a:t>
            </a:r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smtClean="0">
                <a:solidFill>
                  <a:prstClr val="black"/>
                </a:solidFill>
              </a:rPr>
              <a:t>    3)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 smtClean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 smtClean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smtClean="0">
                <a:solidFill>
                  <a:prstClr val="black"/>
                </a:solidFill>
              </a:rPr>
              <a:t>2.</a:t>
            </a:r>
            <a:r>
              <a:rPr lang="ko-KR" altLang="en-US" dirty="0" smtClean="0">
                <a:solidFill>
                  <a:prstClr val="black"/>
                </a:solidFill>
              </a:rPr>
              <a:t>그래서</a:t>
            </a:r>
            <a:r>
              <a:rPr lang="en-US" altLang="ko-KR" dirty="0" smtClean="0">
                <a:solidFill>
                  <a:prstClr val="black"/>
                </a:solidFill>
              </a:rPr>
              <a:t>?</a:t>
            </a:r>
          </a:p>
          <a:p>
            <a:r>
              <a:rPr lang="en-US" altLang="ko-KR" dirty="0" smtClean="0">
                <a:solidFill>
                  <a:prstClr val="black"/>
                </a:solidFill>
              </a:rPr>
              <a:t>    </a:t>
            </a:r>
            <a:r>
              <a:rPr lang="en-US" altLang="ko-KR" dirty="0" err="1" smtClean="0">
                <a:solidFill>
                  <a:prstClr val="black"/>
                </a:solidFill>
              </a:rPr>
              <a:t>opencv</a:t>
            </a:r>
            <a:r>
              <a:rPr lang="ko-KR" altLang="en-US" dirty="0" smtClean="0">
                <a:solidFill>
                  <a:prstClr val="black"/>
                </a:solidFill>
              </a:rPr>
              <a:t>로 색상 비율만 추려내자</a:t>
            </a:r>
            <a:r>
              <a:rPr lang="en-US" altLang="ko-KR" dirty="0" smtClean="0">
                <a:solidFill>
                  <a:prstClr val="black"/>
                </a:solidFill>
              </a:rPr>
              <a:t>. </a:t>
            </a:r>
            <a:r>
              <a:rPr lang="ko-KR" altLang="en-US" dirty="0" smtClean="0">
                <a:solidFill>
                  <a:prstClr val="black"/>
                </a:solidFill>
              </a:rPr>
              <a:t>힘들다</a:t>
            </a:r>
            <a:r>
              <a:rPr lang="en-US" altLang="ko-KR" dirty="0" smtClean="0">
                <a:solidFill>
                  <a:prstClr val="black"/>
                </a:solidFill>
              </a:rPr>
              <a:t>..</a:t>
            </a:r>
          </a:p>
          <a:p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   </a:t>
            </a:r>
            <a:endParaRPr lang="en-US" altLang="ko-KR" dirty="0">
              <a:solidFill>
                <a:prstClr val="black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518160"/>
            <a:ext cx="1828813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2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44" y="145696"/>
            <a:ext cx="8229600" cy="711081"/>
          </a:xfrm>
        </p:spPr>
        <p:txBody>
          <a:bodyPr/>
          <a:lstStyle/>
          <a:p>
            <a:r>
              <a:rPr lang="ko-KR" altLang="en-US" dirty="0" smtClean="0"/>
              <a:t>사물인식 </a:t>
            </a:r>
            <a:r>
              <a:rPr lang="en-US" altLang="ko-KR" b="1" dirty="0"/>
              <a:t>Object</a:t>
            </a:r>
            <a:r>
              <a:rPr lang="en-US" altLang="ko-KR" dirty="0"/>
              <a:t> </a:t>
            </a:r>
            <a:r>
              <a:rPr lang="en-US" altLang="ko-KR" dirty="0" smtClean="0"/>
              <a:t>Detection </a:t>
            </a:r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980728"/>
            <a:ext cx="3456384" cy="286025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840983"/>
            <a:ext cx="66675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44" y="145696"/>
            <a:ext cx="8229600" cy="711081"/>
          </a:xfrm>
        </p:spPr>
        <p:txBody>
          <a:bodyPr/>
          <a:lstStyle/>
          <a:p>
            <a:r>
              <a:rPr lang="ko-KR" altLang="en-US" dirty="0" smtClean="0"/>
              <a:t>결과  </a:t>
            </a:r>
            <a:r>
              <a:rPr lang="en-US" altLang="ko-KR" dirty="0" smtClean="0"/>
              <a:t>(</a:t>
            </a:r>
            <a:r>
              <a:rPr lang="en-US" altLang="ko-KR" b="1" dirty="0"/>
              <a:t>L</a:t>
            </a:r>
            <a:r>
              <a:rPr lang="en-US" altLang="ko-KR" b="1" dirty="0" smtClean="0"/>
              <a:t>ogistic regression &amp; </a:t>
            </a:r>
            <a:r>
              <a:rPr lang="en-US" altLang="ko-KR" b="1" dirty="0" err="1" smtClean="0"/>
              <a:t>Softmax</a:t>
            </a:r>
            <a:r>
              <a:rPr lang="en-US" altLang="ko-KR" b="1" dirty="0" smtClean="0"/>
              <a:t>) </a:t>
            </a:r>
            <a:endParaRPr 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95536" y="1196752"/>
            <a:ext cx="3744416" cy="46085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870628" y="1196752"/>
            <a:ext cx="3744416" cy="46085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80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86</Words>
  <Application>Microsoft Office PowerPoint</Application>
  <PresentationFormat>화면 슬라이드 쇼(4:3)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Office Theme</vt:lpstr>
      <vt:lpstr>Diseño predeterminado</vt:lpstr>
      <vt:lpstr>영화포스터와 흥행의 상관관계</vt:lpstr>
      <vt:lpstr>프로젝트 순서도 </vt:lpstr>
      <vt:lpstr>크롤링</vt:lpstr>
      <vt:lpstr>색채 및 텍스트 인식 </vt:lpstr>
      <vt:lpstr>사물인식 Object Detection </vt:lpstr>
      <vt:lpstr>결과  (Logistic regression &amp; Softmax)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2014-06-18T18:35:22Z</dcterms:created>
  <dcterms:modified xsi:type="dcterms:W3CDTF">2018-04-16T19:41:52Z</dcterms:modified>
</cp:coreProperties>
</file>