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53" r:id="rId1"/>
  </p:sldMasterIdLst>
  <p:notesMasterIdLst>
    <p:notesMasterId r:id="rId3"/>
  </p:notesMasterIdLst>
  <p:handoutMasterIdLst>
    <p:handoutMasterId r:id="rId4"/>
  </p:handoutMasterIdLst>
  <p:sldIdLst>
    <p:sldId id="257" r:id="rId2"/>
  </p:sldIdLst>
  <p:sldSz cx="38404800" cy="38404800"/>
  <p:notesSz cx="7010400" cy="9296400"/>
  <p:embeddedFontLst>
    <p:embeddedFont>
      <p:font typeface="Myriad Web Pro" panose="020B0604020202020204" charset="0"/>
      <p:regular r:id="rId5"/>
      <p:bold r:id="rId6"/>
      <p:italic r:id="rId7"/>
    </p:embeddedFont>
    <p:embeddedFont>
      <p:font typeface="Calibri" panose="020F0502020204030204" pitchFamily="34" charset="0"/>
      <p:regular r:id="rId8"/>
      <p:bold r:id="rId9"/>
      <p:italic r:id="rId10"/>
      <p:boldItalic r:id="rId11"/>
    </p:embeddedFont>
  </p:embeddedFontLst>
  <p:defaultTextStyle>
    <a:defPPr>
      <a:defRPr lang="en-US"/>
    </a:defPPr>
    <a:lvl1pPr marL="0" algn="l" defTabSz="4388461" rtl="0" eaLnBrk="1" latinLnBrk="0" hangingPunct="1">
      <a:defRPr sz="8750" kern="1200">
        <a:solidFill>
          <a:schemeClr val="tx1"/>
        </a:solidFill>
        <a:latin typeface="+mn-lt"/>
        <a:ea typeface="+mn-ea"/>
        <a:cs typeface="+mn-cs"/>
      </a:defRPr>
    </a:lvl1pPr>
    <a:lvl2pPr marL="2194234" algn="l" defTabSz="4388461" rtl="0" eaLnBrk="1" latinLnBrk="0" hangingPunct="1">
      <a:defRPr sz="8750" kern="1200">
        <a:solidFill>
          <a:schemeClr val="tx1"/>
        </a:solidFill>
        <a:latin typeface="+mn-lt"/>
        <a:ea typeface="+mn-ea"/>
        <a:cs typeface="+mn-cs"/>
      </a:defRPr>
    </a:lvl2pPr>
    <a:lvl3pPr marL="4388461" algn="l" defTabSz="4388461" rtl="0" eaLnBrk="1" latinLnBrk="0" hangingPunct="1">
      <a:defRPr sz="8750" kern="1200">
        <a:solidFill>
          <a:schemeClr val="tx1"/>
        </a:solidFill>
        <a:latin typeface="+mn-lt"/>
        <a:ea typeface="+mn-ea"/>
        <a:cs typeface="+mn-cs"/>
      </a:defRPr>
    </a:lvl3pPr>
    <a:lvl4pPr marL="6582695" algn="l" defTabSz="4388461" rtl="0" eaLnBrk="1" latinLnBrk="0" hangingPunct="1">
      <a:defRPr sz="8750" kern="1200">
        <a:solidFill>
          <a:schemeClr val="tx1"/>
        </a:solidFill>
        <a:latin typeface="+mn-lt"/>
        <a:ea typeface="+mn-ea"/>
        <a:cs typeface="+mn-cs"/>
      </a:defRPr>
    </a:lvl4pPr>
    <a:lvl5pPr marL="8776926" algn="l" defTabSz="4388461" rtl="0" eaLnBrk="1" latinLnBrk="0" hangingPunct="1">
      <a:defRPr sz="8750" kern="1200">
        <a:solidFill>
          <a:schemeClr val="tx1"/>
        </a:solidFill>
        <a:latin typeface="+mn-lt"/>
        <a:ea typeface="+mn-ea"/>
        <a:cs typeface="+mn-cs"/>
      </a:defRPr>
    </a:lvl5pPr>
    <a:lvl6pPr marL="10971160" algn="l" defTabSz="4388461" rtl="0" eaLnBrk="1" latinLnBrk="0" hangingPunct="1">
      <a:defRPr sz="8750" kern="1200">
        <a:solidFill>
          <a:schemeClr val="tx1"/>
        </a:solidFill>
        <a:latin typeface="+mn-lt"/>
        <a:ea typeface="+mn-ea"/>
        <a:cs typeface="+mn-cs"/>
      </a:defRPr>
    </a:lvl6pPr>
    <a:lvl7pPr marL="13165387" algn="l" defTabSz="4388461" rtl="0" eaLnBrk="1" latinLnBrk="0" hangingPunct="1">
      <a:defRPr sz="8750" kern="1200">
        <a:solidFill>
          <a:schemeClr val="tx1"/>
        </a:solidFill>
        <a:latin typeface="+mn-lt"/>
        <a:ea typeface="+mn-ea"/>
        <a:cs typeface="+mn-cs"/>
      </a:defRPr>
    </a:lvl7pPr>
    <a:lvl8pPr marL="15359621" algn="l" defTabSz="4388461" rtl="0" eaLnBrk="1" latinLnBrk="0" hangingPunct="1">
      <a:defRPr sz="8750" kern="1200">
        <a:solidFill>
          <a:schemeClr val="tx1"/>
        </a:solidFill>
        <a:latin typeface="+mn-lt"/>
        <a:ea typeface="+mn-ea"/>
        <a:cs typeface="+mn-cs"/>
      </a:defRPr>
    </a:lvl8pPr>
    <a:lvl9pPr marL="17553855" algn="l" defTabSz="4388461" rtl="0" eaLnBrk="1" latinLnBrk="0" hangingPunct="1">
      <a:defRPr sz="87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2096"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31E"/>
    <a:srgbClr val="006A71"/>
    <a:srgbClr val="8D8B00"/>
    <a:srgbClr val="8B3102"/>
    <a:srgbClr val="781D7E"/>
    <a:srgbClr val="144B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7279" autoAdjust="0"/>
    <p:restoredTop sz="94343" autoAdjust="0"/>
  </p:normalViewPr>
  <p:slideViewPr>
    <p:cSldViewPr snapToGrid="0">
      <p:cViewPr varScale="1">
        <p:scale>
          <a:sx n="21" d="100"/>
          <a:sy n="21" d="100"/>
        </p:scale>
        <p:origin x="2274" y="60"/>
      </p:cViewPr>
      <p:guideLst>
        <p:guide orient="horz" pos="12096"/>
        <p:guide pos="12096"/>
      </p:guideLst>
    </p:cSldViewPr>
  </p:slideViewPr>
  <p:notesTextViewPr>
    <p:cViewPr>
      <p:scale>
        <a:sx n="100" d="100"/>
        <a:sy n="100" d="100"/>
      </p:scale>
      <p:origin x="0" y="0"/>
    </p:cViewPr>
  </p:notesTextViewPr>
  <p:notesViewPr>
    <p:cSldViewPr snapToGrid="0">
      <p:cViewPr varScale="1">
        <p:scale>
          <a:sx n="43" d="100"/>
          <a:sy n="43" d="100"/>
        </p:scale>
        <p:origin x="-194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6" tIns="46588" rIns="93176" bIns="4658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6" tIns="46588" rIns="93176" bIns="46588" rtlCol="0"/>
          <a:lstStyle>
            <a:lvl1pPr algn="r">
              <a:defRPr sz="1200"/>
            </a:lvl1pPr>
          </a:lstStyle>
          <a:p>
            <a:fld id="{92F3F98B-9B56-48C8-90F8-6BB872339D23}" type="datetimeFigureOut">
              <a:rPr lang="en-US" smtClean="0"/>
              <a:pPr/>
              <a:t>9/13/2017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6" tIns="46588" rIns="93176" bIns="4658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6" tIns="46588" rIns="93176" bIns="46588" rtlCol="0" anchor="b"/>
          <a:lstStyle>
            <a:lvl1pPr algn="r">
              <a:defRPr sz="1200"/>
            </a:lvl1pPr>
          </a:lstStyle>
          <a:p>
            <a:fld id="{D66259C2-B3DA-4971-B437-84310682645B}" type="slidenum">
              <a:rPr lang="en-US" smtClean="0"/>
              <a:pPr/>
              <a:t>‹#›</a:t>
            </a:fld>
            <a:endParaRPr lang="en-US"/>
          </a:p>
        </p:txBody>
      </p:sp>
    </p:spTree>
    <p:extLst>
      <p:ext uri="{BB962C8B-B14F-4D97-AF65-F5344CB8AC3E}">
        <p14:creationId xmlns:p14="http://schemas.microsoft.com/office/powerpoint/2010/main" val="179506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558F694D-407E-40B0-872E-96F5023A2886}" type="datetimeFigureOut">
              <a:rPr lang="en-US" smtClean="0"/>
              <a:t>9/13/2017</a:t>
            </a:fld>
            <a:endParaRPr lang="en-US"/>
          </a:p>
        </p:txBody>
      </p:sp>
      <p:sp>
        <p:nvSpPr>
          <p:cNvPr id="4" name="Slide Image Placeholder 3"/>
          <p:cNvSpPr>
            <a:spLocks noGrp="1" noRot="1" noChangeAspect="1"/>
          </p:cNvSpPr>
          <p:nvPr>
            <p:ph type="sldImg" idx="2"/>
          </p:nvPr>
        </p:nvSpPr>
        <p:spPr>
          <a:xfrm>
            <a:off x="1936750" y="1162050"/>
            <a:ext cx="31369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164CC77B-A45B-4DF7-8A22-5127C3C169B9}" type="slidenum">
              <a:rPr lang="en-US" smtClean="0"/>
              <a:t>‹#›</a:t>
            </a:fld>
            <a:endParaRPr lang="en-US"/>
          </a:p>
        </p:txBody>
      </p:sp>
    </p:spTree>
    <p:extLst>
      <p:ext uri="{BB962C8B-B14F-4D97-AF65-F5344CB8AC3E}">
        <p14:creationId xmlns:p14="http://schemas.microsoft.com/office/powerpoint/2010/main" val="2981887513"/>
      </p:ext>
    </p:extLst>
  </p:cSld>
  <p:clrMap bg1="lt1" tx1="dk1" bg2="lt2" tx2="dk2" accent1="accent1" accent2="accent2" accent3="accent3" accent4="accent4" accent5="accent5" accent6="accent6" hlink="hlink" folHlink="folHlink"/>
  <p:notesStyle>
    <a:lvl1pPr marL="0" algn="l" defTabSz="3200400" rtl="0" eaLnBrk="1" latinLnBrk="0" hangingPunct="1">
      <a:defRPr sz="4200" kern="1200">
        <a:solidFill>
          <a:schemeClr val="tx1"/>
        </a:solidFill>
        <a:latin typeface="+mn-lt"/>
        <a:ea typeface="+mn-ea"/>
        <a:cs typeface="+mn-cs"/>
      </a:defRPr>
    </a:lvl1pPr>
    <a:lvl2pPr marL="1600200" algn="l" defTabSz="3200400" rtl="0" eaLnBrk="1" latinLnBrk="0" hangingPunct="1">
      <a:defRPr sz="4200" kern="1200">
        <a:solidFill>
          <a:schemeClr val="tx1"/>
        </a:solidFill>
        <a:latin typeface="+mn-lt"/>
        <a:ea typeface="+mn-ea"/>
        <a:cs typeface="+mn-cs"/>
      </a:defRPr>
    </a:lvl2pPr>
    <a:lvl3pPr marL="3200400" algn="l" defTabSz="3200400" rtl="0" eaLnBrk="1" latinLnBrk="0" hangingPunct="1">
      <a:defRPr sz="4200" kern="1200">
        <a:solidFill>
          <a:schemeClr val="tx1"/>
        </a:solidFill>
        <a:latin typeface="+mn-lt"/>
        <a:ea typeface="+mn-ea"/>
        <a:cs typeface="+mn-cs"/>
      </a:defRPr>
    </a:lvl3pPr>
    <a:lvl4pPr marL="4800600" algn="l" defTabSz="3200400" rtl="0" eaLnBrk="1" latinLnBrk="0" hangingPunct="1">
      <a:defRPr sz="4200" kern="1200">
        <a:solidFill>
          <a:schemeClr val="tx1"/>
        </a:solidFill>
        <a:latin typeface="+mn-lt"/>
        <a:ea typeface="+mn-ea"/>
        <a:cs typeface="+mn-cs"/>
      </a:defRPr>
    </a:lvl4pPr>
    <a:lvl5pPr marL="6400800" algn="l" defTabSz="3200400" rtl="0" eaLnBrk="1" latinLnBrk="0" hangingPunct="1">
      <a:defRPr sz="4200" kern="1200">
        <a:solidFill>
          <a:schemeClr val="tx1"/>
        </a:solidFill>
        <a:latin typeface="+mn-lt"/>
        <a:ea typeface="+mn-ea"/>
        <a:cs typeface="+mn-cs"/>
      </a:defRPr>
    </a:lvl5pPr>
    <a:lvl6pPr marL="8001000" algn="l" defTabSz="3200400" rtl="0" eaLnBrk="1" latinLnBrk="0" hangingPunct="1">
      <a:defRPr sz="4200" kern="1200">
        <a:solidFill>
          <a:schemeClr val="tx1"/>
        </a:solidFill>
        <a:latin typeface="+mn-lt"/>
        <a:ea typeface="+mn-ea"/>
        <a:cs typeface="+mn-cs"/>
      </a:defRPr>
    </a:lvl6pPr>
    <a:lvl7pPr marL="9601200" algn="l" defTabSz="3200400" rtl="0" eaLnBrk="1" latinLnBrk="0" hangingPunct="1">
      <a:defRPr sz="4200" kern="1200">
        <a:solidFill>
          <a:schemeClr val="tx1"/>
        </a:solidFill>
        <a:latin typeface="+mn-lt"/>
        <a:ea typeface="+mn-ea"/>
        <a:cs typeface="+mn-cs"/>
      </a:defRPr>
    </a:lvl7pPr>
    <a:lvl8pPr marL="11201400" algn="l" defTabSz="3200400" rtl="0" eaLnBrk="1" latinLnBrk="0" hangingPunct="1">
      <a:defRPr sz="4200" kern="1200">
        <a:solidFill>
          <a:schemeClr val="tx1"/>
        </a:solidFill>
        <a:latin typeface="+mn-lt"/>
        <a:ea typeface="+mn-ea"/>
        <a:cs typeface="+mn-cs"/>
      </a:defRPr>
    </a:lvl8pPr>
    <a:lvl9pPr marL="12801600" algn="l" defTabSz="3200400" rtl="0" eaLnBrk="1" latinLnBrk="0" hangingPunct="1">
      <a:defRPr sz="4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compare</a:t>
            </a:r>
            <a:r>
              <a:rPr lang="en-US" baseline="0" dirty="0" smtClean="0"/>
              <a:t> </a:t>
            </a:r>
            <a:r>
              <a:rPr lang="en-US" baseline="0" dirty="0" err="1" smtClean="0"/>
              <a:t>raxml</a:t>
            </a:r>
            <a:r>
              <a:rPr lang="en-US" baseline="0" dirty="0" smtClean="0"/>
              <a:t> seconds vs </a:t>
            </a:r>
            <a:r>
              <a:rPr lang="en-US" baseline="0" dirty="0" err="1" smtClean="0"/>
              <a:t>mashtree</a:t>
            </a:r>
            <a:r>
              <a:rPr lang="en-US" baseline="0" dirty="0" smtClean="0"/>
              <a:t> seconds</a:t>
            </a:r>
          </a:p>
          <a:p>
            <a:r>
              <a:rPr lang="en-US" dirty="0" smtClean="0"/>
              <a:t>find . -type d | </a:t>
            </a:r>
            <a:r>
              <a:rPr lang="en-US" dirty="0" err="1" smtClean="0"/>
              <a:t>xargs</a:t>
            </a:r>
            <a:r>
              <a:rPr lang="en-US" dirty="0" smtClean="0"/>
              <a:t> -P 6 -n 1 bash -c 'set_manage.pl $0 2&gt;/dev/null; if [ $? -</a:t>
            </a:r>
            <a:r>
              <a:rPr lang="en-US" dirty="0" err="1" smtClean="0"/>
              <a:t>gt</a:t>
            </a:r>
            <a:r>
              <a:rPr lang="en-US" dirty="0" smtClean="0"/>
              <a:t> 0 ]; then exit 0; fi; SNP_SEC=$(grep "Overall execution time" $0/log/launch_set.log | grep -m 1 -o "[0-9]*\.[0-9]*" | head -n 1); if [ ! "$SNP_SEC" ]; then exit 0; fi; NUM_SAMPLES=$(ls $0/reads/*.fastq.gz 2&gt;/dev/null | </a:t>
            </a:r>
            <a:r>
              <a:rPr lang="en-US" dirty="0" err="1" smtClean="0"/>
              <a:t>wc</a:t>
            </a:r>
            <a:r>
              <a:rPr lang="en-US" dirty="0" smtClean="0"/>
              <a:t> -l); if [ "$NUM_SAMPLES" -</a:t>
            </a:r>
            <a:r>
              <a:rPr lang="en-US" dirty="0" err="1" smtClean="0"/>
              <a:t>lt</a:t>
            </a:r>
            <a:r>
              <a:rPr lang="en-US" dirty="0" smtClean="0"/>
              <a:t> 4 ]; then exit 0; fi; M_SEC=$(START=$(date +%</a:t>
            </a:r>
            <a:r>
              <a:rPr lang="en-US" dirty="0" err="1" smtClean="0"/>
              <a:t>s.$N</a:t>
            </a:r>
            <a:r>
              <a:rPr lang="en-US" dirty="0" smtClean="0"/>
              <a:t>); /</a:t>
            </a:r>
            <a:r>
              <a:rPr lang="en-US" dirty="0" err="1" smtClean="0"/>
              <a:t>usr</a:t>
            </a:r>
            <a:r>
              <a:rPr lang="en-US" dirty="0" smtClean="0"/>
              <a:t>/bin/time mashtree.pl --</a:t>
            </a:r>
            <a:r>
              <a:rPr lang="en-US" dirty="0" err="1" smtClean="0"/>
              <a:t>numcpus</a:t>
            </a:r>
            <a:r>
              <a:rPr lang="en-US" dirty="0" smtClean="0"/>
              <a:t> 12 $0/reads/*.fastq.gz &gt;&amp; /dev/null ; if [ $? -</a:t>
            </a:r>
            <a:r>
              <a:rPr lang="en-US" dirty="0" err="1" smtClean="0"/>
              <a:t>gt</a:t>
            </a:r>
            <a:r>
              <a:rPr lang="en-US" dirty="0" smtClean="0"/>
              <a:t> 0 ]; then exit 1; fi; END=$(date +%s); echo "$END-$START"|</a:t>
            </a:r>
            <a:r>
              <a:rPr lang="en-US" dirty="0" err="1" smtClean="0"/>
              <a:t>bc</a:t>
            </a:r>
            <a:r>
              <a:rPr lang="en-US" dirty="0" smtClean="0"/>
              <a:t> -l; ); if [ $? -</a:t>
            </a:r>
            <a:r>
              <a:rPr lang="en-US" dirty="0" err="1" smtClean="0"/>
              <a:t>gt</a:t>
            </a:r>
            <a:r>
              <a:rPr lang="en-US" dirty="0" smtClean="0"/>
              <a:t> 0 ]; then exit 1; fi; echo -e "$SNP_SEC\</a:t>
            </a:r>
            <a:r>
              <a:rPr lang="en-US" dirty="0" err="1" smtClean="0"/>
              <a:t>t$M_SEC</a:t>
            </a:r>
            <a:r>
              <a:rPr lang="en-US" dirty="0" smtClean="0"/>
              <a:t>\</a:t>
            </a:r>
            <a:r>
              <a:rPr lang="en-US" dirty="0" err="1" smtClean="0"/>
              <a:t>t$NUM_SAMPLES</a:t>
            </a:r>
            <a:r>
              <a:rPr lang="en-US" dirty="0" smtClean="0"/>
              <a:t>";‘</a:t>
            </a:r>
          </a:p>
          <a:p>
            <a:endParaRPr lang="en-US" dirty="0" smtClean="0"/>
          </a:p>
          <a:p>
            <a:r>
              <a:rPr lang="en-US" dirty="0" smtClean="0"/>
              <a:t># How long does it take to run </a:t>
            </a:r>
            <a:r>
              <a:rPr lang="en-US" dirty="0" err="1" smtClean="0"/>
              <a:t>mashtree</a:t>
            </a:r>
            <a:r>
              <a:rPr lang="en-US" dirty="0" smtClean="0"/>
              <a:t> on any given </a:t>
            </a:r>
            <a:r>
              <a:rPr lang="en-US" dirty="0" err="1" smtClean="0"/>
              <a:t>Lyve</a:t>
            </a:r>
            <a:r>
              <a:rPr lang="en-US" dirty="0" smtClean="0"/>
              <a:t>-SET</a:t>
            </a:r>
            <a:r>
              <a:rPr lang="en-US" baseline="0" dirty="0" smtClean="0"/>
              <a:t> run?</a:t>
            </a:r>
            <a:endParaRPr lang="en-US" dirty="0" smtClean="0"/>
          </a:p>
          <a:p>
            <a:r>
              <a:rPr lang="en-US" dirty="0" smtClean="0"/>
              <a:t>for </a:t>
            </a:r>
            <a:r>
              <a:rPr lang="en-US" dirty="0" err="1" smtClean="0"/>
              <a:t>i</a:t>
            </a:r>
            <a:r>
              <a:rPr lang="en-US" dirty="0" smtClean="0"/>
              <a:t> in Campylobacter  </a:t>
            </a:r>
            <a:r>
              <a:rPr lang="en-US" dirty="0" err="1" smtClean="0"/>
              <a:t>Cronobacter</a:t>
            </a:r>
            <a:r>
              <a:rPr lang="en-US" dirty="0" smtClean="0"/>
              <a:t> </a:t>
            </a:r>
            <a:r>
              <a:rPr lang="en-US" dirty="0" err="1" smtClean="0"/>
              <a:t>Ecoli</a:t>
            </a:r>
            <a:r>
              <a:rPr lang="en-US" dirty="0" smtClean="0"/>
              <a:t>  Listeria Salmonella  </a:t>
            </a:r>
            <a:r>
              <a:rPr lang="en-US" dirty="0" err="1" smtClean="0"/>
              <a:t>Shigella</a:t>
            </a:r>
            <a:r>
              <a:rPr lang="en-US" dirty="0" smtClean="0"/>
              <a:t> Vibrio  Yersinia; do find $</a:t>
            </a:r>
            <a:r>
              <a:rPr lang="en-US" dirty="0" err="1" smtClean="0"/>
              <a:t>i</a:t>
            </a:r>
            <a:r>
              <a:rPr lang="en-US" dirty="0" smtClean="0"/>
              <a:t> -type d | </a:t>
            </a:r>
            <a:r>
              <a:rPr lang="en-US" dirty="0" err="1" smtClean="0"/>
              <a:t>xargs</a:t>
            </a:r>
            <a:r>
              <a:rPr lang="en-US" dirty="0" smtClean="0"/>
              <a:t> -P 1 -n 1 bash -c 'set_manage.pl $0 2&gt;/dev/null; if [ $? -</a:t>
            </a:r>
            <a:r>
              <a:rPr lang="en-US" dirty="0" err="1" smtClean="0"/>
              <a:t>gt</a:t>
            </a:r>
            <a:r>
              <a:rPr lang="en-US" dirty="0" smtClean="0"/>
              <a:t> 0 ]; then exit 0; fi; SNP_SEC=$(</a:t>
            </a:r>
            <a:r>
              <a:rPr lang="en-US" dirty="0" err="1" smtClean="0"/>
              <a:t>grep</a:t>
            </a:r>
            <a:r>
              <a:rPr lang="en-US" dirty="0" smtClean="0"/>
              <a:t> "Overall execution time" $0/log/launch_set.log | </a:t>
            </a:r>
            <a:r>
              <a:rPr lang="en-US" dirty="0" err="1" smtClean="0"/>
              <a:t>grep</a:t>
            </a:r>
            <a:r>
              <a:rPr lang="en-US" dirty="0" smtClean="0"/>
              <a:t> -m 1 -o "[0-9]*\.[0-9]*" | head -n 1); if [ ! "$SNP_SEC" ]; then exit 0; fi; NUM_SAMPLES=$(ls $0/reads/*.fastq.gz 2&gt;/dev/null | </a:t>
            </a:r>
            <a:r>
              <a:rPr lang="en-US" dirty="0" err="1" smtClean="0"/>
              <a:t>wc</a:t>
            </a:r>
            <a:r>
              <a:rPr lang="en-US" dirty="0" smtClean="0"/>
              <a:t> -l); if [ "$NUM_SAMPLES" -</a:t>
            </a:r>
            <a:r>
              <a:rPr lang="en-US" dirty="0" err="1" smtClean="0"/>
              <a:t>lt</a:t>
            </a:r>
            <a:r>
              <a:rPr lang="en-US" dirty="0" smtClean="0"/>
              <a:t> 4 ]; then exit 0; fi; M_SEC=$(START=$(date +%</a:t>
            </a:r>
            <a:r>
              <a:rPr lang="en-US" dirty="0" err="1" smtClean="0"/>
              <a:t>s.$N</a:t>
            </a:r>
            <a:r>
              <a:rPr lang="en-US" dirty="0" smtClean="0"/>
              <a:t>); /</a:t>
            </a:r>
            <a:r>
              <a:rPr lang="en-US" dirty="0" err="1" smtClean="0"/>
              <a:t>usr</a:t>
            </a:r>
            <a:r>
              <a:rPr lang="en-US" dirty="0" smtClean="0"/>
              <a:t>/bin/time mashtree.pl --</a:t>
            </a:r>
            <a:r>
              <a:rPr lang="en-US" dirty="0" err="1" smtClean="0"/>
              <a:t>numcpus</a:t>
            </a:r>
            <a:r>
              <a:rPr lang="en-US" dirty="0" smtClean="0"/>
              <a:t> 2 $0/reads/*.fastq.gz &gt;&amp; /dev/null ; if [ $? -</a:t>
            </a:r>
            <a:r>
              <a:rPr lang="en-US" dirty="0" err="1" smtClean="0"/>
              <a:t>gt</a:t>
            </a:r>
            <a:r>
              <a:rPr lang="en-US" dirty="0" smtClean="0"/>
              <a:t> 0 ]; then exit 1; fi; END=$(date +%s); echo "$END-$START"|</a:t>
            </a:r>
            <a:r>
              <a:rPr lang="en-US" dirty="0" err="1" smtClean="0"/>
              <a:t>bc</a:t>
            </a:r>
            <a:r>
              <a:rPr lang="en-US" dirty="0" smtClean="0"/>
              <a:t> -l; ); if [ $? -</a:t>
            </a:r>
            <a:r>
              <a:rPr lang="en-US" dirty="0" err="1" smtClean="0"/>
              <a:t>gt</a:t>
            </a:r>
            <a:r>
              <a:rPr lang="en-US" dirty="0" smtClean="0"/>
              <a:t> 0 ]; then exit 1; fi; echo -e "$0\</a:t>
            </a:r>
            <a:r>
              <a:rPr lang="en-US" dirty="0" err="1" smtClean="0"/>
              <a:t>t$SNP_SEC</a:t>
            </a:r>
            <a:r>
              <a:rPr lang="en-US" dirty="0" smtClean="0"/>
              <a:t>\</a:t>
            </a:r>
            <a:r>
              <a:rPr lang="en-US" dirty="0" err="1" smtClean="0"/>
              <a:t>t$M_SEC</a:t>
            </a:r>
            <a:r>
              <a:rPr lang="en-US" dirty="0" smtClean="0"/>
              <a:t>\</a:t>
            </a:r>
            <a:r>
              <a:rPr lang="en-US" dirty="0" err="1" smtClean="0"/>
              <a:t>t$NUM_SAMPLES</a:t>
            </a:r>
            <a:r>
              <a:rPr lang="en-US" dirty="0" smtClean="0"/>
              <a:t>";' &gt; $</a:t>
            </a:r>
            <a:r>
              <a:rPr lang="en-US" dirty="0" err="1" smtClean="0"/>
              <a:t>i.comp.tsv</a:t>
            </a:r>
            <a:r>
              <a:rPr lang="en-US" dirty="0" smtClean="0"/>
              <a:t> &amp; done</a:t>
            </a:r>
          </a:p>
          <a:p>
            <a:endParaRPr lang="en-US" dirty="0" smtClean="0"/>
          </a:p>
          <a:p>
            <a:endParaRPr lang="en-US" dirty="0" smtClean="0"/>
          </a:p>
          <a:p>
            <a:r>
              <a:rPr lang="en-US" dirty="0" smtClean="0"/>
              <a:t>#</a:t>
            </a:r>
            <a:r>
              <a:rPr lang="en-US" baseline="0" dirty="0" smtClean="0"/>
              <a:t> see how long a </a:t>
            </a:r>
            <a:r>
              <a:rPr lang="en-US" baseline="0" dirty="0" err="1" smtClean="0"/>
              <a:t>Lyve</a:t>
            </a:r>
            <a:r>
              <a:rPr lang="en-US" baseline="0" dirty="0" smtClean="0"/>
              <a:t>-SET run was, approximately</a:t>
            </a:r>
            <a:endParaRPr lang="en-US" dirty="0" smtClean="0"/>
          </a:p>
          <a:p>
            <a:r>
              <a:rPr lang="en-US" dirty="0" smtClean="0"/>
              <a:t>directoryDuration.pl $(cut -f 1 *.</a:t>
            </a:r>
            <a:r>
              <a:rPr lang="en-US" dirty="0" err="1" smtClean="0"/>
              <a:t>comp.tsv</a:t>
            </a:r>
            <a:r>
              <a:rPr lang="en-US" dirty="0" smtClean="0"/>
              <a:t>) --exclude '.fastq.gz$|</a:t>
            </a:r>
            <a:r>
              <a:rPr lang="en-US" dirty="0" err="1" smtClean="0"/>
              <a:t>msa</a:t>
            </a:r>
            <a:r>
              <a:rPr lang="en-US" dirty="0" smtClean="0"/>
              <a:t>_|SGELK' --include '.bam$|.log$|.</a:t>
            </a:r>
            <a:r>
              <a:rPr lang="en-US" dirty="0" err="1" smtClean="0"/>
              <a:t>informative.fasta</a:t>
            </a:r>
            <a:r>
              <a:rPr lang="en-US" dirty="0" smtClean="0"/>
              <a:t>$' | sort -k2,2n | column -t | </a:t>
            </a:r>
            <a:r>
              <a:rPr lang="en-US" dirty="0" err="1" smtClean="0"/>
              <a:t>perl</a:t>
            </a:r>
            <a:r>
              <a:rPr lang="en-US" dirty="0" smtClean="0"/>
              <a:t> -lane 'print if($F[1] &lt; 7200 &amp;&amp; $F[1] &gt; 900)'</a:t>
            </a:r>
            <a:endParaRPr lang="en-US" dirty="0"/>
          </a:p>
        </p:txBody>
      </p:sp>
      <p:sp>
        <p:nvSpPr>
          <p:cNvPr id="4" name="Slide Number Placeholder 3"/>
          <p:cNvSpPr>
            <a:spLocks noGrp="1"/>
          </p:cNvSpPr>
          <p:nvPr>
            <p:ph type="sldNum" sz="quarter" idx="10"/>
          </p:nvPr>
        </p:nvSpPr>
        <p:spPr/>
        <p:txBody>
          <a:bodyPr/>
          <a:lstStyle/>
          <a:p>
            <a:fld id="{164CC77B-A45B-4DF7-8A22-5127C3C169B9}" type="slidenum">
              <a:rPr lang="en-US" smtClean="0"/>
              <a:t>1</a:t>
            </a:fld>
            <a:endParaRPr lang="en-US"/>
          </a:p>
        </p:txBody>
      </p:sp>
    </p:spTree>
    <p:extLst>
      <p:ext uri="{BB962C8B-B14F-4D97-AF65-F5344CB8AC3E}">
        <p14:creationId xmlns:p14="http://schemas.microsoft.com/office/powerpoint/2010/main" val="1731324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DC 4x8 Scientific Poster Dark">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44B96"/>
        </a:solidFill>
        <a:effectLst/>
      </p:bgPr>
    </p:bg>
    <p:spTree>
      <p:nvGrpSpPr>
        <p:cNvPr id="1" name=""/>
        <p:cNvGrpSpPr/>
        <p:nvPr/>
      </p:nvGrpSpPr>
      <p:grpSpPr>
        <a:xfrm>
          <a:off x="0" y="0"/>
          <a:ext cx="0" cy="0"/>
          <a:chOff x="0" y="0"/>
          <a:chExt cx="0" cy="0"/>
        </a:xfrm>
      </p:grpSpPr>
      <p:grpSp>
        <p:nvGrpSpPr>
          <p:cNvPr id="15" name="Group 23"/>
          <p:cNvGrpSpPr/>
          <p:nvPr userDrawn="1"/>
        </p:nvGrpSpPr>
        <p:grpSpPr>
          <a:xfrm>
            <a:off x="0" y="0"/>
            <a:ext cx="38404800" cy="38404800"/>
            <a:chOff x="0" y="3448594"/>
            <a:chExt cx="10972800" cy="18497006"/>
          </a:xfrm>
        </p:grpSpPr>
        <p:sp>
          <p:nvSpPr>
            <p:cNvPr id="20" name="Freeform 19"/>
            <p:cNvSpPr/>
            <p:nvPr userDrawn="1"/>
          </p:nvSpPr>
          <p:spPr>
            <a:xfrm>
              <a:off x="0" y="15925798"/>
              <a:ext cx="10972800" cy="6019801"/>
            </a:xfrm>
            <a:custGeom>
              <a:avLst/>
              <a:gdLst>
                <a:gd name="connsiteX0" fmla="*/ 0 w 3778623"/>
                <a:gd name="connsiteY0" fmla="*/ 5553635 h 5553635"/>
                <a:gd name="connsiteX1" fmla="*/ 1889312 w 3778623"/>
                <a:gd name="connsiteY1" fmla="*/ 0 h 5553635"/>
                <a:gd name="connsiteX2" fmla="*/ 3778623 w 3778623"/>
                <a:gd name="connsiteY2" fmla="*/ 5553635 h 5553635"/>
                <a:gd name="connsiteX3" fmla="*/ 0 w 3778623"/>
                <a:gd name="connsiteY3" fmla="*/ 5553635 h 5553635"/>
                <a:gd name="connsiteX0" fmla="*/ 0 w 6548718"/>
                <a:gd name="connsiteY0" fmla="*/ 7436223 h 7436223"/>
                <a:gd name="connsiteX1" fmla="*/ 4659407 w 6548718"/>
                <a:gd name="connsiteY1" fmla="*/ 0 h 7436223"/>
                <a:gd name="connsiteX2" fmla="*/ 6548718 w 6548718"/>
                <a:gd name="connsiteY2" fmla="*/ 5553635 h 7436223"/>
                <a:gd name="connsiteX3" fmla="*/ 0 w 6548718"/>
                <a:gd name="connsiteY3" fmla="*/ 7436223 h 7436223"/>
                <a:gd name="connsiteX0" fmla="*/ 0 w 16459200"/>
                <a:gd name="connsiteY0" fmla="*/ 7436223 h 7436223"/>
                <a:gd name="connsiteX1" fmla="*/ 4659407 w 16459200"/>
                <a:gd name="connsiteY1" fmla="*/ 0 h 7436223"/>
                <a:gd name="connsiteX2" fmla="*/ 16459200 w 16459200"/>
                <a:gd name="connsiteY2" fmla="*/ 7436223 h 7436223"/>
                <a:gd name="connsiteX3" fmla="*/ 0 w 16459200"/>
                <a:gd name="connsiteY3" fmla="*/ 7436223 h 7436223"/>
                <a:gd name="connsiteX0" fmla="*/ 0 w 16459200"/>
                <a:gd name="connsiteY0" fmla="*/ 8431305 h 8431305"/>
                <a:gd name="connsiteX1" fmla="*/ 16459200 w 16459200"/>
                <a:gd name="connsiteY1" fmla="*/ 0 h 8431305"/>
                <a:gd name="connsiteX2" fmla="*/ 16459200 w 16459200"/>
                <a:gd name="connsiteY2" fmla="*/ 8431305 h 8431305"/>
                <a:gd name="connsiteX3" fmla="*/ 0 w 16459200"/>
                <a:gd name="connsiteY3" fmla="*/ 8431305 h 8431305"/>
                <a:gd name="connsiteX0" fmla="*/ 0 w 16459200"/>
                <a:gd name="connsiteY0" fmla="*/ 9036423 h 9036423"/>
                <a:gd name="connsiteX1" fmla="*/ 16459200 w 16459200"/>
                <a:gd name="connsiteY1" fmla="*/ 0 h 9036423"/>
                <a:gd name="connsiteX2" fmla="*/ 16459200 w 16459200"/>
                <a:gd name="connsiteY2" fmla="*/ 9036423 h 9036423"/>
                <a:gd name="connsiteX3" fmla="*/ 0 w 16459200"/>
                <a:gd name="connsiteY3" fmla="*/ 9036423 h 9036423"/>
                <a:gd name="connsiteX0" fmla="*/ 0 w 16459200"/>
                <a:gd name="connsiteY0" fmla="*/ 5867400 h 5867400"/>
                <a:gd name="connsiteX1" fmla="*/ 16459200 w 16459200"/>
                <a:gd name="connsiteY1" fmla="*/ 0 h 5867400"/>
                <a:gd name="connsiteX2" fmla="*/ 16459200 w 16459200"/>
                <a:gd name="connsiteY2" fmla="*/ 5867400 h 5867400"/>
                <a:gd name="connsiteX3" fmla="*/ 0 w 16459200"/>
                <a:gd name="connsiteY3" fmla="*/ 5867400 h 5867400"/>
                <a:gd name="connsiteX0" fmla="*/ 0 w 16459200"/>
                <a:gd name="connsiteY0" fmla="*/ 6019801 h 6019801"/>
                <a:gd name="connsiteX1" fmla="*/ 16459200 w 16459200"/>
                <a:gd name="connsiteY1" fmla="*/ 0 h 6019801"/>
                <a:gd name="connsiteX2" fmla="*/ 16459200 w 16459200"/>
                <a:gd name="connsiteY2" fmla="*/ 6019801 h 6019801"/>
                <a:gd name="connsiteX3" fmla="*/ 0 w 16459200"/>
                <a:gd name="connsiteY3" fmla="*/ 6019801 h 6019801"/>
              </a:gdLst>
              <a:ahLst/>
              <a:cxnLst>
                <a:cxn ang="0">
                  <a:pos x="connsiteX0" y="connsiteY0"/>
                </a:cxn>
                <a:cxn ang="0">
                  <a:pos x="connsiteX1" y="connsiteY1"/>
                </a:cxn>
                <a:cxn ang="0">
                  <a:pos x="connsiteX2" y="connsiteY2"/>
                </a:cxn>
                <a:cxn ang="0">
                  <a:pos x="connsiteX3" y="connsiteY3"/>
                </a:cxn>
              </a:cxnLst>
              <a:rect l="l" t="t" r="r" b="b"/>
              <a:pathLst>
                <a:path w="16459200" h="6019801">
                  <a:moveTo>
                    <a:pt x="0" y="6019801"/>
                  </a:moveTo>
                  <a:lnTo>
                    <a:pt x="16459200" y="0"/>
                  </a:lnTo>
                  <a:lnTo>
                    <a:pt x="16459200" y="6019801"/>
                  </a:lnTo>
                  <a:lnTo>
                    <a:pt x="0" y="6019801"/>
                  </a:lnTo>
                  <a:close/>
                </a:path>
              </a:pathLst>
            </a:custGeom>
            <a:solidFill>
              <a:srgbClr val="146CBA">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625"/>
            </a:p>
          </p:txBody>
        </p:sp>
        <p:sp>
          <p:nvSpPr>
            <p:cNvPr id="21" name="Freeform 20"/>
            <p:cNvSpPr/>
            <p:nvPr userDrawn="1"/>
          </p:nvSpPr>
          <p:spPr>
            <a:xfrm>
              <a:off x="0" y="3448594"/>
              <a:ext cx="10972800" cy="18497006"/>
            </a:xfrm>
            <a:custGeom>
              <a:avLst/>
              <a:gdLst>
                <a:gd name="connsiteX0" fmla="*/ 0 w 5096435"/>
                <a:gd name="connsiteY0" fmla="*/ 0 h 1492624"/>
                <a:gd name="connsiteX1" fmla="*/ 5096435 w 5096435"/>
                <a:gd name="connsiteY1" fmla="*/ 0 h 1492624"/>
                <a:gd name="connsiteX2" fmla="*/ 5096435 w 5096435"/>
                <a:gd name="connsiteY2" fmla="*/ 1492624 h 1492624"/>
                <a:gd name="connsiteX3" fmla="*/ 0 w 5096435"/>
                <a:gd name="connsiteY3" fmla="*/ 1492624 h 1492624"/>
                <a:gd name="connsiteX4" fmla="*/ 0 w 5096435"/>
                <a:gd name="connsiteY4" fmla="*/ 0 h 1492624"/>
                <a:gd name="connsiteX0" fmla="*/ 699247 w 5795682"/>
                <a:gd name="connsiteY0" fmla="*/ 0 h 7718612"/>
                <a:gd name="connsiteX1" fmla="*/ 5795682 w 5795682"/>
                <a:gd name="connsiteY1" fmla="*/ 0 h 7718612"/>
                <a:gd name="connsiteX2" fmla="*/ 5795682 w 5795682"/>
                <a:gd name="connsiteY2" fmla="*/ 1492624 h 7718612"/>
                <a:gd name="connsiteX3" fmla="*/ 0 w 5795682"/>
                <a:gd name="connsiteY3" fmla="*/ 7718612 h 7718612"/>
                <a:gd name="connsiteX4" fmla="*/ 699247 w 5795682"/>
                <a:gd name="connsiteY4" fmla="*/ 0 h 7718612"/>
                <a:gd name="connsiteX0" fmla="*/ 699247 w 14226988"/>
                <a:gd name="connsiteY0" fmla="*/ 457200 h 8175812"/>
                <a:gd name="connsiteX1" fmla="*/ 5795682 w 14226988"/>
                <a:gd name="connsiteY1" fmla="*/ 457200 h 8175812"/>
                <a:gd name="connsiteX2" fmla="*/ 14226988 w 14226988"/>
                <a:gd name="connsiteY2" fmla="*/ 0 h 8175812"/>
                <a:gd name="connsiteX3" fmla="*/ 0 w 14226988"/>
                <a:gd name="connsiteY3" fmla="*/ 8175812 h 8175812"/>
                <a:gd name="connsiteX4" fmla="*/ 699247 w 14226988"/>
                <a:gd name="connsiteY4" fmla="*/ 457200 h 8175812"/>
                <a:gd name="connsiteX0" fmla="*/ 699247 w 16459200"/>
                <a:gd name="connsiteY0" fmla="*/ 13447 h 7732059"/>
                <a:gd name="connsiteX1" fmla="*/ 5795682 w 16459200"/>
                <a:gd name="connsiteY1" fmla="*/ 13447 h 7732059"/>
                <a:gd name="connsiteX2" fmla="*/ 16459200 w 16459200"/>
                <a:gd name="connsiteY2" fmla="*/ 0 h 7732059"/>
                <a:gd name="connsiteX3" fmla="*/ 0 w 16459200"/>
                <a:gd name="connsiteY3" fmla="*/ 7732059 h 7732059"/>
                <a:gd name="connsiteX4" fmla="*/ 699247 w 16459200"/>
                <a:gd name="connsiteY4" fmla="*/ 13447 h 7732059"/>
                <a:gd name="connsiteX0" fmla="*/ 699247 w 16459200"/>
                <a:gd name="connsiteY0" fmla="*/ 537882 h 8256494"/>
                <a:gd name="connsiteX1" fmla="*/ 7234518 w 16459200"/>
                <a:gd name="connsiteY1" fmla="*/ 0 h 8256494"/>
                <a:gd name="connsiteX2" fmla="*/ 16459200 w 16459200"/>
                <a:gd name="connsiteY2" fmla="*/ 524435 h 8256494"/>
                <a:gd name="connsiteX3" fmla="*/ 0 w 16459200"/>
                <a:gd name="connsiteY3" fmla="*/ 8256494 h 8256494"/>
                <a:gd name="connsiteX4" fmla="*/ 699247 w 16459200"/>
                <a:gd name="connsiteY4" fmla="*/ 537882 h 8256494"/>
                <a:gd name="connsiteX0" fmla="*/ 699247 w 16459200"/>
                <a:gd name="connsiteY0" fmla="*/ 3254188 h 10972800"/>
                <a:gd name="connsiteX1" fmla="*/ 16459200 w 16459200"/>
                <a:gd name="connsiteY1" fmla="*/ 0 h 10972800"/>
                <a:gd name="connsiteX2" fmla="*/ 16459200 w 16459200"/>
                <a:gd name="connsiteY2" fmla="*/ 3240741 h 10972800"/>
                <a:gd name="connsiteX3" fmla="*/ 0 w 16459200"/>
                <a:gd name="connsiteY3" fmla="*/ 10972800 h 10972800"/>
                <a:gd name="connsiteX4" fmla="*/ 699247 w 16459200"/>
                <a:gd name="connsiteY4" fmla="*/ 3254188 h 10972800"/>
                <a:gd name="connsiteX0" fmla="*/ 13473953 w 16459200"/>
                <a:gd name="connsiteY0" fmla="*/ 0 h 10972800"/>
                <a:gd name="connsiteX1" fmla="*/ 16459200 w 16459200"/>
                <a:gd name="connsiteY1" fmla="*/ 0 h 10972800"/>
                <a:gd name="connsiteX2" fmla="*/ 16459200 w 16459200"/>
                <a:gd name="connsiteY2" fmla="*/ 3240741 h 10972800"/>
                <a:gd name="connsiteX3" fmla="*/ 0 w 16459200"/>
                <a:gd name="connsiteY3" fmla="*/ 10972800 h 10972800"/>
                <a:gd name="connsiteX4" fmla="*/ 13473953 w 16459200"/>
                <a:gd name="connsiteY4" fmla="*/ 0 h 10972800"/>
                <a:gd name="connsiteX0" fmla="*/ 13473953 w 16459200"/>
                <a:gd name="connsiteY0" fmla="*/ 0 h 10972800"/>
                <a:gd name="connsiteX1" fmla="*/ 16459200 w 16459200"/>
                <a:gd name="connsiteY1" fmla="*/ 0 h 10972800"/>
                <a:gd name="connsiteX2" fmla="*/ 16459200 w 16459200"/>
                <a:gd name="connsiteY2" fmla="*/ 1219200 h 10972800"/>
                <a:gd name="connsiteX3" fmla="*/ 0 w 16459200"/>
                <a:gd name="connsiteY3" fmla="*/ 10972800 h 10972800"/>
                <a:gd name="connsiteX4" fmla="*/ 13473953 w 16459200"/>
                <a:gd name="connsiteY4" fmla="*/ 0 h 10972800"/>
                <a:gd name="connsiteX0" fmla="*/ 14973300 w 16459200"/>
                <a:gd name="connsiteY0" fmla="*/ 0 h 21945600"/>
                <a:gd name="connsiteX1" fmla="*/ 16459200 w 16459200"/>
                <a:gd name="connsiteY1" fmla="*/ 10972800 h 21945600"/>
                <a:gd name="connsiteX2" fmla="*/ 16459200 w 16459200"/>
                <a:gd name="connsiteY2" fmla="*/ 12192000 h 21945600"/>
                <a:gd name="connsiteX3" fmla="*/ 0 w 16459200"/>
                <a:gd name="connsiteY3" fmla="*/ 21945600 h 21945600"/>
                <a:gd name="connsiteX4" fmla="*/ 14973300 w 16459200"/>
                <a:gd name="connsiteY4" fmla="*/ 0 h 21945600"/>
                <a:gd name="connsiteX0" fmla="*/ 14973300 w 16459200"/>
                <a:gd name="connsiteY0" fmla="*/ 0 h 21945600"/>
                <a:gd name="connsiteX1" fmla="*/ 16459200 w 16459200"/>
                <a:gd name="connsiteY1" fmla="*/ 0 h 21945600"/>
                <a:gd name="connsiteX2" fmla="*/ 16459200 w 16459200"/>
                <a:gd name="connsiteY2" fmla="*/ 12192000 h 21945600"/>
                <a:gd name="connsiteX3" fmla="*/ 0 w 16459200"/>
                <a:gd name="connsiteY3" fmla="*/ 21945600 h 21945600"/>
                <a:gd name="connsiteX4" fmla="*/ 14973300 w 16459200"/>
                <a:gd name="connsiteY4" fmla="*/ 0 h 21945600"/>
                <a:gd name="connsiteX0" fmla="*/ 14973300 w 16459200"/>
                <a:gd name="connsiteY0" fmla="*/ 0 h 21945600"/>
                <a:gd name="connsiteX1" fmla="*/ 16459200 w 16459200"/>
                <a:gd name="connsiteY1" fmla="*/ 0 h 21945600"/>
                <a:gd name="connsiteX2" fmla="*/ 16459200 w 16459200"/>
                <a:gd name="connsiteY2" fmla="*/ 8305800 h 21945600"/>
                <a:gd name="connsiteX3" fmla="*/ 0 w 16459200"/>
                <a:gd name="connsiteY3" fmla="*/ 21945600 h 21945600"/>
                <a:gd name="connsiteX4" fmla="*/ 14973300 w 16459200"/>
                <a:gd name="connsiteY4" fmla="*/ 0 h 21945600"/>
                <a:gd name="connsiteX0" fmla="*/ 14973300 w 16459200"/>
                <a:gd name="connsiteY0" fmla="*/ 0 h 21945600"/>
                <a:gd name="connsiteX1" fmla="*/ 16459200 w 16459200"/>
                <a:gd name="connsiteY1" fmla="*/ 0 h 21945600"/>
                <a:gd name="connsiteX2" fmla="*/ 16459200 w 16459200"/>
                <a:gd name="connsiteY2" fmla="*/ 7620000 h 21945600"/>
                <a:gd name="connsiteX3" fmla="*/ 0 w 16459200"/>
                <a:gd name="connsiteY3" fmla="*/ 21945600 h 21945600"/>
                <a:gd name="connsiteX4" fmla="*/ 14973300 w 16459200"/>
                <a:gd name="connsiteY4" fmla="*/ 0 h 21945600"/>
                <a:gd name="connsiteX0" fmla="*/ 14973300 w 16459200"/>
                <a:gd name="connsiteY0" fmla="*/ 0 h 21945600"/>
                <a:gd name="connsiteX1" fmla="*/ 16459200 w 16459200"/>
                <a:gd name="connsiteY1" fmla="*/ 0 h 21945600"/>
                <a:gd name="connsiteX2" fmla="*/ 16459200 w 16459200"/>
                <a:gd name="connsiteY2" fmla="*/ 8229600 h 21945600"/>
                <a:gd name="connsiteX3" fmla="*/ 0 w 16459200"/>
                <a:gd name="connsiteY3" fmla="*/ 21945600 h 21945600"/>
                <a:gd name="connsiteX4" fmla="*/ 14973300 w 16459200"/>
                <a:gd name="connsiteY4" fmla="*/ 0 h 21945600"/>
                <a:gd name="connsiteX0" fmla="*/ 14970034 w 16459200"/>
                <a:gd name="connsiteY0" fmla="*/ 3448594 h 21945600"/>
                <a:gd name="connsiteX1" fmla="*/ 16459200 w 16459200"/>
                <a:gd name="connsiteY1" fmla="*/ 0 h 21945600"/>
                <a:gd name="connsiteX2" fmla="*/ 16459200 w 16459200"/>
                <a:gd name="connsiteY2" fmla="*/ 8229600 h 21945600"/>
                <a:gd name="connsiteX3" fmla="*/ 0 w 16459200"/>
                <a:gd name="connsiteY3" fmla="*/ 21945600 h 21945600"/>
                <a:gd name="connsiteX4" fmla="*/ 14970034 w 16459200"/>
                <a:gd name="connsiteY4" fmla="*/ 3448594 h 21945600"/>
                <a:gd name="connsiteX0" fmla="*/ 14970034 w 16459200"/>
                <a:gd name="connsiteY0" fmla="*/ 0 h 18497006"/>
                <a:gd name="connsiteX1" fmla="*/ 16459200 w 16459200"/>
                <a:gd name="connsiteY1" fmla="*/ 0 h 18497006"/>
                <a:gd name="connsiteX2" fmla="*/ 16459200 w 16459200"/>
                <a:gd name="connsiteY2" fmla="*/ 4781006 h 18497006"/>
                <a:gd name="connsiteX3" fmla="*/ 0 w 16459200"/>
                <a:gd name="connsiteY3" fmla="*/ 18497006 h 18497006"/>
                <a:gd name="connsiteX4" fmla="*/ 14970034 w 16459200"/>
                <a:gd name="connsiteY4" fmla="*/ 0 h 184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59200" h="18497006">
                  <a:moveTo>
                    <a:pt x="14970034" y="0"/>
                  </a:moveTo>
                  <a:lnTo>
                    <a:pt x="16459200" y="0"/>
                  </a:lnTo>
                  <a:lnTo>
                    <a:pt x="16459200" y="4781006"/>
                  </a:lnTo>
                  <a:lnTo>
                    <a:pt x="0" y="18497006"/>
                  </a:lnTo>
                  <a:lnTo>
                    <a:pt x="14970034" y="0"/>
                  </a:lnTo>
                  <a:close/>
                </a:path>
              </a:pathLst>
            </a:custGeom>
            <a:solidFill>
              <a:srgbClr val="146F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625"/>
            </a:p>
          </p:txBody>
        </p:sp>
        <p:sp>
          <p:nvSpPr>
            <p:cNvPr id="22" name="Freeform 21"/>
            <p:cNvSpPr/>
            <p:nvPr userDrawn="1"/>
          </p:nvSpPr>
          <p:spPr>
            <a:xfrm>
              <a:off x="0" y="13030200"/>
              <a:ext cx="10972800" cy="8915400"/>
            </a:xfrm>
            <a:custGeom>
              <a:avLst/>
              <a:gdLst>
                <a:gd name="connsiteX0" fmla="*/ 0 w 3778623"/>
                <a:gd name="connsiteY0" fmla="*/ 5553635 h 5553635"/>
                <a:gd name="connsiteX1" fmla="*/ 1889312 w 3778623"/>
                <a:gd name="connsiteY1" fmla="*/ 0 h 5553635"/>
                <a:gd name="connsiteX2" fmla="*/ 3778623 w 3778623"/>
                <a:gd name="connsiteY2" fmla="*/ 5553635 h 5553635"/>
                <a:gd name="connsiteX3" fmla="*/ 0 w 3778623"/>
                <a:gd name="connsiteY3" fmla="*/ 5553635 h 5553635"/>
                <a:gd name="connsiteX0" fmla="*/ 0 w 6548718"/>
                <a:gd name="connsiteY0" fmla="*/ 7436223 h 7436223"/>
                <a:gd name="connsiteX1" fmla="*/ 4659407 w 6548718"/>
                <a:gd name="connsiteY1" fmla="*/ 0 h 7436223"/>
                <a:gd name="connsiteX2" fmla="*/ 6548718 w 6548718"/>
                <a:gd name="connsiteY2" fmla="*/ 5553635 h 7436223"/>
                <a:gd name="connsiteX3" fmla="*/ 0 w 6548718"/>
                <a:gd name="connsiteY3" fmla="*/ 7436223 h 7436223"/>
                <a:gd name="connsiteX0" fmla="*/ 0 w 16459200"/>
                <a:gd name="connsiteY0" fmla="*/ 7436223 h 7436223"/>
                <a:gd name="connsiteX1" fmla="*/ 4659407 w 16459200"/>
                <a:gd name="connsiteY1" fmla="*/ 0 h 7436223"/>
                <a:gd name="connsiteX2" fmla="*/ 16459200 w 16459200"/>
                <a:gd name="connsiteY2" fmla="*/ 7436223 h 7436223"/>
                <a:gd name="connsiteX3" fmla="*/ 0 w 16459200"/>
                <a:gd name="connsiteY3" fmla="*/ 7436223 h 7436223"/>
                <a:gd name="connsiteX0" fmla="*/ 0 w 16459200"/>
                <a:gd name="connsiteY0" fmla="*/ 8431305 h 8431305"/>
                <a:gd name="connsiteX1" fmla="*/ 16459200 w 16459200"/>
                <a:gd name="connsiteY1" fmla="*/ 0 h 8431305"/>
                <a:gd name="connsiteX2" fmla="*/ 16459200 w 16459200"/>
                <a:gd name="connsiteY2" fmla="*/ 8431305 h 8431305"/>
                <a:gd name="connsiteX3" fmla="*/ 0 w 16459200"/>
                <a:gd name="connsiteY3" fmla="*/ 8431305 h 8431305"/>
                <a:gd name="connsiteX0" fmla="*/ 0 w 16459200"/>
                <a:gd name="connsiteY0" fmla="*/ 9036423 h 9036423"/>
                <a:gd name="connsiteX1" fmla="*/ 16459200 w 16459200"/>
                <a:gd name="connsiteY1" fmla="*/ 0 h 9036423"/>
                <a:gd name="connsiteX2" fmla="*/ 16459200 w 16459200"/>
                <a:gd name="connsiteY2" fmla="*/ 9036423 h 9036423"/>
                <a:gd name="connsiteX3" fmla="*/ 0 w 16459200"/>
                <a:gd name="connsiteY3" fmla="*/ 9036423 h 9036423"/>
                <a:gd name="connsiteX0" fmla="*/ 0 w 16208188"/>
                <a:gd name="connsiteY0" fmla="*/ 10067364 h 10067364"/>
                <a:gd name="connsiteX1" fmla="*/ 16208188 w 16208188"/>
                <a:gd name="connsiteY1" fmla="*/ 0 h 10067364"/>
                <a:gd name="connsiteX2" fmla="*/ 16208188 w 16208188"/>
                <a:gd name="connsiteY2" fmla="*/ 9036423 h 10067364"/>
                <a:gd name="connsiteX3" fmla="*/ 0 w 16208188"/>
                <a:gd name="connsiteY3" fmla="*/ 10067364 h 10067364"/>
                <a:gd name="connsiteX0" fmla="*/ 0 w 16208188"/>
                <a:gd name="connsiteY0" fmla="*/ 10972801 h 10972801"/>
                <a:gd name="connsiteX1" fmla="*/ 8973670 w 16208188"/>
                <a:gd name="connsiteY1" fmla="*/ 0 h 10972801"/>
                <a:gd name="connsiteX2" fmla="*/ 16208188 w 16208188"/>
                <a:gd name="connsiteY2" fmla="*/ 9941860 h 10972801"/>
                <a:gd name="connsiteX3" fmla="*/ 0 w 16208188"/>
                <a:gd name="connsiteY3" fmla="*/ 10972801 h 10972801"/>
                <a:gd name="connsiteX0" fmla="*/ 0 w 12362329"/>
                <a:gd name="connsiteY0" fmla="*/ 10972801 h 10972801"/>
                <a:gd name="connsiteX1" fmla="*/ 8973670 w 12362329"/>
                <a:gd name="connsiteY1" fmla="*/ 0 h 10972801"/>
                <a:gd name="connsiteX2" fmla="*/ 12362329 w 12362329"/>
                <a:gd name="connsiteY2" fmla="*/ 1 h 10972801"/>
                <a:gd name="connsiteX3" fmla="*/ 0 w 12362329"/>
                <a:gd name="connsiteY3" fmla="*/ 10972801 h 10972801"/>
                <a:gd name="connsiteX0" fmla="*/ 0 w 16459199"/>
                <a:gd name="connsiteY0" fmla="*/ 10972801 h 10972801"/>
                <a:gd name="connsiteX1" fmla="*/ 8973670 w 16459199"/>
                <a:gd name="connsiteY1" fmla="*/ 0 h 10972801"/>
                <a:gd name="connsiteX2" fmla="*/ 16459199 w 16459199"/>
                <a:gd name="connsiteY2" fmla="*/ 1219200 h 10972801"/>
                <a:gd name="connsiteX3" fmla="*/ 0 w 16459199"/>
                <a:gd name="connsiteY3" fmla="*/ 10972801 h 10972801"/>
                <a:gd name="connsiteX0" fmla="*/ 0 w 16459199"/>
                <a:gd name="connsiteY0" fmla="*/ 10972801 h 10972801"/>
                <a:gd name="connsiteX1" fmla="*/ 13487398 w 16459199"/>
                <a:gd name="connsiteY1" fmla="*/ 0 h 10972801"/>
                <a:gd name="connsiteX2" fmla="*/ 16459199 w 16459199"/>
                <a:gd name="connsiteY2" fmla="*/ 1219200 h 10972801"/>
                <a:gd name="connsiteX3" fmla="*/ 0 w 16459199"/>
                <a:gd name="connsiteY3" fmla="*/ 10972801 h 10972801"/>
                <a:gd name="connsiteX0" fmla="*/ 0 w 16459199"/>
                <a:gd name="connsiteY0" fmla="*/ 10972801 h 10972801"/>
                <a:gd name="connsiteX1" fmla="*/ 13487398 w 16459199"/>
                <a:gd name="connsiteY1" fmla="*/ 0 h 10972801"/>
                <a:gd name="connsiteX2" fmla="*/ 16459199 w 16459199"/>
                <a:gd name="connsiteY2" fmla="*/ 5867401 h 10972801"/>
                <a:gd name="connsiteX3" fmla="*/ 0 w 16459199"/>
                <a:gd name="connsiteY3" fmla="*/ 10972801 h 10972801"/>
                <a:gd name="connsiteX0" fmla="*/ 0 w 16459199"/>
                <a:gd name="connsiteY0" fmla="*/ 8915400 h 8915400"/>
                <a:gd name="connsiteX1" fmla="*/ 16459199 w 16459199"/>
                <a:gd name="connsiteY1" fmla="*/ 0 h 8915400"/>
                <a:gd name="connsiteX2" fmla="*/ 16459199 w 16459199"/>
                <a:gd name="connsiteY2" fmla="*/ 3810000 h 8915400"/>
                <a:gd name="connsiteX3" fmla="*/ 0 w 16459199"/>
                <a:gd name="connsiteY3" fmla="*/ 8915400 h 8915400"/>
              </a:gdLst>
              <a:ahLst/>
              <a:cxnLst>
                <a:cxn ang="0">
                  <a:pos x="connsiteX0" y="connsiteY0"/>
                </a:cxn>
                <a:cxn ang="0">
                  <a:pos x="connsiteX1" y="connsiteY1"/>
                </a:cxn>
                <a:cxn ang="0">
                  <a:pos x="connsiteX2" y="connsiteY2"/>
                </a:cxn>
                <a:cxn ang="0">
                  <a:pos x="connsiteX3" y="connsiteY3"/>
                </a:cxn>
              </a:cxnLst>
              <a:rect l="l" t="t" r="r" b="b"/>
              <a:pathLst>
                <a:path w="16459199" h="8915400">
                  <a:moveTo>
                    <a:pt x="0" y="8915400"/>
                  </a:moveTo>
                  <a:lnTo>
                    <a:pt x="16459199" y="0"/>
                  </a:lnTo>
                  <a:lnTo>
                    <a:pt x="16459199" y="3810000"/>
                  </a:lnTo>
                  <a:lnTo>
                    <a:pt x="0" y="8915400"/>
                  </a:lnTo>
                  <a:close/>
                </a:path>
              </a:pathLst>
            </a:custGeom>
            <a:solidFill>
              <a:srgbClr val="145FAC">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625"/>
            </a:p>
          </p:txBody>
        </p:sp>
        <p:sp>
          <p:nvSpPr>
            <p:cNvPr id="23" name="Freeform 22"/>
            <p:cNvSpPr/>
            <p:nvPr userDrawn="1"/>
          </p:nvSpPr>
          <p:spPr>
            <a:xfrm>
              <a:off x="0" y="8534400"/>
              <a:ext cx="10972800" cy="13411200"/>
            </a:xfrm>
            <a:custGeom>
              <a:avLst/>
              <a:gdLst>
                <a:gd name="connsiteX0" fmla="*/ 0 w 3778623"/>
                <a:gd name="connsiteY0" fmla="*/ 5553635 h 5553635"/>
                <a:gd name="connsiteX1" fmla="*/ 1889312 w 3778623"/>
                <a:gd name="connsiteY1" fmla="*/ 0 h 5553635"/>
                <a:gd name="connsiteX2" fmla="*/ 3778623 w 3778623"/>
                <a:gd name="connsiteY2" fmla="*/ 5553635 h 5553635"/>
                <a:gd name="connsiteX3" fmla="*/ 0 w 3778623"/>
                <a:gd name="connsiteY3" fmla="*/ 5553635 h 5553635"/>
                <a:gd name="connsiteX0" fmla="*/ 0 w 6548718"/>
                <a:gd name="connsiteY0" fmla="*/ 7436223 h 7436223"/>
                <a:gd name="connsiteX1" fmla="*/ 4659407 w 6548718"/>
                <a:gd name="connsiteY1" fmla="*/ 0 h 7436223"/>
                <a:gd name="connsiteX2" fmla="*/ 6548718 w 6548718"/>
                <a:gd name="connsiteY2" fmla="*/ 5553635 h 7436223"/>
                <a:gd name="connsiteX3" fmla="*/ 0 w 6548718"/>
                <a:gd name="connsiteY3" fmla="*/ 7436223 h 7436223"/>
                <a:gd name="connsiteX0" fmla="*/ 0 w 16459200"/>
                <a:gd name="connsiteY0" fmla="*/ 7436223 h 7436223"/>
                <a:gd name="connsiteX1" fmla="*/ 4659407 w 16459200"/>
                <a:gd name="connsiteY1" fmla="*/ 0 h 7436223"/>
                <a:gd name="connsiteX2" fmla="*/ 16459200 w 16459200"/>
                <a:gd name="connsiteY2" fmla="*/ 7436223 h 7436223"/>
                <a:gd name="connsiteX3" fmla="*/ 0 w 16459200"/>
                <a:gd name="connsiteY3" fmla="*/ 7436223 h 7436223"/>
                <a:gd name="connsiteX0" fmla="*/ 0 w 16459200"/>
                <a:gd name="connsiteY0" fmla="*/ 8431305 h 8431305"/>
                <a:gd name="connsiteX1" fmla="*/ 16459200 w 16459200"/>
                <a:gd name="connsiteY1" fmla="*/ 0 h 8431305"/>
                <a:gd name="connsiteX2" fmla="*/ 16459200 w 16459200"/>
                <a:gd name="connsiteY2" fmla="*/ 8431305 h 8431305"/>
                <a:gd name="connsiteX3" fmla="*/ 0 w 16459200"/>
                <a:gd name="connsiteY3" fmla="*/ 8431305 h 8431305"/>
                <a:gd name="connsiteX0" fmla="*/ 0 w 16459200"/>
                <a:gd name="connsiteY0" fmla="*/ 9036423 h 9036423"/>
                <a:gd name="connsiteX1" fmla="*/ 16459200 w 16459200"/>
                <a:gd name="connsiteY1" fmla="*/ 0 h 9036423"/>
                <a:gd name="connsiteX2" fmla="*/ 16459200 w 16459200"/>
                <a:gd name="connsiteY2" fmla="*/ 9036423 h 9036423"/>
                <a:gd name="connsiteX3" fmla="*/ 0 w 16459200"/>
                <a:gd name="connsiteY3" fmla="*/ 9036423 h 9036423"/>
                <a:gd name="connsiteX0" fmla="*/ 0 w 16208188"/>
                <a:gd name="connsiteY0" fmla="*/ 10067364 h 10067364"/>
                <a:gd name="connsiteX1" fmla="*/ 16208188 w 16208188"/>
                <a:gd name="connsiteY1" fmla="*/ 0 h 10067364"/>
                <a:gd name="connsiteX2" fmla="*/ 16208188 w 16208188"/>
                <a:gd name="connsiteY2" fmla="*/ 9036423 h 10067364"/>
                <a:gd name="connsiteX3" fmla="*/ 0 w 16208188"/>
                <a:gd name="connsiteY3" fmla="*/ 10067364 h 10067364"/>
                <a:gd name="connsiteX0" fmla="*/ 0 w 16208188"/>
                <a:gd name="connsiteY0" fmla="*/ 10972801 h 10972801"/>
                <a:gd name="connsiteX1" fmla="*/ 8973670 w 16208188"/>
                <a:gd name="connsiteY1" fmla="*/ 0 h 10972801"/>
                <a:gd name="connsiteX2" fmla="*/ 16208188 w 16208188"/>
                <a:gd name="connsiteY2" fmla="*/ 9941860 h 10972801"/>
                <a:gd name="connsiteX3" fmla="*/ 0 w 16208188"/>
                <a:gd name="connsiteY3" fmla="*/ 10972801 h 10972801"/>
                <a:gd name="connsiteX0" fmla="*/ 0 w 12362329"/>
                <a:gd name="connsiteY0" fmla="*/ 10972801 h 10972801"/>
                <a:gd name="connsiteX1" fmla="*/ 8973670 w 12362329"/>
                <a:gd name="connsiteY1" fmla="*/ 0 h 10972801"/>
                <a:gd name="connsiteX2" fmla="*/ 12362329 w 12362329"/>
                <a:gd name="connsiteY2" fmla="*/ 1 h 10972801"/>
                <a:gd name="connsiteX3" fmla="*/ 0 w 12362329"/>
                <a:gd name="connsiteY3" fmla="*/ 10972801 h 10972801"/>
                <a:gd name="connsiteX0" fmla="*/ 0 w 12362329"/>
                <a:gd name="connsiteY0" fmla="*/ 10972800 h 10972800"/>
                <a:gd name="connsiteX1" fmla="*/ 4953000 w 12362329"/>
                <a:gd name="connsiteY1" fmla="*/ 0 h 10972800"/>
                <a:gd name="connsiteX2" fmla="*/ 12362329 w 12362329"/>
                <a:gd name="connsiteY2" fmla="*/ 0 h 10972800"/>
                <a:gd name="connsiteX3" fmla="*/ 0 w 12362329"/>
                <a:gd name="connsiteY3" fmla="*/ 10972800 h 10972800"/>
                <a:gd name="connsiteX0" fmla="*/ 0 w 8812305"/>
                <a:gd name="connsiteY0" fmla="*/ 10972801 h 10972801"/>
                <a:gd name="connsiteX1" fmla="*/ 4953000 w 8812305"/>
                <a:gd name="connsiteY1" fmla="*/ 1 h 10972801"/>
                <a:gd name="connsiteX2" fmla="*/ 8812305 w 8812305"/>
                <a:gd name="connsiteY2" fmla="*/ 0 h 10972801"/>
                <a:gd name="connsiteX3" fmla="*/ 0 w 8812305"/>
                <a:gd name="connsiteY3" fmla="*/ 10972801 h 10972801"/>
                <a:gd name="connsiteX0" fmla="*/ 0 w 13258800"/>
                <a:gd name="connsiteY0" fmla="*/ 10972801 h 10972801"/>
                <a:gd name="connsiteX1" fmla="*/ 4953000 w 13258800"/>
                <a:gd name="connsiteY1" fmla="*/ 1 h 10972801"/>
                <a:gd name="connsiteX2" fmla="*/ 13258800 w 13258800"/>
                <a:gd name="connsiteY2" fmla="*/ 0 h 10972801"/>
                <a:gd name="connsiteX3" fmla="*/ 0 w 13258800"/>
                <a:gd name="connsiteY3" fmla="*/ 10972801 h 10972801"/>
                <a:gd name="connsiteX0" fmla="*/ 0 w 13258800"/>
                <a:gd name="connsiteY0" fmla="*/ 10972801 h 10972801"/>
                <a:gd name="connsiteX1" fmla="*/ 7543800 w 13258800"/>
                <a:gd name="connsiteY1" fmla="*/ 0 h 10972801"/>
                <a:gd name="connsiteX2" fmla="*/ 13258800 w 13258800"/>
                <a:gd name="connsiteY2" fmla="*/ 0 h 10972801"/>
                <a:gd name="connsiteX3" fmla="*/ 0 w 13258800"/>
                <a:gd name="connsiteY3" fmla="*/ 10972801 h 10972801"/>
                <a:gd name="connsiteX0" fmla="*/ 0 w 13258800"/>
                <a:gd name="connsiteY0" fmla="*/ 10972801 h 10972801"/>
                <a:gd name="connsiteX1" fmla="*/ 7429500 w 13258800"/>
                <a:gd name="connsiteY1" fmla="*/ 0 h 10972801"/>
                <a:gd name="connsiteX2" fmla="*/ 13258800 w 13258800"/>
                <a:gd name="connsiteY2" fmla="*/ 0 h 10972801"/>
                <a:gd name="connsiteX3" fmla="*/ 0 w 13258800"/>
                <a:gd name="connsiteY3" fmla="*/ 10972801 h 10972801"/>
                <a:gd name="connsiteX0" fmla="*/ 0 w 16459200"/>
                <a:gd name="connsiteY0" fmla="*/ 10972801 h 10972801"/>
                <a:gd name="connsiteX1" fmla="*/ 7429500 w 16459200"/>
                <a:gd name="connsiteY1" fmla="*/ 0 h 10972801"/>
                <a:gd name="connsiteX2" fmla="*/ 16459200 w 16459200"/>
                <a:gd name="connsiteY2" fmla="*/ 1219201 h 10972801"/>
                <a:gd name="connsiteX3" fmla="*/ 0 w 16459200"/>
                <a:gd name="connsiteY3" fmla="*/ 10972801 h 10972801"/>
                <a:gd name="connsiteX0" fmla="*/ 0 w 16459200"/>
                <a:gd name="connsiteY0" fmla="*/ 13411200 h 13411200"/>
                <a:gd name="connsiteX1" fmla="*/ 16459200 w 16459200"/>
                <a:gd name="connsiteY1" fmla="*/ 0 h 13411200"/>
                <a:gd name="connsiteX2" fmla="*/ 16459200 w 16459200"/>
                <a:gd name="connsiteY2" fmla="*/ 3657600 h 13411200"/>
                <a:gd name="connsiteX3" fmla="*/ 0 w 16459200"/>
                <a:gd name="connsiteY3" fmla="*/ 13411200 h 13411200"/>
              </a:gdLst>
              <a:ahLst/>
              <a:cxnLst>
                <a:cxn ang="0">
                  <a:pos x="connsiteX0" y="connsiteY0"/>
                </a:cxn>
                <a:cxn ang="0">
                  <a:pos x="connsiteX1" y="connsiteY1"/>
                </a:cxn>
                <a:cxn ang="0">
                  <a:pos x="connsiteX2" y="connsiteY2"/>
                </a:cxn>
                <a:cxn ang="0">
                  <a:pos x="connsiteX3" y="connsiteY3"/>
                </a:cxn>
              </a:cxnLst>
              <a:rect l="l" t="t" r="r" b="b"/>
              <a:pathLst>
                <a:path w="16459200" h="13411200">
                  <a:moveTo>
                    <a:pt x="0" y="13411200"/>
                  </a:moveTo>
                  <a:lnTo>
                    <a:pt x="16459200" y="0"/>
                  </a:lnTo>
                  <a:lnTo>
                    <a:pt x="16459200" y="3657600"/>
                  </a:lnTo>
                  <a:lnTo>
                    <a:pt x="0" y="13411200"/>
                  </a:lnTo>
                  <a:close/>
                </a:path>
              </a:pathLst>
            </a:custGeom>
            <a:solidFill>
              <a:srgbClr val="1458A4">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625"/>
            </a:p>
          </p:txBody>
        </p:sp>
        <p:sp>
          <p:nvSpPr>
            <p:cNvPr id="24" name="Freeform 23"/>
            <p:cNvSpPr/>
            <p:nvPr userDrawn="1"/>
          </p:nvSpPr>
          <p:spPr>
            <a:xfrm>
              <a:off x="0" y="3448594"/>
              <a:ext cx="9666514" cy="18497004"/>
            </a:xfrm>
            <a:custGeom>
              <a:avLst/>
              <a:gdLst>
                <a:gd name="connsiteX0" fmla="*/ 0 w 3778623"/>
                <a:gd name="connsiteY0" fmla="*/ 5553635 h 5553635"/>
                <a:gd name="connsiteX1" fmla="*/ 1889312 w 3778623"/>
                <a:gd name="connsiteY1" fmla="*/ 0 h 5553635"/>
                <a:gd name="connsiteX2" fmla="*/ 3778623 w 3778623"/>
                <a:gd name="connsiteY2" fmla="*/ 5553635 h 5553635"/>
                <a:gd name="connsiteX3" fmla="*/ 0 w 3778623"/>
                <a:gd name="connsiteY3" fmla="*/ 5553635 h 5553635"/>
                <a:gd name="connsiteX0" fmla="*/ 0 w 6548718"/>
                <a:gd name="connsiteY0" fmla="*/ 7436223 h 7436223"/>
                <a:gd name="connsiteX1" fmla="*/ 4659407 w 6548718"/>
                <a:gd name="connsiteY1" fmla="*/ 0 h 7436223"/>
                <a:gd name="connsiteX2" fmla="*/ 6548718 w 6548718"/>
                <a:gd name="connsiteY2" fmla="*/ 5553635 h 7436223"/>
                <a:gd name="connsiteX3" fmla="*/ 0 w 6548718"/>
                <a:gd name="connsiteY3" fmla="*/ 7436223 h 7436223"/>
                <a:gd name="connsiteX0" fmla="*/ 0 w 16459200"/>
                <a:gd name="connsiteY0" fmla="*/ 7436223 h 7436223"/>
                <a:gd name="connsiteX1" fmla="*/ 4659407 w 16459200"/>
                <a:gd name="connsiteY1" fmla="*/ 0 h 7436223"/>
                <a:gd name="connsiteX2" fmla="*/ 16459200 w 16459200"/>
                <a:gd name="connsiteY2" fmla="*/ 7436223 h 7436223"/>
                <a:gd name="connsiteX3" fmla="*/ 0 w 16459200"/>
                <a:gd name="connsiteY3" fmla="*/ 7436223 h 7436223"/>
                <a:gd name="connsiteX0" fmla="*/ 0 w 16459200"/>
                <a:gd name="connsiteY0" fmla="*/ 8431305 h 8431305"/>
                <a:gd name="connsiteX1" fmla="*/ 16459200 w 16459200"/>
                <a:gd name="connsiteY1" fmla="*/ 0 h 8431305"/>
                <a:gd name="connsiteX2" fmla="*/ 16459200 w 16459200"/>
                <a:gd name="connsiteY2" fmla="*/ 8431305 h 8431305"/>
                <a:gd name="connsiteX3" fmla="*/ 0 w 16459200"/>
                <a:gd name="connsiteY3" fmla="*/ 8431305 h 8431305"/>
                <a:gd name="connsiteX0" fmla="*/ 0 w 16459200"/>
                <a:gd name="connsiteY0" fmla="*/ 9036423 h 9036423"/>
                <a:gd name="connsiteX1" fmla="*/ 16459200 w 16459200"/>
                <a:gd name="connsiteY1" fmla="*/ 0 h 9036423"/>
                <a:gd name="connsiteX2" fmla="*/ 16459200 w 16459200"/>
                <a:gd name="connsiteY2" fmla="*/ 9036423 h 9036423"/>
                <a:gd name="connsiteX3" fmla="*/ 0 w 16459200"/>
                <a:gd name="connsiteY3" fmla="*/ 9036423 h 9036423"/>
                <a:gd name="connsiteX0" fmla="*/ 0 w 16208188"/>
                <a:gd name="connsiteY0" fmla="*/ 10067364 h 10067364"/>
                <a:gd name="connsiteX1" fmla="*/ 16208188 w 16208188"/>
                <a:gd name="connsiteY1" fmla="*/ 0 h 10067364"/>
                <a:gd name="connsiteX2" fmla="*/ 16208188 w 16208188"/>
                <a:gd name="connsiteY2" fmla="*/ 9036423 h 10067364"/>
                <a:gd name="connsiteX3" fmla="*/ 0 w 16208188"/>
                <a:gd name="connsiteY3" fmla="*/ 10067364 h 10067364"/>
                <a:gd name="connsiteX0" fmla="*/ 0 w 16208188"/>
                <a:gd name="connsiteY0" fmla="*/ 10972801 h 10972801"/>
                <a:gd name="connsiteX1" fmla="*/ 8973670 w 16208188"/>
                <a:gd name="connsiteY1" fmla="*/ 0 h 10972801"/>
                <a:gd name="connsiteX2" fmla="*/ 16208188 w 16208188"/>
                <a:gd name="connsiteY2" fmla="*/ 9941860 h 10972801"/>
                <a:gd name="connsiteX3" fmla="*/ 0 w 16208188"/>
                <a:gd name="connsiteY3" fmla="*/ 10972801 h 10972801"/>
                <a:gd name="connsiteX0" fmla="*/ 0 w 12362329"/>
                <a:gd name="connsiteY0" fmla="*/ 10972801 h 10972801"/>
                <a:gd name="connsiteX1" fmla="*/ 8973670 w 12362329"/>
                <a:gd name="connsiteY1" fmla="*/ 0 h 10972801"/>
                <a:gd name="connsiteX2" fmla="*/ 12362329 w 12362329"/>
                <a:gd name="connsiteY2" fmla="*/ 1 h 10972801"/>
                <a:gd name="connsiteX3" fmla="*/ 0 w 12362329"/>
                <a:gd name="connsiteY3" fmla="*/ 10972801 h 10972801"/>
                <a:gd name="connsiteX0" fmla="*/ 0 w 12362329"/>
                <a:gd name="connsiteY0" fmla="*/ 10972800 h 10972800"/>
                <a:gd name="connsiteX1" fmla="*/ 4953000 w 12362329"/>
                <a:gd name="connsiteY1" fmla="*/ 0 h 10972800"/>
                <a:gd name="connsiteX2" fmla="*/ 12362329 w 12362329"/>
                <a:gd name="connsiteY2" fmla="*/ 0 h 10972800"/>
                <a:gd name="connsiteX3" fmla="*/ 0 w 12362329"/>
                <a:gd name="connsiteY3" fmla="*/ 10972800 h 10972800"/>
                <a:gd name="connsiteX0" fmla="*/ 0 w 8812305"/>
                <a:gd name="connsiteY0" fmla="*/ 10972801 h 10972801"/>
                <a:gd name="connsiteX1" fmla="*/ 4953000 w 8812305"/>
                <a:gd name="connsiteY1" fmla="*/ 1 h 10972801"/>
                <a:gd name="connsiteX2" fmla="*/ 8812305 w 8812305"/>
                <a:gd name="connsiteY2" fmla="*/ 0 h 10972801"/>
                <a:gd name="connsiteX3" fmla="*/ 0 w 8812305"/>
                <a:gd name="connsiteY3" fmla="*/ 10972801 h 10972801"/>
                <a:gd name="connsiteX0" fmla="*/ 0 w 8812305"/>
                <a:gd name="connsiteY0" fmla="*/ 10972801 h 10972801"/>
                <a:gd name="connsiteX1" fmla="*/ 1483659 w 8812305"/>
                <a:gd name="connsiteY1" fmla="*/ 1 h 10972801"/>
                <a:gd name="connsiteX2" fmla="*/ 8812305 w 8812305"/>
                <a:gd name="connsiteY2" fmla="*/ 0 h 10972801"/>
                <a:gd name="connsiteX3" fmla="*/ 0 w 8812305"/>
                <a:gd name="connsiteY3" fmla="*/ 10972801 h 10972801"/>
                <a:gd name="connsiteX0" fmla="*/ 0 w 4845423"/>
                <a:gd name="connsiteY0" fmla="*/ 10972800 h 10972800"/>
                <a:gd name="connsiteX1" fmla="*/ 1483659 w 4845423"/>
                <a:gd name="connsiteY1" fmla="*/ 0 h 10972800"/>
                <a:gd name="connsiteX2" fmla="*/ 4845423 w 4845423"/>
                <a:gd name="connsiteY2" fmla="*/ 0 h 10972800"/>
                <a:gd name="connsiteX3" fmla="*/ 0 w 4845423"/>
                <a:gd name="connsiteY3" fmla="*/ 10972800 h 10972800"/>
                <a:gd name="connsiteX0" fmla="*/ 0 w 7315200"/>
                <a:gd name="connsiteY0" fmla="*/ 10972801 h 10972801"/>
                <a:gd name="connsiteX1" fmla="*/ 1483659 w 7315200"/>
                <a:gd name="connsiteY1" fmla="*/ 1 h 10972801"/>
                <a:gd name="connsiteX2" fmla="*/ 7315200 w 7315200"/>
                <a:gd name="connsiteY2" fmla="*/ 0 h 10972801"/>
                <a:gd name="connsiteX3" fmla="*/ 0 w 7315200"/>
                <a:gd name="connsiteY3" fmla="*/ 10972801 h 10972801"/>
                <a:gd name="connsiteX0" fmla="*/ 0 w 7315200"/>
                <a:gd name="connsiteY0" fmla="*/ 10972801 h 10972801"/>
                <a:gd name="connsiteX1" fmla="*/ 2743200 w 7315200"/>
                <a:gd name="connsiteY1" fmla="*/ 1 h 10972801"/>
                <a:gd name="connsiteX2" fmla="*/ 7315200 w 7315200"/>
                <a:gd name="connsiteY2" fmla="*/ 0 h 10972801"/>
                <a:gd name="connsiteX3" fmla="*/ 0 w 7315200"/>
                <a:gd name="connsiteY3" fmla="*/ 10972801 h 10972801"/>
                <a:gd name="connsiteX0" fmla="*/ 0 w 7315200"/>
                <a:gd name="connsiteY0" fmla="*/ 10972801 h 10972801"/>
                <a:gd name="connsiteX1" fmla="*/ 2286000 w 7315200"/>
                <a:gd name="connsiteY1" fmla="*/ 1 h 10972801"/>
                <a:gd name="connsiteX2" fmla="*/ 7315200 w 7315200"/>
                <a:gd name="connsiteY2" fmla="*/ 0 h 10972801"/>
                <a:gd name="connsiteX3" fmla="*/ 0 w 7315200"/>
                <a:gd name="connsiteY3" fmla="*/ 10972801 h 10972801"/>
                <a:gd name="connsiteX0" fmla="*/ 0 w 14516100"/>
                <a:gd name="connsiteY0" fmla="*/ 21945599 h 21945599"/>
                <a:gd name="connsiteX1" fmla="*/ 2286000 w 14516100"/>
                <a:gd name="connsiteY1" fmla="*/ 10972799 h 21945599"/>
                <a:gd name="connsiteX2" fmla="*/ 14516100 w 14516100"/>
                <a:gd name="connsiteY2" fmla="*/ 0 h 21945599"/>
                <a:gd name="connsiteX3" fmla="*/ 0 w 14516100"/>
                <a:gd name="connsiteY3" fmla="*/ 21945599 h 21945599"/>
                <a:gd name="connsiteX0" fmla="*/ 0 w 14516100"/>
                <a:gd name="connsiteY0" fmla="*/ 21945599 h 21945599"/>
                <a:gd name="connsiteX1" fmla="*/ 4572000 w 14516100"/>
                <a:gd name="connsiteY1" fmla="*/ 0 h 21945599"/>
                <a:gd name="connsiteX2" fmla="*/ 14516100 w 14516100"/>
                <a:gd name="connsiteY2" fmla="*/ 0 h 21945599"/>
                <a:gd name="connsiteX3" fmla="*/ 0 w 14516100"/>
                <a:gd name="connsiteY3" fmla="*/ 21945599 h 21945599"/>
                <a:gd name="connsiteX0" fmla="*/ 0 w 14499770"/>
                <a:gd name="connsiteY0" fmla="*/ 21945599 h 21945599"/>
                <a:gd name="connsiteX1" fmla="*/ 4572000 w 14499770"/>
                <a:gd name="connsiteY1" fmla="*/ 0 h 21945599"/>
                <a:gd name="connsiteX2" fmla="*/ 14499770 w 14499770"/>
                <a:gd name="connsiteY2" fmla="*/ 3448594 h 21945599"/>
                <a:gd name="connsiteX3" fmla="*/ 0 w 14499770"/>
                <a:gd name="connsiteY3" fmla="*/ 21945599 h 21945599"/>
                <a:gd name="connsiteX0" fmla="*/ 0 w 14499770"/>
                <a:gd name="connsiteY0" fmla="*/ 18497005 h 18497005"/>
                <a:gd name="connsiteX1" fmla="*/ 4624251 w 14499770"/>
                <a:gd name="connsiteY1" fmla="*/ 0 h 18497005"/>
                <a:gd name="connsiteX2" fmla="*/ 14499770 w 14499770"/>
                <a:gd name="connsiteY2" fmla="*/ 0 h 18497005"/>
                <a:gd name="connsiteX3" fmla="*/ 0 w 14499770"/>
                <a:gd name="connsiteY3" fmla="*/ 18497005 h 18497005"/>
              </a:gdLst>
              <a:ahLst/>
              <a:cxnLst>
                <a:cxn ang="0">
                  <a:pos x="connsiteX0" y="connsiteY0"/>
                </a:cxn>
                <a:cxn ang="0">
                  <a:pos x="connsiteX1" y="connsiteY1"/>
                </a:cxn>
                <a:cxn ang="0">
                  <a:pos x="connsiteX2" y="connsiteY2"/>
                </a:cxn>
                <a:cxn ang="0">
                  <a:pos x="connsiteX3" y="connsiteY3"/>
                </a:cxn>
              </a:cxnLst>
              <a:rect l="l" t="t" r="r" b="b"/>
              <a:pathLst>
                <a:path w="14499770" h="18497005">
                  <a:moveTo>
                    <a:pt x="0" y="18497005"/>
                  </a:moveTo>
                  <a:lnTo>
                    <a:pt x="4624251" y="0"/>
                  </a:lnTo>
                  <a:lnTo>
                    <a:pt x="14499770" y="0"/>
                  </a:lnTo>
                  <a:lnTo>
                    <a:pt x="0" y="18497005"/>
                  </a:lnTo>
                  <a:close/>
                </a:path>
              </a:pathLst>
            </a:custGeom>
            <a:solidFill>
              <a:srgbClr val="145FA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625"/>
            </a:p>
          </p:txBody>
        </p:sp>
      </p:grpSp>
      <p:sp>
        <p:nvSpPr>
          <p:cNvPr id="17" name="Rounded Rectangle 16"/>
          <p:cNvSpPr/>
          <p:nvPr userDrawn="1"/>
        </p:nvSpPr>
        <p:spPr>
          <a:xfrm>
            <a:off x="1274508" y="2978568"/>
            <a:ext cx="35796803" cy="32698936"/>
          </a:xfrm>
          <a:prstGeom prst="roundRect">
            <a:avLst>
              <a:gd name="adj" fmla="val 1508"/>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490270" tIns="245133" rIns="490270" bIns="245133" rtlCol="0" anchor="ctr"/>
          <a:lstStyle/>
          <a:p>
            <a:pPr algn="ctr"/>
            <a:endParaRPr lang="en-US" sz="30625"/>
          </a:p>
        </p:txBody>
      </p:sp>
      <p:sp>
        <p:nvSpPr>
          <p:cNvPr id="35" name="TextBox 34"/>
          <p:cNvSpPr txBox="1"/>
          <p:nvPr userDrawn="1"/>
        </p:nvSpPr>
        <p:spPr>
          <a:xfrm>
            <a:off x="1645922" y="36445453"/>
            <a:ext cx="29626559" cy="1141385"/>
          </a:xfrm>
          <a:prstGeom prst="rect">
            <a:avLst/>
          </a:prstGeom>
          <a:noFill/>
        </p:spPr>
        <p:txBody>
          <a:bodyPr wrap="square" lIns="490270" tIns="245133" rIns="490270" bIns="245133" rtlCol="0">
            <a:spAutoFit/>
          </a:bodyPr>
          <a:lstStyle/>
          <a:p>
            <a:pPr marL="0" marR="0" indent="0" algn="l" defTabSz="6723553" rtl="0" eaLnBrk="1" fontAlgn="auto" latinLnBrk="0" hangingPunct="1">
              <a:lnSpc>
                <a:spcPct val="100000"/>
              </a:lnSpc>
              <a:spcBef>
                <a:spcPts val="0"/>
              </a:spcBef>
              <a:spcAft>
                <a:spcPts val="0"/>
              </a:spcAft>
              <a:buClrTx/>
              <a:buSzTx/>
              <a:buFontTx/>
              <a:buNone/>
              <a:tabLst/>
              <a:defRPr/>
            </a:pPr>
            <a:r>
              <a:rPr lang="en-US" sz="2100" kern="1200" baseline="0" dirty="0" smtClean="0">
                <a:solidFill>
                  <a:schemeClr val="tx2"/>
                </a:solidFill>
                <a:latin typeface="Calibri" pitchFamily="34" charset="0"/>
                <a:ea typeface="+mn-ea"/>
                <a:cs typeface="+mn-cs"/>
              </a:rPr>
              <a:t>www.cdc.gov | Contact CDC at: 1-800-CDC-INFO or www.cdc.gov/info</a:t>
            </a:r>
          </a:p>
          <a:p>
            <a:pPr marL="0" marR="0" indent="0" algn="l" defTabSz="6723553" rtl="0" eaLnBrk="1" fontAlgn="auto" latinLnBrk="0" hangingPunct="1">
              <a:lnSpc>
                <a:spcPct val="100000"/>
              </a:lnSpc>
              <a:spcBef>
                <a:spcPts val="0"/>
              </a:spcBef>
              <a:spcAft>
                <a:spcPts val="0"/>
              </a:spcAft>
              <a:buClrTx/>
              <a:buSzTx/>
              <a:buFontTx/>
              <a:buNone/>
              <a:tabLst/>
              <a:defRPr/>
            </a:pPr>
            <a:r>
              <a:rPr lang="en-US" sz="2100" kern="1200" baseline="0" dirty="0" smtClean="0">
                <a:solidFill>
                  <a:schemeClr val="tx2"/>
                </a:solidFill>
                <a:latin typeface="Calibri" pitchFamily="34" charset="0"/>
                <a:ea typeface="+mn-ea"/>
                <a:cs typeface="+mn-cs"/>
              </a:rPr>
              <a:t>The findings and conclusions in this report are those of the authors and do not necessarily represent the official position of the Centers for Disease Control and Prevention.</a:t>
            </a:r>
          </a:p>
        </p:txBody>
      </p:sp>
      <p:sp>
        <p:nvSpPr>
          <p:cNvPr id="36" name="Rounded Rectangle 35"/>
          <p:cNvSpPr/>
          <p:nvPr userDrawn="1"/>
        </p:nvSpPr>
        <p:spPr>
          <a:xfrm>
            <a:off x="1889764" y="1084881"/>
            <a:ext cx="34503361" cy="3787371"/>
          </a:xfrm>
          <a:prstGeom prst="roundRect">
            <a:avLst/>
          </a:prstGeom>
          <a:solidFill>
            <a:srgbClr val="D9531E"/>
          </a:solidFill>
          <a:ln w="1905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490270" tIns="245133" rIns="490270" bIns="245133" rtlCol="0" anchor="ctr"/>
          <a:lstStyle/>
          <a:p>
            <a:pPr algn="ctr"/>
            <a:endParaRPr lang="en-US" sz="30625">
              <a:ln w="19050">
                <a:solidFill>
                  <a:schemeClr val="tx1"/>
                </a:solidFill>
              </a:ln>
            </a:endParaRPr>
          </a:p>
        </p:txBody>
      </p:sp>
      <p:pic>
        <p:nvPicPr>
          <p:cNvPr id="1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2194639" y="33951360"/>
            <a:ext cx="24198472" cy="286266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Lst>
  <p:transition>
    <p:fade/>
  </p:transition>
  <p:txStyles>
    <p:titleStyle>
      <a:lvl1pPr algn="ctr" defTabSz="4388461" rtl="0" eaLnBrk="1" latinLnBrk="0" hangingPunct="1">
        <a:spcBef>
          <a:spcPct val="0"/>
        </a:spcBef>
        <a:buNone/>
        <a:defRPr sz="21000" kern="1200">
          <a:solidFill>
            <a:schemeClr val="tx1"/>
          </a:solidFill>
          <a:latin typeface="+mj-lt"/>
          <a:ea typeface="+mj-ea"/>
          <a:cs typeface="+mj-cs"/>
        </a:defRPr>
      </a:lvl1pPr>
    </p:titleStyle>
    <p:bodyStyle>
      <a:lvl1pPr marL="1645672" indent="-1645672" algn="l" defTabSz="4388461"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625" indent="-1371398" algn="l" defTabSz="4388461"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485578" indent="-1097117" algn="l" defTabSz="4388461"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679809" indent="-1097117" algn="l" defTabSz="4388461" rtl="0" eaLnBrk="1" latinLnBrk="0" hangingPunct="1">
        <a:spcBef>
          <a:spcPct val="20000"/>
        </a:spcBef>
        <a:buFont typeface="Arial" pitchFamily="34" charset="0"/>
        <a:buChar char="–"/>
        <a:defRPr sz="9800" kern="1200">
          <a:solidFill>
            <a:schemeClr val="tx1"/>
          </a:solidFill>
          <a:latin typeface="+mn-lt"/>
          <a:ea typeface="+mn-ea"/>
          <a:cs typeface="+mn-cs"/>
        </a:defRPr>
      </a:lvl4pPr>
      <a:lvl5pPr marL="9874043" indent="-1097117" algn="l" defTabSz="4388461" rtl="0" eaLnBrk="1" latinLnBrk="0" hangingPunct="1">
        <a:spcBef>
          <a:spcPct val="20000"/>
        </a:spcBef>
        <a:buFont typeface="Arial" pitchFamily="34" charset="0"/>
        <a:buChar char="»"/>
        <a:defRPr sz="9800" kern="1200">
          <a:solidFill>
            <a:schemeClr val="tx1"/>
          </a:solidFill>
          <a:latin typeface="+mn-lt"/>
          <a:ea typeface="+mn-ea"/>
          <a:cs typeface="+mn-cs"/>
        </a:defRPr>
      </a:lvl5pPr>
      <a:lvl6pPr marL="12068270" indent="-1097117" algn="l" defTabSz="4388461" rtl="0" eaLnBrk="1" latinLnBrk="0" hangingPunct="1">
        <a:spcBef>
          <a:spcPct val="20000"/>
        </a:spcBef>
        <a:buFont typeface="Arial" pitchFamily="34" charset="0"/>
        <a:buChar char="•"/>
        <a:defRPr sz="9800" kern="1200">
          <a:solidFill>
            <a:schemeClr val="tx1"/>
          </a:solidFill>
          <a:latin typeface="+mn-lt"/>
          <a:ea typeface="+mn-ea"/>
          <a:cs typeface="+mn-cs"/>
        </a:defRPr>
      </a:lvl6pPr>
      <a:lvl7pPr marL="14262504" indent="-1097117" algn="l" defTabSz="4388461" rtl="0" eaLnBrk="1" latinLnBrk="0" hangingPunct="1">
        <a:spcBef>
          <a:spcPct val="20000"/>
        </a:spcBef>
        <a:buFont typeface="Arial" pitchFamily="34" charset="0"/>
        <a:buChar char="•"/>
        <a:defRPr sz="9800" kern="1200">
          <a:solidFill>
            <a:schemeClr val="tx1"/>
          </a:solidFill>
          <a:latin typeface="+mn-lt"/>
          <a:ea typeface="+mn-ea"/>
          <a:cs typeface="+mn-cs"/>
        </a:defRPr>
      </a:lvl7pPr>
      <a:lvl8pPr marL="16456738" indent="-1097117" algn="l" defTabSz="4388461" rtl="0" eaLnBrk="1" latinLnBrk="0" hangingPunct="1">
        <a:spcBef>
          <a:spcPct val="20000"/>
        </a:spcBef>
        <a:buFont typeface="Arial" pitchFamily="34" charset="0"/>
        <a:buChar char="•"/>
        <a:defRPr sz="9800" kern="1200">
          <a:solidFill>
            <a:schemeClr val="tx1"/>
          </a:solidFill>
          <a:latin typeface="+mn-lt"/>
          <a:ea typeface="+mn-ea"/>
          <a:cs typeface="+mn-cs"/>
        </a:defRPr>
      </a:lvl8pPr>
      <a:lvl9pPr marL="18650965" indent="-1097117" algn="l" defTabSz="4388461" rtl="0" eaLnBrk="1" latinLnBrk="0" hangingPunct="1">
        <a:spcBef>
          <a:spcPct val="20000"/>
        </a:spcBef>
        <a:buFont typeface="Arial" pitchFamily="34" charset="0"/>
        <a:buChar char="•"/>
        <a:defRPr sz="9800" kern="1200">
          <a:solidFill>
            <a:schemeClr val="tx1"/>
          </a:solidFill>
          <a:latin typeface="+mn-lt"/>
          <a:ea typeface="+mn-ea"/>
          <a:cs typeface="+mn-cs"/>
        </a:defRPr>
      </a:lvl9pPr>
    </p:bodyStyle>
    <p:otherStyle>
      <a:defPPr>
        <a:defRPr lang="en-US"/>
      </a:defPPr>
      <a:lvl1pPr marL="0" algn="l" defTabSz="4388461" rtl="0" eaLnBrk="1" latinLnBrk="0" hangingPunct="1">
        <a:defRPr sz="8750" kern="1200">
          <a:solidFill>
            <a:schemeClr val="tx1"/>
          </a:solidFill>
          <a:latin typeface="+mn-lt"/>
          <a:ea typeface="+mn-ea"/>
          <a:cs typeface="+mn-cs"/>
        </a:defRPr>
      </a:lvl1pPr>
      <a:lvl2pPr marL="2194234" algn="l" defTabSz="4388461" rtl="0" eaLnBrk="1" latinLnBrk="0" hangingPunct="1">
        <a:defRPr sz="8750" kern="1200">
          <a:solidFill>
            <a:schemeClr val="tx1"/>
          </a:solidFill>
          <a:latin typeface="+mn-lt"/>
          <a:ea typeface="+mn-ea"/>
          <a:cs typeface="+mn-cs"/>
        </a:defRPr>
      </a:lvl2pPr>
      <a:lvl3pPr marL="4388461" algn="l" defTabSz="4388461" rtl="0" eaLnBrk="1" latinLnBrk="0" hangingPunct="1">
        <a:defRPr sz="8750" kern="1200">
          <a:solidFill>
            <a:schemeClr val="tx1"/>
          </a:solidFill>
          <a:latin typeface="+mn-lt"/>
          <a:ea typeface="+mn-ea"/>
          <a:cs typeface="+mn-cs"/>
        </a:defRPr>
      </a:lvl3pPr>
      <a:lvl4pPr marL="6582695" algn="l" defTabSz="4388461" rtl="0" eaLnBrk="1" latinLnBrk="0" hangingPunct="1">
        <a:defRPr sz="8750" kern="1200">
          <a:solidFill>
            <a:schemeClr val="tx1"/>
          </a:solidFill>
          <a:latin typeface="+mn-lt"/>
          <a:ea typeface="+mn-ea"/>
          <a:cs typeface="+mn-cs"/>
        </a:defRPr>
      </a:lvl4pPr>
      <a:lvl5pPr marL="8776926" algn="l" defTabSz="4388461" rtl="0" eaLnBrk="1" latinLnBrk="0" hangingPunct="1">
        <a:defRPr sz="8750" kern="1200">
          <a:solidFill>
            <a:schemeClr val="tx1"/>
          </a:solidFill>
          <a:latin typeface="+mn-lt"/>
          <a:ea typeface="+mn-ea"/>
          <a:cs typeface="+mn-cs"/>
        </a:defRPr>
      </a:lvl5pPr>
      <a:lvl6pPr marL="10971160" algn="l" defTabSz="4388461" rtl="0" eaLnBrk="1" latinLnBrk="0" hangingPunct="1">
        <a:defRPr sz="8750" kern="1200">
          <a:solidFill>
            <a:schemeClr val="tx1"/>
          </a:solidFill>
          <a:latin typeface="+mn-lt"/>
          <a:ea typeface="+mn-ea"/>
          <a:cs typeface="+mn-cs"/>
        </a:defRPr>
      </a:lvl6pPr>
      <a:lvl7pPr marL="13165387" algn="l" defTabSz="4388461" rtl="0" eaLnBrk="1" latinLnBrk="0" hangingPunct="1">
        <a:defRPr sz="8750" kern="1200">
          <a:solidFill>
            <a:schemeClr val="tx1"/>
          </a:solidFill>
          <a:latin typeface="+mn-lt"/>
          <a:ea typeface="+mn-ea"/>
          <a:cs typeface="+mn-cs"/>
        </a:defRPr>
      </a:lvl7pPr>
      <a:lvl8pPr marL="15359621" algn="l" defTabSz="4388461" rtl="0" eaLnBrk="1" latinLnBrk="0" hangingPunct="1">
        <a:defRPr sz="8750" kern="1200">
          <a:solidFill>
            <a:schemeClr val="tx1"/>
          </a:solidFill>
          <a:latin typeface="+mn-lt"/>
          <a:ea typeface="+mn-ea"/>
          <a:cs typeface="+mn-cs"/>
        </a:defRPr>
      </a:lvl8pPr>
      <a:lvl9pPr marL="17553855" algn="l" defTabSz="4388461" rtl="0" eaLnBrk="1" latinLnBrk="0" hangingPunct="1">
        <a:defRPr sz="87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5"/>
          <p:cNvSpPr txBox="1">
            <a:spLocks/>
          </p:cNvSpPr>
          <p:nvPr/>
        </p:nvSpPr>
        <p:spPr>
          <a:xfrm>
            <a:off x="2033924" y="20361829"/>
            <a:ext cx="16931012" cy="10635272"/>
          </a:xfrm>
          <a:prstGeom prst="rect">
            <a:avLst/>
          </a:prstGeom>
          <a:solidFill>
            <a:schemeClr val="bg2"/>
          </a:solidFill>
          <a:ln w="38100">
            <a:solidFill>
              <a:srgbClr val="D9531E"/>
            </a:solidFill>
          </a:ln>
          <a:effectLst/>
        </p:spPr>
        <p:style>
          <a:lnRef idx="2">
            <a:schemeClr val="accent1">
              <a:shade val="50000"/>
            </a:schemeClr>
          </a:lnRef>
          <a:fillRef idx="1">
            <a:schemeClr val="accent1"/>
          </a:fillRef>
          <a:effectRef idx="0">
            <a:schemeClr val="accent1"/>
          </a:effectRef>
          <a:fontRef idx="minor">
            <a:schemeClr val="lt1"/>
          </a:fontRef>
        </p:style>
        <p:txBody>
          <a:bodyPr lIns="490270" tIns="245133" rIns="490270" bIns="245133" rtlCol="0" anchor="t" anchorCtr="0"/>
          <a:lstStyle>
            <a:defPPr>
              <a:defRPr lang="en-US"/>
            </a:defPPr>
            <a:lvl1pPr algn="ctr">
              <a:defRPr sz="30625">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5600" b="1" dirty="0" smtClean="0">
                <a:solidFill>
                  <a:srgbClr val="D9531E"/>
                </a:solidFill>
                <a:latin typeface="Calibri" panose="020F0502020204030204" pitchFamily="34" charset="0"/>
              </a:rPr>
              <a:t>Figure 1. </a:t>
            </a:r>
            <a:r>
              <a:rPr lang="en-US" sz="5600" b="1" dirty="0" smtClean="0">
                <a:solidFill>
                  <a:srgbClr val="D9531E"/>
                </a:solidFill>
                <a:latin typeface="Calibri" panose="020F0502020204030204" pitchFamily="34" charset="0"/>
              </a:rPr>
              <a:t>The time it takes to generate a tree with 4 to 23 random Salmonella genome assemblies.</a:t>
            </a:r>
          </a:p>
          <a:p>
            <a:pPr algn="l"/>
            <a:r>
              <a:rPr lang="en-US" sz="3500" b="1" dirty="0" smtClean="0">
                <a:solidFill>
                  <a:schemeClr val="tx1"/>
                </a:solidFill>
                <a:latin typeface="Calibri" panose="020F0502020204030204" pitchFamily="34" charset="0"/>
              </a:rPr>
              <a:t>*number of CPUs=12</a:t>
            </a:r>
            <a:endParaRPr lang="en-US" sz="3500" b="1" dirty="0">
              <a:solidFill>
                <a:schemeClr val="tx1"/>
              </a:solidFill>
              <a:latin typeface="Calibri" panose="020F0502020204030204" pitchFamily="34" charset="0"/>
            </a:endParaRPr>
          </a:p>
        </p:txBody>
      </p:sp>
      <p:sp>
        <p:nvSpPr>
          <p:cNvPr id="112" name="Text Placeholder 5"/>
          <p:cNvSpPr txBox="1">
            <a:spLocks/>
          </p:cNvSpPr>
          <p:nvPr/>
        </p:nvSpPr>
        <p:spPr>
          <a:xfrm>
            <a:off x="19202404" y="5445460"/>
            <a:ext cx="17190719" cy="21696348"/>
          </a:xfrm>
          <a:prstGeom prst="rect">
            <a:avLst/>
          </a:prstGeom>
          <a:solidFill>
            <a:schemeClr val="bg2"/>
          </a:solidFill>
          <a:ln w="38100">
            <a:solidFill>
              <a:srgbClr val="D9531E"/>
            </a:solidFill>
          </a:ln>
          <a:effectLst/>
        </p:spPr>
        <p:style>
          <a:lnRef idx="2">
            <a:schemeClr val="accent1">
              <a:shade val="50000"/>
            </a:schemeClr>
          </a:lnRef>
          <a:fillRef idx="1">
            <a:schemeClr val="accent1"/>
          </a:fillRef>
          <a:effectRef idx="0">
            <a:schemeClr val="accent1"/>
          </a:effectRef>
          <a:fontRef idx="minor">
            <a:schemeClr val="lt1"/>
          </a:fontRef>
        </p:style>
        <p:txBody>
          <a:bodyPr lIns="490270" tIns="245133" rIns="490270" bIns="245133" rtlCol="0" anchor="t" anchorCtr="0"/>
          <a:lstStyle>
            <a:defPPr>
              <a:defRPr lang="en-US"/>
            </a:defPPr>
            <a:lvl1pPr>
              <a:defRPr sz="5600" b="1">
                <a:solidFill>
                  <a:srgbClr val="D9531E"/>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Table 1. The speed of </a:t>
            </a:r>
            <a:r>
              <a:rPr lang="en-US" dirty="0" err="1" smtClean="0"/>
              <a:t>Mashtree</a:t>
            </a:r>
            <a:r>
              <a:rPr lang="en-US" dirty="0" smtClean="0"/>
              <a:t>. Real outbreak clusters were run in </a:t>
            </a:r>
            <a:r>
              <a:rPr lang="en-US" dirty="0" err="1" smtClean="0"/>
              <a:t>Lyve</a:t>
            </a:r>
            <a:r>
              <a:rPr lang="en-US" dirty="0" smtClean="0"/>
              <a:t>-SET and in </a:t>
            </a:r>
            <a:r>
              <a:rPr lang="en-US" dirty="0" err="1" smtClean="0"/>
              <a:t>Mashtree</a:t>
            </a:r>
            <a:r>
              <a:rPr lang="en-US" dirty="0" smtClean="0"/>
              <a:t>.  Input is raw reads.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685800" indent="-685800">
              <a:buFont typeface="Arial" panose="020B0604020202020204" pitchFamily="34" charset="0"/>
              <a:buChar char="•"/>
            </a:pPr>
            <a:r>
              <a:rPr lang="en-US" sz="3600" dirty="0" smtClean="0">
                <a:solidFill>
                  <a:schemeClr val="tx1"/>
                </a:solidFill>
              </a:rPr>
              <a:t>n is the number of outbreak clusters compared</a:t>
            </a:r>
          </a:p>
          <a:p>
            <a:pPr marL="685800" indent="-685800">
              <a:buFont typeface="Arial" panose="020B0604020202020204" pitchFamily="34" charset="0"/>
              <a:buChar char="•"/>
            </a:pPr>
            <a:r>
              <a:rPr lang="en-US" sz="3600" dirty="0" smtClean="0">
                <a:solidFill>
                  <a:schemeClr val="tx1"/>
                </a:solidFill>
              </a:rPr>
              <a:t>Versions: </a:t>
            </a:r>
            <a:r>
              <a:rPr lang="en-US" sz="3600" dirty="0" err="1" smtClean="0">
                <a:solidFill>
                  <a:schemeClr val="tx1"/>
                </a:solidFill>
              </a:rPr>
              <a:t>Lyve</a:t>
            </a:r>
            <a:r>
              <a:rPr lang="en-US" sz="3600" dirty="0" smtClean="0">
                <a:solidFill>
                  <a:schemeClr val="tx1"/>
                </a:solidFill>
              </a:rPr>
              <a:t>-SET v1.1.4f, </a:t>
            </a:r>
            <a:r>
              <a:rPr lang="en-US" sz="3600" dirty="0" err="1" smtClean="0">
                <a:solidFill>
                  <a:schemeClr val="tx1"/>
                </a:solidFill>
              </a:rPr>
              <a:t>Mashtree</a:t>
            </a:r>
            <a:r>
              <a:rPr lang="en-US" sz="3600" dirty="0" smtClean="0">
                <a:solidFill>
                  <a:schemeClr val="tx1"/>
                </a:solidFill>
              </a:rPr>
              <a:t> v0.20</a:t>
            </a:r>
          </a:p>
          <a:p>
            <a:endParaRPr lang="en-US" sz="3600" dirty="0">
              <a:solidFill>
                <a:schemeClr val="tx1"/>
              </a:solidFill>
            </a:endParaRPr>
          </a:p>
          <a:p>
            <a:r>
              <a:rPr lang="en-US" dirty="0"/>
              <a:t>Table </a:t>
            </a:r>
            <a:r>
              <a:rPr lang="en-US" dirty="0" smtClean="0"/>
              <a:t>2. The topology of </a:t>
            </a:r>
            <a:r>
              <a:rPr lang="en-US" dirty="0" err="1" smtClean="0"/>
              <a:t>Mashtree</a:t>
            </a:r>
            <a:r>
              <a:rPr lang="en-US" dirty="0" smtClean="0"/>
              <a:t> approximates those of high-quality SNP analysis.  Two tree topology metrics are reported based on p-values.</a:t>
            </a:r>
            <a:endParaRPr lang="en-US" dirty="0"/>
          </a:p>
          <a:p>
            <a:pPr marL="685800" indent="-685800">
              <a:buFont typeface="Arial" panose="020B0604020202020204" pitchFamily="34" charset="0"/>
              <a:buChar char="•"/>
            </a:pPr>
            <a:endParaRPr lang="en-US" dirty="0" smtClean="0"/>
          </a:p>
          <a:p>
            <a:pPr marL="685800" indent="-685800">
              <a:buFont typeface="Arial" panose="020B0604020202020204" pitchFamily="34" charset="0"/>
              <a:buChar char="•"/>
            </a:pPr>
            <a:endParaRPr lang="en-US" dirty="0"/>
          </a:p>
          <a:p>
            <a:pPr marL="685800" indent="-685800">
              <a:buFont typeface="Arial" panose="020B0604020202020204" pitchFamily="34" charset="0"/>
              <a:buChar char="•"/>
            </a:pPr>
            <a:endParaRPr lang="en-US" dirty="0" smtClean="0"/>
          </a:p>
          <a:p>
            <a:pPr marL="685800" indent="-685800">
              <a:buFont typeface="Arial" panose="020B0604020202020204" pitchFamily="34" charset="0"/>
              <a:buChar char="•"/>
            </a:pPr>
            <a:endParaRPr lang="en-US" dirty="0"/>
          </a:p>
          <a:p>
            <a:pPr marL="685800" indent="-685800">
              <a:buFont typeface="Arial" panose="020B0604020202020204" pitchFamily="34" charset="0"/>
              <a:buChar char="•"/>
            </a:pPr>
            <a:endParaRPr lang="en-US" dirty="0" smtClean="0"/>
          </a:p>
          <a:p>
            <a:pPr marL="685800" indent="-685800">
              <a:buFont typeface="Arial" panose="020B0604020202020204" pitchFamily="34" charset="0"/>
              <a:buChar char="•"/>
            </a:pPr>
            <a:endParaRPr lang="en-US" dirty="0"/>
          </a:p>
          <a:p>
            <a:pPr marL="685800" indent="-685800">
              <a:buFont typeface="Arial" panose="020B0604020202020204" pitchFamily="34" charset="0"/>
              <a:buChar char="•"/>
            </a:pPr>
            <a:endParaRPr lang="en-US" dirty="0" smtClean="0"/>
          </a:p>
          <a:p>
            <a:pPr marL="685800" indent="-685800">
              <a:buFont typeface="Arial" panose="020B0604020202020204" pitchFamily="34" charset="0"/>
              <a:buChar char="•"/>
            </a:pPr>
            <a:endParaRPr lang="en-US" dirty="0"/>
          </a:p>
          <a:p>
            <a:pPr marL="685800" lvl="0" indent="-685800">
              <a:buFont typeface="Arial" panose="020B0604020202020204" pitchFamily="34" charset="0"/>
              <a:buChar char="•"/>
            </a:pPr>
            <a:r>
              <a:rPr lang="en-US" sz="3600" b="0" dirty="0" smtClean="0">
                <a:solidFill>
                  <a:srgbClr val="3F3F3F"/>
                </a:solidFill>
                <a:latin typeface="Myriad Web Pro"/>
              </a:rPr>
              <a:t>p values are reported as a result of a Z test comparing the observed trees against a background of 1,000 random trees.  Values are given as the fraction of times </a:t>
            </a:r>
            <a:r>
              <a:rPr lang="en-US" sz="3600" b="0" i="1" dirty="0" smtClean="0">
                <a:solidFill>
                  <a:srgbClr val="3F3F3F"/>
                </a:solidFill>
                <a:latin typeface="Myriad Web Pro"/>
              </a:rPr>
              <a:t>p</a:t>
            </a:r>
            <a:r>
              <a:rPr lang="en-US" sz="3600" b="0" dirty="0" smtClean="0">
                <a:solidFill>
                  <a:srgbClr val="3F3F3F"/>
                </a:solidFill>
                <a:latin typeface="Myriad Web Pro"/>
              </a:rPr>
              <a:t>&lt;0.05 and also the median </a:t>
            </a:r>
            <a:r>
              <a:rPr lang="en-US" sz="3600" b="0" i="1" dirty="0" smtClean="0">
                <a:solidFill>
                  <a:srgbClr val="3F3F3F"/>
                </a:solidFill>
                <a:latin typeface="Myriad Web Pro"/>
              </a:rPr>
              <a:t>p</a:t>
            </a:r>
            <a:r>
              <a:rPr lang="en-US" sz="3600" b="0" dirty="0" smtClean="0">
                <a:solidFill>
                  <a:srgbClr val="3F3F3F"/>
                </a:solidFill>
                <a:latin typeface="Myriad Web Pro"/>
              </a:rPr>
              <a:t> value.</a:t>
            </a:r>
            <a:endParaRPr lang="en-US" dirty="0"/>
          </a:p>
        </p:txBody>
      </p:sp>
      <p:sp>
        <p:nvSpPr>
          <p:cNvPr id="100" name="Text Placeholder 5"/>
          <p:cNvSpPr txBox="1">
            <a:spLocks/>
          </p:cNvSpPr>
          <p:nvPr/>
        </p:nvSpPr>
        <p:spPr>
          <a:xfrm>
            <a:off x="2033924" y="5445463"/>
            <a:ext cx="16931012" cy="9838465"/>
          </a:xfrm>
          <a:prstGeom prst="rect">
            <a:avLst/>
          </a:prstGeom>
          <a:solidFill>
            <a:schemeClr val="bg2"/>
          </a:solidFill>
          <a:ln w="38100">
            <a:solidFill>
              <a:srgbClr val="D9531E"/>
            </a:solidFill>
          </a:ln>
          <a:effectLst/>
        </p:spPr>
        <p:style>
          <a:lnRef idx="2">
            <a:schemeClr val="accent1">
              <a:shade val="50000"/>
            </a:schemeClr>
          </a:lnRef>
          <a:fillRef idx="1">
            <a:schemeClr val="accent1"/>
          </a:fillRef>
          <a:effectRef idx="0">
            <a:schemeClr val="accent1"/>
          </a:effectRef>
          <a:fontRef idx="minor">
            <a:schemeClr val="lt1"/>
          </a:fontRef>
        </p:style>
        <p:txBody>
          <a:bodyPr lIns="490270" tIns="245133" rIns="490270" bIns="245133" rtlCol="0" anchor="t" anchorCtr="0"/>
          <a:lstStyle>
            <a:defPPr>
              <a:defRPr lang="en-US"/>
            </a:defPPr>
            <a:lvl1pPr algn="ctr">
              <a:defRPr sz="30625">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5600" b="1" dirty="0" smtClean="0">
                <a:solidFill>
                  <a:srgbClr val="D9531E"/>
                </a:solidFill>
                <a:latin typeface="Calibri" panose="020F0502020204030204" pitchFamily="34" charset="0"/>
              </a:rPr>
              <a:t>Abstract</a:t>
            </a:r>
            <a:endParaRPr lang="en-US" sz="5600" b="1" dirty="0">
              <a:solidFill>
                <a:srgbClr val="D9531E"/>
              </a:solidFill>
              <a:latin typeface="Calibri" panose="020F0502020204030204" pitchFamily="34" charset="0"/>
            </a:endParaRPr>
          </a:p>
          <a:p>
            <a:pPr algn="l"/>
            <a:r>
              <a:rPr lang="en-US" sz="3500" dirty="0">
                <a:solidFill>
                  <a:schemeClr val="tx1"/>
                </a:solidFill>
                <a:latin typeface="Calibri" panose="020F0502020204030204" pitchFamily="34" charset="0"/>
              </a:rPr>
              <a:t>Many laboratories at the Centers for Disease Control and Prevention, including the Enteric Diseases Laboratory Branch (EDLB), use WGS in routine activities such as outbreak surveillance and reference identification of microbial species.  WGS analysis methods such as whole-genome multi-locus sequence typing (</a:t>
            </a:r>
            <a:r>
              <a:rPr lang="en-US" sz="3500" dirty="0" err="1">
                <a:solidFill>
                  <a:schemeClr val="tx1"/>
                </a:solidFill>
                <a:latin typeface="Calibri" panose="020F0502020204030204" pitchFamily="34" charset="0"/>
              </a:rPr>
              <a:t>wgMLST</a:t>
            </a:r>
            <a:r>
              <a:rPr lang="en-US" sz="3500" dirty="0">
                <a:solidFill>
                  <a:schemeClr val="tx1"/>
                </a:solidFill>
                <a:latin typeface="Calibri" panose="020F0502020204030204" pitchFamily="34" charset="0"/>
              </a:rPr>
              <a:t>) and high-quality single nucleotide polymorphism (</a:t>
            </a:r>
            <a:r>
              <a:rPr lang="en-US" sz="3500" dirty="0" err="1">
                <a:solidFill>
                  <a:schemeClr val="tx1"/>
                </a:solidFill>
                <a:latin typeface="Calibri" panose="020F0502020204030204" pitchFamily="34" charset="0"/>
              </a:rPr>
              <a:t>hqSNP</a:t>
            </a:r>
            <a:r>
              <a:rPr lang="en-US" sz="3500" dirty="0">
                <a:solidFill>
                  <a:schemeClr val="tx1"/>
                </a:solidFill>
                <a:latin typeface="Calibri" panose="020F0502020204030204" pitchFamily="34" charset="0"/>
              </a:rPr>
              <a:t>) analysis, are relatively slow although very accurate.  During an outbreak investigation, comparing tens of highly related genomes is typically computational and time intensive.  In situations where hundreds or thousands of genomes are compared, the time for analysis would be virtually insurmountable.  </a:t>
            </a:r>
          </a:p>
          <a:p>
            <a:pPr algn="l"/>
            <a:r>
              <a:rPr lang="en-US" sz="3500" dirty="0">
                <a:solidFill>
                  <a:schemeClr val="tx1"/>
                </a:solidFill>
                <a:latin typeface="Calibri" panose="020F0502020204030204" pitchFamily="34" charset="0"/>
              </a:rPr>
              <a:t>Therefore, we present a method of clustering genomes into a </a:t>
            </a:r>
            <a:r>
              <a:rPr lang="en-US" sz="3500" dirty="0" err="1">
                <a:solidFill>
                  <a:schemeClr val="tx1"/>
                </a:solidFill>
                <a:latin typeface="Calibri" panose="020F0502020204030204" pitchFamily="34" charset="0"/>
              </a:rPr>
              <a:t>dendrogram</a:t>
            </a:r>
            <a:r>
              <a:rPr lang="en-US" sz="3500" dirty="0">
                <a:solidFill>
                  <a:schemeClr val="tx1"/>
                </a:solidFill>
                <a:latin typeface="Calibri" panose="020F0502020204030204" pitchFamily="34" charset="0"/>
              </a:rPr>
              <a:t> that is 1-2 orders of magnitude faster than other algorithms.  The method, called </a:t>
            </a:r>
            <a:r>
              <a:rPr lang="en-US" sz="3500" dirty="0" err="1">
                <a:solidFill>
                  <a:schemeClr val="tx1"/>
                </a:solidFill>
                <a:latin typeface="Calibri" panose="020F0502020204030204" pitchFamily="34" charset="0"/>
              </a:rPr>
              <a:t>Mashtree</a:t>
            </a:r>
            <a:r>
              <a:rPr lang="en-US" sz="3500" dirty="0">
                <a:solidFill>
                  <a:schemeClr val="tx1"/>
                </a:solidFill>
                <a:latin typeface="Calibri" panose="020F0502020204030204" pitchFamily="34" charset="0"/>
              </a:rPr>
              <a:t>, leverages the software Mash, which uses a min-hash algorithm to create a distance between two sets of raw reads.  </a:t>
            </a:r>
            <a:r>
              <a:rPr lang="en-US" sz="3500" dirty="0" smtClean="0">
                <a:solidFill>
                  <a:schemeClr val="tx1"/>
                </a:solidFill>
                <a:latin typeface="Calibri" panose="020F0502020204030204" pitchFamily="34" charset="0"/>
              </a:rPr>
              <a:t>The </a:t>
            </a:r>
            <a:r>
              <a:rPr lang="en-US" sz="3500" dirty="0">
                <a:solidFill>
                  <a:schemeClr val="tx1"/>
                </a:solidFill>
                <a:latin typeface="Calibri" panose="020F0502020204030204" pitchFamily="34" charset="0"/>
              </a:rPr>
              <a:t>advantages of </a:t>
            </a:r>
            <a:r>
              <a:rPr lang="en-US" sz="3500" dirty="0" err="1" smtClean="0">
                <a:solidFill>
                  <a:schemeClr val="tx1"/>
                </a:solidFill>
                <a:latin typeface="Calibri" panose="020F0502020204030204" pitchFamily="34" charset="0"/>
              </a:rPr>
              <a:t>Mashtree</a:t>
            </a:r>
            <a:r>
              <a:rPr lang="en-US" sz="3500" dirty="0" smtClean="0">
                <a:solidFill>
                  <a:schemeClr val="tx1"/>
                </a:solidFill>
                <a:latin typeface="Calibri" panose="020F0502020204030204" pitchFamily="34" charset="0"/>
              </a:rPr>
              <a:t> are </a:t>
            </a:r>
            <a:r>
              <a:rPr lang="en-US" sz="3500" dirty="0">
                <a:solidFill>
                  <a:schemeClr val="tx1"/>
                </a:solidFill>
                <a:latin typeface="Calibri" panose="020F0502020204030204" pitchFamily="34" charset="0"/>
              </a:rPr>
              <a:t>that it is fast and is approximately as accurate as other methods.  </a:t>
            </a:r>
            <a:r>
              <a:rPr lang="en-US" sz="3500" dirty="0" smtClean="0">
                <a:solidFill>
                  <a:schemeClr val="tx1"/>
                </a:solidFill>
                <a:latin typeface="Calibri" panose="020F0502020204030204" pitchFamily="34" charset="0"/>
              </a:rPr>
              <a:t>The disadvantages are that </a:t>
            </a:r>
            <a:r>
              <a:rPr lang="en-US" sz="3500" dirty="0">
                <a:solidFill>
                  <a:schemeClr val="tx1"/>
                </a:solidFill>
                <a:latin typeface="Calibri" panose="020F0502020204030204" pitchFamily="34" charset="0"/>
              </a:rPr>
              <a:t>it does not produce a phylogeny and that it cannot be applied conclusively for outbreak investigations.  </a:t>
            </a:r>
            <a:r>
              <a:rPr lang="en-US" sz="3500" dirty="0" err="1">
                <a:solidFill>
                  <a:schemeClr val="tx1"/>
                </a:solidFill>
                <a:latin typeface="Calibri" panose="020F0502020204030204" pitchFamily="34" charset="0"/>
              </a:rPr>
              <a:t>Mashtree</a:t>
            </a:r>
            <a:r>
              <a:rPr lang="en-US" sz="3500" dirty="0">
                <a:solidFill>
                  <a:schemeClr val="tx1"/>
                </a:solidFill>
                <a:latin typeface="Calibri" panose="020F0502020204030204" pitchFamily="34" charset="0"/>
              </a:rPr>
              <a:t> is programmed in Perl with multithreading and depends on Mash, SQLite, and the </a:t>
            </a:r>
            <a:r>
              <a:rPr lang="en-US" sz="3500" dirty="0" err="1">
                <a:solidFill>
                  <a:schemeClr val="tx1"/>
                </a:solidFill>
                <a:latin typeface="Calibri" panose="020F0502020204030204" pitchFamily="34" charset="0"/>
              </a:rPr>
              <a:t>BioPerl</a:t>
            </a:r>
            <a:r>
              <a:rPr lang="en-US" sz="3500" dirty="0">
                <a:solidFill>
                  <a:schemeClr val="tx1"/>
                </a:solidFill>
                <a:latin typeface="Calibri" panose="020F0502020204030204" pitchFamily="34" charset="0"/>
              </a:rPr>
              <a:t> library.  </a:t>
            </a:r>
            <a:r>
              <a:rPr lang="en-US" sz="3500" b="1" dirty="0">
                <a:solidFill>
                  <a:schemeClr val="tx1"/>
                </a:solidFill>
                <a:latin typeface="Calibri" panose="020F0502020204030204" pitchFamily="34" charset="0"/>
              </a:rPr>
              <a:t>Availability</a:t>
            </a:r>
            <a:r>
              <a:rPr lang="en-US" sz="3500" dirty="0">
                <a:solidFill>
                  <a:schemeClr val="tx1"/>
                </a:solidFill>
                <a:latin typeface="Calibri" panose="020F0502020204030204" pitchFamily="34" charset="0"/>
              </a:rPr>
              <a:t>: https://github.com/lskatz/mashtree.</a:t>
            </a:r>
          </a:p>
          <a:p>
            <a:pPr algn="l"/>
            <a:r>
              <a:rPr lang="en-US" sz="3500" dirty="0">
                <a:solidFill>
                  <a:schemeClr val="tx1"/>
                </a:solidFill>
                <a:latin typeface="Calibri" panose="020F0502020204030204" pitchFamily="34" charset="0"/>
              </a:rPr>
              <a:t> </a:t>
            </a:r>
          </a:p>
        </p:txBody>
      </p:sp>
      <p:sp>
        <p:nvSpPr>
          <p:cNvPr id="92" name="Title 1"/>
          <p:cNvSpPr txBox="1">
            <a:spLocks/>
          </p:cNvSpPr>
          <p:nvPr/>
        </p:nvSpPr>
        <p:spPr>
          <a:xfrm>
            <a:off x="2011690" y="1338027"/>
            <a:ext cx="34381435" cy="905335"/>
          </a:xfrm>
          <a:prstGeom prst="rect">
            <a:avLst/>
          </a:prstGeom>
          <a:effectLst/>
        </p:spPr>
        <p:txBody>
          <a:bodyPr lIns="490270" tIns="245133" rIns="490270" bIns="245133" anchor="ctr"/>
          <a:lstStyle>
            <a:lvl1pPr algn="ctr" defTabSz="1254008" rtl="0" eaLnBrk="1" latinLnBrk="0" hangingPunct="1">
              <a:spcBef>
                <a:spcPct val="0"/>
              </a:spcBef>
              <a:buNone/>
              <a:defRPr sz="2000" b="1" kern="1200" baseline="0">
                <a:solidFill>
                  <a:schemeClr val="tx2"/>
                </a:solidFill>
                <a:latin typeface="Calibri" pitchFamily="34" charset="0"/>
                <a:ea typeface="+mj-ea"/>
                <a:cs typeface="Calibri" pitchFamily="34" charset="0"/>
              </a:defRPr>
            </a:lvl1pPr>
          </a:lstStyle>
          <a:p>
            <a:r>
              <a:rPr lang="en-US" sz="7700" dirty="0"/>
              <a:t>Generating WGS Trees with </a:t>
            </a:r>
            <a:r>
              <a:rPr lang="en-US" sz="7700" dirty="0" err="1"/>
              <a:t>Mashtree</a:t>
            </a:r>
            <a:endParaRPr lang="en-US" sz="7700" dirty="0"/>
          </a:p>
        </p:txBody>
      </p:sp>
      <p:sp>
        <p:nvSpPr>
          <p:cNvPr id="93" name="Title 1"/>
          <p:cNvSpPr txBox="1">
            <a:spLocks/>
          </p:cNvSpPr>
          <p:nvPr/>
        </p:nvSpPr>
        <p:spPr>
          <a:xfrm>
            <a:off x="2011685" y="2570699"/>
            <a:ext cx="34381431" cy="979164"/>
          </a:xfrm>
          <a:prstGeom prst="rect">
            <a:avLst/>
          </a:prstGeom>
        </p:spPr>
        <p:txBody>
          <a:bodyPr lIns="490270" tIns="245133" rIns="490270" bIns="245133" anchor="ctr"/>
          <a:lstStyle>
            <a:lvl1pPr algn="ctr" defTabSz="1254008" rtl="0" eaLnBrk="1" latinLnBrk="0" hangingPunct="1">
              <a:spcBef>
                <a:spcPct val="0"/>
              </a:spcBef>
              <a:buNone/>
              <a:defRPr sz="2000" b="1" kern="1200" baseline="0">
                <a:solidFill>
                  <a:schemeClr val="tx2"/>
                </a:solidFill>
                <a:latin typeface="Calibri" pitchFamily="34" charset="0"/>
                <a:ea typeface="+mj-ea"/>
                <a:cs typeface="Calibri" pitchFamily="34" charset="0"/>
              </a:defRPr>
            </a:lvl1pPr>
          </a:lstStyle>
          <a:p>
            <a:r>
              <a:rPr lang="en-US" sz="6600" u="sng" dirty="0"/>
              <a:t>Lee S. Katz</a:t>
            </a:r>
            <a:r>
              <a:rPr lang="en-US" sz="6600" baseline="30000" dirty="0"/>
              <a:t>1,2</a:t>
            </a:r>
            <a:r>
              <a:rPr lang="en-US" sz="6600" dirty="0"/>
              <a:t>, Taylor Griswold</a:t>
            </a:r>
            <a:r>
              <a:rPr lang="en-US" sz="6600" baseline="30000" dirty="0"/>
              <a:t>1</a:t>
            </a:r>
            <a:r>
              <a:rPr lang="en-US" sz="6600" dirty="0"/>
              <a:t>, and Heather A. Carleton</a:t>
            </a:r>
            <a:r>
              <a:rPr lang="en-US" sz="6600" baseline="30000" dirty="0"/>
              <a:t>1</a:t>
            </a:r>
            <a:endParaRPr lang="en-US" sz="6600" dirty="0"/>
          </a:p>
        </p:txBody>
      </p:sp>
      <p:sp>
        <p:nvSpPr>
          <p:cNvPr id="101" name="Title 1"/>
          <p:cNvSpPr txBox="1">
            <a:spLocks/>
          </p:cNvSpPr>
          <p:nvPr/>
        </p:nvSpPr>
        <p:spPr>
          <a:xfrm>
            <a:off x="3710928" y="3936279"/>
            <a:ext cx="30853396" cy="489580"/>
          </a:xfrm>
          <a:prstGeom prst="rect">
            <a:avLst/>
          </a:prstGeom>
        </p:spPr>
        <p:txBody>
          <a:bodyPr lIns="490270" tIns="245133" rIns="490270" bIns="245133" anchor="ctr"/>
          <a:lstStyle>
            <a:lvl1pPr algn="ctr" defTabSz="1254008" rtl="0" eaLnBrk="1" latinLnBrk="0" hangingPunct="1">
              <a:spcBef>
                <a:spcPct val="0"/>
              </a:spcBef>
              <a:buNone/>
              <a:defRPr sz="2000" b="1" kern="1200" baseline="0">
                <a:solidFill>
                  <a:schemeClr val="tx2"/>
                </a:solidFill>
                <a:latin typeface="Calibri" pitchFamily="34" charset="0"/>
                <a:ea typeface="+mj-ea"/>
                <a:cs typeface="Calibri" pitchFamily="34" charset="0"/>
              </a:defRPr>
            </a:lvl1pPr>
          </a:lstStyle>
          <a:p>
            <a:r>
              <a:rPr lang="en-US" sz="2400" baseline="30000" dirty="0"/>
              <a:t>1 </a:t>
            </a:r>
            <a:r>
              <a:rPr lang="en-US" sz="2400" dirty="0"/>
              <a:t>Enteric Diseases Laboratory Branch, Centers for Disease Control and Prevention, Atlanta, GA, USA; </a:t>
            </a:r>
            <a:r>
              <a:rPr lang="en-US" sz="2400" baseline="30000" dirty="0"/>
              <a:t>2 </a:t>
            </a:r>
            <a:r>
              <a:rPr lang="en-US" sz="2400" dirty="0"/>
              <a:t>Center for Food Safety, College of Agricultural and Environmental Sciences, University of Georgia, Griffin, GA, </a:t>
            </a:r>
            <a:r>
              <a:rPr lang="en-US" sz="2400" dirty="0" smtClean="0"/>
              <a:t>USA</a:t>
            </a:r>
          </a:p>
          <a:p>
            <a:pPr algn="l"/>
            <a:r>
              <a:rPr lang="en-US" sz="2400" b="0" dirty="0" smtClean="0"/>
              <a:t>                    Contact: Lee Katz gzu2@cdc.gov</a:t>
            </a:r>
          </a:p>
          <a:p>
            <a:pPr algn="l"/>
            <a:r>
              <a:rPr lang="en-US" sz="2400" b="0" dirty="0" smtClean="0"/>
              <a:t>                    URL: https://github.com/lskatz/mashtree</a:t>
            </a:r>
            <a:endParaRPr lang="en-US" sz="2400" b="0" dirty="0"/>
          </a:p>
        </p:txBody>
      </p:sp>
      <p:sp>
        <p:nvSpPr>
          <p:cNvPr id="108" name="Text Placeholder 11"/>
          <p:cNvSpPr txBox="1">
            <a:spLocks/>
          </p:cNvSpPr>
          <p:nvPr/>
        </p:nvSpPr>
        <p:spPr>
          <a:xfrm>
            <a:off x="2033924" y="15918493"/>
            <a:ext cx="16934688" cy="3860378"/>
          </a:xfrm>
          <a:prstGeom prst="rect">
            <a:avLst/>
          </a:prstGeom>
          <a:solidFill>
            <a:schemeClr val="bg2"/>
          </a:solidFill>
          <a:ln w="38100">
            <a:solidFill>
              <a:srgbClr val="D9531E"/>
            </a:solidFill>
          </a:ln>
          <a:effectLst/>
        </p:spPr>
        <p:style>
          <a:lnRef idx="2">
            <a:schemeClr val="accent1">
              <a:shade val="50000"/>
            </a:schemeClr>
          </a:lnRef>
          <a:fillRef idx="1">
            <a:schemeClr val="accent1"/>
          </a:fillRef>
          <a:effectRef idx="0">
            <a:schemeClr val="accent1"/>
          </a:effectRef>
          <a:fontRef idx="minor">
            <a:schemeClr val="lt1"/>
          </a:fontRef>
        </p:style>
        <p:txBody>
          <a:bodyPr lIns="490270" tIns="245133" rIns="490270" bIns="245133" rtlCol="0" anchor="t" anchorCtr="0"/>
          <a:lstStyle>
            <a:defPPr>
              <a:defRPr lang="en-US"/>
            </a:defPPr>
            <a:lvl1pPr>
              <a:defRPr sz="5600" b="1">
                <a:solidFill>
                  <a:srgbClr val="D9531E"/>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cs typeface="Calibri" pitchFamily="34" charset="0"/>
              </a:rPr>
              <a:t>Installation and invocation is easy</a:t>
            </a:r>
          </a:p>
          <a:p>
            <a:r>
              <a:rPr lang="en-US" sz="3200" dirty="0" err="1">
                <a:solidFill>
                  <a:schemeClr val="tx1"/>
                </a:solidFill>
                <a:latin typeface="Courier New" panose="02070309020205020404" pitchFamily="49" charset="0"/>
                <a:cs typeface="Courier New" panose="02070309020205020404" pitchFamily="49" charset="0"/>
              </a:rPr>
              <a:t>cpanm</a:t>
            </a:r>
            <a:r>
              <a:rPr lang="en-US" sz="3200" dirty="0">
                <a:solidFill>
                  <a:schemeClr val="tx1"/>
                </a:solidFill>
                <a:latin typeface="Courier New" panose="02070309020205020404" pitchFamily="49" charset="0"/>
                <a:cs typeface="Courier New" panose="02070309020205020404" pitchFamily="49" charset="0"/>
              </a:rPr>
              <a:t> -L ~ </a:t>
            </a:r>
            <a:r>
              <a:rPr lang="en-US" sz="3200" dirty="0" err="1" smtClean="0">
                <a:solidFill>
                  <a:schemeClr val="tx1"/>
                </a:solidFill>
                <a:latin typeface="Courier New" panose="02070309020205020404" pitchFamily="49" charset="0"/>
                <a:cs typeface="Courier New" panose="02070309020205020404" pitchFamily="49" charset="0"/>
              </a:rPr>
              <a:t>Mashtree</a:t>
            </a:r>
            <a:endParaRPr lang="en-US" sz="3200" dirty="0" smtClean="0">
              <a:solidFill>
                <a:schemeClr val="tx1"/>
              </a:solidFill>
              <a:latin typeface="Courier New" panose="02070309020205020404" pitchFamily="49" charset="0"/>
              <a:cs typeface="Courier New" panose="02070309020205020404" pitchFamily="49" charset="0"/>
            </a:endParaRPr>
          </a:p>
          <a:p>
            <a:r>
              <a:rPr lang="en-US" sz="3200" dirty="0">
                <a:solidFill>
                  <a:schemeClr val="tx1"/>
                </a:solidFill>
                <a:latin typeface="Courier New" panose="02070309020205020404" pitchFamily="49" charset="0"/>
                <a:cs typeface="Courier New" panose="02070309020205020404" pitchFamily="49" charset="0"/>
              </a:rPr>
              <a:t>export PERL5LIB=$PERL5LIB:$HOME/lib/perl5 </a:t>
            </a:r>
            <a:endParaRPr lang="en-US" sz="3200" dirty="0" smtClean="0">
              <a:solidFill>
                <a:schemeClr val="tx1"/>
              </a:solidFill>
              <a:latin typeface="Courier New" panose="02070309020205020404" pitchFamily="49" charset="0"/>
              <a:cs typeface="Courier New" panose="02070309020205020404" pitchFamily="49" charset="0"/>
            </a:endParaRPr>
          </a:p>
          <a:p>
            <a:r>
              <a:rPr lang="en-US" sz="3200" dirty="0" smtClean="0">
                <a:solidFill>
                  <a:schemeClr val="tx1"/>
                </a:solidFill>
                <a:latin typeface="Courier New" panose="02070309020205020404" pitchFamily="49" charset="0"/>
                <a:cs typeface="Courier New" panose="02070309020205020404" pitchFamily="49" charset="0"/>
              </a:rPr>
              <a:t>mashtree.pl --help # for usage</a:t>
            </a:r>
          </a:p>
          <a:p>
            <a:r>
              <a:rPr lang="en-US" sz="3200" dirty="0">
                <a:solidFill>
                  <a:schemeClr val="tx1"/>
                </a:solidFill>
                <a:latin typeface="Courier New" panose="02070309020205020404" pitchFamily="49" charset="0"/>
                <a:cs typeface="Courier New" panose="02070309020205020404" pitchFamily="49" charset="0"/>
              </a:rPr>
              <a:t>mashtree.pl --</a:t>
            </a:r>
            <a:r>
              <a:rPr lang="en-US" sz="3200" dirty="0" err="1">
                <a:solidFill>
                  <a:schemeClr val="tx1"/>
                </a:solidFill>
                <a:latin typeface="Courier New" panose="02070309020205020404" pitchFamily="49" charset="0"/>
                <a:cs typeface="Courier New" panose="02070309020205020404" pitchFamily="49" charset="0"/>
              </a:rPr>
              <a:t>numcpus</a:t>
            </a:r>
            <a:r>
              <a:rPr lang="en-US" sz="3200" dirty="0">
                <a:solidFill>
                  <a:schemeClr val="tx1"/>
                </a:solidFill>
                <a:latin typeface="Courier New" panose="02070309020205020404" pitchFamily="49" charset="0"/>
                <a:cs typeface="Courier New" panose="02070309020205020404" pitchFamily="49" charset="0"/>
              </a:rPr>
              <a:t> 12 *.fastq.gz [*.</a:t>
            </a:r>
            <a:r>
              <a:rPr lang="en-US" sz="3200" dirty="0" err="1">
                <a:solidFill>
                  <a:schemeClr val="tx1"/>
                </a:solidFill>
                <a:latin typeface="Courier New" panose="02070309020205020404" pitchFamily="49" charset="0"/>
                <a:cs typeface="Courier New" panose="02070309020205020404" pitchFamily="49" charset="0"/>
              </a:rPr>
              <a:t>fasta</a:t>
            </a:r>
            <a:r>
              <a:rPr lang="en-US" sz="3200" dirty="0">
                <a:solidFill>
                  <a:schemeClr val="tx1"/>
                </a:solidFill>
                <a:latin typeface="Courier New" panose="02070309020205020404" pitchFamily="49" charset="0"/>
                <a:cs typeface="Courier New" panose="02070309020205020404" pitchFamily="49" charset="0"/>
              </a:rPr>
              <a:t>] &gt; </a:t>
            </a:r>
            <a:r>
              <a:rPr lang="en-US" sz="3200" dirty="0" err="1">
                <a:solidFill>
                  <a:schemeClr val="tx1"/>
                </a:solidFill>
                <a:latin typeface="Courier New" panose="02070309020205020404" pitchFamily="49" charset="0"/>
                <a:cs typeface="Courier New" panose="02070309020205020404" pitchFamily="49" charset="0"/>
              </a:rPr>
              <a:t>mashtree.dnd</a:t>
            </a:r>
            <a:endParaRPr lang="en-US" sz="3200" dirty="0">
              <a:solidFill>
                <a:schemeClr val="tx1"/>
              </a:solidFill>
              <a:latin typeface="Courier New" panose="02070309020205020404" pitchFamily="49" charset="0"/>
              <a:cs typeface="Courier New" panose="02070309020205020404" pitchFamily="49" charset="0"/>
            </a:endParaRPr>
          </a:p>
        </p:txBody>
      </p:sp>
      <p:sp>
        <p:nvSpPr>
          <p:cNvPr id="27" name="Text Placeholder 39"/>
          <p:cNvSpPr txBox="1">
            <a:spLocks/>
          </p:cNvSpPr>
          <p:nvPr/>
        </p:nvSpPr>
        <p:spPr>
          <a:xfrm>
            <a:off x="13210883" y="35536323"/>
            <a:ext cx="17922240" cy="650930"/>
          </a:xfrm>
          <a:prstGeom prst="rect">
            <a:avLst/>
          </a:prstGeom>
        </p:spPr>
        <p:txBody>
          <a:bodyPr lIns="490270" tIns="245133" rIns="490270" bIns="245133"/>
          <a:lstStyle>
            <a:lvl1pPr marL="470253" indent="-470253" algn="l" defTabSz="1254008" rtl="0" eaLnBrk="1" latinLnBrk="0" hangingPunct="1">
              <a:spcBef>
                <a:spcPct val="20000"/>
              </a:spcBef>
              <a:buFont typeface="Arial" pitchFamily="34" charset="0"/>
              <a:buNone/>
              <a:defRPr sz="1000" b="0" kern="1200" baseline="0">
                <a:solidFill>
                  <a:schemeClr val="accent1">
                    <a:lumMod val="50000"/>
                  </a:schemeClr>
                </a:solidFill>
                <a:latin typeface="+mn-lt"/>
                <a:ea typeface="+mn-ea"/>
                <a:cs typeface="+mn-cs"/>
              </a:defRPr>
            </a:lvl1pPr>
            <a:lvl2pPr marL="1018882" indent="-391878" algn="l" defTabSz="1254008" rtl="0" eaLnBrk="1" latinLnBrk="0" hangingPunct="1">
              <a:spcBef>
                <a:spcPct val="20000"/>
              </a:spcBef>
              <a:buFont typeface="Arial" pitchFamily="34" charset="0"/>
              <a:buNone/>
              <a:defRPr sz="1100" b="0" kern="1200">
                <a:solidFill>
                  <a:schemeClr val="bg2"/>
                </a:solidFill>
                <a:latin typeface="+mn-lt"/>
                <a:ea typeface="+mn-ea"/>
                <a:cs typeface="+mn-cs"/>
              </a:defRPr>
            </a:lvl2pPr>
            <a:lvl3pPr marL="1567510" indent="-313502" algn="l" defTabSz="1254008" rtl="0" eaLnBrk="1" latinLnBrk="0" hangingPunct="1">
              <a:spcBef>
                <a:spcPct val="20000"/>
              </a:spcBef>
              <a:buFont typeface="Arial" pitchFamily="34" charset="0"/>
              <a:buNone/>
              <a:defRPr sz="1100" b="0" kern="1200">
                <a:solidFill>
                  <a:schemeClr val="bg2"/>
                </a:solidFill>
                <a:latin typeface="+mn-lt"/>
                <a:ea typeface="+mn-ea"/>
                <a:cs typeface="+mn-cs"/>
              </a:defRPr>
            </a:lvl3pPr>
            <a:lvl4pPr marL="2194514" indent="-313502" algn="l" defTabSz="1254008" rtl="0" eaLnBrk="1" latinLnBrk="0" hangingPunct="1">
              <a:spcBef>
                <a:spcPct val="20000"/>
              </a:spcBef>
              <a:buFont typeface="Arial" pitchFamily="34" charset="0"/>
              <a:buNone/>
              <a:defRPr sz="1100" b="0" kern="1200">
                <a:solidFill>
                  <a:schemeClr val="bg2"/>
                </a:solidFill>
                <a:latin typeface="+mn-lt"/>
                <a:ea typeface="+mn-ea"/>
                <a:cs typeface="+mn-cs"/>
              </a:defRPr>
            </a:lvl4pPr>
            <a:lvl5pPr marL="2821518" indent="-313502" algn="l" defTabSz="1254008" rtl="0" eaLnBrk="1" latinLnBrk="0" hangingPunct="1">
              <a:spcBef>
                <a:spcPct val="20000"/>
              </a:spcBef>
              <a:buFont typeface="Arial" pitchFamily="34" charset="0"/>
              <a:buNone/>
              <a:defRPr sz="1100" b="0" kern="1200">
                <a:solidFill>
                  <a:schemeClr val="bg2"/>
                </a:solidFill>
                <a:latin typeface="+mn-lt"/>
                <a:ea typeface="+mn-ea"/>
                <a:cs typeface="+mn-cs"/>
              </a:defRPr>
            </a:lvl5pPr>
            <a:lvl6pPr marL="3448522" indent="-313502" algn="l" defTabSz="1254008"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4075527" indent="-313502" algn="l" defTabSz="1254008"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702531" indent="-313502" algn="l" defTabSz="1254008"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329535" indent="-313502" algn="l" defTabSz="1254008"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3500" dirty="0" smtClean="0">
                <a:solidFill>
                  <a:schemeClr val="tx1">
                    <a:lumMod val="75000"/>
                  </a:schemeClr>
                </a:solidFill>
                <a:latin typeface="Calibri" pitchFamily="34" charset="0"/>
                <a:cs typeface="Calibri" pitchFamily="34" charset="0"/>
              </a:rPr>
              <a:t>Division of Foodborne, Waterborne, and Environmental Diseases</a:t>
            </a:r>
            <a:endParaRPr lang="en-US" sz="3500" dirty="0">
              <a:solidFill>
                <a:schemeClr val="tx1">
                  <a:lumMod val="75000"/>
                </a:schemeClr>
              </a:solidFill>
              <a:latin typeface="Calibri" pitchFamily="34" charset="0"/>
              <a:cs typeface="Calibr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29568149"/>
              </p:ext>
            </p:extLst>
          </p:nvPr>
        </p:nvGraphicFramePr>
        <p:xfrm>
          <a:off x="19834503" y="8231292"/>
          <a:ext cx="15864840" cy="5888904"/>
        </p:xfrm>
        <a:graphic>
          <a:graphicData uri="http://schemas.openxmlformats.org/drawingml/2006/table">
            <a:tbl>
              <a:tblPr firstRow="1" bandRow="1">
                <a:tableStyleId>{35758FB7-9AC5-4552-8A53-C91805E547FA}</a:tableStyleId>
              </a:tblPr>
              <a:tblGrid>
                <a:gridCol w="3966210">
                  <a:extLst>
                    <a:ext uri="{9D8B030D-6E8A-4147-A177-3AD203B41FA5}">
                      <a16:colId xmlns:a16="http://schemas.microsoft.com/office/drawing/2014/main" val="1235527407"/>
                    </a:ext>
                  </a:extLst>
                </a:gridCol>
                <a:gridCol w="3966210">
                  <a:extLst>
                    <a:ext uri="{9D8B030D-6E8A-4147-A177-3AD203B41FA5}">
                      <a16:colId xmlns:a16="http://schemas.microsoft.com/office/drawing/2014/main" val="661639964"/>
                    </a:ext>
                  </a:extLst>
                </a:gridCol>
                <a:gridCol w="3966210">
                  <a:extLst>
                    <a:ext uri="{9D8B030D-6E8A-4147-A177-3AD203B41FA5}">
                      <a16:colId xmlns:a16="http://schemas.microsoft.com/office/drawing/2014/main" val="2192970453"/>
                    </a:ext>
                  </a:extLst>
                </a:gridCol>
                <a:gridCol w="3966210">
                  <a:extLst>
                    <a:ext uri="{9D8B030D-6E8A-4147-A177-3AD203B41FA5}">
                      <a16:colId xmlns:a16="http://schemas.microsoft.com/office/drawing/2014/main" val="3793062286"/>
                    </a:ext>
                  </a:extLst>
                </a:gridCol>
              </a:tblGrid>
              <a:tr h="1472226">
                <a:tc>
                  <a:txBody>
                    <a:bodyPr/>
                    <a:lstStyle/>
                    <a:p>
                      <a:r>
                        <a:rPr lang="en-US" sz="4400" dirty="0" smtClean="0"/>
                        <a:t>Genus</a:t>
                      </a:r>
                      <a:endParaRPr lang="en-US" sz="4400" dirty="0"/>
                    </a:p>
                  </a:txBody>
                  <a:tcPr/>
                </a:tc>
                <a:tc>
                  <a:txBody>
                    <a:bodyPr/>
                    <a:lstStyle/>
                    <a:p>
                      <a:r>
                        <a:rPr lang="en-US" sz="4400" dirty="0" smtClean="0"/>
                        <a:t>n</a:t>
                      </a:r>
                      <a:endParaRPr lang="en-US" sz="4400" dirty="0"/>
                    </a:p>
                  </a:txBody>
                  <a:tcPr/>
                </a:tc>
                <a:tc>
                  <a:txBody>
                    <a:bodyPr/>
                    <a:lstStyle/>
                    <a:p>
                      <a:r>
                        <a:rPr lang="en-US" sz="4400" dirty="0" err="1" smtClean="0"/>
                        <a:t>Lyve</a:t>
                      </a:r>
                      <a:r>
                        <a:rPr lang="en-US" sz="4400" dirty="0" smtClean="0"/>
                        <a:t>-SET</a:t>
                      </a:r>
                      <a:endParaRPr lang="en-US" sz="4400" dirty="0"/>
                    </a:p>
                  </a:txBody>
                  <a:tcPr/>
                </a:tc>
                <a:tc>
                  <a:txBody>
                    <a:bodyPr/>
                    <a:lstStyle/>
                    <a:p>
                      <a:r>
                        <a:rPr lang="en-US" sz="4400" dirty="0" err="1" smtClean="0"/>
                        <a:t>Mashtree</a:t>
                      </a:r>
                      <a:endParaRPr lang="en-US" sz="4400" dirty="0"/>
                    </a:p>
                  </a:txBody>
                  <a:tcPr/>
                </a:tc>
                <a:extLst>
                  <a:ext uri="{0D108BD9-81ED-4DB2-BD59-A6C34878D82A}">
                    <a16:rowId xmlns:a16="http://schemas.microsoft.com/office/drawing/2014/main" val="464896574"/>
                  </a:ext>
                </a:extLst>
              </a:tr>
              <a:tr h="1472226">
                <a:tc>
                  <a:txBody>
                    <a:bodyPr/>
                    <a:lstStyle/>
                    <a:p>
                      <a:r>
                        <a:rPr lang="en-US" sz="4400" dirty="0" smtClean="0"/>
                        <a:t>Escherichia</a:t>
                      </a:r>
                      <a:endParaRPr lang="en-US" sz="4400" dirty="0"/>
                    </a:p>
                  </a:txBody>
                  <a:tcPr/>
                </a:tc>
                <a:tc>
                  <a:txBody>
                    <a:bodyPr/>
                    <a:lstStyle/>
                    <a:p>
                      <a:r>
                        <a:rPr lang="en-US" sz="4400" dirty="0" smtClean="0"/>
                        <a:t>6</a:t>
                      </a:r>
                      <a:endParaRPr lang="en-US" sz="4400" dirty="0"/>
                    </a:p>
                  </a:txBody>
                  <a:tcPr/>
                </a:tc>
                <a:tc>
                  <a:txBody>
                    <a:bodyPr/>
                    <a:lstStyle/>
                    <a:p>
                      <a:r>
                        <a:rPr lang="en-US" sz="4400" dirty="0" smtClean="0"/>
                        <a:t>4530s</a:t>
                      </a:r>
                      <a:endParaRPr lang="en-US" sz="4400" dirty="0"/>
                    </a:p>
                  </a:txBody>
                  <a:tcPr/>
                </a:tc>
                <a:tc>
                  <a:txBody>
                    <a:bodyPr/>
                    <a:lstStyle/>
                    <a:p>
                      <a:r>
                        <a:rPr lang="en-US" sz="4400" dirty="0" smtClean="0"/>
                        <a:t>151s</a:t>
                      </a:r>
                      <a:endParaRPr lang="en-US" sz="4400" dirty="0"/>
                    </a:p>
                  </a:txBody>
                  <a:tcPr/>
                </a:tc>
                <a:extLst>
                  <a:ext uri="{0D108BD9-81ED-4DB2-BD59-A6C34878D82A}">
                    <a16:rowId xmlns:a16="http://schemas.microsoft.com/office/drawing/2014/main" val="3513424623"/>
                  </a:ext>
                </a:extLst>
              </a:tr>
              <a:tr h="1472226">
                <a:tc>
                  <a:txBody>
                    <a:bodyPr/>
                    <a:lstStyle/>
                    <a:p>
                      <a:r>
                        <a:rPr lang="en-US" sz="4400" dirty="0" smtClean="0"/>
                        <a:t>Salmonella</a:t>
                      </a:r>
                      <a:endParaRPr lang="en-US" sz="4400" dirty="0"/>
                    </a:p>
                  </a:txBody>
                  <a:tcPr/>
                </a:tc>
                <a:tc>
                  <a:txBody>
                    <a:bodyPr/>
                    <a:lstStyle/>
                    <a:p>
                      <a:r>
                        <a:rPr lang="en-US" sz="4400" dirty="0" smtClean="0"/>
                        <a:t>33</a:t>
                      </a:r>
                      <a:endParaRPr lang="en-US" sz="4400" dirty="0"/>
                    </a:p>
                  </a:txBody>
                  <a:tcPr/>
                </a:tc>
                <a:tc>
                  <a:txBody>
                    <a:bodyPr/>
                    <a:lstStyle/>
                    <a:p>
                      <a:r>
                        <a:rPr lang="en-US" sz="4400" dirty="0" smtClean="0"/>
                        <a:t>5259s</a:t>
                      </a:r>
                      <a:endParaRPr lang="en-US" sz="4400" dirty="0"/>
                    </a:p>
                  </a:txBody>
                  <a:tcPr/>
                </a:tc>
                <a:tc>
                  <a:txBody>
                    <a:bodyPr/>
                    <a:lstStyle/>
                    <a:p>
                      <a:r>
                        <a:rPr lang="en-US" sz="4400" dirty="0" smtClean="0"/>
                        <a:t>100s</a:t>
                      </a:r>
                      <a:endParaRPr lang="en-US" sz="4400" dirty="0"/>
                    </a:p>
                  </a:txBody>
                  <a:tcPr/>
                </a:tc>
                <a:extLst>
                  <a:ext uri="{0D108BD9-81ED-4DB2-BD59-A6C34878D82A}">
                    <a16:rowId xmlns:a16="http://schemas.microsoft.com/office/drawing/2014/main" val="526885249"/>
                  </a:ext>
                </a:extLst>
              </a:tr>
              <a:tr h="1472226">
                <a:tc>
                  <a:txBody>
                    <a:bodyPr/>
                    <a:lstStyle/>
                    <a:p>
                      <a:r>
                        <a:rPr lang="en-US" sz="4400" dirty="0" smtClean="0"/>
                        <a:t>Yersinia</a:t>
                      </a:r>
                      <a:endParaRPr lang="en-US" sz="4400" dirty="0"/>
                    </a:p>
                  </a:txBody>
                  <a:tcPr/>
                </a:tc>
                <a:tc>
                  <a:txBody>
                    <a:bodyPr/>
                    <a:lstStyle/>
                    <a:p>
                      <a:r>
                        <a:rPr lang="en-US" sz="4400" dirty="0" smtClean="0"/>
                        <a:t>3</a:t>
                      </a:r>
                      <a:endParaRPr lang="en-US" sz="4400" dirty="0"/>
                    </a:p>
                  </a:txBody>
                  <a:tcPr/>
                </a:tc>
                <a:tc>
                  <a:txBody>
                    <a:bodyPr/>
                    <a:lstStyle/>
                    <a:p>
                      <a:r>
                        <a:rPr lang="en-US" sz="4400" dirty="0" smtClean="0"/>
                        <a:t>2789s</a:t>
                      </a:r>
                      <a:endParaRPr lang="en-US" sz="4400" dirty="0"/>
                    </a:p>
                  </a:txBody>
                  <a:tcPr/>
                </a:tc>
                <a:tc>
                  <a:txBody>
                    <a:bodyPr/>
                    <a:lstStyle/>
                    <a:p>
                      <a:r>
                        <a:rPr lang="en-US" sz="4400" dirty="0" smtClean="0"/>
                        <a:t>51s</a:t>
                      </a:r>
                      <a:endParaRPr lang="en-US" sz="4400" dirty="0"/>
                    </a:p>
                  </a:txBody>
                  <a:tcPr/>
                </a:tc>
                <a:extLst>
                  <a:ext uri="{0D108BD9-81ED-4DB2-BD59-A6C34878D82A}">
                    <a16:rowId xmlns:a16="http://schemas.microsoft.com/office/drawing/2014/main" val="133310078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249186872"/>
              </p:ext>
            </p:extLst>
          </p:nvPr>
        </p:nvGraphicFramePr>
        <p:xfrm>
          <a:off x="19834503" y="18831873"/>
          <a:ext cx="16088352" cy="5888904"/>
        </p:xfrm>
        <a:graphic>
          <a:graphicData uri="http://schemas.openxmlformats.org/drawingml/2006/table">
            <a:tbl>
              <a:tblPr firstRow="1" bandRow="1">
                <a:tableStyleId>{35758FB7-9AC5-4552-8A53-C91805E547FA}</a:tableStyleId>
              </a:tblPr>
              <a:tblGrid>
                <a:gridCol w="4022088">
                  <a:extLst>
                    <a:ext uri="{9D8B030D-6E8A-4147-A177-3AD203B41FA5}">
                      <a16:colId xmlns:a16="http://schemas.microsoft.com/office/drawing/2014/main" val="1235527407"/>
                    </a:ext>
                  </a:extLst>
                </a:gridCol>
                <a:gridCol w="4022088">
                  <a:extLst>
                    <a:ext uri="{9D8B030D-6E8A-4147-A177-3AD203B41FA5}">
                      <a16:colId xmlns:a16="http://schemas.microsoft.com/office/drawing/2014/main" val="1713993969"/>
                    </a:ext>
                  </a:extLst>
                </a:gridCol>
                <a:gridCol w="4022088">
                  <a:extLst>
                    <a:ext uri="{9D8B030D-6E8A-4147-A177-3AD203B41FA5}">
                      <a16:colId xmlns:a16="http://schemas.microsoft.com/office/drawing/2014/main" val="661639964"/>
                    </a:ext>
                  </a:extLst>
                </a:gridCol>
                <a:gridCol w="4022088">
                  <a:extLst>
                    <a:ext uri="{9D8B030D-6E8A-4147-A177-3AD203B41FA5}">
                      <a16:colId xmlns:a16="http://schemas.microsoft.com/office/drawing/2014/main" val="2192970453"/>
                    </a:ext>
                  </a:extLst>
                </a:gridCol>
              </a:tblGrid>
              <a:tr h="1472226">
                <a:tc>
                  <a:txBody>
                    <a:bodyPr/>
                    <a:lstStyle/>
                    <a:p>
                      <a:r>
                        <a:rPr lang="en-US" sz="4400" dirty="0" smtClean="0"/>
                        <a:t>Genus</a:t>
                      </a:r>
                      <a:endParaRPr lang="en-US" sz="4400" dirty="0"/>
                    </a:p>
                  </a:txBody>
                  <a:tcPr/>
                </a:tc>
                <a:tc>
                  <a:txBody>
                    <a:bodyPr/>
                    <a:lstStyle/>
                    <a:p>
                      <a:r>
                        <a:rPr lang="en-US" sz="4400" dirty="0" smtClean="0"/>
                        <a:t>n</a:t>
                      </a:r>
                      <a:endParaRPr lang="en-US" sz="4400" dirty="0"/>
                    </a:p>
                  </a:txBody>
                  <a:tcPr/>
                </a:tc>
                <a:tc>
                  <a:txBody>
                    <a:bodyPr/>
                    <a:lstStyle/>
                    <a:p>
                      <a:r>
                        <a:rPr lang="en-US" sz="4400" dirty="0" smtClean="0"/>
                        <a:t>Kendall-</a:t>
                      </a:r>
                      <a:r>
                        <a:rPr lang="en-US" sz="4400" dirty="0" err="1" smtClean="0"/>
                        <a:t>Colijn</a:t>
                      </a:r>
                      <a:endParaRPr lang="en-US" sz="4400" dirty="0"/>
                    </a:p>
                  </a:txBody>
                  <a:tcPr/>
                </a:tc>
                <a:tc>
                  <a:txBody>
                    <a:bodyPr/>
                    <a:lstStyle/>
                    <a:p>
                      <a:r>
                        <a:rPr lang="en-US" sz="4400" dirty="0" smtClean="0"/>
                        <a:t>Robinson-</a:t>
                      </a:r>
                      <a:r>
                        <a:rPr lang="en-US" sz="4400" dirty="0" err="1" smtClean="0"/>
                        <a:t>Foulds</a:t>
                      </a:r>
                      <a:endParaRPr lang="en-US" sz="4400" dirty="0"/>
                    </a:p>
                  </a:txBody>
                  <a:tcPr/>
                </a:tc>
                <a:extLst>
                  <a:ext uri="{0D108BD9-81ED-4DB2-BD59-A6C34878D82A}">
                    <a16:rowId xmlns:a16="http://schemas.microsoft.com/office/drawing/2014/main" val="464896574"/>
                  </a:ext>
                </a:extLst>
              </a:tr>
              <a:tr h="1472226">
                <a:tc>
                  <a:txBody>
                    <a:bodyPr/>
                    <a:lstStyle/>
                    <a:p>
                      <a:r>
                        <a:rPr lang="en-US" sz="4400" dirty="0" smtClean="0"/>
                        <a:t>Escherichia</a:t>
                      </a:r>
                      <a:endParaRPr lang="en-US" sz="4400" dirty="0"/>
                    </a:p>
                  </a:txBody>
                  <a:tcPr/>
                </a:tc>
                <a:tc>
                  <a:txBody>
                    <a:bodyPr/>
                    <a:lstStyle/>
                    <a:p>
                      <a:r>
                        <a:rPr lang="en-US" sz="4400" dirty="0" smtClean="0"/>
                        <a:t>6</a:t>
                      </a:r>
                      <a:endParaRPr lang="en-US" sz="4400" dirty="0"/>
                    </a:p>
                  </a:txBody>
                  <a:tcPr/>
                </a:tc>
                <a:tc>
                  <a:txBody>
                    <a:bodyPr/>
                    <a:lstStyle/>
                    <a:p>
                      <a:r>
                        <a:rPr lang="en-US" sz="4400" dirty="0" smtClean="0"/>
                        <a:t>2/6 (0.36)</a:t>
                      </a:r>
                      <a:endParaRPr lang="en-US" sz="4400" dirty="0"/>
                    </a:p>
                  </a:txBody>
                  <a:tcPr/>
                </a:tc>
                <a:tc>
                  <a:txBody>
                    <a:bodyPr/>
                    <a:lstStyle/>
                    <a:p>
                      <a:r>
                        <a:rPr lang="en-US" sz="4400" dirty="0" smtClean="0"/>
                        <a:t>3/6 (0.64)</a:t>
                      </a:r>
                      <a:endParaRPr lang="en-US" sz="4400" dirty="0"/>
                    </a:p>
                  </a:txBody>
                  <a:tcPr/>
                </a:tc>
                <a:extLst>
                  <a:ext uri="{0D108BD9-81ED-4DB2-BD59-A6C34878D82A}">
                    <a16:rowId xmlns:a16="http://schemas.microsoft.com/office/drawing/2014/main" val="3513424623"/>
                  </a:ext>
                </a:extLst>
              </a:tr>
              <a:tr h="1472226">
                <a:tc>
                  <a:txBody>
                    <a:bodyPr/>
                    <a:lstStyle/>
                    <a:p>
                      <a:r>
                        <a:rPr lang="en-US" sz="4400" dirty="0" smtClean="0"/>
                        <a:t>Salmonella</a:t>
                      </a:r>
                      <a:endParaRPr lang="en-US" sz="4400" dirty="0"/>
                    </a:p>
                  </a:txBody>
                  <a:tcPr/>
                </a:tc>
                <a:tc>
                  <a:txBody>
                    <a:bodyPr/>
                    <a:lstStyle/>
                    <a:p>
                      <a:r>
                        <a:rPr lang="en-US" sz="4400" dirty="0" smtClean="0"/>
                        <a:t>33</a:t>
                      </a:r>
                      <a:endParaRPr lang="en-US" sz="4400" dirty="0"/>
                    </a:p>
                  </a:txBody>
                  <a:tcPr/>
                </a:tc>
                <a:tc>
                  <a:txBody>
                    <a:bodyPr/>
                    <a:lstStyle/>
                    <a:p>
                      <a:r>
                        <a:rPr lang="en-US" sz="4400" dirty="0" smtClean="0"/>
                        <a:t>11/33 (0.23)</a:t>
                      </a:r>
                      <a:endParaRPr lang="en-US" sz="4400" dirty="0"/>
                    </a:p>
                  </a:txBody>
                  <a:tcPr/>
                </a:tc>
                <a:tc>
                  <a:txBody>
                    <a:bodyPr/>
                    <a:lstStyle/>
                    <a:p>
                      <a:r>
                        <a:rPr lang="en-US" sz="4400" dirty="0" smtClean="0"/>
                        <a:t>13/33 (0.66)</a:t>
                      </a:r>
                      <a:endParaRPr lang="en-US" sz="4400" dirty="0"/>
                    </a:p>
                  </a:txBody>
                  <a:tcPr/>
                </a:tc>
                <a:extLst>
                  <a:ext uri="{0D108BD9-81ED-4DB2-BD59-A6C34878D82A}">
                    <a16:rowId xmlns:a16="http://schemas.microsoft.com/office/drawing/2014/main" val="526885249"/>
                  </a:ext>
                </a:extLst>
              </a:tr>
              <a:tr h="1472226">
                <a:tc>
                  <a:txBody>
                    <a:bodyPr/>
                    <a:lstStyle/>
                    <a:p>
                      <a:r>
                        <a:rPr lang="en-US" sz="4400" dirty="0" smtClean="0"/>
                        <a:t>Yersinia</a:t>
                      </a:r>
                      <a:endParaRPr lang="en-US" sz="4400" dirty="0"/>
                    </a:p>
                  </a:txBody>
                  <a:tcPr/>
                </a:tc>
                <a:tc>
                  <a:txBody>
                    <a:bodyPr/>
                    <a:lstStyle/>
                    <a:p>
                      <a:r>
                        <a:rPr lang="en-US" sz="4400" dirty="0" smtClean="0"/>
                        <a:t>3</a:t>
                      </a:r>
                      <a:endParaRPr lang="en-US" sz="4400" dirty="0"/>
                    </a:p>
                  </a:txBody>
                  <a:tcPr/>
                </a:tc>
                <a:tc>
                  <a:txBody>
                    <a:bodyPr/>
                    <a:lstStyle/>
                    <a:p>
                      <a:r>
                        <a:rPr lang="en-US" sz="4400" dirty="0" smtClean="0"/>
                        <a:t>1/3  (0.11)</a:t>
                      </a:r>
                      <a:endParaRPr lang="en-US" sz="4400" dirty="0"/>
                    </a:p>
                  </a:txBody>
                  <a:tcPr/>
                </a:tc>
                <a:tc>
                  <a:txBody>
                    <a:bodyPr/>
                    <a:lstStyle/>
                    <a:p>
                      <a:r>
                        <a:rPr lang="en-US" sz="4400" dirty="0" smtClean="0"/>
                        <a:t>1/3 (0.68)</a:t>
                      </a:r>
                      <a:endParaRPr lang="en-US" sz="4400" dirty="0"/>
                    </a:p>
                  </a:txBody>
                  <a:tcPr/>
                </a:tc>
                <a:extLst>
                  <a:ext uri="{0D108BD9-81ED-4DB2-BD59-A6C34878D82A}">
                    <a16:rowId xmlns:a16="http://schemas.microsoft.com/office/drawing/2014/main" val="1333100780"/>
                  </a:ext>
                </a:extLst>
              </a:tr>
            </a:tbl>
          </a:graphicData>
        </a:graphic>
      </p:graphicFrame>
      <p:sp>
        <p:nvSpPr>
          <p:cNvPr id="21" name="Text Placeholder 5"/>
          <p:cNvSpPr txBox="1">
            <a:spLocks/>
          </p:cNvSpPr>
          <p:nvPr/>
        </p:nvSpPr>
        <p:spPr>
          <a:xfrm>
            <a:off x="19202404" y="27506610"/>
            <a:ext cx="17190720" cy="6241846"/>
          </a:xfrm>
          <a:prstGeom prst="rect">
            <a:avLst/>
          </a:prstGeom>
          <a:solidFill>
            <a:schemeClr val="bg2"/>
          </a:solidFill>
          <a:ln w="38100">
            <a:solidFill>
              <a:srgbClr val="D9531E"/>
            </a:solidFill>
          </a:ln>
          <a:effectLst/>
        </p:spPr>
        <p:style>
          <a:lnRef idx="2">
            <a:schemeClr val="accent1">
              <a:shade val="50000"/>
            </a:schemeClr>
          </a:lnRef>
          <a:fillRef idx="1">
            <a:schemeClr val="accent1"/>
          </a:fillRef>
          <a:effectRef idx="0">
            <a:schemeClr val="accent1"/>
          </a:effectRef>
          <a:fontRef idx="minor">
            <a:schemeClr val="lt1"/>
          </a:fontRef>
        </p:style>
        <p:txBody>
          <a:bodyPr lIns="490270" tIns="245133" rIns="490270" bIns="245133" numCol="1" rtlCol="0" anchor="t" anchorCtr="0"/>
          <a:lstStyle>
            <a:defPPr>
              <a:defRPr lang="en-US"/>
            </a:defPPr>
            <a:lvl1pPr algn="ctr">
              <a:defRPr sz="30625">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5600" b="1" dirty="0" smtClean="0">
                <a:solidFill>
                  <a:srgbClr val="D9531E"/>
                </a:solidFill>
                <a:latin typeface="Calibri" panose="020F0502020204030204" pitchFamily="34" charset="0"/>
              </a:rPr>
              <a:t>References</a:t>
            </a:r>
          </a:p>
          <a:p>
            <a:pPr algn="l"/>
            <a:r>
              <a:rPr lang="en-US" sz="3500" dirty="0" err="1" smtClean="0">
                <a:solidFill>
                  <a:schemeClr val="tx1"/>
                </a:solidFill>
                <a:latin typeface="Calibri" panose="020F0502020204030204" pitchFamily="34" charset="0"/>
              </a:rPr>
              <a:t>Ondov</a:t>
            </a:r>
            <a:r>
              <a:rPr lang="en-US" sz="3500" dirty="0" smtClean="0">
                <a:solidFill>
                  <a:schemeClr val="tx1"/>
                </a:solidFill>
                <a:latin typeface="Calibri" panose="020F0502020204030204" pitchFamily="34" charset="0"/>
              </a:rPr>
              <a:t> et al (2016</a:t>
            </a:r>
            <a:r>
              <a:rPr lang="en-US" sz="3500" dirty="0">
                <a:solidFill>
                  <a:schemeClr val="tx1"/>
                </a:solidFill>
                <a:latin typeface="Calibri" panose="020F0502020204030204" pitchFamily="34" charset="0"/>
              </a:rPr>
              <a:t>) </a:t>
            </a:r>
            <a:r>
              <a:rPr lang="en-US" sz="3500" dirty="0" smtClean="0">
                <a:solidFill>
                  <a:schemeClr val="tx1"/>
                </a:solidFill>
                <a:latin typeface="Calibri" panose="020F0502020204030204" pitchFamily="34" charset="0"/>
              </a:rPr>
              <a:t>“Mash</a:t>
            </a:r>
            <a:r>
              <a:rPr lang="en-US" sz="3500" dirty="0">
                <a:solidFill>
                  <a:schemeClr val="tx1"/>
                </a:solidFill>
                <a:latin typeface="Calibri" panose="020F0502020204030204" pitchFamily="34" charset="0"/>
              </a:rPr>
              <a:t>: fast genome and metagenome distance estimation using </a:t>
            </a:r>
            <a:r>
              <a:rPr lang="en-US" sz="3500" dirty="0" err="1" smtClean="0">
                <a:solidFill>
                  <a:schemeClr val="tx1"/>
                </a:solidFill>
                <a:latin typeface="Calibri" panose="020F0502020204030204" pitchFamily="34" charset="0"/>
              </a:rPr>
              <a:t>MinHash</a:t>
            </a:r>
            <a:r>
              <a:rPr lang="en-US" sz="3500" dirty="0" smtClean="0">
                <a:solidFill>
                  <a:schemeClr val="tx1"/>
                </a:solidFill>
                <a:latin typeface="Calibri" panose="020F0502020204030204" pitchFamily="34" charset="0"/>
              </a:rPr>
              <a:t>” </a:t>
            </a:r>
            <a:r>
              <a:rPr lang="en-US" sz="3500" i="1" dirty="0" smtClean="0">
                <a:solidFill>
                  <a:schemeClr val="tx1"/>
                </a:solidFill>
                <a:latin typeface="Calibri" panose="020F0502020204030204" pitchFamily="34" charset="0"/>
              </a:rPr>
              <a:t>Genome Biology.</a:t>
            </a:r>
          </a:p>
          <a:p>
            <a:pPr algn="l"/>
            <a:r>
              <a:rPr lang="en-US" sz="3500" dirty="0" smtClean="0">
                <a:solidFill>
                  <a:schemeClr val="tx1"/>
                </a:solidFill>
                <a:latin typeface="Calibri" panose="020F0502020204030204" pitchFamily="34" charset="0"/>
              </a:rPr>
              <a:t>Mash software: http</a:t>
            </a:r>
            <a:r>
              <a:rPr lang="en-US" sz="3500" dirty="0">
                <a:solidFill>
                  <a:schemeClr val="tx1"/>
                </a:solidFill>
                <a:latin typeface="Calibri" panose="020F0502020204030204" pitchFamily="34" charset="0"/>
              </a:rPr>
              <a:t>://mash.readthedocs.io</a:t>
            </a:r>
            <a:endParaRPr lang="en-US" sz="3500" dirty="0" smtClean="0">
              <a:solidFill>
                <a:schemeClr val="tx1"/>
              </a:solidFill>
              <a:latin typeface="Calibri" panose="020F0502020204030204" pitchFamily="34" charset="0"/>
            </a:endParaRPr>
          </a:p>
          <a:p>
            <a:pPr algn="l"/>
            <a:r>
              <a:rPr lang="en-US" sz="3500" dirty="0" smtClean="0">
                <a:solidFill>
                  <a:schemeClr val="tx1"/>
                </a:solidFill>
                <a:latin typeface="Calibri" panose="020F0502020204030204" pitchFamily="34" charset="0"/>
              </a:rPr>
              <a:t>Katz et al </a:t>
            </a:r>
            <a:r>
              <a:rPr lang="en-US" sz="3500" dirty="0">
                <a:solidFill>
                  <a:schemeClr val="tx1"/>
                </a:solidFill>
                <a:latin typeface="Calibri" panose="020F0502020204030204" pitchFamily="34" charset="0"/>
              </a:rPr>
              <a:t>(2017</a:t>
            </a:r>
            <a:r>
              <a:rPr lang="en-US" sz="3500" dirty="0" smtClean="0">
                <a:solidFill>
                  <a:schemeClr val="tx1"/>
                </a:solidFill>
                <a:latin typeface="Calibri" panose="020F0502020204030204" pitchFamily="34" charset="0"/>
              </a:rPr>
              <a:t>) “A </a:t>
            </a:r>
            <a:r>
              <a:rPr lang="en-US" sz="3500" dirty="0">
                <a:solidFill>
                  <a:schemeClr val="tx1"/>
                </a:solidFill>
                <a:latin typeface="Calibri" panose="020F0502020204030204" pitchFamily="34" charset="0"/>
              </a:rPr>
              <a:t>Comparative Analysis of the </a:t>
            </a:r>
            <a:r>
              <a:rPr lang="en-US" sz="3500" dirty="0" err="1">
                <a:solidFill>
                  <a:schemeClr val="tx1"/>
                </a:solidFill>
                <a:latin typeface="Calibri" panose="020F0502020204030204" pitchFamily="34" charset="0"/>
              </a:rPr>
              <a:t>Lyve</a:t>
            </a:r>
            <a:r>
              <a:rPr lang="en-US" sz="3500" dirty="0">
                <a:solidFill>
                  <a:schemeClr val="tx1"/>
                </a:solidFill>
                <a:latin typeface="Calibri" panose="020F0502020204030204" pitchFamily="34" charset="0"/>
              </a:rPr>
              <a:t>-SET </a:t>
            </a:r>
            <a:r>
              <a:rPr lang="en-US" sz="3500" dirty="0" err="1">
                <a:solidFill>
                  <a:schemeClr val="tx1"/>
                </a:solidFill>
                <a:latin typeface="Calibri" panose="020F0502020204030204" pitchFamily="34" charset="0"/>
              </a:rPr>
              <a:t>Phylogenomics</a:t>
            </a:r>
            <a:r>
              <a:rPr lang="en-US" sz="3500" dirty="0">
                <a:solidFill>
                  <a:schemeClr val="tx1"/>
                </a:solidFill>
                <a:latin typeface="Calibri" panose="020F0502020204030204" pitchFamily="34" charset="0"/>
              </a:rPr>
              <a:t> Pipeline for Genomic Epidemiology of Foodborne </a:t>
            </a:r>
            <a:r>
              <a:rPr lang="en-US" sz="3500" dirty="0" smtClean="0">
                <a:solidFill>
                  <a:schemeClr val="tx1"/>
                </a:solidFill>
                <a:latin typeface="Calibri" panose="020F0502020204030204" pitchFamily="34" charset="0"/>
              </a:rPr>
              <a:t>Pathogens” </a:t>
            </a:r>
            <a:r>
              <a:rPr lang="en-US" sz="3500" i="1" dirty="0">
                <a:solidFill>
                  <a:schemeClr val="tx1"/>
                </a:solidFill>
                <a:latin typeface="Calibri" panose="020F0502020204030204" pitchFamily="34" charset="0"/>
              </a:rPr>
              <a:t>Frontiers in Microbiology</a:t>
            </a:r>
            <a:r>
              <a:rPr lang="en-US" sz="3500" dirty="0" smtClean="0">
                <a:solidFill>
                  <a:schemeClr val="tx1"/>
                </a:solidFill>
                <a:latin typeface="Calibri" panose="020F0502020204030204" pitchFamily="34" charset="0"/>
              </a:rPr>
              <a:t>.</a:t>
            </a:r>
          </a:p>
          <a:p>
            <a:pPr algn="l"/>
            <a:r>
              <a:rPr lang="en-US" sz="3500" dirty="0">
                <a:solidFill>
                  <a:schemeClr val="tx1"/>
                </a:solidFill>
                <a:latin typeface="Calibri" panose="020F0502020204030204" pitchFamily="34" charset="0"/>
              </a:rPr>
              <a:t>Salmonella dataset: https://</a:t>
            </a:r>
            <a:r>
              <a:rPr lang="en-US" sz="3500" dirty="0" smtClean="0">
                <a:solidFill>
                  <a:schemeClr val="tx1"/>
                </a:solidFill>
                <a:latin typeface="Calibri" panose="020F0502020204030204" pitchFamily="34" charset="0"/>
              </a:rPr>
              <a:t>github.com/WGS-standards-and-analysis/datasets</a:t>
            </a:r>
          </a:p>
          <a:p>
            <a:pPr algn="l"/>
            <a:r>
              <a:rPr lang="en-US" sz="5600" b="1" dirty="0" smtClean="0">
                <a:solidFill>
                  <a:srgbClr val="D9531E"/>
                </a:solidFill>
                <a:latin typeface="Calibri" panose="020F0502020204030204" pitchFamily="34" charset="0"/>
              </a:rPr>
              <a:t>Acknowledgements</a:t>
            </a:r>
            <a:endParaRPr lang="en-US" sz="5600" b="1" dirty="0">
              <a:solidFill>
                <a:srgbClr val="D9531E"/>
              </a:solidFill>
              <a:latin typeface="Calibri" panose="020F0502020204030204" pitchFamily="34" charset="0"/>
            </a:endParaRPr>
          </a:p>
          <a:p>
            <a:pPr algn="l"/>
            <a:r>
              <a:rPr lang="en-US" sz="3500" dirty="0" smtClean="0">
                <a:solidFill>
                  <a:schemeClr val="tx1"/>
                </a:solidFill>
                <a:latin typeface="Calibri" panose="020F0502020204030204" pitchFamily="34" charset="0"/>
              </a:rPr>
              <a:t>Thank you to </a:t>
            </a:r>
            <a:r>
              <a:rPr lang="en-US" sz="3500" dirty="0" err="1" smtClean="0">
                <a:solidFill>
                  <a:schemeClr val="tx1"/>
                </a:solidFill>
                <a:latin typeface="Calibri" panose="020F0502020204030204" pitchFamily="34" charset="0"/>
              </a:rPr>
              <a:t>PulseNet</a:t>
            </a:r>
            <a:r>
              <a:rPr lang="en-US" sz="3500" dirty="0" smtClean="0">
                <a:solidFill>
                  <a:schemeClr val="tx1"/>
                </a:solidFill>
                <a:latin typeface="Calibri" panose="020F0502020204030204" pitchFamily="34" charset="0"/>
              </a:rPr>
              <a:t> and the EDBI teams at CDC for these outbreak datasets and analyses.</a:t>
            </a:r>
            <a:endParaRPr lang="en-US" sz="3500" dirty="0">
              <a:solidFill>
                <a:schemeClr val="tx1"/>
              </a:solidFill>
              <a:latin typeface="Calibri" panose="020F0502020204030204" pitchFamily="34" charset="0"/>
            </a:endParaRPr>
          </a:p>
        </p:txBody>
      </p:sp>
      <p:pic>
        <p:nvPicPr>
          <p:cNvPr id="8" name="Picture 7"/>
          <p:cNvPicPr>
            <a:picLocks noChangeAspect="1"/>
          </p:cNvPicPr>
          <p:nvPr/>
        </p:nvPicPr>
        <p:blipFill rotWithShape="1">
          <a:blip r:embed="rId3"/>
          <a:srcRect l="9513" t="4040" r="2167" b="17843"/>
          <a:stretch/>
        </p:blipFill>
        <p:spPr>
          <a:xfrm>
            <a:off x="3994484" y="23113184"/>
            <a:ext cx="13956632" cy="6545179"/>
          </a:xfrm>
          <a:prstGeom prst="rect">
            <a:avLst/>
          </a:prstGeom>
        </p:spPr>
      </p:pic>
      <p:sp>
        <p:nvSpPr>
          <p:cNvPr id="9" name="TextBox 8"/>
          <p:cNvSpPr txBox="1"/>
          <p:nvPr/>
        </p:nvSpPr>
        <p:spPr>
          <a:xfrm rot="16200000">
            <a:off x="2148447" y="25472140"/>
            <a:ext cx="2655830" cy="584775"/>
          </a:xfrm>
          <a:prstGeom prst="rect">
            <a:avLst/>
          </a:prstGeom>
          <a:noFill/>
        </p:spPr>
        <p:txBody>
          <a:bodyPr wrap="square" rtlCol="0">
            <a:spAutoFit/>
          </a:bodyPr>
          <a:lstStyle/>
          <a:p>
            <a:r>
              <a:rPr lang="en-US" sz="3200" b="1" dirty="0" smtClean="0"/>
              <a:t>milliseconds</a:t>
            </a:r>
            <a:endParaRPr lang="en-US" sz="3200" b="1" dirty="0"/>
          </a:p>
        </p:txBody>
      </p:sp>
      <p:sp>
        <p:nvSpPr>
          <p:cNvPr id="34" name="TextBox 33"/>
          <p:cNvSpPr txBox="1"/>
          <p:nvPr/>
        </p:nvSpPr>
        <p:spPr>
          <a:xfrm>
            <a:off x="7514348" y="29742956"/>
            <a:ext cx="7982326" cy="584775"/>
          </a:xfrm>
          <a:prstGeom prst="rect">
            <a:avLst/>
          </a:prstGeom>
          <a:noFill/>
        </p:spPr>
        <p:txBody>
          <a:bodyPr wrap="square" rtlCol="0">
            <a:spAutoFit/>
          </a:bodyPr>
          <a:lstStyle/>
          <a:p>
            <a:r>
              <a:rPr lang="en-US" sz="3200" b="1" dirty="0" smtClean="0"/>
              <a:t>Number of genome assemblies</a:t>
            </a:r>
            <a:endParaRPr lang="en-US" sz="3200" b="1" dirty="0"/>
          </a:p>
        </p:txBody>
      </p:sp>
      <p:sp>
        <p:nvSpPr>
          <p:cNvPr id="35" name="Text Placeholder 5"/>
          <p:cNvSpPr txBox="1">
            <a:spLocks/>
          </p:cNvSpPr>
          <p:nvPr/>
        </p:nvSpPr>
        <p:spPr>
          <a:xfrm>
            <a:off x="2033924" y="31631665"/>
            <a:ext cx="16931012" cy="2116791"/>
          </a:xfrm>
          <a:prstGeom prst="rect">
            <a:avLst/>
          </a:prstGeom>
          <a:solidFill>
            <a:schemeClr val="bg2"/>
          </a:solidFill>
          <a:ln w="38100">
            <a:solidFill>
              <a:srgbClr val="D9531E"/>
            </a:solidFill>
          </a:ln>
          <a:effectLst/>
        </p:spPr>
        <p:style>
          <a:lnRef idx="2">
            <a:schemeClr val="accent1">
              <a:shade val="50000"/>
            </a:schemeClr>
          </a:lnRef>
          <a:fillRef idx="1">
            <a:schemeClr val="accent1"/>
          </a:fillRef>
          <a:effectRef idx="0">
            <a:schemeClr val="accent1"/>
          </a:effectRef>
          <a:fontRef idx="minor">
            <a:schemeClr val="lt1"/>
          </a:fontRef>
        </p:style>
        <p:txBody>
          <a:bodyPr lIns="490270" tIns="245133" rIns="490270" bIns="245133" rtlCol="0" anchor="t" anchorCtr="0"/>
          <a:lstStyle>
            <a:defPPr>
              <a:defRPr lang="en-US"/>
            </a:defPPr>
            <a:lvl1pPr algn="ctr">
              <a:defRPr sz="30625">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5600" b="1" dirty="0" smtClean="0">
                <a:solidFill>
                  <a:srgbClr val="D9531E"/>
                </a:solidFill>
                <a:latin typeface="Calibri" panose="020F0502020204030204" pitchFamily="34" charset="0"/>
              </a:rPr>
              <a:t>Other relevant posters/talks at ASM-NGS </a:t>
            </a:r>
          </a:p>
          <a:p>
            <a:pPr algn="l"/>
            <a:r>
              <a:rPr lang="en-US" sz="3500" dirty="0" err="1" smtClean="0">
                <a:solidFill>
                  <a:srgbClr val="3F3F3F"/>
                </a:solidFill>
                <a:latin typeface="Calibri" panose="020F0502020204030204" pitchFamily="34" charset="0"/>
              </a:rPr>
              <a:t>Halpin</a:t>
            </a:r>
            <a:r>
              <a:rPr lang="en-US" sz="3500" dirty="0" smtClean="0">
                <a:solidFill>
                  <a:srgbClr val="3F3F3F"/>
                </a:solidFill>
                <a:latin typeface="Calibri" panose="020F0502020204030204" pitchFamily="34" charset="0"/>
              </a:rPr>
              <a:t> et al, Gomez et al</a:t>
            </a:r>
            <a:endParaRPr lang="en-US" sz="5600" b="1" dirty="0">
              <a:solidFill>
                <a:srgbClr val="D9531E"/>
              </a:solidFill>
              <a:latin typeface="Calibri" panose="020F0502020204030204" pitchFamily="34" charset="0"/>
            </a:endParaRPr>
          </a:p>
        </p:txBody>
      </p:sp>
    </p:spTree>
  </p:cSld>
  <p:clrMapOvr>
    <a:masterClrMapping/>
  </p:clrMapOvr>
  <p:transition>
    <p:fade/>
  </p:transition>
</p:sld>
</file>

<file path=ppt/theme/theme1.xml><?xml version="1.0" encoding="utf-8"?>
<a:theme xmlns:a="http://schemas.openxmlformats.org/drawingml/2006/main" name="NCHHSTP_35x59_ppt_sciposter_dark_072010[1]">
  <a:themeElements>
    <a:clrScheme name="NCHHSTP SciPoster Colors">
      <a:dk1>
        <a:srgbClr val="3F3F3F"/>
      </a:dk1>
      <a:lt1>
        <a:srgbClr val="0F56DC"/>
      </a:lt1>
      <a:dk2>
        <a:srgbClr val="FFFFFF"/>
      </a:dk2>
      <a:lt2>
        <a:srgbClr val="FFFFFF"/>
      </a:lt2>
      <a:accent1>
        <a:srgbClr val="006778"/>
      </a:accent1>
      <a:accent2>
        <a:srgbClr val="452325"/>
      </a:accent2>
      <a:accent3>
        <a:srgbClr val="8E258D"/>
      </a:accent3>
      <a:accent4>
        <a:srgbClr val="AA272F"/>
      </a:accent4>
      <a:accent5>
        <a:srgbClr val="EC7A08"/>
      </a:accent5>
      <a:accent6>
        <a:srgbClr val="002060"/>
      </a:accent6>
      <a:hlink>
        <a:srgbClr val="FFC000"/>
      </a:hlink>
      <a:folHlink>
        <a:srgbClr val="3077FF"/>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NCHHSTP_35x59_ppt_sciposter_dark_072010[1]</Template>
  <TotalTime>1201</TotalTime>
  <Words>1067</Words>
  <Application>Microsoft Office PowerPoint</Application>
  <PresentationFormat>Custom</PresentationFormat>
  <Paragraphs>91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Myriad Web Pro</vt:lpstr>
      <vt:lpstr>Courier New</vt:lpstr>
      <vt:lpstr>Calibri</vt:lpstr>
      <vt:lpstr>NCHHSTP_35x59_ppt_sciposter_dark_072010[1]</vt:lpstr>
      <vt:lpstr>PowerPoint Presentation</vt:lpstr>
    </vt:vector>
  </TitlesOfParts>
  <Company>Centers for Disease Control and Prevention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CDC User</dc:creator>
  <cp:lastModifiedBy>gzu2</cp:lastModifiedBy>
  <cp:revision>70</cp:revision>
  <dcterms:created xsi:type="dcterms:W3CDTF">2012-09-07T18:20:25Z</dcterms:created>
  <dcterms:modified xsi:type="dcterms:W3CDTF">2017-09-13T21:48:46Z</dcterms:modified>
</cp:coreProperties>
</file>