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Merriweather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9BF0B5-3706-4DFD-A91A-326D92468D56}">
  <a:tblStyle styleId="{EC9BF0B5-3706-4DFD-A91A-326D92468D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italic.fntdata"/><Relationship Id="rId20" Type="http://schemas.openxmlformats.org/officeDocument/2006/relationships/slide" Target="slides/slide14.xml"/><Relationship Id="rId41" Type="http://schemas.openxmlformats.org/officeDocument/2006/relationships/font" Target="fonts/Merriweather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39" Type="http://schemas.openxmlformats.org/officeDocument/2006/relationships/font" Target="fonts/Merriweather-bold.fntdata"/><Relationship Id="rId16" Type="http://schemas.openxmlformats.org/officeDocument/2006/relationships/slide" Target="slides/slide10.xml"/><Relationship Id="rId38" Type="http://schemas.openxmlformats.org/officeDocument/2006/relationships/font" Target="fonts/Merriweather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e2a9e3cb6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e2a9e3cb6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b74ebcb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b74ebcb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b74ebcbc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b74ebcbc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b74ebcbc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b74ebcbc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b74ebcbc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b74ebcbc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e4dc7e7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e4dc7e7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e4dc7e7d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e4dc7e7d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e4dc7e7d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e4dc7e7d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e4dc7e7db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e4dc7e7d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e4dc7e7d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e4dc7e7d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e4dc7e7db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e4dc7e7d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e4dc7e7d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e4dc7e7d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e4dc7e7d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e4dc7e7d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e4dc7e7d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e4dc7e7d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e4dc7e7db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e4dc7e7d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e4dc7e7d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e4dc7e7d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e4dc7e7db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e4dc7e7d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e4dc7e7db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e4dc7e7db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e4dc7e7db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e4dc7e7db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dda2e5c3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dda2e5c3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e2a9e3c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e2a9e3c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e2a9e3cb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e2a9e3cb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e2a9e3cb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e2a9e3cb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e2a9e3cb6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e2a9e3cb6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e2a9e3cb6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e2a9e3cb6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e2a9e3cb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e2a9e3cb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 1">
  <p:cSld name="TITLE_ONLY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obfuscator.io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lanetcalc.com/3311/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chq.github.io/CyberChef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yob.oxyry.com/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Cryptography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Communication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Obfuscation - Javascript Example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474538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https://obfuscator.io/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Deobfuscated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Obfuscated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91200"/>
            <a:ext cx="3850900" cy="12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88" y="4429425"/>
            <a:ext cx="9025024" cy="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</a:t>
            </a:r>
            <a:r>
              <a:rPr lang="en"/>
              <a:t>ing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 hashing algorithm can be thought of as a machine that takes a plain-text input and outputs a computed combination of hexadecimal numbers (called a hash)</a:t>
            </a:r>
            <a:endParaRPr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Using the same input will result in receiving the same output</a:t>
            </a:r>
            <a:endParaRPr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-"/>
            </a:pPr>
            <a:r>
              <a:rPr lang="en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Altering even one character of an input will completely change the output</a:t>
            </a:r>
            <a:endParaRPr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-"/>
            </a:pPr>
            <a:r>
              <a:rPr lang="en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Can not be reversed</a:t>
            </a:r>
            <a:endParaRPr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-"/>
            </a:pPr>
            <a:r>
              <a:rPr lang="en" sz="1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i.e. can not go backwards from hash to plain-text input</a:t>
            </a:r>
            <a:endParaRPr sz="1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Examples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75" y="1681100"/>
            <a:ext cx="8839200" cy="2145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Hashes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Message-Digest Algorithm (MD2, MD4, MD5, MD6)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MD5 hash is commonly used in CTF challenges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Secure Hash Algorithm (SHA-1, SHA-224, SHA-256, …)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Different versions output hashes of different lengths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Ex. SHA-</a:t>
            </a:r>
            <a:r>
              <a:rPr lang="e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 → </a:t>
            </a:r>
            <a:r>
              <a:rPr lang="e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40 hexadecimal digits, SHA-256 → 64 hexadecimal digits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And many, many more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Salting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A salt is a piece of </a:t>
            </a:r>
            <a:r>
              <a:rPr b="1" lang="en" sz="2000">
                <a:solidFill>
                  <a:srgbClr val="000000"/>
                </a:solidFill>
              </a:rPr>
              <a:t>random data</a:t>
            </a:r>
            <a:r>
              <a:rPr lang="en" sz="2000">
                <a:solidFill>
                  <a:srgbClr val="000000"/>
                </a:solidFill>
              </a:rPr>
              <a:t> that is used as an additional input for a hashing algorithm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Each user has their own salt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50" y="2915324"/>
            <a:ext cx="8357000" cy="8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</a:t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480775" y="1378850"/>
            <a:ext cx="83517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Taking data or messages and making it hard to read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Concealing the actual message so that an eavesdropper can not (easily) read it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ow do we encrypt something?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Algorithms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known as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Ciphers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secret keys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Decryption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Taking an encrypted message that is unreadable and transforming it back into the original message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Types of Encryption</a:t>
            </a:r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263075" y="1378850"/>
            <a:ext cx="8520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Symmetric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- Use the same key for encryption and decryption (ex: Vigenere Cipher)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The key is shared between the sender and receiver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Asymmetric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- Uses two keys where one is for encryption and the other is for decryption.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encryption key,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public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key, is not secret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decryption key, 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private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key, is secret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Anyone can use the public key to encrypt a message but only the user with the private key can decrypt the message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425" y="3610775"/>
            <a:ext cx="3663951" cy="14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4675" y="3416950"/>
            <a:ext cx="2611550" cy="16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Vigenere Cipher - Symmetric Key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25" y="1455825"/>
            <a:ext cx="57150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 txBox="1"/>
          <p:nvPr/>
        </p:nvSpPr>
        <p:spPr>
          <a:xfrm>
            <a:off x="311725" y="1548800"/>
            <a:ext cx="3117300" cy="162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Encryption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Plaintext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- hacker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Key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- auehc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Encrypted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- hugrgr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311725" y="3176000"/>
            <a:ext cx="3117300" cy="1812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Decryption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Encrypted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- hugrgr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Key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- auehc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Plaintext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- hacker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- </a:t>
            </a:r>
            <a:r>
              <a:rPr lang="en"/>
              <a:t>Asymmetric</a:t>
            </a:r>
            <a:r>
              <a:rPr lang="en"/>
              <a:t> Key</a:t>
            </a:r>
            <a:endParaRPr/>
          </a:p>
        </p:txBody>
      </p:sp>
      <p:sp>
        <p:nvSpPr>
          <p:cNvPr id="189" name="Google Shape;189;p31"/>
          <p:cNvSpPr txBox="1"/>
          <p:nvPr/>
        </p:nvSpPr>
        <p:spPr>
          <a:xfrm>
            <a:off x="311875" y="1496650"/>
            <a:ext cx="85206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latin typeface="Roboto"/>
                <a:ea typeface="Roboto"/>
                <a:cs typeface="Roboto"/>
                <a:sym typeface="Roboto"/>
              </a:rPr>
              <a:t>Encryption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-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latin typeface="Roboto"/>
                <a:ea typeface="Roboto"/>
                <a:cs typeface="Roboto"/>
                <a:sym typeface="Roboto"/>
              </a:rPr>
              <a:t>Decryption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-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Prime Numbers - 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Plaintext - 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m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p * q = 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Carmichael’s Totient of 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17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7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λ(n)</a:t>
            </a:r>
            <a:r>
              <a:rPr lang="en" sz="17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= (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-1)*(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q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-1)   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**KEPT SECRET**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Choose an integer 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such that 1 &lt; 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&lt; </a:t>
            </a:r>
            <a:r>
              <a:rPr lang="en" sz="17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λ(n) and GCD(</a:t>
            </a:r>
            <a:r>
              <a:rPr b="1" lang="en" sz="17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7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7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7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λ(n)</a:t>
            </a:r>
            <a:r>
              <a:rPr lang="en" sz="17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= 1</a:t>
            </a:r>
            <a:endParaRPr sz="17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Find </a:t>
            </a:r>
            <a:r>
              <a:rPr b="1" lang="en" sz="17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 </a:t>
            </a:r>
            <a:r>
              <a:rPr lang="en" sz="17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which is the modular multiplicative inverse of </a:t>
            </a:r>
            <a:r>
              <a:rPr b="1" lang="en" sz="17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7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mod(</a:t>
            </a:r>
            <a:r>
              <a:rPr b="1" lang="en" sz="11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b="1" lang="en" sz="15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λ(n)</a:t>
            </a:r>
            <a:r>
              <a:rPr lang="en" sz="15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or </a:t>
            </a:r>
            <a:r>
              <a:rPr b="1" lang="en" sz="17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7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^-1 mod(</a:t>
            </a:r>
            <a:r>
              <a:rPr lang="en" sz="11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b="1" lang="en" sz="15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λ(n)</a:t>
            </a:r>
            <a:r>
              <a:rPr lang="en" sz="15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5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Roboto"/>
              <a:buChar char="-"/>
            </a:pP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https://planetcalc.com/3311/</a:t>
            </a:r>
            <a:endParaRPr sz="17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7700" y="1559800"/>
            <a:ext cx="1024475" cy="3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3475" y="1861650"/>
            <a:ext cx="834523" cy="3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Example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505700"/>
            <a:ext cx="25818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If p = 11, q = 13, what does n =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2757175" y="1505700"/>
            <a:ext cx="5763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143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311725" y="1905600"/>
            <a:ext cx="27861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n = 143 then what does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λ(n) =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2893500" y="1905600"/>
            <a:ext cx="576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120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311725" y="2265000"/>
            <a:ext cx="23091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e = 7 then what does d =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>
            <a:off x="2465775" y="2265000"/>
            <a:ext cx="657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103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5167775" y="1279775"/>
            <a:ext cx="3976500" cy="38637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= p * q</a:t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λ(n)</a:t>
            </a: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= (p-1)*(q-1)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= 1 &lt; e &lt; </a:t>
            </a: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λ(n) and GCD(e,  λ(n)) = 1</a:t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 </a:t>
            </a: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 e^-1 mod(</a:t>
            </a:r>
            <a:r>
              <a:rPr lang="en" sz="12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λ(n))</a:t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2"/>
          <p:cNvSpPr txBox="1"/>
          <p:nvPr/>
        </p:nvSpPr>
        <p:spPr>
          <a:xfrm>
            <a:off x="311700" y="2971500"/>
            <a:ext cx="48561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Solve using these values: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= 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= 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= 143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= 103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575" y="1505700"/>
            <a:ext cx="1357255" cy="3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1517" y="1525950"/>
            <a:ext cx="993634" cy="3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Tips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Learn to script out algorithms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(Language not important but you don’t want to do everything by hand)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Use google to assist in decoding or decrypting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https://gchq.github.io/CyberChef/</a:t>
            </a:r>
            <a:r>
              <a:rPr lang="en" sz="1600">
                <a:solidFill>
                  <a:srgbClr val="000000"/>
                </a:solidFill>
              </a:rPr>
              <a:t> is great if you do not know what you are dealing with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Learn to love math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Communication through AES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Some background info: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ES</a:t>
            </a:r>
            <a:r>
              <a:rPr lang="en">
                <a:solidFill>
                  <a:srgbClr val="000000"/>
                </a:solidFill>
              </a:rPr>
              <a:t> preceded </a:t>
            </a:r>
            <a:r>
              <a:rPr b="1" lang="en">
                <a:solidFill>
                  <a:srgbClr val="000000"/>
                </a:solidFill>
              </a:rPr>
              <a:t>AES</a:t>
            </a:r>
            <a:endParaRPr b="1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AES</a:t>
            </a:r>
            <a:r>
              <a:rPr lang="en">
                <a:solidFill>
                  <a:srgbClr val="000000"/>
                </a:solidFill>
              </a:rPr>
              <a:t> was introduced and has been one leading </a:t>
            </a:r>
            <a:r>
              <a:rPr lang="en">
                <a:solidFill>
                  <a:srgbClr val="000000"/>
                </a:solidFill>
              </a:rPr>
              <a:t>encryption</a:t>
            </a:r>
            <a:r>
              <a:rPr lang="en">
                <a:solidFill>
                  <a:srgbClr val="000000"/>
                </a:solidFill>
              </a:rPr>
              <a:t> algorithms </a:t>
            </a:r>
            <a:r>
              <a:rPr lang="en">
                <a:solidFill>
                  <a:srgbClr val="000000"/>
                </a:solidFill>
              </a:rPr>
              <a:t>since</a:t>
            </a:r>
            <a:r>
              <a:rPr lang="en">
                <a:solidFill>
                  <a:srgbClr val="000000"/>
                </a:solidFill>
              </a:rPr>
              <a:t> 2001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AES is subset of the block cipher known as </a:t>
            </a:r>
            <a:r>
              <a:rPr b="1" lang="en">
                <a:solidFill>
                  <a:srgbClr val="000000"/>
                </a:solidFill>
              </a:rPr>
              <a:t>Rijndael</a:t>
            </a:r>
            <a:endParaRPr b="1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AES</a:t>
            </a:r>
            <a:r>
              <a:rPr lang="en">
                <a:solidFill>
                  <a:srgbClr val="000000"/>
                </a:solidFill>
              </a:rPr>
              <a:t> has key lengths of </a:t>
            </a:r>
            <a:r>
              <a:rPr b="1" lang="en">
                <a:solidFill>
                  <a:srgbClr val="000000"/>
                </a:solidFill>
              </a:rPr>
              <a:t>128 </a:t>
            </a:r>
            <a:r>
              <a:rPr lang="en">
                <a:solidFill>
                  <a:srgbClr val="000000"/>
                </a:solidFill>
              </a:rPr>
              <a:t>bits, </a:t>
            </a:r>
            <a:r>
              <a:rPr b="1" lang="en">
                <a:solidFill>
                  <a:srgbClr val="000000"/>
                </a:solidFill>
              </a:rPr>
              <a:t>192 </a:t>
            </a:r>
            <a:r>
              <a:rPr lang="en">
                <a:solidFill>
                  <a:srgbClr val="000000"/>
                </a:solidFill>
              </a:rPr>
              <a:t>bits and </a:t>
            </a:r>
            <a:r>
              <a:rPr b="1" lang="en">
                <a:solidFill>
                  <a:srgbClr val="000000"/>
                </a:solidFill>
              </a:rPr>
              <a:t>256 </a:t>
            </a:r>
            <a:r>
              <a:rPr lang="en">
                <a:solidFill>
                  <a:srgbClr val="000000"/>
                </a:solidFill>
              </a:rPr>
              <a:t>bits making it realistically impossible to bruteforce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AES is a symmetric encryption algorithm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How do we transfer the key between users securely?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</a:t>
            </a:r>
            <a:r>
              <a:rPr lang="en"/>
              <a:t>Explanation</a:t>
            </a:r>
            <a:r>
              <a:rPr lang="en"/>
              <a:t> - AES CBC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25" y="149592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Plaintext and first key is loaded into blocks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Round keys are generated from the AES key schedule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XOR plaintext with key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Byte Substitution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Shift Rows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Mix Columns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Repeat x number of times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200" y="2618325"/>
            <a:ext cx="6260801" cy="252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400" y="1301275"/>
            <a:ext cx="3125475" cy="14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Diffie Hellman Key Exchange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Uses the </a:t>
            </a:r>
            <a:r>
              <a:rPr b="1" lang="en">
                <a:solidFill>
                  <a:srgbClr val="000000"/>
                </a:solidFill>
              </a:rPr>
              <a:t>discrete logarithm</a:t>
            </a:r>
            <a:r>
              <a:rPr lang="en">
                <a:solidFill>
                  <a:srgbClr val="000000"/>
                </a:solidFill>
              </a:rPr>
              <a:t> problem to help establish a shared (symmetric) key for faster encryption times.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Diffie hellman key exchange makes it where key swapping can occur over public communication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This allows for algorithms like AES to be secure as the exchanging of keys is secure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7" name="Google Shape;227;p3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847" y="1282900"/>
            <a:ext cx="3358150" cy="386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Diffie Hellman Key Exchange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Alice and Bob agree on a public modulus of </a:t>
            </a:r>
            <a:r>
              <a:rPr b="1" lang="en">
                <a:solidFill>
                  <a:srgbClr val="000000"/>
                </a:solidFill>
              </a:rPr>
              <a:t>17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Alice and Bob agree on a public base of </a:t>
            </a:r>
            <a:r>
              <a:rPr b="1" lang="en">
                <a:solidFill>
                  <a:srgbClr val="000000"/>
                </a:solidFill>
              </a:rPr>
              <a:t>4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Alice chooses a secret number </a:t>
            </a:r>
            <a:r>
              <a:rPr b="1" lang="en">
                <a:solidFill>
                  <a:srgbClr val="000000"/>
                </a:solidFill>
              </a:rPr>
              <a:t>3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Alice computes 4^3 mod 17 =</a:t>
            </a:r>
            <a:r>
              <a:rPr b="1" lang="en">
                <a:solidFill>
                  <a:srgbClr val="000000"/>
                </a:solidFill>
              </a:rPr>
              <a:t> 13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Alice sends Bob her value of 13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Alice then computes with Bob’s value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Alice computes 16^3 mod 17 = </a:t>
            </a:r>
            <a:r>
              <a:rPr b="1" lang="en">
                <a:solidFill>
                  <a:srgbClr val="000000"/>
                </a:solidFill>
              </a:rPr>
              <a:t>16 &lt;- shared key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5" name="Google Shape;235;p3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Alice and Bob agree on a public modulus of </a:t>
            </a:r>
            <a:r>
              <a:rPr b="1" lang="en">
                <a:solidFill>
                  <a:srgbClr val="000000"/>
                </a:solidFill>
              </a:rPr>
              <a:t>17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Alice and Bob agree on a public base of </a:t>
            </a:r>
            <a:r>
              <a:rPr b="1" lang="en">
                <a:solidFill>
                  <a:srgbClr val="000000"/>
                </a:solidFill>
              </a:rPr>
              <a:t>4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Bob chooses a secret number </a:t>
            </a:r>
            <a:r>
              <a:rPr b="1" lang="en">
                <a:solidFill>
                  <a:srgbClr val="000000"/>
                </a:solidFill>
              </a:rPr>
              <a:t>6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Bob computes 4^6 mod 17 = </a:t>
            </a:r>
            <a:r>
              <a:rPr b="1" lang="en">
                <a:solidFill>
                  <a:srgbClr val="000000"/>
                </a:solidFill>
              </a:rPr>
              <a:t>16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Bob sends Alice his value of 16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Bob the computes with Alice’s value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Bob computes 13^6 mod 17 = </a:t>
            </a:r>
            <a:r>
              <a:rPr b="1" lang="en">
                <a:solidFill>
                  <a:srgbClr val="000000"/>
                </a:solidFill>
              </a:rPr>
              <a:t>16 &lt;- shared key 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Ciphers - Substitution</a:t>
            </a:r>
            <a:endParaRPr/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311700" y="1511875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Substitution</a:t>
            </a:r>
            <a:r>
              <a:rPr b="1" lang="en" sz="1600">
                <a:solidFill>
                  <a:srgbClr val="000000"/>
                </a:solidFill>
              </a:rPr>
              <a:t> Ciphers</a:t>
            </a:r>
            <a:endParaRPr b="1" sz="16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Can make your own or use popular cipher alphabets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42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325" y="3199675"/>
            <a:ext cx="3455674" cy="194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99673"/>
            <a:ext cx="4646594" cy="19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Ciphers - XOR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XOR - symmetric encryption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The message is XOR’ed with a key in order to get the cipher text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Very popular in other ciphers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50" name="Google Shape;250;p3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1457313"/>
            <a:ext cx="38100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311700" y="5195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Ciphers - Matrix Ciphers</a:t>
            </a:r>
            <a:endParaRPr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Columnar Transposition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Message - “thisisoursecret1”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Ciphertext - “tirrhsseioetsuc1”</a:t>
            </a:r>
            <a:endParaRPr sz="1800">
              <a:solidFill>
                <a:srgbClr val="000000"/>
              </a:solidFill>
            </a:endParaRPr>
          </a:p>
        </p:txBody>
      </p:sp>
      <p:graphicFrame>
        <p:nvGraphicFramePr>
          <p:cNvPr id="258" name="Google Shape;258;p39"/>
          <p:cNvGraphicFramePr/>
          <p:nvPr/>
        </p:nvGraphicFramePr>
        <p:xfrm>
          <a:off x="0" y="309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{EC9BF0B5-3706-4DFD-A91A-326D92468D56}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51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in Review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11700" y="1511900"/>
            <a:ext cx="8520600" cy="3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Encoding</a:t>
            </a:r>
            <a:r>
              <a:rPr lang="en" sz="1800">
                <a:solidFill>
                  <a:srgbClr val="000000"/>
                </a:solidFill>
              </a:rPr>
              <a:t> - easy to go back and forth, no key is needed, not secure as encode and </a:t>
            </a:r>
            <a:r>
              <a:rPr lang="en" sz="1800">
                <a:solidFill>
                  <a:srgbClr val="000000"/>
                </a:solidFill>
              </a:rPr>
              <a:t>decode</a:t>
            </a:r>
            <a:r>
              <a:rPr lang="en" sz="1800">
                <a:solidFill>
                  <a:srgbClr val="000000"/>
                </a:solidFill>
              </a:rPr>
              <a:t> solutions are public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Obfuscation</a:t>
            </a:r>
            <a:r>
              <a:rPr lang="en" sz="1800">
                <a:solidFill>
                  <a:srgbClr val="000000"/>
                </a:solidFill>
              </a:rPr>
              <a:t> - used to make reading/understanding more difficult but can be deobfuscated, can make your own obfuscation technique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Hashing</a:t>
            </a:r>
            <a:r>
              <a:rPr lang="en" sz="1800">
                <a:solidFill>
                  <a:srgbClr val="000000"/>
                </a:solidFill>
              </a:rPr>
              <a:t> - easy to get a hash but should be impossible to go from hash to original message, hash algorithms should have no collisions and hash should completely change after any change to the message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Encryption</a:t>
            </a:r>
            <a:r>
              <a:rPr lang="en" sz="1800">
                <a:solidFill>
                  <a:srgbClr val="000000"/>
                </a:solidFill>
              </a:rPr>
              <a:t> - uses a key in order to encrypt and a key is needed to decrypt (if an asymmetric cipher is used a private key will be needed)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0" y="0"/>
            <a:ext cx="3639900" cy="24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u="sng">
                <a:solidFill>
                  <a:srgbClr val="000000"/>
                </a:solidFill>
              </a:rPr>
              <a:t>Encryption</a:t>
            </a:r>
            <a:endParaRPr sz="4400" u="sng">
              <a:solidFill>
                <a:srgbClr val="000000"/>
              </a:solidFill>
            </a:endParaRPr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5504175" y="0"/>
            <a:ext cx="3639900" cy="24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u="sng">
                <a:solidFill>
                  <a:srgbClr val="000000"/>
                </a:solidFill>
              </a:rPr>
              <a:t>Encoding</a:t>
            </a:r>
            <a:endParaRPr sz="4400" u="sng">
              <a:solidFill>
                <a:srgbClr val="000000"/>
              </a:solidFill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0" y="2666400"/>
            <a:ext cx="3639900" cy="24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u="sng">
                <a:solidFill>
                  <a:srgbClr val="000000"/>
                </a:solidFill>
              </a:rPr>
              <a:t>Hashing</a:t>
            </a:r>
            <a:endParaRPr sz="4400" u="sng">
              <a:solidFill>
                <a:srgbClr val="000000"/>
              </a:solidFill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5504175" y="2666400"/>
            <a:ext cx="3639900" cy="24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u="sng">
                <a:solidFill>
                  <a:srgbClr val="000000"/>
                </a:solidFill>
              </a:rPr>
              <a:t>Obfuscation</a:t>
            </a:r>
            <a:endParaRPr sz="4400" u="sng">
              <a:solidFill>
                <a:srgbClr val="000000"/>
              </a:solidFill>
            </a:endParaRPr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3283500" y="1333200"/>
            <a:ext cx="2577000" cy="24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</a:rPr>
              <a:t>Vs</a:t>
            </a:r>
            <a:endParaRPr sz="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Primary purpose is to change the form the data is in so that the data can be more easily processed by a different system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Easily be able to go between encoded and decoded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000000"/>
                </a:solidFill>
              </a:rPr>
              <a:t>Encoding is not Encryption</a:t>
            </a:r>
            <a:endParaRPr sz="2000" u="sng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Does not require any form of key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The way in which the data is </a:t>
            </a:r>
            <a:r>
              <a:rPr lang="en" sz="2000">
                <a:solidFill>
                  <a:srgbClr val="000000"/>
                </a:solidFill>
              </a:rPr>
              <a:t>transformed</a:t>
            </a:r>
            <a:r>
              <a:rPr lang="en" sz="2000">
                <a:solidFill>
                  <a:srgbClr val="000000"/>
                </a:solidFill>
              </a:rPr>
              <a:t> is public so that it can be reverse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Examples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Morse Code</a:t>
            </a:r>
            <a:r>
              <a:rPr lang="en" sz="2000">
                <a:solidFill>
                  <a:srgbClr val="000000"/>
                </a:solidFill>
              </a:rPr>
              <a:t> - Main purpose is to translate alphanumeric characters into something that can be sent via signals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Decoded - “Morse Code”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Encoded - “--   ---   .-.   …   .       -.-.   ---   -..   .”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0051" y="2109500"/>
            <a:ext cx="2353950" cy="30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Examples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48450" y="1511825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ASCII and Unicode - both are used for character encoding for electronic communication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ASCII is American whereas Unicode is international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11190"/>
          <a:stretch/>
        </p:blipFill>
        <p:spPr>
          <a:xfrm>
            <a:off x="0" y="2691250"/>
            <a:ext cx="4479650" cy="24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3625" y="1993200"/>
            <a:ext cx="4050376" cy="31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Examples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882200" y="2691125"/>
            <a:ext cx="4261800" cy="24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Base 32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lang="en">
                <a:solidFill>
                  <a:srgbClr val="000000"/>
                </a:solidFill>
                <a:highlight>
                  <a:srgbClr val="9900FF"/>
                </a:highlight>
              </a:rPr>
              <a:t>01100</a:t>
            </a:r>
            <a:r>
              <a:rPr lang="en">
                <a:solidFill>
                  <a:srgbClr val="000000"/>
                </a:solidFill>
                <a:highlight>
                  <a:srgbClr val="FF0000"/>
                </a:highlight>
              </a:rPr>
              <a:t>001   01</a:t>
            </a:r>
            <a:r>
              <a:rPr lang="en">
                <a:solidFill>
                  <a:srgbClr val="000000"/>
                </a:solidFill>
                <a:highlight>
                  <a:srgbClr val="FF9900"/>
                </a:highlight>
              </a:rPr>
              <a:t>10001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0    0110</a:t>
            </a:r>
            <a:r>
              <a:rPr lang="en">
                <a:solidFill>
                  <a:srgbClr val="000000"/>
                </a:solidFill>
                <a:highlight>
                  <a:srgbClr val="00FF00"/>
                </a:highlight>
              </a:rPr>
              <a:t>0011</a:t>
            </a:r>
            <a:r>
              <a:rPr lang="en" u="sng">
                <a:solidFill>
                  <a:srgbClr val="000000"/>
                </a:solidFill>
                <a:highlight>
                  <a:srgbClr val="00FF00"/>
                </a:highlight>
              </a:rPr>
              <a:t>0</a:t>
            </a:r>
            <a:r>
              <a:rPr lang="en">
                <a:solidFill>
                  <a:srgbClr val="000000"/>
                </a:solidFill>
                <a:highlight>
                  <a:srgbClr val="00FF00"/>
                </a:highlight>
              </a:rPr>
              <a:t>*</a:t>
            </a:r>
            <a:endParaRPr>
              <a:solidFill>
                <a:srgbClr val="000000"/>
              </a:solidFill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Encoded - “</a:t>
            </a:r>
            <a:r>
              <a:rPr lang="en">
                <a:solidFill>
                  <a:srgbClr val="000000"/>
                </a:solidFill>
                <a:highlight>
                  <a:srgbClr val="9900FF"/>
                </a:highlight>
              </a:rPr>
              <a:t>M</a:t>
            </a:r>
            <a:r>
              <a:rPr lang="en">
                <a:solidFill>
                  <a:srgbClr val="000000"/>
                </a:solidFill>
                <a:highlight>
                  <a:srgbClr val="FF0000"/>
                </a:highlight>
              </a:rPr>
              <a:t>F</a:t>
            </a:r>
            <a:r>
              <a:rPr lang="en">
                <a:solidFill>
                  <a:srgbClr val="000000"/>
                </a:solidFill>
                <a:highlight>
                  <a:srgbClr val="FF9900"/>
                </a:highlight>
              </a:rPr>
              <a:t>R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G</a:t>
            </a:r>
            <a:r>
              <a:rPr lang="en">
                <a:solidFill>
                  <a:srgbClr val="000000"/>
                </a:solidFill>
                <a:highlight>
                  <a:srgbClr val="00FF00"/>
                </a:highlight>
              </a:rPr>
              <a:t>G</a:t>
            </a:r>
            <a:r>
              <a:rPr lang="en">
                <a:solidFill>
                  <a:srgbClr val="000000"/>
                </a:solidFill>
              </a:rPr>
              <a:t>===”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Base64 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9900FF"/>
                </a:highlight>
              </a:rPr>
              <a:t>011000</a:t>
            </a:r>
            <a:r>
              <a:rPr lang="en">
                <a:solidFill>
                  <a:srgbClr val="000000"/>
                </a:solidFill>
                <a:highlight>
                  <a:srgbClr val="FF0000"/>
                </a:highlight>
              </a:rPr>
              <a:t>01   0110</a:t>
            </a:r>
            <a:r>
              <a:rPr lang="en">
                <a:solidFill>
                  <a:srgbClr val="000000"/>
                </a:solidFill>
                <a:highlight>
                  <a:srgbClr val="FF9900"/>
                </a:highlight>
              </a:rPr>
              <a:t>0010    01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100011</a:t>
            </a:r>
            <a:endParaRPr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Encoded - “</a:t>
            </a:r>
            <a:r>
              <a:rPr lang="en">
                <a:solidFill>
                  <a:srgbClr val="000000"/>
                </a:solidFill>
                <a:highlight>
                  <a:srgbClr val="9900FF"/>
                </a:highlight>
              </a:rPr>
              <a:t>Y</a:t>
            </a:r>
            <a:r>
              <a:rPr lang="en">
                <a:solidFill>
                  <a:srgbClr val="000000"/>
                </a:solidFill>
                <a:highlight>
                  <a:srgbClr val="FF0000"/>
                </a:highlight>
              </a:rPr>
              <a:t>W</a:t>
            </a:r>
            <a:r>
              <a:rPr lang="en">
                <a:solidFill>
                  <a:srgbClr val="000000"/>
                </a:solidFill>
                <a:highlight>
                  <a:srgbClr val="FF9900"/>
                </a:highlight>
              </a:rPr>
              <a:t>J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j</a:t>
            </a:r>
            <a:r>
              <a:rPr lang="en">
                <a:solidFill>
                  <a:srgbClr val="000000"/>
                </a:solidFill>
              </a:rPr>
              <a:t>”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0" y="2691050"/>
            <a:ext cx="4261800" cy="24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Binary(Base 2)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ASCII - “</a:t>
            </a:r>
            <a:r>
              <a:rPr lang="en">
                <a:solidFill>
                  <a:srgbClr val="000000"/>
                </a:solidFill>
                <a:highlight>
                  <a:srgbClr val="9900FF"/>
                </a:highlight>
              </a:rPr>
              <a:t>97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0000"/>
                </a:highlight>
              </a:rPr>
              <a:t>98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4A86E8"/>
                </a:highlight>
              </a:rPr>
              <a:t>99</a:t>
            </a:r>
            <a:r>
              <a:rPr lang="en">
                <a:solidFill>
                  <a:srgbClr val="000000"/>
                </a:solidFill>
              </a:rPr>
              <a:t>”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Encoded - “</a:t>
            </a:r>
            <a:r>
              <a:rPr lang="en">
                <a:solidFill>
                  <a:srgbClr val="000000"/>
                </a:solidFill>
                <a:highlight>
                  <a:srgbClr val="9900FF"/>
                </a:highlight>
              </a:rPr>
              <a:t>01100001</a:t>
            </a:r>
            <a:r>
              <a:rPr lang="en">
                <a:solidFill>
                  <a:srgbClr val="000000"/>
                </a:solidFill>
              </a:rPr>
              <a:t>   </a:t>
            </a:r>
            <a:r>
              <a:rPr lang="en">
                <a:solidFill>
                  <a:srgbClr val="000000"/>
                </a:solidFill>
                <a:highlight>
                  <a:srgbClr val="FF0000"/>
                </a:highlight>
              </a:rPr>
              <a:t>01100010</a:t>
            </a:r>
            <a:r>
              <a:rPr lang="en">
                <a:solidFill>
                  <a:srgbClr val="000000"/>
                </a:solidFill>
              </a:rPr>
              <a:t>    </a:t>
            </a:r>
            <a:r>
              <a:rPr lang="en">
                <a:solidFill>
                  <a:srgbClr val="000000"/>
                </a:solidFill>
                <a:highlight>
                  <a:srgbClr val="4A86E8"/>
                </a:highlight>
              </a:rPr>
              <a:t>01100011</a:t>
            </a:r>
            <a:r>
              <a:rPr lang="en">
                <a:solidFill>
                  <a:srgbClr val="000000"/>
                </a:solidFill>
              </a:rPr>
              <a:t>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Hex(Base 16)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lang="en">
                <a:solidFill>
                  <a:srgbClr val="000000"/>
                </a:solidFill>
                <a:highlight>
                  <a:srgbClr val="9900FF"/>
                </a:highlight>
              </a:rPr>
              <a:t>0110</a:t>
            </a:r>
            <a:r>
              <a:rPr lang="en">
                <a:solidFill>
                  <a:srgbClr val="000000"/>
                </a:solidFill>
                <a:highlight>
                  <a:srgbClr val="FF0000"/>
                </a:highlight>
              </a:rPr>
              <a:t>0001</a:t>
            </a:r>
            <a:r>
              <a:rPr lang="en">
                <a:solidFill>
                  <a:srgbClr val="000000"/>
                </a:solidFill>
              </a:rPr>
              <a:t>   </a:t>
            </a:r>
            <a:r>
              <a:rPr lang="en">
                <a:solidFill>
                  <a:srgbClr val="000000"/>
                </a:solidFill>
                <a:highlight>
                  <a:srgbClr val="FF9900"/>
                </a:highlight>
              </a:rPr>
              <a:t>0110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0010</a:t>
            </a:r>
            <a:r>
              <a:rPr lang="en">
                <a:solidFill>
                  <a:srgbClr val="000000"/>
                </a:solidFill>
              </a:rPr>
              <a:t>   </a:t>
            </a:r>
            <a:r>
              <a:rPr lang="en">
                <a:solidFill>
                  <a:srgbClr val="000000"/>
                </a:solidFill>
                <a:highlight>
                  <a:srgbClr val="00FF00"/>
                </a:highlight>
              </a:rPr>
              <a:t>0110</a:t>
            </a:r>
            <a:r>
              <a:rPr lang="en">
                <a:solidFill>
                  <a:srgbClr val="000000"/>
                </a:solidFill>
                <a:highlight>
                  <a:srgbClr val="00FFFF"/>
                </a:highlight>
              </a:rPr>
              <a:t>0011</a:t>
            </a:r>
            <a:endParaRPr>
              <a:solidFill>
                <a:srgbClr val="000000"/>
              </a:solidFill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	Encoded - “</a:t>
            </a:r>
            <a:r>
              <a:rPr lang="en">
                <a:solidFill>
                  <a:srgbClr val="000000"/>
                </a:solidFill>
                <a:highlight>
                  <a:srgbClr val="9900FF"/>
                </a:highlight>
              </a:rPr>
              <a:t>6</a:t>
            </a:r>
            <a:r>
              <a:rPr lang="en">
                <a:solidFill>
                  <a:srgbClr val="000000"/>
                </a:solidFill>
                <a:highlight>
                  <a:srgbClr val="FF0000"/>
                </a:highlight>
              </a:rPr>
              <a:t>1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9900"/>
                </a:highlight>
              </a:rPr>
              <a:t>6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2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00FF00"/>
                </a:highlight>
              </a:rPr>
              <a:t>6</a:t>
            </a:r>
            <a:r>
              <a:rPr lang="en">
                <a:solidFill>
                  <a:srgbClr val="000000"/>
                </a:solidFill>
                <a:highlight>
                  <a:srgbClr val="00FFFF"/>
                </a:highlight>
              </a:rPr>
              <a:t>3</a:t>
            </a:r>
            <a:r>
              <a:rPr lang="en">
                <a:solidFill>
                  <a:srgbClr val="000000"/>
                </a:solidFill>
              </a:rPr>
              <a:t>”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311700" y="1344125"/>
            <a:ext cx="8520600" cy="13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The Bases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- Some of the most popular encoding techniques are using number of base(x^2)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Decoded message = abc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Use = sign as padding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Obfuscation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The main purpose for </a:t>
            </a:r>
            <a:r>
              <a:rPr b="1" lang="en" sz="1500">
                <a:solidFill>
                  <a:srgbClr val="000000"/>
                </a:solidFill>
              </a:rPr>
              <a:t>obfuscation</a:t>
            </a:r>
            <a:r>
              <a:rPr lang="en" sz="1500">
                <a:solidFill>
                  <a:srgbClr val="000000"/>
                </a:solidFill>
              </a:rPr>
              <a:t> is to make something more difficult to understand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It is possible to </a:t>
            </a:r>
            <a:r>
              <a:rPr b="1" lang="en" sz="1500">
                <a:solidFill>
                  <a:srgbClr val="000000"/>
                </a:solidFill>
              </a:rPr>
              <a:t>deobfuscate</a:t>
            </a:r>
            <a:r>
              <a:rPr lang="en" sz="1500">
                <a:solidFill>
                  <a:srgbClr val="000000"/>
                </a:solidFill>
              </a:rPr>
              <a:t> something but it will likely take time as obfuscation techniques vary widely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Obfuscation is mainly used in </a:t>
            </a:r>
            <a:r>
              <a:rPr b="1" lang="en" sz="1500">
                <a:solidFill>
                  <a:srgbClr val="000000"/>
                </a:solidFill>
              </a:rPr>
              <a:t>source code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Some reasons why you might use obfuscation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	Makes it more difficult to copy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	Harder to attack before deobfuscating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425" y="2452425"/>
            <a:ext cx="4393574" cy="26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Obfuscation - Python Example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https://pyob.oxyry.com/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Deobfuscated					Obfuscated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38400"/>
            <a:ext cx="251460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6403" y="2571754"/>
            <a:ext cx="56676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