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44" Type="http://schemas.openxmlformats.org/officeDocument/2006/relationships/font" Target="fonts/Lato-bold.fntdata"/><Relationship Id="rId21" Type="http://schemas.openxmlformats.org/officeDocument/2006/relationships/slide" Target="slides/slide16.xml"/><Relationship Id="rId43" Type="http://schemas.openxmlformats.org/officeDocument/2006/relationships/font" Target="fonts/Lato-regular.fntdata"/><Relationship Id="rId24" Type="http://schemas.openxmlformats.org/officeDocument/2006/relationships/slide" Target="slides/slide19.xml"/><Relationship Id="rId46" Type="http://schemas.openxmlformats.org/officeDocument/2006/relationships/font" Target="fonts/Lato-boldItalic.fntdata"/><Relationship Id="rId23" Type="http://schemas.openxmlformats.org/officeDocument/2006/relationships/slide" Target="slides/slide18.xml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c179b22ec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c179b22ec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c179b22ec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c179b22ec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c179b22ec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c179b22ec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c179b22ec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c179b22ec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c179b22ec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c179b22ec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c179b22ec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c179b22ec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c179b22ec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c179b22ec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c179b22ec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c179b22ec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c179b22ec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c179b22ec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c179b22ec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c179b22ec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c179b22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c179b22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c179b22ec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c179b22ec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c179b22ec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bc179b22ec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c179b22ec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bc179b22ec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c179b22ec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bc179b22ec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c179b22ec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c179b22ec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c179b22ec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bc179b22ec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c179b22ec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bc179b22ec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c179b22ec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c179b22ec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c179b22ec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bc179b22ec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c5c3022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c5c3022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c179b22ec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c179b22ec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c5c30223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bc5c30223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c5c30223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bc5c30223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c5c30223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c5c30223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bc179b22ec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bc179b22ec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c179b22ec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c179b22ec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c179b22ec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c179b22ec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c179b22ec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c179b22ec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c179b22ec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c179b22ec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c179b22ec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c179b22ec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c179b22ec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c179b22ec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igital-forensics.sans.org/media/DFPS_FOR526_v2.5_4-19.pdf" TargetMode="External"/><Relationship Id="rId4" Type="http://schemas.openxmlformats.org/officeDocument/2006/relationships/hyperlink" Target="https://digital-forensics.sans.org/media/DFPS_FOR508_v4.6_4-19.pdf" TargetMode="External"/><Relationship Id="rId5" Type="http://schemas.openxmlformats.org/officeDocument/2006/relationships/hyperlink" Target="https://www.sans.org/security-resources/posters/dfir-find-evil/35/download" TargetMode="External"/><Relationship Id="rId6" Type="http://schemas.openxmlformats.org/officeDocument/2006/relationships/hyperlink" Target="https://www.volatilityfoundation.org/releases" TargetMode="External"/><Relationship Id="rId7" Type="http://schemas.openxmlformats.org/officeDocument/2006/relationships/hyperlink" Target="https://raw.githubusercontent.com/volatilityfoundation/volatility/master/README.txt" TargetMode="External"/><Relationship Id="rId8" Type="http://schemas.openxmlformats.org/officeDocument/2006/relationships/hyperlink" Target="https://github.com/Velocidex/WinPmem/releases/tag/v4.0.rc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volatilityfoundation.org/releas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Forensics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Tree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850" y="60313"/>
            <a:ext cx="1283675" cy="502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9050" y="261425"/>
            <a:ext cx="2149451" cy="479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System Processes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Csrss.exe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client/server runtime subsystem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Creates and deletes processes and threads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One csrss.exe per session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Watch for naming convention copying (csrsss.exe, cssrs.exe)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Services.exe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Windows service control manager (SCM)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List of windows services in private memory space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Should be the parent of any svchost.exe, spoolsv.exe, and searchindexer.exe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One copy of services.exe running from system32.exe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System Processes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Svchost.exe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Multiple shared host services processing on a system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Container for DLL’s associated with a service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Should be in system32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Look out for scvhost.exe and svch0st.exe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Lsass.exe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Local security authority subsystem process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Enforces security policy, password verification, and creating process tokens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Target for injection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Clear text password hashes stored here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There should only be one lsass.exe, parents should be winlogon.exe and wininit.exe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System Processes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297500" y="1562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Winlogon.exe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Interactive logon prompt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Initiates screen saver, loads user profiles, responds to secure attention sequence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Monitors files and directories for Windows File Protection (WFP)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Explorer.exe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One explorer.exe for each logged on user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Handles GUI folder navigation, start menu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Access to documents you have open and FTP credentials mapped through Windows Explorer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Smss.exe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Session manager for user-mode processes that start during boot sequence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Responsible for creating sessions that isolate OS services from users via console or RDP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Common Processes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Mail client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browsers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Office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Adobe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Memory</a:t>
            </a:r>
            <a:r>
              <a:rPr lang="en"/>
              <a:t> Collection Tools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 applications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Pslist, pstree, psxview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Pslist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Flat list of running processes at the time of the memory dump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Good place to start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Obvious malicious processes would show up here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Pstree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List of processes and their parent/child relationships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Similar to viewing a process tree with the Process Explorer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Psxview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Similar function to pslist, plus shows all of the areas in the memory image where the process is listed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Helps to identify hidden </a:t>
            </a:r>
            <a:r>
              <a:rPr lang="en"/>
              <a:t>processes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psscan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Searches a memory image for (_POOL_HEADER) in order to find </a:t>
            </a:r>
            <a:r>
              <a:rPr lang="en"/>
              <a:t>artifacts</a:t>
            </a:r>
            <a:r>
              <a:rPr lang="en"/>
              <a:t> of processes, similar to file carving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find previously terminated processes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find processes that were hidden by a rootkit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Takes longer to run than pslist as it is scanning through the entire memory image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Offers more thorough results, but can lead to false positives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pslist</a:t>
            </a:r>
            <a:endParaRPr/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150" y="1307850"/>
            <a:ext cx="8227678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pstree</a:t>
            </a:r>
            <a:endParaRPr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650" y="1183215"/>
            <a:ext cx="6792601" cy="3663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psxview</a:t>
            </a:r>
            <a:endParaRPr/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863" y="1260575"/>
            <a:ext cx="6452265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Volatility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RFC 3227 specifies that data collection should be conducted on the most volatile storage elements first</a:t>
            </a:r>
            <a:endParaRPr sz="1700">
              <a:solidFill>
                <a:srgbClr val="FFFFFF"/>
              </a:solidFill>
            </a:endParaRPr>
          </a:p>
          <a:p>
            <a:pPr indent="-316985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92"/>
              <a:buAutoNum type="arabicPeriod"/>
            </a:pPr>
            <a:r>
              <a:rPr lang="en" sz="1391">
                <a:solidFill>
                  <a:srgbClr val="FFFFFF"/>
                </a:solidFill>
              </a:rPr>
              <a:t>CPU Cache and Registers</a:t>
            </a:r>
            <a:endParaRPr sz="1391">
              <a:solidFill>
                <a:srgbClr val="FFFFFF"/>
              </a:solidFill>
            </a:endParaRPr>
          </a:p>
          <a:p>
            <a:pPr indent="-316985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92"/>
              <a:buAutoNum type="arabicPeriod"/>
            </a:pPr>
            <a:r>
              <a:rPr lang="en" sz="1391">
                <a:solidFill>
                  <a:srgbClr val="FFFFFF"/>
                </a:solidFill>
              </a:rPr>
              <a:t>Routing Tables / ARP Cache / Process Tables / Kernel Statistic / RAM</a:t>
            </a:r>
            <a:endParaRPr sz="1391">
              <a:solidFill>
                <a:srgbClr val="FFFFFF"/>
              </a:solidFill>
            </a:endParaRPr>
          </a:p>
          <a:p>
            <a:pPr indent="-316985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92"/>
              <a:buAutoNum type="arabicPeriod"/>
            </a:pPr>
            <a:r>
              <a:rPr lang="en" sz="1391">
                <a:solidFill>
                  <a:srgbClr val="FFFFFF"/>
                </a:solidFill>
              </a:rPr>
              <a:t>Temporary File Systems / Swap Space</a:t>
            </a:r>
            <a:endParaRPr sz="1391">
              <a:solidFill>
                <a:srgbClr val="FFFFFF"/>
              </a:solidFill>
            </a:endParaRPr>
          </a:p>
          <a:p>
            <a:pPr indent="-316985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92"/>
              <a:buAutoNum type="arabicPeriod"/>
            </a:pPr>
            <a:r>
              <a:rPr lang="en" sz="1391">
                <a:solidFill>
                  <a:srgbClr val="FFFFFF"/>
                </a:solidFill>
              </a:rPr>
              <a:t>Disk</a:t>
            </a:r>
            <a:endParaRPr sz="1391">
              <a:solidFill>
                <a:srgbClr val="FFFFFF"/>
              </a:solidFill>
            </a:endParaRPr>
          </a:p>
          <a:p>
            <a:pPr indent="-316985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92"/>
              <a:buAutoNum type="arabicPeriod"/>
            </a:pPr>
            <a:r>
              <a:rPr lang="en" sz="1391">
                <a:solidFill>
                  <a:srgbClr val="FFFFFF"/>
                </a:solidFill>
              </a:rPr>
              <a:t>Remote Logging / System Monitoring Data</a:t>
            </a:r>
            <a:endParaRPr sz="1391">
              <a:solidFill>
                <a:srgbClr val="FFFFFF"/>
              </a:solidFill>
            </a:endParaRPr>
          </a:p>
          <a:p>
            <a:pPr indent="-316985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92"/>
              <a:buAutoNum type="arabicPeriod"/>
            </a:pPr>
            <a:r>
              <a:rPr lang="en" sz="1391">
                <a:solidFill>
                  <a:srgbClr val="FFFFFF"/>
                </a:solidFill>
              </a:rPr>
              <a:t>Physical Configuration / Network Topology</a:t>
            </a:r>
            <a:endParaRPr sz="1391">
              <a:solidFill>
                <a:srgbClr val="FFFFFF"/>
              </a:solidFill>
            </a:endParaRPr>
          </a:p>
          <a:p>
            <a:pPr indent="-316985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92"/>
              <a:buAutoNum type="arabicPeriod"/>
            </a:pPr>
            <a:r>
              <a:rPr lang="en" sz="1391">
                <a:solidFill>
                  <a:srgbClr val="FFFFFF"/>
                </a:solidFill>
              </a:rPr>
              <a:t>Archival Media</a:t>
            </a:r>
            <a:endParaRPr sz="139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psscan</a:t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263" y="1232075"/>
            <a:ext cx="782736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handles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Reference</a:t>
            </a:r>
            <a:r>
              <a:rPr lang="en"/>
              <a:t> to open instance of a kernel object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Registry Keys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Mutexes (mutants)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Named pipes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Processes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Threads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Normally you would look at the handles of a particular process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handles</a:t>
            </a:r>
            <a:endParaRPr/>
          </a:p>
        </p:txBody>
      </p:sp>
      <p:pic>
        <p:nvPicPr>
          <p:cNvPr id="263" name="Google Shape;2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713" y="1346150"/>
            <a:ext cx="7806487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Lines</a:t>
            </a:r>
            <a:endParaRPr/>
          </a:p>
        </p:txBody>
      </p:sp>
      <p:sp>
        <p:nvSpPr>
          <p:cNvPr id="269" name="Google Shape;269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Analyze command history using 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</a:t>
            </a:r>
            <a:r>
              <a:rPr lang="en" sz="1700"/>
              <a:t>mdscan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consoles</a:t>
            </a:r>
            <a:endParaRPr sz="1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cmdscan</a:t>
            </a:r>
            <a:endParaRPr/>
          </a:p>
        </p:txBody>
      </p:sp>
      <p:pic>
        <p:nvPicPr>
          <p:cNvPr id="275" name="Google Shape;2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725" y="1141750"/>
            <a:ext cx="677106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consoles</a:t>
            </a:r>
            <a:endParaRPr/>
          </a:p>
        </p:txBody>
      </p:sp>
      <p:pic>
        <p:nvPicPr>
          <p:cNvPr id="281" name="Google Shape;2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025" y="994400"/>
            <a:ext cx="4339399" cy="362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svcscan</a:t>
            </a:r>
            <a:endParaRPr/>
          </a:p>
        </p:txBody>
      </p:sp>
      <p:sp>
        <p:nvSpPr>
          <p:cNvPr id="287" name="Google Shape;287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List all running services using svcscan</a:t>
            </a:r>
            <a:endParaRPr/>
          </a:p>
        </p:txBody>
      </p:sp>
      <p:pic>
        <p:nvPicPr>
          <p:cNvPr id="288" name="Google Shape;2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625" y="221625"/>
            <a:ext cx="2844624" cy="48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DLLs</a:t>
            </a:r>
            <a:endParaRPr/>
          </a:p>
        </p:txBody>
      </p:sp>
      <p:sp>
        <p:nvSpPr>
          <p:cNvPr id="294" name="Google Shape;294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Dynamic Link Library - </a:t>
            </a:r>
            <a:r>
              <a:rPr lang="en"/>
              <a:t>Libraries</a:t>
            </a:r>
            <a:r>
              <a:rPr lang="en"/>
              <a:t> loaded into memory along with a process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Useful to see if someone has injected a malicious DLL into the process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DLLList - List of loaded dlls by process</a:t>
            </a:r>
            <a:endParaRPr/>
          </a:p>
        </p:txBody>
      </p:sp>
      <p:pic>
        <p:nvPicPr>
          <p:cNvPr id="295" name="Google Shape;2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850" y="2371500"/>
            <a:ext cx="5754303" cy="27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Sockets and Connections</a:t>
            </a:r>
            <a:endParaRPr/>
          </a:p>
        </p:txBody>
      </p:sp>
      <p:sp>
        <p:nvSpPr>
          <p:cNvPr id="301" name="Google Shape;301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view network connections using netscan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are a few other network related commands that only work on older versions of windows (pre-Windows 7)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Sockets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Connections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connscan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netscan</a:t>
            </a:r>
            <a:endParaRPr/>
          </a:p>
        </p:txBody>
      </p:sp>
      <p:pic>
        <p:nvPicPr>
          <p:cNvPr id="307" name="Google Shape;3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575" y="1099100"/>
            <a:ext cx="719676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Locard’s Exchange Principle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Locard’s Exchange Principle “holds that the perpetrator of a crime will bring something into the crime scene and leave with something from it, and that both can be used as forensic evidence.”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The concept that “every contact leaves a trace” holds both in physical and electronic forensics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This means we are likely to see some trace of malicious activity such as a </a:t>
            </a:r>
            <a:r>
              <a:rPr lang="en" sz="1600">
                <a:solidFill>
                  <a:srgbClr val="FFFFFF"/>
                </a:solidFill>
              </a:rPr>
              <a:t>malicious</a:t>
            </a:r>
            <a:r>
              <a:rPr lang="en" sz="1600">
                <a:solidFill>
                  <a:srgbClr val="FFFFFF"/>
                </a:solidFill>
              </a:rPr>
              <a:t> process or recently opened files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Dumping Files</a:t>
            </a:r>
            <a:endParaRPr/>
          </a:p>
        </p:txBody>
      </p:sp>
      <p:sp>
        <p:nvSpPr>
          <p:cNvPr id="313" name="Google Shape;313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Several ways to dump files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Moddump - module files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Dumpfiles - all files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Procdump - files </a:t>
            </a:r>
            <a:r>
              <a:rPr lang="en"/>
              <a:t>relative</a:t>
            </a:r>
            <a:r>
              <a:rPr lang="en"/>
              <a:t> to a process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Dlldump - dumps DLL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use --regex and --pid options to narrow down dumped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use --dump-dir to specify where dumped files should be placed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procdump/dumpfiles</a:t>
            </a:r>
            <a:endParaRPr/>
          </a:p>
        </p:txBody>
      </p:sp>
      <p:pic>
        <p:nvPicPr>
          <p:cNvPr id="319" name="Google Shape;31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325" y="1406975"/>
            <a:ext cx="7194700" cy="8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175" y="2691350"/>
            <a:ext cx="7665324" cy="4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Registry</a:t>
            </a:r>
            <a:endParaRPr/>
          </a:p>
        </p:txBody>
      </p:sp>
      <p:sp>
        <p:nvSpPr>
          <p:cNvPr id="326" name="Google Shape;326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FFFFFF"/>
                </a:solidFill>
              </a:rPr>
              <a:t>The Windows registry is a “central </a:t>
            </a:r>
            <a:r>
              <a:rPr lang="en" sz="1400">
                <a:solidFill>
                  <a:srgbClr val="FFFFFF"/>
                </a:solidFill>
              </a:rPr>
              <a:t>hierarchical</a:t>
            </a:r>
            <a:r>
              <a:rPr lang="en" sz="1400">
                <a:solidFill>
                  <a:srgbClr val="FFFFFF"/>
                </a:solidFill>
              </a:rPr>
              <a:t> database used to store information that is necessary to configure the system for one or more users, applications, and hardware devices.”</a:t>
            </a:r>
            <a:endParaRPr sz="14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Registry analysis is a whole other topic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Volatility has several ways to analyze the registry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Autoruns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Userassist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</a:t>
            </a:r>
            <a:r>
              <a:rPr lang="en"/>
              <a:t>hellbags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332" name="Google Shape;332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DFIR “Memory Forensics” Poster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https://digital-forensics.sans.org/media/DFPS_FOR526_v2.5_4-19.pdf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DFIR Hunt Evil Poster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https://digital-forensics.sans.org/media/DFPS_FOR508_v4.6_4-19.pdf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DFIR Find Evil Poster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https://www.sans.org/security-resources/posters/dfir-find-evil/35/download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Volatility Download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https://www.volatilityfoundation.org/releases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Volatility Profiles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https://raw.githubusercontent.com/volatilityfoundation/volatility/master/README.txt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Winpmem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https://github.com/Velocidex/WinPmem/releases/tag/v4.0.rc1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analyze memory?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a lot of </a:t>
            </a:r>
            <a:r>
              <a:rPr lang="en"/>
              <a:t>relevant</a:t>
            </a:r>
            <a:r>
              <a:rPr lang="en"/>
              <a:t> data in one file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Network connections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Processes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Registry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File listings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Opened files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Commands used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Disk imaging takes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per order of volatility, some information is exclusive to live memory and will not appear on disk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Acquiring Memory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342275" y="1558050"/>
            <a:ext cx="3147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Winpmem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to capture memory dump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Comes in a standalone variant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Also apart of the rekall suite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Surge Collect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to capture memory dump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free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May see surge-collect.exe in command history of some memory dumps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825" y="907925"/>
            <a:ext cx="4592601" cy="408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Volatility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31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source memory forensics tool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Supports a variety of plugins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Plugins add additional functionality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Plugins installed in my version: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Prefetch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Autoruns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automate many memory analysis tasks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downloaded here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https://www.volatilityfoundation.org/releases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Easier to use if you define a function in power shell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function vol { C:\Python27\python E:/Tools/volatility/vol.py --plugins=E:/Tools/vol_plugins/ -f E:/Evidence/PC1/data.lime --profile=Win7SP1x64 $args }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then be called using vol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vol imagelist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imageinfo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Provides information about the image: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Date and time of the machine when image was taken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Kernel build identifier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Recommended profile to use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Need to use imageinfo first to identify the profile to use with Volatility plugins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Default profile = WinXPSP2x86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imageinfo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1" cy="193816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/>
          <p:nvPr/>
        </p:nvSpPr>
        <p:spPr>
          <a:xfrm>
            <a:off x="2090350" y="1838675"/>
            <a:ext cx="623700" cy="13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Tree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Hierarchy</a:t>
            </a:r>
            <a:r>
              <a:rPr lang="en" sz="1700"/>
              <a:t> of standard processes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Each process has a process ID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Parent process: 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process that has created one or more child processes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Child process: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process created by another process (the parent process)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