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257" r:id="rId3"/>
    <p:sldId id="297" r:id="rId4"/>
    <p:sldId id="259" r:id="rId5"/>
    <p:sldId id="258" r:id="rId6"/>
    <p:sldId id="262" r:id="rId7"/>
    <p:sldId id="261" r:id="rId8"/>
    <p:sldId id="264" r:id="rId9"/>
    <p:sldId id="263" r:id="rId10"/>
    <p:sldId id="269" r:id="rId11"/>
    <p:sldId id="266" r:id="rId12"/>
    <p:sldId id="265" r:id="rId13"/>
    <p:sldId id="268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0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50" d="100"/>
          <a:sy n="50" d="100"/>
        </p:scale>
        <p:origin x="66" y="594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2/29/2016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2/29/2016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g.auburn.edu/admin/ens/helpdesk/off-campus/licensed-software.html" TargetMode="External"/><Relationship Id="rId2" Type="http://schemas.openxmlformats.org/officeDocument/2006/relationships/hyperlink" Target="http://www.chiark.greenend.org.uk/~sgtatham/putty/download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yptoclub.org/tools/cracksub_topframe.ph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monsingh.net/The_Black_Chamber/vigenere_cracking_tool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412" y="4343400"/>
            <a:ext cx="8458200" cy="1371600"/>
          </a:xfrm>
        </p:spPr>
        <p:txBody>
          <a:bodyPr/>
          <a:lstStyle/>
          <a:p>
            <a:r>
              <a:rPr lang="en-US" dirty="0" smtClean="0"/>
              <a:t>Or… decrypted </a:t>
            </a:r>
            <a:r>
              <a:rPr lang="en-US" dirty="0"/>
              <a:t>with </a:t>
            </a:r>
            <a:r>
              <a:rPr lang="en-US" dirty="0" smtClean="0"/>
              <a:t>XGEKOCMGYLKEA is…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2" y="1000125"/>
            <a:ext cx="8458200" cy="3200400"/>
          </a:xfrm>
        </p:spPr>
        <p:txBody>
          <a:bodyPr/>
          <a:lstStyle/>
          <a:p>
            <a:r>
              <a:rPr lang="en-US" dirty="0" smtClean="0"/>
              <a:t>Fluffy Bunnies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1" y="609599"/>
            <a:ext cx="4959841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2514600"/>
            <a:ext cx="9601200" cy="1143000"/>
          </a:xfrm>
        </p:spPr>
        <p:txBody>
          <a:bodyPr/>
          <a:lstStyle/>
          <a:p>
            <a:pPr algn="ctr"/>
            <a:r>
              <a:rPr lang="en-US" dirty="0" smtClean="0"/>
              <a:t>Obfuscation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2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purpose of obfuscation is to make something harder to </a:t>
            </a:r>
            <a:r>
              <a:rPr lang="en-US" dirty="0" smtClean="0"/>
              <a:t>understand,</a:t>
            </a:r>
          </a:p>
          <a:p>
            <a:pPr lvl="1"/>
            <a:r>
              <a:rPr lang="en-US" dirty="0" smtClean="0"/>
              <a:t>Typically to make </a:t>
            </a:r>
            <a:r>
              <a:rPr lang="en-US" dirty="0"/>
              <a:t>it more difficult to attack or to copy.</a:t>
            </a:r>
          </a:p>
          <a:p>
            <a:r>
              <a:rPr lang="en-US" dirty="0"/>
              <a:t>One common use is </a:t>
            </a:r>
            <a:r>
              <a:rPr lang="en-US" dirty="0" smtClean="0"/>
              <a:t>the obfuscation </a:t>
            </a:r>
            <a:r>
              <a:rPr lang="en-US" dirty="0"/>
              <a:t>of source code so that it’s harder to replicate a given product if it is reverse engineered.</a:t>
            </a:r>
          </a:p>
          <a:p>
            <a:r>
              <a:rPr lang="en-US" dirty="0"/>
              <a:t>It’s important to note that obfuscation is not a strong control (like properly employed encryption) but rather an obstacle. </a:t>
            </a:r>
            <a:endParaRPr lang="en-US" dirty="0" smtClean="0"/>
          </a:p>
          <a:p>
            <a:r>
              <a:rPr lang="en-US" dirty="0" smtClean="0"/>
              <a:t>Like </a:t>
            </a:r>
            <a:r>
              <a:rPr lang="en-US" dirty="0"/>
              <a:t>encoding, can often be reversed by using the same technique that obfuscated it. Other times it is simply a manual process that takes time to work through.</a:t>
            </a:r>
          </a:p>
          <a:p>
            <a:r>
              <a:rPr lang="en-US" dirty="0"/>
              <a:t>Another key thing to realize about obfuscation is that there is a limitation to how obscure the code can become, depending on the content being obscured.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are obscuring computer code, for example, the limitation is that the result must still be consumable by the computer or else the application will cease to function.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Obfuscation: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2514600"/>
            <a:ext cx="9601200" cy="1143000"/>
          </a:xfrm>
        </p:spPr>
        <p:txBody>
          <a:bodyPr/>
          <a:lstStyle/>
          <a:p>
            <a:pPr algn="ctr"/>
            <a:r>
              <a:rPr lang="en-US" dirty="0" smtClean="0"/>
              <a:t>Krypton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You’ll need access to SSH</a:t>
            </a:r>
          </a:p>
          <a:p>
            <a:pPr marL="342900" indent="-342900"/>
            <a:r>
              <a:rPr lang="en-US" dirty="0" smtClean="0"/>
              <a:t>You can get Putty from here:</a:t>
            </a:r>
          </a:p>
          <a:p>
            <a:pPr marL="342900" indent="-342900"/>
            <a:r>
              <a:rPr lang="en-US" b="1" dirty="0" smtClean="0">
                <a:solidFill>
                  <a:srgbClr val="FFC000"/>
                </a:solidFill>
                <a:hlinkClick r:id="rId2"/>
              </a:rPr>
              <a:t>http://www.chiark.greenend.org.uk/~sgtatham/putty/download.html</a:t>
            </a:r>
            <a:endParaRPr lang="en-US" b="1" dirty="0" smtClean="0">
              <a:solidFill>
                <a:srgbClr val="FFC000"/>
              </a:solidFill>
            </a:endParaRPr>
          </a:p>
          <a:p>
            <a:pPr marL="342900" indent="-342900"/>
            <a:r>
              <a:rPr lang="en-US" dirty="0" smtClean="0"/>
              <a:t>Or if you’re not cool with downloading from an unfamiliar site, you can get </a:t>
            </a:r>
            <a:r>
              <a:rPr lang="en-US" dirty="0" err="1" smtClean="0"/>
              <a:t>SecureCRT</a:t>
            </a:r>
            <a:r>
              <a:rPr lang="en-US" dirty="0" smtClean="0"/>
              <a:t> from the school website:</a:t>
            </a:r>
          </a:p>
          <a:p>
            <a:pPr marL="342900" indent="-342900"/>
            <a:r>
              <a:rPr lang="en-US" b="1" dirty="0" smtClean="0">
                <a:solidFill>
                  <a:srgbClr val="0070C0"/>
                </a:solidFill>
                <a:hlinkClick r:id="rId3"/>
              </a:rPr>
              <a:t>http://eng.auburn.edu/admin/ens/helpdesk/off-campus/licensed-software.html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Krypton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For </a:t>
            </a:r>
            <a:r>
              <a:rPr lang="en-US" dirty="0" err="1" smtClean="0"/>
              <a:t>SecureCRT</a:t>
            </a:r>
            <a:r>
              <a:rPr lang="en-US" dirty="0" smtClean="0"/>
              <a:t>:</a:t>
            </a:r>
          </a:p>
          <a:p>
            <a:pPr marL="621982" lvl="1" indent="-342900"/>
            <a:r>
              <a:rPr lang="en-US" dirty="0" smtClean="0"/>
              <a:t>Start it up</a:t>
            </a:r>
          </a:p>
          <a:p>
            <a:pPr marL="621982" lvl="1" indent="-342900"/>
            <a:r>
              <a:rPr lang="en-US" dirty="0" smtClean="0"/>
              <a:t>Click “New Session”</a:t>
            </a:r>
          </a:p>
          <a:p>
            <a:pPr marL="621982" lvl="1" indent="-342900"/>
            <a:r>
              <a:rPr lang="en-US" dirty="0" smtClean="0"/>
              <a:t>Protocol SSH2</a:t>
            </a:r>
          </a:p>
          <a:p>
            <a:pPr marL="621982" lvl="1" indent="-342900"/>
            <a:r>
              <a:rPr lang="en-US" dirty="0" smtClean="0"/>
              <a:t>Hostname: krypton.labs.overthewire.org</a:t>
            </a:r>
          </a:p>
          <a:p>
            <a:pPr marL="621982" lvl="1" indent="-342900"/>
            <a:r>
              <a:rPr lang="en-US" dirty="0" smtClean="0"/>
              <a:t>Username: krypton1</a:t>
            </a:r>
          </a:p>
          <a:p>
            <a:pPr marL="621982" lvl="1" indent="-342900"/>
            <a:r>
              <a:rPr lang="en-US" dirty="0" smtClean="0"/>
              <a:t>(Give a brief optional description?)</a:t>
            </a:r>
            <a:endParaRPr lang="en-US" dirty="0"/>
          </a:p>
          <a:p>
            <a:pPr marL="342900" indent="-342900"/>
            <a:r>
              <a:rPr lang="en-US" dirty="0" smtClean="0"/>
              <a:t>For Putty:</a:t>
            </a:r>
          </a:p>
          <a:p>
            <a:pPr marL="621982" lvl="1" indent="-342900"/>
            <a:r>
              <a:rPr lang="en-US" dirty="0" smtClean="0"/>
              <a:t>Start up putty</a:t>
            </a:r>
          </a:p>
          <a:p>
            <a:pPr marL="621982" lvl="1" indent="-342900"/>
            <a:r>
              <a:rPr lang="en-US" dirty="0" smtClean="0"/>
              <a:t>Set Hostname as: krypton.labs.overthewire.org</a:t>
            </a:r>
          </a:p>
          <a:p>
            <a:pPr marL="621982" lvl="1" indent="-342900"/>
            <a:r>
              <a:rPr lang="en-US" dirty="0" smtClean="0"/>
              <a:t>Hit “connect”</a:t>
            </a:r>
          </a:p>
          <a:p>
            <a:pPr marL="621982" lvl="1" indent="-342900"/>
            <a:r>
              <a:rPr lang="en-US" dirty="0" smtClean="0"/>
              <a:t>Login as: krypton1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Krypton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2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OverTheWire</a:t>
            </a:r>
            <a:r>
              <a:rPr lang="en-US" dirty="0" smtClean="0"/>
              <a:t> says that the password for logging into krypton is encrypted with Base64 encoding.</a:t>
            </a:r>
          </a:p>
          <a:p>
            <a:pPr lvl="1"/>
            <a:r>
              <a:rPr lang="en-US" dirty="0" smtClean="0"/>
              <a:t>It’s encoding. Not encryption</a:t>
            </a:r>
          </a:p>
          <a:p>
            <a:pPr lvl="1"/>
            <a:r>
              <a:rPr lang="en-US" dirty="0" smtClean="0"/>
              <a:t>Base64 allows for </a:t>
            </a:r>
            <a:r>
              <a:rPr lang="en-US" dirty="0"/>
              <a:t>representing binary data using only printable (text) characters.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Krypton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2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Quote from Thomas </a:t>
            </a:r>
            <a:r>
              <a:rPr lang="en-US" dirty="0" err="1" smtClean="0"/>
              <a:t>Hobbe’s</a:t>
            </a:r>
            <a:r>
              <a:rPr lang="en-US" dirty="0" smtClean="0"/>
              <a:t> </a:t>
            </a:r>
            <a:r>
              <a:rPr lang="en-US" i="1" dirty="0" smtClean="0"/>
              <a:t>Leviathan:</a:t>
            </a:r>
          </a:p>
          <a:p>
            <a:pPr lvl="1"/>
            <a:r>
              <a:rPr lang="en-US" dirty="0" smtClean="0"/>
              <a:t>Man is distinguished, not only by his reason, but by this singular passion from other animals, which is a lust of the mind, that by a perseverance of delight in the continued and indefatigable generation of knowledge, exceeds the short vehemence of any carnal pleasure.</a:t>
            </a:r>
          </a:p>
          <a:p>
            <a:r>
              <a:rPr lang="en-US" dirty="0" smtClean="0"/>
              <a:t>Represented as 8-bit padded ASCII encoded in MIME’s scheme</a:t>
            </a:r>
            <a:r>
              <a:rPr lang="en-US" i="1" dirty="0" smtClean="0"/>
              <a:t> </a:t>
            </a:r>
          </a:p>
          <a:p>
            <a:pPr lvl="1"/>
            <a:r>
              <a:rPr lang="en-US" dirty="0" smtClean="0"/>
              <a:t>TWFuIGlzIGRpc3Rpbmd1aXNoZWQsIG5vdCBvbmx5IGJ5IGhpcyByZWFzb24sIGJ1dCBieSB0aGlzIHNpbmd1bGFyIHBhc3Npb24gZnJvbSBvdGhlciBhbmltYWxzLCB3aGljaCBpcyBhIGx1c3Qgb2YgdGhlIG1pbmQsIHRoYXQgYnkgYSBwZXJzZXZlcmFuY2Ugb2YgZGVsaWdodCBpbiB0aGUgY29udGludWVkIGFuZCBpbmRlZmF0aWdhYmxlIGdlbmVyYXRpb24gb2Yga25vd2xlZGdlLCBleGNlZWRzIHRoZSBzaG9ydCB2ZWhlbWVuY2Ugb2YgYW55IGNhcm5hbCBwbGVhc3VyZS4</a:t>
            </a:r>
            <a:r>
              <a:rPr lang="en-US" dirty="0"/>
              <a:t>=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Wikipedia’s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first word “Man “ in the quote is represented as </a:t>
            </a:r>
            <a:r>
              <a:rPr lang="en-US" dirty="0" err="1" smtClean="0"/>
              <a:t>TWFu</a:t>
            </a:r>
            <a:r>
              <a:rPr lang="en-US" dirty="0" smtClean="0"/>
              <a:t> </a:t>
            </a:r>
          </a:p>
          <a:p>
            <a:r>
              <a:rPr lang="en-US" dirty="0" smtClean="0"/>
              <a:t>Each letter is as follows in ASCII: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77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97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110</a:t>
            </a:r>
          </a:p>
          <a:p>
            <a:r>
              <a:rPr lang="en-US" dirty="0" smtClean="0"/>
              <a:t>Each value as 8-bit binary values: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0100 1101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0110 0001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0110 1110</a:t>
            </a:r>
          </a:p>
          <a:p>
            <a:r>
              <a:rPr lang="en-US" dirty="0" smtClean="0"/>
              <a:t>Concatenated together: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0100 </a:t>
            </a:r>
            <a:r>
              <a:rPr lang="en-US" dirty="0" smtClean="0">
                <a:solidFill>
                  <a:srgbClr val="C00000"/>
                </a:solidFill>
              </a:rPr>
              <a:t>1101 </a:t>
            </a:r>
            <a:r>
              <a:rPr lang="en-US" dirty="0" smtClean="0">
                <a:solidFill>
                  <a:srgbClr val="00B050"/>
                </a:solidFill>
              </a:rPr>
              <a:t>0110 0001 </a:t>
            </a:r>
            <a:r>
              <a:rPr lang="en-US" dirty="0" smtClean="0">
                <a:solidFill>
                  <a:srgbClr val="0070C0"/>
                </a:solidFill>
              </a:rPr>
              <a:t>0110 1110</a:t>
            </a:r>
          </a:p>
          <a:p>
            <a:r>
              <a:rPr lang="en-US" dirty="0" smtClean="0"/>
              <a:t>Grouped into 6-bits and converted to integers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0100 11</a:t>
            </a:r>
            <a:r>
              <a:rPr lang="en-US" dirty="0">
                <a:solidFill>
                  <a:srgbClr val="00B050"/>
                </a:solidFill>
              </a:rPr>
              <a:t>01 0110 </a:t>
            </a:r>
            <a:r>
              <a:rPr lang="en-US" dirty="0">
                <a:solidFill>
                  <a:srgbClr val="0070C0"/>
                </a:solidFill>
              </a:rPr>
              <a:t>0001 01</a:t>
            </a:r>
            <a:r>
              <a:rPr lang="en-US" dirty="0">
                <a:solidFill>
                  <a:srgbClr val="7030A0"/>
                </a:solidFill>
              </a:rPr>
              <a:t>10 </a:t>
            </a:r>
            <a:r>
              <a:rPr lang="en-US" dirty="0" smtClean="0">
                <a:solidFill>
                  <a:srgbClr val="7030A0"/>
                </a:solidFill>
              </a:rPr>
              <a:t>1110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19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22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 46</a:t>
            </a:r>
          </a:p>
          <a:p>
            <a:r>
              <a:rPr lang="en-US" dirty="0" smtClean="0"/>
              <a:t>Converted to Base64 (by looking at Index table):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u</a:t>
            </a:r>
            <a:endParaRPr lang="en-US" dirty="0" smtClean="0"/>
          </a:p>
          <a:p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 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Login to SSH with password: KRYPTONISGREAT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Krypton Level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2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told that the password is stored in the file krypton2 and:</a:t>
            </a:r>
          </a:p>
          <a:p>
            <a:pPr lvl="1"/>
            <a:r>
              <a:rPr lang="en-US" dirty="0" smtClean="0"/>
              <a:t>Non-standard </a:t>
            </a:r>
            <a:r>
              <a:rPr lang="en-US" dirty="0" err="1" smtClean="0"/>
              <a:t>ciphertext</a:t>
            </a:r>
            <a:endParaRPr lang="en-US" dirty="0" smtClean="0"/>
          </a:p>
          <a:p>
            <a:pPr lvl="1"/>
            <a:r>
              <a:rPr lang="en-US" dirty="0" smtClean="0"/>
              <a:t>Group letters into 5-letter clusters</a:t>
            </a:r>
          </a:p>
          <a:p>
            <a:pPr lvl="1"/>
            <a:r>
              <a:rPr lang="en-US" dirty="0" smtClean="0"/>
              <a:t>File has kept plaintext word boundaries</a:t>
            </a:r>
          </a:p>
          <a:p>
            <a:r>
              <a:rPr lang="en-US" dirty="0" smtClean="0"/>
              <a:t>The README file gives us some extra information: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rypton2 is encrypted using ROT13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Krypton Level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1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6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Rotational (shift) ciphers are a type of Substitution cipher</a:t>
            </a:r>
          </a:p>
          <a:p>
            <a:pPr marL="342900" indent="-342900"/>
            <a:r>
              <a:rPr lang="en-US" dirty="0" smtClean="0"/>
              <a:t>Substitution Cipher:</a:t>
            </a:r>
          </a:p>
          <a:p>
            <a:pPr marL="621982" lvl="1" indent="-342900"/>
            <a:r>
              <a:rPr lang="en-US" dirty="0" smtClean="0"/>
              <a:t>Each letter is replaced by some other letter in the alphabet</a:t>
            </a:r>
          </a:p>
          <a:p>
            <a:pPr marL="621982" lvl="1" indent="-342900"/>
            <a:r>
              <a:rPr lang="en-US" dirty="0" smtClean="0"/>
              <a:t>This can be chosen arbitrarily</a:t>
            </a:r>
          </a:p>
          <a:p>
            <a:pPr marL="342900" indent="-342900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Rotational (Shift) Ciphers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haven’t guessed already…</a:t>
            </a:r>
          </a:p>
          <a:p>
            <a:r>
              <a:rPr lang="en-US" dirty="0" smtClean="0"/>
              <a:t>We’ll just be rotating each character by 13 characters in the alphabet</a:t>
            </a:r>
          </a:p>
          <a:p>
            <a:pPr lvl="1"/>
            <a:r>
              <a:rPr lang="en-US" dirty="0" smtClean="0"/>
              <a:t>A becomes N, and so on.</a:t>
            </a:r>
          </a:p>
          <a:p>
            <a:endParaRPr lang="en-US" dirty="0"/>
          </a:p>
          <a:p>
            <a:r>
              <a:rPr lang="en-US" dirty="0" smtClean="0"/>
              <a:t>Use the translate command in </a:t>
            </a:r>
            <a:r>
              <a:rPr lang="en-US" dirty="0" err="1" smtClean="0"/>
              <a:t>linux</a:t>
            </a:r>
            <a:r>
              <a:rPr lang="en-US" dirty="0" smtClean="0"/>
              <a:t> to obtain password for level 3:</a:t>
            </a:r>
          </a:p>
          <a:p>
            <a:pPr lvl="1"/>
            <a:r>
              <a:rPr lang="en-US" dirty="0" err="1" smtClean="0"/>
              <a:t>tr</a:t>
            </a:r>
            <a:r>
              <a:rPr lang="en-US" dirty="0" smtClean="0"/>
              <a:t> ‘A-</a:t>
            </a:r>
            <a:r>
              <a:rPr lang="en-US" dirty="0" err="1" smtClean="0"/>
              <a:t>Za</a:t>
            </a:r>
            <a:r>
              <a:rPr lang="en-US" dirty="0" smtClean="0"/>
              <a:t>-z’ ‘N-ZA-</a:t>
            </a:r>
            <a:r>
              <a:rPr lang="en-US" dirty="0" err="1" smtClean="0"/>
              <a:t>Mn</a:t>
            </a:r>
            <a:r>
              <a:rPr lang="en-US" dirty="0" smtClean="0"/>
              <a:t>-</a:t>
            </a:r>
            <a:r>
              <a:rPr lang="en-US" dirty="0" err="1" smtClean="0"/>
              <a:t>za</a:t>
            </a:r>
            <a:r>
              <a:rPr lang="en-US" dirty="0" smtClean="0"/>
              <a:t>-m’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Krypton Level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6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to Level 2 </a:t>
            </a:r>
            <a:r>
              <a:rPr lang="en-US" dirty="0"/>
              <a:t>with password: </a:t>
            </a:r>
            <a:r>
              <a:rPr lang="en-US" u="sng" dirty="0" smtClean="0"/>
              <a:t>ROT</a:t>
            </a:r>
            <a:r>
              <a:rPr lang="en-US" dirty="0" smtClean="0"/>
              <a:t>TEN</a:t>
            </a:r>
          </a:p>
          <a:p>
            <a:r>
              <a:rPr lang="en-US" dirty="0" smtClean="0"/>
              <a:t>In the README we’re given some information about this level:</a:t>
            </a:r>
          </a:p>
          <a:p>
            <a:pPr lvl="1"/>
            <a:r>
              <a:rPr lang="en-US" dirty="0" smtClean="0"/>
              <a:t>It’s a substitution cipher (Caesar)</a:t>
            </a:r>
          </a:p>
          <a:p>
            <a:pPr lvl="1"/>
            <a:r>
              <a:rPr lang="en-US" dirty="0" smtClean="0"/>
              <a:t>We aren’t given a key like last time (key was 13 last time)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Krypton Level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0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Today’s E-mail:</a:t>
            </a:r>
          </a:p>
          <a:p>
            <a:pPr marL="0" indent="0">
              <a:buNone/>
            </a:pPr>
            <a:r>
              <a:rPr lang="en-US" dirty="0" smtClean="0"/>
              <a:t>	Good </a:t>
            </a:r>
            <a:r>
              <a:rPr lang="en-US" dirty="0"/>
              <a:t>afternoon everyone</a:t>
            </a:r>
            <a:r>
              <a:rPr lang="en-US" dirty="0" smtClean="0"/>
              <a:t>!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We'll </a:t>
            </a:r>
            <a:r>
              <a:rPr lang="en-US" dirty="0"/>
              <a:t>be holding a meeting tonight in Shelby Center (room 3129) at </a:t>
            </a:r>
            <a:r>
              <a:rPr lang="en-US" dirty="0" smtClean="0"/>
              <a:t>	6:00PM </a:t>
            </a:r>
            <a:r>
              <a:rPr lang="en-US" dirty="0"/>
              <a:t>CST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Ezytrse</a:t>
            </a:r>
            <a:r>
              <a:rPr lang="en-US" dirty="0" smtClean="0"/>
              <a:t> </a:t>
            </a:r>
            <a:r>
              <a:rPr lang="en-US" dirty="0" err="1"/>
              <a:t>hp'ww</a:t>
            </a:r>
            <a:r>
              <a:rPr lang="en-US" dirty="0"/>
              <a:t> </a:t>
            </a:r>
            <a:r>
              <a:rPr lang="en-US" dirty="0" err="1"/>
              <a:t>mp</a:t>
            </a:r>
            <a:r>
              <a:rPr lang="en-US" dirty="0"/>
              <a:t> </a:t>
            </a:r>
            <a:r>
              <a:rPr lang="en-US" dirty="0" err="1"/>
              <a:t>elwvtyr</a:t>
            </a:r>
            <a:r>
              <a:rPr lang="en-US" dirty="0"/>
              <a:t> </a:t>
            </a:r>
            <a:r>
              <a:rPr lang="en-US" dirty="0" err="1"/>
              <a:t>lmzfe</a:t>
            </a:r>
            <a:r>
              <a:rPr lang="en-US" dirty="0"/>
              <a:t> </a:t>
            </a:r>
            <a:r>
              <a:rPr lang="en-US" dirty="0" err="1"/>
              <a:t>Ncjaelylwjdtd</a:t>
            </a:r>
            <a:r>
              <a:rPr lang="en-US" dirty="0"/>
              <a:t> (</a:t>
            </a:r>
            <a:r>
              <a:rPr lang="en-US" dirty="0" err="1"/>
              <a:t>zc</a:t>
            </a:r>
            <a:r>
              <a:rPr lang="en-US" dirty="0"/>
              <a:t> </a:t>
            </a:r>
            <a:r>
              <a:rPr lang="en-US" dirty="0" err="1"/>
              <a:t>Ncjaezrclasj</a:t>
            </a:r>
            <a:r>
              <a:rPr lang="en-US" dirty="0"/>
              <a:t>). </a:t>
            </a:r>
            <a:r>
              <a:rPr lang="en-US" dirty="0" smtClean="0"/>
              <a:t>	</a:t>
            </a:r>
            <a:r>
              <a:rPr lang="en-US" dirty="0" err="1" smtClean="0"/>
              <a:t>Hp'ww</a:t>
            </a:r>
            <a:r>
              <a:rPr lang="en-US" dirty="0" smtClean="0"/>
              <a:t> </a:t>
            </a:r>
            <a:r>
              <a:rPr lang="en-US" dirty="0" err="1"/>
              <a:t>mp</a:t>
            </a:r>
            <a:r>
              <a:rPr lang="en-US" dirty="0"/>
              <a:t> </a:t>
            </a:r>
            <a:r>
              <a:rPr lang="en-US" dirty="0" err="1"/>
              <a:t>otdnfddtyr</a:t>
            </a:r>
            <a:r>
              <a:rPr lang="en-US" dirty="0"/>
              <a:t> </a:t>
            </a:r>
            <a:r>
              <a:rPr lang="en-US" dirty="0" err="1"/>
              <a:t>esp</a:t>
            </a:r>
            <a:r>
              <a:rPr lang="en-US" dirty="0"/>
              <a:t> </a:t>
            </a:r>
            <a:r>
              <a:rPr lang="en-US" dirty="0" err="1"/>
              <a:t>otqqpcpynpd</a:t>
            </a:r>
            <a:r>
              <a:rPr lang="en-US" dirty="0"/>
              <a:t> </a:t>
            </a:r>
            <a:r>
              <a:rPr lang="en-US" dirty="0" err="1"/>
              <a:t>mpehppy</a:t>
            </a:r>
            <a:r>
              <a:rPr lang="en-US" dirty="0"/>
              <a:t> </a:t>
            </a:r>
            <a:r>
              <a:rPr lang="en-US" dirty="0" err="1"/>
              <a:t>Pynzotyr</a:t>
            </a:r>
            <a:r>
              <a:rPr lang="en-US" dirty="0"/>
              <a:t>, </a:t>
            </a:r>
            <a:r>
              <a:rPr lang="en-US" dirty="0" smtClean="0"/>
              <a:t>	</a:t>
            </a:r>
            <a:r>
              <a:rPr lang="en-US" dirty="0" err="1" smtClean="0"/>
              <a:t>Pyncjaetzy</a:t>
            </a:r>
            <a:r>
              <a:rPr lang="en-US" dirty="0"/>
              <a:t>, </a:t>
            </a:r>
            <a:r>
              <a:rPr lang="en-US" dirty="0" err="1"/>
              <a:t>Sldstyr</a:t>
            </a:r>
            <a:r>
              <a:rPr lang="en-US" dirty="0"/>
              <a:t> </a:t>
            </a:r>
            <a:r>
              <a:rPr lang="en-US" dirty="0" err="1"/>
              <a:t>lyo</a:t>
            </a:r>
            <a:r>
              <a:rPr lang="en-US" dirty="0"/>
              <a:t> </a:t>
            </a:r>
            <a:r>
              <a:rPr lang="en-US" dirty="0" err="1"/>
              <a:t>Zmqfdnletzy</a:t>
            </a:r>
            <a:r>
              <a:rPr lang="en-US" dirty="0"/>
              <a:t>. </a:t>
            </a:r>
            <a:r>
              <a:rPr lang="en-US" dirty="0" err="1"/>
              <a:t>Hp'ww</a:t>
            </a:r>
            <a:r>
              <a:rPr lang="en-US" dirty="0"/>
              <a:t> </a:t>
            </a:r>
            <a:r>
              <a:rPr lang="en-US" dirty="0" err="1"/>
              <a:t>lwdz</a:t>
            </a:r>
            <a:r>
              <a:rPr lang="en-US" dirty="0"/>
              <a:t> </a:t>
            </a:r>
            <a:r>
              <a:rPr lang="en-US" dirty="0" err="1"/>
              <a:t>delce</a:t>
            </a:r>
            <a:r>
              <a:rPr lang="en-US" dirty="0"/>
              <a:t> </a:t>
            </a:r>
            <a:r>
              <a:rPr lang="en-US" dirty="0" err="1"/>
              <a:t>awljtyr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Vcjaezy</a:t>
            </a:r>
            <a:r>
              <a:rPr lang="en-US" dirty="0" smtClean="0"/>
              <a:t> </a:t>
            </a:r>
            <a:r>
              <a:rPr lang="en-US" dirty="0" err="1"/>
              <a:t>zy</a:t>
            </a:r>
            <a:r>
              <a:rPr lang="en-US" dirty="0"/>
              <a:t> </a:t>
            </a:r>
            <a:r>
              <a:rPr lang="en-US" dirty="0" err="1"/>
              <a:t>Zgpcesphtcp.zcr</a:t>
            </a:r>
            <a:r>
              <a:rPr lang="en-US" dirty="0"/>
              <a:t>, </a:t>
            </a:r>
            <a:r>
              <a:rPr lang="en-US" dirty="0" err="1"/>
              <a:t>dz</a:t>
            </a:r>
            <a:r>
              <a:rPr lang="en-US" dirty="0"/>
              <a:t> </a:t>
            </a:r>
            <a:r>
              <a:rPr lang="en-US" dirty="0" err="1"/>
              <a:t>jzf'ww</a:t>
            </a:r>
            <a:r>
              <a:rPr lang="en-US" dirty="0"/>
              <a:t> </a:t>
            </a:r>
            <a:r>
              <a:rPr lang="en-US" dirty="0" err="1"/>
              <a:t>yppo</a:t>
            </a:r>
            <a:r>
              <a:rPr lang="en-US" dirty="0"/>
              <a:t> </a:t>
            </a:r>
            <a:r>
              <a:rPr lang="en-US" dirty="0" err="1"/>
              <a:t>lnnpdd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DDS.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Lwdz</a:t>
            </a:r>
            <a:r>
              <a:rPr lang="en-US" dirty="0"/>
              <a:t>, </a:t>
            </a:r>
            <a:r>
              <a:rPr lang="en-US" dirty="0" err="1"/>
              <a:t>tq</a:t>
            </a:r>
            <a:r>
              <a:rPr lang="en-US" dirty="0"/>
              <a:t> </a:t>
            </a:r>
            <a:r>
              <a:rPr lang="en-US" dirty="0" err="1"/>
              <a:t>jzf'gp</a:t>
            </a:r>
            <a:r>
              <a:rPr lang="en-US" dirty="0"/>
              <a:t> </a:t>
            </a:r>
            <a:r>
              <a:rPr lang="en-US" dirty="0" err="1"/>
              <a:t>opncjaepo</a:t>
            </a:r>
            <a:r>
              <a:rPr lang="en-US" dirty="0"/>
              <a:t> </a:t>
            </a:r>
            <a:r>
              <a:rPr lang="en-US" dirty="0" err="1"/>
              <a:t>estd</a:t>
            </a:r>
            <a:r>
              <a:rPr lang="en-US" dirty="0"/>
              <a:t> </a:t>
            </a:r>
            <a:r>
              <a:rPr lang="en-US" dirty="0" err="1"/>
              <a:t>dfnnpddqfwwj</a:t>
            </a:r>
            <a:r>
              <a:rPr lang="en-US" dirty="0"/>
              <a:t>, </a:t>
            </a:r>
            <a:r>
              <a:rPr lang="en-US" dirty="0" err="1"/>
              <a:t>Nzyrcled</a:t>
            </a:r>
            <a:r>
              <a:rPr lang="en-US" dirty="0"/>
              <a:t>! </a:t>
            </a:r>
            <a:r>
              <a:rPr lang="en-US" dirty="0" err="1"/>
              <a:t>Jzf'cp</a:t>
            </a:r>
            <a:r>
              <a:rPr lang="en-US" dirty="0"/>
              <a:t> </a:t>
            </a:r>
            <a:r>
              <a:rPr lang="en-US" dirty="0" err="1"/>
              <a:t>zyp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depa</a:t>
            </a:r>
            <a:r>
              <a:rPr lang="en-US" dirty="0" smtClean="0"/>
              <a:t> </a:t>
            </a:r>
            <a:r>
              <a:rPr lang="en-US" dirty="0" err="1"/>
              <a:t>lsplo</a:t>
            </a:r>
            <a:r>
              <a:rPr lang="en-US" dirty="0"/>
              <a:t> </a:t>
            </a:r>
            <a:r>
              <a:rPr lang="en-US" dirty="0" err="1"/>
              <a:t>zq</a:t>
            </a:r>
            <a:r>
              <a:rPr lang="en-US" dirty="0"/>
              <a:t> </a:t>
            </a:r>
            <a:r>
              <a:rPr lang="en-US" dirty="0" err="1"/>
              <a:t>ezytrse'd</a:t>
            </a:r>
            <a:r>
              <a:rPr lang="en-US" dirty="0"/>
              <a:t> </a:t>
            </a:r>
            <a:r>
              <a:rPr lang="en-US" dirty="0" err="1"/>
              <a:t>xppetyr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Slaaj</a:t>
            </a:r>
            <a:r>
              <a:rPr lang="en-US" dirty="0" smtClean="0"/>
              <a:t> </a:t>
            </a:r>
            <a:r>
              <a:rPr lang="en-US" dirty="0" err="1"/>
              <a:t>Slnvtyr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Hail Caesar)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Caesar Cipher 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5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Encrypted Using Rotation of 1337</a:t>
            </a:r>
          </a:p>
          <a:p>
            <a:pPr marL="0" indent="0">
              <a:buNone/>
            </a:pPr>
            <a:r>
              <a:rPr lang="en-US" dirty="0" smtClean="0"/>
              <a:t>	Good </a:t>
            </a:r>
            <a:r>
              <a:rPr lang="en-US" dirty="0"/>
              <a:t>afternoon everyone!</a:t>
            </a:r>
          </a:p>
          <a:p>
            <a:pPr marL="0" indent="0">
              <a:buNone/>
            </a:pPr>
            <a:r>
              <a:rPr lang="en-US" dirty="0"/>
              <a:t>	We'll be holding a meeting tonight in Shelby Center (room </a:t>
            </a:r>
            <a:r>
              <a:rPr lang="en-US" dirty="0" smtClean="0"/>
              <a:t>3129</a:t>
            </a:r>
            <a:r>
              <a:rPr lang="en-US" dirty="0"/>
              <a:t>) at </a:t>
            </a:r>
            <a:r>
              <a:rPr lang="en-US" dirty="0" smtClean="0"/>
              <a:t>	6:00PM </a:t>
            </a:r>
            <a:r>
              <a:rPr lang="en-US" dirty="0"/>
              <a:t>CST.</a:t>
            </a:r>
          </a:p>
          <a:p>
            <a:pPr marL="0" indent="0">
              <a:buNone/>
            </a:pPr>
            <a:r>
              <a:rPr lang="en-US" dirty="0" smtClean="0"/>
              <a:t>	Tonight </a:t>
            </a:r>
            <a:r>
              <a:rPr lang="en-US" dirty="0"/>
              <a:t>we'll be talking about Cryptanalysis (or </a:t>
            </a:r>
            <a:r>
              <a:rPr lang="en-US" dirty="0" smtClean="0"/>
              <a:t>	Cryptography</a:t>
            </a:r>
            <a:r>
              <a:rPr lang="en-US" dirty="0"/>
              <a:t>). </a:t>
            </a:r>
            <a:r>
              <a:rPr lang="en-US" dirty="0" smtClean="0"/>
              <a:t>	We'll </a:t>
            </a:r>
            <a:r>
              <a:rPr lang="en-US" dirty="0"/>
              <a:t>be </a:t>
            </a:r>
            <a:r>
              <a:rPr lang="en-US" dirty="0" smtClean="0"/>
              <a:t>	discussing </a:t>
            </a:r>
            <a:r>
              <a:rPr lang="en-US" dirty="0"/>
              <a:t>the differences between </a:t>
            </a:r>
            <a:r>
              <a:rPr lang="en-US" dirty="0" smtClean="0"/>
              <a:t>Encoding</a:t>
            </a:r>
            <a:r>
              <a:rPr lang="en-US" dirty="0"/>
              <a:t>, Encryption, </a:t>
            </a:r>
            <a:r>
              <a:rPr lang="en-US" dirty="0" smtClean="0"/>
              <a:t>Hashing 	and </a:t>
            </a:r>
            <a:r>
              <a:rPr lang="en-US" dirty="0"/>
              <a:t>Obfuscation. We'll also </a:t>
            </a:r>
            <a:r>
              <a:rPr lang="en-US" dirty="0" smtClean="0"/>
              <a:t>start </a:t>
            </a:r>
            <a:r>
              <a:rPr lang="en-US" dirty="0"/>
              <a:t>playing Krypton on </a:t>
            </a:r>
            <a:r>
              <a:rPr lang="en-US" dirty="0" smtClean="0"/>
              <a:t>Overthewire.org,	 	so </a:t>
            </a:r>
            <a:r>
              <a:rPr lang="en-US" dirty="0"/>
              <a:t>you'll need </a:t>
            </a:r>
            <a:r>
              <a:rPr lang="en-US" dirty="0" smtClean="0"/>
              <a:t>access </a:t>
            </a:r>
            <a:r>
              <a:rPr lang="en-US" dirty="0"/>
              <a:t>to SSH. 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Also</a:t>
            </a:r>
            <a:r>
              <a:rPr lang="en-US" dirty="0"/>
              <a:t>, if you've decrypted this successfully, Congrats! You're </a:t>
            </a:r>
            <a:r>
              <a:rPr lang="en-US" dirty="0" smtClean="0"/>
              <a:t>one </a:t>
            </a:r>
            <a:r>
              <a:rPr lang="en-US" dirty="0"/>
              <a:t>step </a:t>
            </a:r>
            <a:r>
              <a:rPr lang="en-US" dirty="0" smtClean="0"/>
              <a:t>	ahead </a:t>
            </a:r>
            <a:r>
              <a:rPr lang="en-US" dirty="0"/>
              <a:t>of tonight's meeting. 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Happy </a:t>
            </a:r>
            <a:r>
              <a:rPr lang="en-US" dirty="0"/>
              <a:t>Hacking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(Hail Caesar)</a:t>
            </a:r>
          </a:p>
          <a:p>
            <a:pPr marL="342900" indent="-342900"/>
            <a:r>
              <a:rPr lang="en-US" dirty="0" smtClean="0"/>
              <a:t>Can be decrypted using rotation of 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Caesar Cipher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5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Brute-force the password with Caesar shifts (there are only 26 options).</a:t>
            </a:r>
          </a:p>
          <a:p>
            <a:r>
              <a:rPr lang="en-US" dirty="0" smtClean="0"/>
              <a:t>How we’re supposed to do it:</a:t>
            </a:r>
          </a:p>
          <a:p>
            <a:pPr lvl="1"/>
            <a:r>
              <a:rPr lang="en-US" dirty="0" smtClean="0"/>
              <a:t>Create temp directory using: </a:t>
            </a:r>
            <a:r>
              <a:rPr lang="en-US" dirty="0" err="1" smtClean="0"/>
              <a:t>mktemp</a:t>
            </a:r>
            <a:r>
              <a:rPr lang="en-US" dirty="0" smtClean="0"/>
              <a:t> –d</a:t>
            </a:r>
          </a:p>
          <a:p>
            <a:pPr lvl="1"/>
            <a:r>
              <a:rPr lang="en-US" dirty="0" smtClean="0"/>
              <a:t>Go there: cd 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  <a:r>
              <a:rPr lang="en-US" dirty="0" err="1" smtClean="0"/>
              <a:t>tmp.yourcodehere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symlink</a:t>
            </a:r>
            <a:r>
              <a:rPr lang="en-US" dirty="0" smtClean="0"/>
              <a:t> to keyfile.dat file: ln –s /krypton/krypton2/keyfile.dat</a:t>
            </a:r>
          </a:p>
          <a:p>
            <a:pPr lvl="1"/>
            <a:r>
              <a:rPr lang="en-US" dirty="0" smtClean="0"/>
              <a:t>Give it top permissions: </a:t>
            </a:r>
            <a:r>
              <a:rPr lang="en-US" dirty="0" err="1" smtClean="0"/>
              <a:t>chmod</a:t>
            </a:r>
            <a:r>
              <a:rPr lang="en-US" dirty="0" smtClean="0"/>
              <a:t> 777 keyfile.dat</a:t>
            </a:r>
          </a:p>
          <a:p>
            <a:pPr lvl="1"/>
            <a:r>
              <a:rPr lang="en-US" dirty="0" smtClean="0"/>
              <a:t>Give keyfile.dat the entire alphabet: vi alphabet </a:t>
            </a:r>
          </a:p>
          <a:p>
            <a:pPr lvl="1"/>
            <a:r>
              <a:rPr lang="en-US" dirty="0" smtClean="0"/>
              <a:t>Encode it: /krypton/krypton2/encrypt alphabet</a:t>
            </a:r>
          </a:p>
          <a:p>
            <a:pPr lvl="1"/>
            <a:r>
              <a:rPr lang="en-US" dirty="0" smtClean="0"/>
              <a:t>Read </a:t>
            </a:r>
            <a:r>
              <a:rPr lang="en-US" dirty="0" err="1" smtClean="0"/>
              <a:t>ciphertext</a:t>
            </a:r>
            <a:r>
              <a:rPr lang="en-US" dirty="0"/>
              <a:t> </a:t>
            </a:r>
            <a:r>
              <a:rPr lang="en-US" dirty="0" smtClean="0"/>
              <a:t>and find rotation (should be 12)</a:t>
            </a:r>
          </a:p>
          <a:p>
            <a:pPr lvl="1"/>
            <a:r>
              <a:rPr lang="en-US" dirty="0" smtClean="0"/>
              <a:t>Read krypton3 file, and use translate to rotate everything back:</a:t>
            </a:r>
          </a:p>
          <a:p>
            <a:pPr marL="548640" lvl="2" indent="0">
              <a:buNone/>
            </a:pPr>
            <a:r>
              <a:rPr lang="en-US" dirty="0" smtClean="0"/>
              <a:t>cat krypton3 | </a:t>
            </a:r>
            <a:r>
              <a:rPr lang="en-US" dirty="0" err="1" smtClean="0"/>
              <a:t>tr</a:t>
            </a:r>
            <a:r>
              <a:rPr lang="en-US" dirty="0" smtClean="0"/>
              <a:t> ‘M-ZA-Lm-</a:t>
            </a:r>
            <a:r>
              <a:rPr lang="en-US" dirty="0" err="1" smtClean="0"/>
              <a:t>za</a:t>
            </a:r>
            <a:r>
              <a:rPr lang="en-US" dirty="0" smtClean="0"/>
              <a:t>-l’ ‘A-</a:t>
            </a:r>
            <a:r>
              <a:rPr lang="en-US" dirty="0" err="1" smtClean="0"/>
              <a:t>Za</a:t>
            </a:r>
            <a:r>
              <a:rPr lang="en-US" dirty="0" smtClean="0"/>
              <a:t>-z’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Krypton Level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5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 did it:</a:t>
            </a:r>
          </a:p>
          <a:p>
            <a:r>
              <a:rPr lang="en-US" dirty="0" smtClean="0"/>
              <a:t>Use online tool: </a:t>
            </a:r>
            <a:r>
              <a:rPr lang="en-US" dirty="0"/>
              <a:t>http://</a:t>
            </a:r>
            <a:r>
              <a:rPr lang="en-US" dirty="0" smtClean="0"/>
              <a:t>quipqiup.com/index.php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Krypton Level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4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to Krypton 3 with password: CAESARISEASY</a:t>
            </a:r>
          </a:p>
          <a:p>
            <a:r>
              <a:rPr lang="en-US" dirty="0" smtClean="0"/>
              <a:t>The README gives us some information:</a:t>
            </a:r>
          </a:p>
          <a:p>
            <a:pPr lvl="1"/>
            <a:r>
              <a:rPr lang="en-US" dirty="0" smtClean="0"/>
              <a:t>Caesar Cipher’s weakness is repeated use of a single key</a:t>
            </a:r>
          </a:p>
          <a:p>
            <a:pPr lvl="1"/>
            <a:r>
              <a:rPr lang="en-US" dirty="0" smtClean="0"/>
              <a:t>We’re not given the key this time</a:t>
            </a:r>
          </a:p>
          <a:p>
            <a:pPr lvl="1"/>
            <a:r>
              <a:rPr lang="en-US" dirty="0" smtClean="0"/>
              <a:t>We’re lucky to have intercepted a few messages</a:t>
            </a:r>
          </a:p>
          <a:p>
            <a:pPr lvl="1"/>
            <a:r>
              <a:rPr lang="en-US" dirty="0" smtClean="0"/>
              <a:t>It’s all in plaintext</a:t>
            </a:r>
          </a:p>
          <a:p>
            <a:pPr lvl="1"/>
            <a:r>
              <a:rPr lang="en-US" dirty="0" smtClean="0"/>
              <a:t>Messages were produced from the same key</a:t>
            </a:r>
          </a:p>
          <a:p>
            <a:pPr lvl="1"/>
            <a:r>
              <a:rPr lang="en-US" dirty="0" smtClean="0"/>
              <a:t>Some letters are more prevalent than others</a:t>
            </a:r>
          </a:p>
          <a:p>
            <a:pPr lvl="1"/>
            <a:r>
              <a:rPr lang="en-US" dirty="0" smtClean="0"/>
              <a:t>“Frequency Analysis” is our friend here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Krypton Level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1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13" y="2209800"/>
            <a:ext cx="6604000" cy="3962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Krypton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8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3813" y="1704703"/>
            <a:ext cx="9601200" cy="4495800"/>
          </a:xfrm>
        </p:spPr>
        <p:txBody>
          <a:bodyPr/>
          <a:lstStyle/>
          <a:p>
            <a:pPr marL="342900" indent="-342900"/>
            <a:r>
              <a:rPr lang="en-US" dirty="0" smtClean="0"/>
              <a:t>Studying how frequently each letter of the alphabet appears within a particular language.</a:t>
            </a:r>
          </a:p>
          <a:p>
            <a:pPr marL="342900" indent="-342900"/>
            <a:r>
              <a:rPr lang="en-US" dirty="0" smtClean="0"/>
              <a:t>‘e’ is the most common</a:t>
            </a:r>
            <a:br>
              <a:rPr lang="en-US" dirty="0" smtClean="0"/>
            </a:br>
            <a:r>
              <a:rPr lang="en-US" dirty="0" smtClean="0"/>
              <a:t>letter in the English</a:t>
            </a:r>
            <a:br>
              <a:rPr lang="en-US" dirty="0" smtClean="0"/>
            </a:br>
            <a:r>
              <a:rPr lang="en-US" dirty="0" smtClean="0"/>
              <a:t>language</a:t>
            </a:r>
          </a:p>
          <a:p>
            <a:pPr marL="342900" indent="-342900"/>
            <a:r>
              <a:rPr lang="en-US" dirty="0" smtClean="0"/>
              <a:t>By finding ‘e’ we can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find the majority of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 err="1" smtClean="0"/>
              <a:t>ciphertext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This is not always easy.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2286000"/>
            <a:ext cx="5257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2514600"/>
            <a:ext cx="9601200" cy="1143000"/>
          </a:xfrm>
        </p:spPr>
        <p:txBody>
          <a:bodyPr/>
          <a:lstStyle/>
          <a:p>
            <a:pPr algn="ctr"/>
            <a:r>
              <a:rPr lang="en-US" dirty="0" smtClean="0"/>
              <a:t>Start With Something that is Not 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0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a neat little tool to help us out: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www.cryptoclub.org/tools/cracksub_topframe.php</a:t>
            </a:r>
            <a:endParaRPr lang="en-US" dirty="0" smtClean="0"/>
          </a:p>
          <a:p>
            <a:r>
              <a:rPr lang="en-US" dirty="0" smtClean="0"/>
              <a:t>Shows the percentage of letters within our </a:t>
            </a:r>
            <a:r>
              <a:rPr lang="en-US" dirty="0" err="1" smtClean="0"/>
              <a:t>ciphertext</a:t>
            </a:r>
            <a:r>
              <a:rPr lang="en-US" dirty="0" smtClean="0"/>
              <a:t> versus the percentage of letters in the English language.</a:t>
            </a:r>
          </a:p>
          <a:p>
            <a:r>
              <a:rPr lang="en-US" dirty="0" smtClean="0"/>
              <a:t>Also shows decrypted letters above the </a:t>
            </a:r>
            <a:r>
              <a:rPr lang="en-US" dirty="0" err="1" smtClean="0"/>
              <a:t>ciphertext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Now all we need to do is look at word lengths and guess at the </a:t>
            </a:r>
            <a:r>
              <a:rPr lang="en-US" dirty="0" err="1" smtClean="0"/>
              <a:t>ciphertext</a:t>
            </a:r>
            <a:r>
              <a:rPr lang="en-US" dirty="0" smtClean="0"/>
              <a:t> messages.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Krypton Level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Cracked:</a:t>
            </a:r>
          </a:p>
          <a:p>
            <a:pPr lvl="1"/>
            <a:r>
              <a:rPr lang="en-US" dirty="0" smtClean="0"/>
              <a:t>A = B		L = Y		W = D</a:t>
            </a:r>
          </a:p>
          <a:p>
            <a:pPr lvl="1"/>
            <a:r>
              <a:rPr lang="en-US" dirty="0" smtClean="0"/>
              <a:t>B = 	O		M = U		X = F</a:t>
            </a:r>
          </a:p>
          <a:p>
            <a:pPr lvl="1"/>
            <a:r>
              <a:rPr lang="en-US" dirty="0" smtClean="0"/>
              <a:t>C = I		N = R		Y = P</a:t>
            </a:r>
          </a:p>
          <a:p>
            <a:pPr lvl="1"/>
            <a:r>
              <a:rPr lang="en-US" dirty="0" smtClean="0"/>
              <a:t>D =  H		O = X		Z = C</a:t>
            </a:r>
          </a:p>
          <a:p>
            <a:pPr lvl="1"/>
            <a:r>
              <a:rPr lang="en-US" dirty="0" smtClean="0"/>
              <a:t>E =  G		P = Z</a:t>
            </a:r>
          </a:p>
          <a:p>
            <a:pPr lvl="1"/>
            <a:r>
              <a:rPr lang="en-US" dirty="0" smtClean="0"/>
              <a:t>F =  K		Q = A</a:t>
            </a:r>
          </a:p>
          <a:p>
            <a:pPr lvl="1"/>
            <a:r>
              <a:rPr lang="en-US" dirty="0" smtClean="0"/>
              <a:t>G = N		R = J</a:t>
            </a:r>
          </a:p>
          <a:p>
            <a:pPr lvl="1"/>
            <a:r>
              <a:rPr lang="en-US" dirty="0" smtClean="0"/>
              <a:t>H = Q		S = E</a:t>
            </a:r>
          </a:p>
          <a:p>
            <a:pPr lvl="1"/>
            <a:r>
              <a:rPr lang="en-US" dirty="0" smtClean="0"/>
              <a:t>I = 	V		T = M</a:t>
            </a:r>
          </a:p>
          <a:p>
            <a:pPr lvl="1"/>
            <a:r>
              <a:rPr lang="en-US" dirty="0" smtClean="0"/>
              <a:t>J = 	T		U = S</a:t>
            </a:r>
          </a:p>
          <a:p>
            <a:pPr lvl="1"/>
            <a:r>
              <a:rPr lang="en-US" dirty="0" smtClean="0"/>
              <a:t>K =  W		V = 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Krypton Level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to Krypton 4 with password: BRUTE</a:t>
            </a:r>
          </a:p>
          <a:p>
            <a:r>
              <a:rPr lang="en-US" dirty="0" smtClean="0"/>
              <a:t>The README gives us some information:</a:t>
            </a:r>
          </a:p>
          <a:p>
            <a:pPr lvl="1"/>
            <a:r>
              <a:rPr lang="en-US" dirty="0" smtClean="0"/>
              <a:t>Substitution Cipher</a:t>
            </a:r>
          </a:p>
          <a:p>
            <a:pPr lvl="1"/>
            <a:r>
              <a:rPr lang="en-US" dirty="0" err="1" smtClean="0"/>
              <a:t>Vigenere</a:t>
            </a:r>
            <a:r>
              <a:rPr lang="en-US" dirty="0" smtClean="0"/>
              <a:t> Cipher</a:t>
            </a:r>
          </a:p>
          <a:p>
            <a:pPr lvl="1"/>
            <a:r>
              <a:rPr lang="en-US" dirty="0" smtClean="0"/>
              <a:t>Key length is 6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Krypton Level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it works:</a:t>
            </a:r>
          </a:p>
          <a:p>
            <a:r>
              <a:rPr lang="en-US" dirty="0" smtClean="0"/>
              <a:t>P (plaintext) =&gt; PROCEED TO MEETING AS AGREED</a:t>
            </a:r>
          </a:p>
          <a:p>
            <a:r>
              <a:rPr lang="en-US" dirty="0" smtClean="0"/>
              <a:t>K (key) =&gt; GOLD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Vigenere</a:t>
            </a:r>
            <a:r>
              <a:rPr lang="en-US" dirty="0" smtClean="0"/>
              <a:t> Cipher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1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Replicate K across P</a:t>
            </a:r>
          </a:p>
          <a:p>
            <a:endParaRPr lang="en-US" dirty="0"/>
          </a:p>
          <a:p>
            <a:r>
              <a:rPr lang="en-US" dirty="0" smtClean="0"/>
              <a:t>P:</a:t>
            </a:r>
          </a:p>
          <a:p>
            <a:r>
              <a:rPr lang="en-US" dirty="0" smtClean="0"/>
              <a:t>K: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Vigenere</a:t>
            </a:r>
            <a:r>
              <a:rPr lang="en-US" dirty="0" smtClean="0"/>
              <a:t> Cipher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147661"/>
              </p:ext>
            </p:extLst>
          </p:nvPr>
        </p:nvGraphicFramePr>
        <p:xfrm>
          <a:off x="2031473" y="2696514"/>
          <a:ext cx="8125880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0210"/>
                <a:gridCol w="290210"/>
                <a:gridCol w="290210"/>
                <a:gridCol w="290210"/>
                <a:gridCol w="290210"/>
                <a:gridCol w="290210"/>
                <a:gridCol w="290210"/>
                <a:gridCol w="290210"/>
                <a:gridCol w="290210"/>
                <a:gridCol w="290210"/>
                <a:gridCol w="290210"/>
                <a:gridCol w="290210"/>
                <a:gridCol w="290210"/>
                <a:gridCol w="290210"/>
                <a:gridCol w="290210"/>
                <a:gridCol w="290210"/>
                <a:gridCol w="290210"/>
                <a:gridCol w="290210"/>
                <a:gridCol w="290210"/>
                <a:gridCol w="290210"/>
                <a:gridCol w="290210"/>
                <a:gridCol w="290210"/>
                <a:gridCol w="290210"/>
                <a:gridCol w="290210"/>
                <a:gridCol w="290210"/>
                <a:gridCol w="290210"/>
                <a:gridCol w="290210"/>
                <a:gridCol w="29021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50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each ASCII value in P and add it to K to get C</a:t>
            </a:r>
          </a:p>
          <a:p>
            <a:endParaRPr lang="en-US" dirty="0" smtClean="0"/>
          </a:p>
          <a:p>
            <a:r>
              <a:rPr lang="en-US" dirty="0" smtClean="0"/>
              <a:t>P:</a:t>
            </a:r>
          </a:p>
          <a:p>
            <a:r>
              <a:rPr lang="en-US" dirty="0" smtClean="0"/>
              <a:t>K:</a:t>
            </a:r>
          </a:p>
          <a:p>
            <a:r>
              <a:rPr lang="en-US" dirty="0" smtClean="0"/>
              <a:t>C:</a:t>
            </a:r>
          </a:p>
          <a:p>
            <a:endParaRPr lang="en-US" dirty="0"/>
          </a:p>
          <a:p>
            <a:r>
              <a:rPr lang="en-US" dirty="0" smtClean="0"/>
              <a:t>Each value = one letter in C, if it goes above C, wrap around to beginning:</a:t>
            </a:r>
          </a:p>
          <a:p>
            <a:r>
              <a:rPr lang="en-US" dirty="0" smtClean="0"/>
              <a:t>(P+K) % 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Vigenere</a:t>
            </a:r>
            <a:r>
              <a:rPr lang="en-US" dirty="0" smtClean="0"/>
              <a:t> Cipher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214404"/>
              </p:ext>
            </p:extLst>
          </p:nvPr>
        </p:nvGraphicFramePr>
        <p:xfrm>
          <a:off x="2031469" y="2789242"/>
          <a:ext cx="8125887" cy="155415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38717"/>
                <a:gridCol w="738717"/>
                <a:gridCol w="738717"/>
                <a:gridCol w="738717"/>
                <a:gridCol w="738717"/>
                <a:gridCol w="738717"/>
                <a:gridCol w="738717"/>
                <a:gridCol w="738717"/>
                <a:gridCol w="738717"/>
                <a:gridCol w="738717"/>
                <a:gridCol w="738717"/>
              </a:tblGrid>
              <a:tr h="518053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518053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518053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33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get ASCII values in return in C, as our </a:t>
            </a:r>
            <a:r>
              <a:rPr lang="en-US" dirty="0" err="1" smtClean="0"/>
              <a:t>Ciphertext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P:</a:t>
            </a:r>
          </a:p>
          <a:p>
            <a:r>
              <a:rPr lang="en-US" dirty="0" smtClean="0"/>
              <a:t>K:</a:t>
            </a:r>
          </a:p>
          <a:p>
            <a:r>
              <a:rPr lang="en-US" dirty="0" smtClean="0"/>
              <a:t>C: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Vigenere</a:t>
            </a:r>
            <a:r>
              <a:rPr lang="en-US" dirty="0" smtClean="0"/>
              <a:t> Cipher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969100"/>
              </p:ext>
            </p:extLst>
          </p:nvPr>
        </p:nvGraphicFramePr>
        <p:xfrm>
          <a:off x="2031469" y="2743200"/>
          <a:ext cx="8125887" cy="167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38717"/>
                <a:gridCol w="738717"/>
                <a:gridCol w="738717"/>
                <a:gridCol w="738717"/>
                <a:gridCol w="738717"/>
                <a:gridCol w="738717"/>
                <a:gridCol w="738717"/>
                <a:gridCol w="738717"/>
                <a:gridCol w="738717"/>
                <a:gridCol w="738717"/>
                <a:gridCol w="738717"/>
              </a:tblGrid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55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How to crack this:</a:t>
            </a:r>
          </a:p>
          <a:p>
            <a:pPr marL="621982" lvl="1" indent="-342900"/>
            <a:r>
              <a:rPr lang="en-US" dirty="0" smtClean="0"/>
              <a:t>Do frequency analysis again</a:t>
            </a:r>
          </a:p>
          <a:p>
            <a:pPr marL="621982" lvl="1" indent="-342900"/>
            <a:r>
              <a:rPr lang="en-US" dirty="0" smtClean="0"/>
              <a:t>But this time, check the </a:t>
            </a:r>
            <a:r>
              <a:rPr lang="en-US" dirty="0" err="1" smtClean="0"/>
              <a:t>ciphertext</a:t>
            </a:r>
            <a:r>
              <a:rPr lang="en-US" dirty="0" smtClean="0"/>
              <a:t> at </a:t>
            </a:r>
            <a:r>
              <a:rPr lang="en-US" dirty="0" err="1" smtClean="0"/>
              <a:t>keylength</a:t>
            </a:r>
            <a:r>
              <a:rPr lang="en-US" dirty="0" smtClean="0"/>
              <a:t> positions (</a:t>
            </a:r>
            <a:r>
              <a:rPr lang="en-US" dirty="0" err="1" smtClean="0"/>
              <a:t>e.g</a:t>
            </a:r>
            <a:r>
              <a:rPr lang="en-US" dirty="0" smtClean="0"/>
              <a:t>: 1, 6, 12…)</a:t>
            </a:r>
          </a:p>
          <a:p>
            <a:pPr marL="342900" indent="-342900"/>
            <a:r>
              <a:rPr lang="en-US" dirty="0" smtClean="0"/>
              <a:t>It appears our favorite tool won’t quite work with this one, so let’s use a different one to help illustrate:</a:t>
            </a:r>
          </a:p>
          <a:p>
            <a:pPr marL="342900" indent="-342900"/>
            <a:r>
              <a:rPr lang="en-US" dirty="0" smtClean="0">
                <a:hlinkClick r:id="rId2"/>
              </a:rPr>
              <a:t>http://www.simonsingh.net/The_Black_Chamber/vigenere_cracking_tool.html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Krypton Level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5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one of the found texts into the web tool</a:t>
            </a:r>
          </a:p>
          <a:p>
            <a:pPr lvl="1"/>
            <a:r>
              <a:rPr lang="en-US" dirty="0" smtClean="0"/>
              <a:t>Hit “find repeated sequences”</a:t>
            </a:r>
          </a:p>
          <a:p>
            <a:pPr lvl="1"/>
            <a:r>
              <a:rPr lang="en-US" dirty="0" smtClean="0"/>
              <a:t>We know the </a:t>
            </a:r>
            <a:r>
              <a:rPr lang="en-US" dirty="0" err="1" smtClean="0"/>
              <a:t>keylength</a:t>
            </a:r>
            <a:r>
              <a:rPr lang="en-US" dirty="0" smtClean="0"/>
              <a:t> is 6, so click “6” on the </a:t>
            </a:r>
            <a:r>
              <a:rPr lang="en-US" dirty="0" err="1" smtClean="0"/>
              <a:t>keylength</a:t>
            </a:r>
            <a:r>
              <a:rPr lang="en-US" dirty="0" smtClean="0"/>
              <a:t> bar</a:t>
            </a:r>
          </a:p>
          <a:p>
            <a:pPr lvl="1"/>
            <a:r>
              <a:rPr lang="en-US" dirty="0" smtClean="0"/>
              <a:t>Click “L1” on the buttons at the bottom of the page</a:t>
            </a:r>
          </a:p>
          <a:p>
            <a:pPr lvl="1"/>
            <a:r>
              <a:rPr lang="en-US" dirty="0" smtClean="0"/>
              <a:t>Do a frequency analysis on each of the L# buttons, and use the scrollbar at the bottom to move the chart.</a:t>
            </a:r>
          </a:p>
          <a:p>
            <a:pPr lvl="1"/>
            <a:r>
              <a:rPr lang="en-US" dirty="0" smtClean="0"/>
              <a:t>The key will eventually show up.</a:t>
            </a:r>
          </a:p>
          <a:p>
            <a:pPr lvl="1"/>
            <a:r>
              <a:rPr lang="en-US" dirty="0" smtClean="0"/>
              <a:t>Use this key to decrypt krypton5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Krypton Level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4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to Krypton 5 with password: CLEARTEXT</a:t>
            </a:r>
          </a:p>
          <a:p>
            <a:r>
              <a:rPr lang="en-US" dirty="0" smtClean="0"/>
              <a:t>The README gives us some useful information:</a:t>
            </a:r>
          </a:p>
          <a:p>
            <a:pPr lvl="1"/>
            <a:r>
              <a:rPr lang="en-US" dirty="0" smtClean="0"/>
              <a:t>The key is unknown now.</a:t>
            </a:r>
          </a:p>
          <a:p>
            <a:r>
              <a:rPr lang="en-US" dirty="0" smtClean="0"/>
              <a:t>Basically, we just need to do the same thing as last time. </a:t>
            </a:r>
          </a:p>
          <a:p>
            <a:pPr lvl="1"/>
            <a:r>
              <a:rPr lang="en-US" dirty="0" smtClean="0"/>
              <a:t>Use the web tool to perform a frequency analysis</a:t>
            </a:r>
          </a:p>
          <a:p>
            <a:r>
              <a:rPr lang="en-US" dirty="0" smtClean="0"/>
              <a:t>Afterwards, find that the key for found1 is KEYLENGTH</a:t>
            </a:r>
          </a:p>
          <a:p>
            <a:pPr lvl="1"/>
            <a:r>
              <a:rPr lang="en-US" dirty="0" smtClean="0"/>
              <a:t>I </a:t>
            </a:r>
            <a:r>
              <a:rPr lang="en-US" dirty="0" err="1" smtClean="0"/>
              <a:t>facepalmed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Krypton Level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5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Encoding is different than encryption because the idea is to transform data so that it can be read properly</a:t>
            </a:r>
          </a:p>
          <a:p>
            <a:pPr marL="342900" indent="-342900"/>
            <a:r>
              <a:rPr lang="en-US" dirty="0" smtClean="0"/>
              <a:t>As opposed to transforming data to keep it secret</a:t>
            </a:r>
          </a:p>
          <a:p>
            <a:pPr marL="342900" indent="-342900"/>
            <a:r>
              <a:rPr lang="en-US" dirty="0" smtClean="0"/>
              <a:t>Encoding transforms data into another format that is publicly available so that it can be easily reversed</a:t>
            </a:r>
          </a:p>
          <a:p>
            <a:pPr marL="342900" indent="-342900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to Krypton 6 with password: RANDOM</a:t>
            </a:r>
          </a:p>
          <a:p>
            <a:r>
              <a:rPr lang="en-US" dirty="0" smtClean="0"/>
              <a:t>The README gives us some useful information:</a:t>
            </a:r>
          </a:p>
          <a:p>
            <a:pPr lvl="1"/>
            <a:r>
              <a:rPr lang="en-US" dirty="0" smtClean="0"/>
              <a:t>This is a One-Time Pad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 haven’t solved this one yet. Answer coming soon :D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Krypton Level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8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2514600"/>
            <a:ext cx="9601200" cy="1143000"/>
          </a:xfrm>
        </p:spPr>
        <p:txBody>
          <a:bodyPr/>
          <a:lstStyle/>
          <a:p>
            <a:pPr algn="ctr"/>
            <a:r>
              <a:rPr lang="en-US" dirty="0" smtClean="0"/>
              <a:t>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where we transform data/information with the intent to keep it secret.</a:t>
            </a:r>
          </a:p>
          <a:p>
            <a:r>
              <a:rPr lang="en-US" dirty="0"/>
              <a:t>Rather than focusing on usability, the goal is to ensure the data </a:t>
            </a:r>
            <a:r>
              <a:rPr lang="en-US" dirty="0" smtClean="0"/>
              <a:t>can only be consumed by targeted recipients</a:t>
            </a:r>
          </a:p>
          <a:p>
            <a:r>
              <a:rPr lang="en-US" dirty="0" smtClean="0"/>
              <a:t>Only these targeted recipients should be able to reverse the transformation (or decrypt) the information</a:t>
            </a:r>
            <a:endParaRPr lang="en-US" dirty="0"/>
          </a:p>
          <a:p>
            <a:r>
              <a:rPr lang="en-US" dirty="0" smtClean="0"/>
              <a:t>Uses a key, plaintext, and an algorithm to transform the data.</a:t>
            </a:r>
          </a:p>
          <a:p>
            <a:r>
              <a:rPr lang="en-US" dirty="0" smtClean="0"/>
              <a:t>The key, </a:t>
            </a:r>
            <a:r>
              <a:rPr lang="en-US" dirty="0" err="1" smtClean="0"/>
              <a:t>ciphertext</a:t>
            </a:r>
            <a:r>
              <a:rPr lang="en-US" dirty="0" smtClean="0"/>
              <a:t>, and algorithm are required in order to decrypt the information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7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2514600"/>
            <a:ext cx="9601200" cy="1143000"/>
          </a:xfrm>
        </p:spPr>
        <p:txBody>
          <a:bodyPr/>
          <a:lstStyle/>
          <a:p>
            <a:pPr algn="ctr"/>
            <a:r>
              <a:rPr lang="en-US" dirty="0" smtClean="0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6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purpose of hashing is to ensure data integrity (to make sure the information has not been changed).</a:t>
            </a:r>
          </a:p>
          <a:p>
            <a:r>
              <a:rPr lang="en-US" dirty="0" smtClean="0"/>
              <a:t>Has the following properties:</a:t>
            </a:r>
          </a:p>
          <a:p>
            <a:pPr lvl="1"/>
            <a:r>
              <a:rPr lang="en-US" dirty="0" smtClean="0"/>
              <a:t>The same input creates the same output</a:t>
            </a:r>
          </a:p>
          <a:p>
            <a:pPr lvl="1"/>
            <a:r>
              <a:rPr lang="en-US" dirty="0" smtClean="0"/>
              <a:t>Multiple different inputs should not create the same output</a:t>
            </a:r>
          </a:p>
          <a:p>
            <a:pPr lvl="1"/>
            <a:r>
              <a:rPr lang="en-US" dirty="0" smtClean="0"/>
              <a:t>Should not be possible to go from output to input</a:t>
            </a:r>
          </a:p>
          <a:p>
            <a:pPr lvl="1"/>
            <a:r>
              <a:rPr lang="en-US" dirty="0" smtClean="0"/>
              <a:t>Any modification to the input should dramatically change the hash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3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Integrity is checked </a:t>
            </a:r>
            <a:r>
              <a:rPr lang="en-US" dirty="0" smtClean="0"/>
              <a:t>by:</a:t>
            </a:r>
          </a:p>
          <a:p>
            <a:pPr lvl="1"/>
            <a:r>
              <a:rPr lang="en-US" dirty="0" smtClean="0"/>
              <a:t>taking </a:t>
            </a:r>
            <a:r>
              <a:rPr lang="en-US" dirty="0"/>
              <a:t>a given </a:t>
            </a:r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encrypting </a:t>
            </a:r>
            <a:r>
              <a:rPr lang="en-US" dirty="0"/>
              <a:t>it with a given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hashing it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then encrypting the key with the recipient’s public key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signing the hash with the sender’s private key.</a:t>
            </a:r>
          </a:p>
          <a:p>
            <a:r>
              <a:rPr lang="en-US" dirty="0"/>
              <a:t>When the recipient opens the message, they can then decrypt the </a:t>
            </a:r>
            <a:r>
              <a:rPr lang="en-US" dirty="0" smtClean="0"/>
              <a:t>key: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their private key, which allows them to decrypt the message.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then hash the message themselves and compare it to the hash that was signed by the sender.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they match it is an unmodified message, sent by the correct person.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/>
    </p:bldLst>
  </p:timing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al design template" id="{699B46E6-0BF5-4F40-8108-3B66A2589EB2}" vid="{FB18B41F-6995-4495-BAC8-6848877324AF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553AA20-4B5D-49AF-879B-967C234CE5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0</TotalTime>
  <Words>1699</Words>
  <Application>Microsoft Office PowerPoint</Application>
  <PresentationFormat>Custom</PresentationFormat>
  <Paragraphs>356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Century Gothic</vt:lpstr>
      <vt:lpstr>Euphemia</vt:lpstr>
      <vt:lpstr>Palatino Linotype</vt:lpstr>
      <vt:lpstr>Hexagonal design template</vt:lpstr>
      <vt:lpstr>Fluffy Bunnies</vt:lpstr>
      <vt:lpstr>Cryptography</vt:lpstr>
      <vt:lpstr>Start With Something that is Not Encryption</vt:lpstr>
      <vt:lpstr>Encoding</vt:lpstr>
      <vt:lpstr>Encryption</vt:lpstr>
      <vt:lpstr>Encryption</vt:lpstr>
      <vt:lpstr>Hashing</vt:lpstr>
      <vt:lpstr>Hashing</vt:lpstr>
      <vt:lpstr>Hashing</vt:lpstr>
      <vt:lpstr>Obfuscation</vt:lpstr>
      <vt:lpstr>Obfuscation:</vt:lpstr>
      <vt:lpstr>Krypton</vt:lpstr>
      <vt:lpstr>Krypton</vt:lpstr>
      <vt:lpstr>Krypton Setup</vt:lpstr>
      <vt:lpstr>Krypton Login</vt:lpstr>
      <vt:lpstr>Wikipedia’s Example</vt:lpstr>
      <vt:lpstr>Wikipedia Example:</vt:lpstr>
      <vt:lpstr>Krypton Level 1</vt:lpstr>
      <vt:lpstr>Krypton Level 1</vt:lpstr>
      <vt:lpstr>Rotational (Shift) Ciphers</vt:lpstr>
      <vt:lpstr>Krypton Level 1</vt:lpstr>
      <vt:lpstr>Krypton Level 2</vt:lpstr>
      <vt:lpstr>Caesar Cipher Example:</vt:lpstr>
      <vt:lpstr>Caesar Cipher Example</vt:lpstr>
      <vt:lpstr>Krypton Level 2</vt:lpstr>
      <vt:lpstr>Krypton Level 2</vt:lpstr>
      <vt:lpstr>Krypton Level 3</vt:lpstr>
      <vt:lpstr>Krypton 3</vt:lpstr>
      <vt:lpstr>Frequency Analysis</vt:lpstr>
      <vt:lpstr>Krypton Level 3</vt:lpstr>
      <vt:lpstr>Krypton Level 3</vt:lpstr>
      <vt:lpstr>Krypton Level 4</vt:lpstr>
      <vt:lpstr>Vigenere Cipher</vt:lpstr>
      <vt:lpstr>Vigenere Cipher</vt:lpstr>
      <vt:lpstr>Vigenere Cipher</vt:lpstr>
      <vt:lpstr>Vigenere Cipher</vt:lpstr>
      <vt:lpstr>Krypton Level 4</vt:lpstr>
      <vt:lpstr>Krypton Level 4</vt:lpstr>
      <vt:lpstr>Krypton Level 5</vt:lpstr>
      <vt:lpstr>Krypton Level 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2016-02-29T16:56:17Z</dcterms:created>
  <dcterms:modified xsi:type="dcterms:W3CDTF">2016-03-01T00:56:50Z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TC034605199991</vt:lpwstr>
  </property>
</Properties>
</file>