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6" r:id="rId2"/>
  </p:sldMasterIdLst>
  <p:notesMasterIdLst>
    <p:notesMasterId r:id="rId15"/>
  </p:notesMasterIdLst>
  <p:sldIdLst>
    <p:sldId id="256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32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A938-AA12-4215-84A6-A98F73E0EDB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7964-FB5D-4C54-807A-DFCAD4E63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5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https://www.flickr.com/photos/looksgood/16020667672/in/album-72157616680829287/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57964-FB5D-4C54-807A-DFCAD4E630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4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7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72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97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5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4;p1">
            <a:extLst>
              <a:ext uri="{FF2B5EF4-FFF2-40B4-BE49-F238E27FC236}">
                <a16:creationId xmlns:a16="http://schemas.microsoft.com/office/drawing/2014/main" id="{16EB49CC-7440-4171-8BFB-612CB8BAA58B}"/>
              </a:ext>
            </a:extLst>
          </p:cNvPr>
          <p:cNvSpPr/>
          <p:nvPr/>
        </p:nvSpPr>
        <p:spPr>
          <a:xfrm rot="16200000">
            <a:off x="3799868" y="-1534136"/>
            <a:ext cx="4592270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126;p1">
            <a:extLst>
              <a:ext uri="{FF2B5EF4-FFF2-40B4-BE49-F238E27FC236}">
                <a16:creationId xmlns:a16="http://schemas.microsoft.com/office/drawing/2014/main" id="{31FAF9B3-2FD7-4F75-A48E-F76E881F6360}"/>
              </a:ext>
            </a:extLst>
          </p:cNvPr>
          <p:cNvSpPr/>
          <p:nvPr/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25;p1">
            <a:extLst>
              <a:ext uri="{FF2B5EF4-FFF2-40B4-BE49-F238E27FC236}">
                <a16:creationId xmlns:a16="http://schemas.microsoft.com/office/drawing/2014/main" id="{1C1A8729-4657-4A53-B7C6-F7023B8840A3}"/>
              </a:ext>
            </a:extLst>
          </p:cNvPr>
          <p:cNvSpPr txBox="1">
            <a:spLocks noGrp="1"/>
          </p:cNvSpPr>
          <p:nvPr>
            <p:ph type="ctrTitle" idx="4294967295" hasCustomPrompt="1"/>
          </p:nvPr>
        </p:nvSpPr>
        <p:spPr>
          <a:xfrm>
            <a:off x="404553" y="3091928"/>
            <a:ext cx="90785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/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venir"/>
              <a:buNone/>
            </a:pPr>
            <a:r>
              <a:rPr lang="en-US" dirty="0"/>
              <a:t>Click to add title</a:t>
            </a:r>
            <a:endParaRPr dirty="0"/>
          </a:p>
        </p:txBody>
      </p:sp>
      <p:sp>
        <p:nvSpPr>
          <p:cNvPr id="12" name="Google Shape;127;p1">
            <a:extLst>
              <a:ext uri="{FF2B5EF4-FFF2-40B4-BE49-F238E27FC236}">
                <a16:creationId xmlns:a16="http://schemas.microsoft.com/office/drawing/2014/main" id="{6E4C75BB-8300-4769-95E8-EF5A9E0D099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04553" y="5624945"/>
            <a:ext cx="9078562" cy="5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25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3ECF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9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99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Google Shape;92;p99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99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E9E8EF-E37F-4866-90F0-7E9843A49924}" type="datetime1">
              <a:rPr lang="en-US" smtClean="0"/>
              <a:t>3/30/2021</a:t>
            </a:fld>
            <a:endParaRPr dirty="0"/>
          </a:p>
        </p:txBody>
      </p:sp>
      <p:sp>
        <p:nvSpPr>
          <p:cNvPr id="94" name="Google Shape;94;p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95" name="Google Shape;95;p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3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3ECF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0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00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1" name="Google Shape;101;p100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Google Shape;102;p100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A2DD348-5287-48AD-86C4-F111AD4848EC}" type="datetime1">
              <a:rPr lang="en-US" smtClean="0"/>
              <a:t>3/30/2021</a:t>
            </a:fld>
            <a:endParaRPr dirty="0"/>
          </a:p>
        </p:txBody>
      </p:sp>
      <p:sp>
        <p:nvSpPr>
          <p:cNvPr id="103" name="Google Shape;103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104" name="Google Shape;104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52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0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1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5F2B656-0888-4CE2-81C0-F370B7F74978}" type="datetime1">
              <a:rPr lang="en-US" smtClean="0"/>
              <a:t>3/30/2021</a:t>
            </a:fld>
            <a:endParaRPr dirty="0"/>
          </a:p>
        </p:txBody>
      </p:sp>
      <p:sp>
        <p:nvSpPr>
          <p:cNvPr id="109" name="Google Shape;109;p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110" name="Google Shape;110;p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70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10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Google Shape;114;p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4A779B7-F4EF-4D04-8BE9-40EB7D7C309D}" type="datetime1">
              <a:rPr lang="en-US" smtClean="0"/>
              <a:t>3/30/2021</a:t>
            </a:fld>
            <a:endParaRPr dirty="0"/>
          </a:p>
        </p:txBody>
      </p:sp>
      <p:sp>
        <p:nvSpPr>
          <p:cNvPr id="115" name="Google Shape;115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116" name="Google Shape;116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26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3ECF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9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9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9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3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6679DED-3B46-4325-9CCD-2BECB403B145}" type="datetime1">
              <a:rPr lang="en-US" smtClean="0"/>
              <a:t>3/30/2021</a:t>
            </a:fld>
            <a:endParaRPr dirty="0"/>
          </a:p>
        </p:txBody>
      </p:sp>
      <p:sp>
        <p:nvSpPr>
          <p:cNvPr id="36" name="Google Shape;36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37" name="Google Shape;37;p9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4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3ECF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9C7BB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94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94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D96A91A-7995-4790-9761-F7B8686B1187}" type="datetime1">
              <a:rPr lang="en-US" smtClean="0"/>
              <a:t>3/30/2021</a:t>
            </a:fld>
            <a:endParaRPr dirty="0"/>
          </a:p>
        </p:txBody>
      </p:sp>
      <p:sp>
        <p:nvSpPr>
          <p:cNvPr id="43" name="Google Shape;43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44" name="Google Shape;44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71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3ECF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9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9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9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9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93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6679DED-3B46-4325-9CCD-2BECB403B145}" type="datetime1">
              <a:rPr lang="en-US" smtClean="0"/>
              <a:t>3/30/2021</a:t>
            </a:fld>
            <a:endParaRPr dirty="0"/>
          </a:p>
        </p:txBody>
      </p:sp>
      <p:sp>
        <p:nvSpPr>
          <p:cNvPr id="36" name="Google Shape;36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37" name="Google Shape;37;p9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9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1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91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91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2FD659-3FC1-4542-B234-C6815F2B064B}" type="datetime1">
              <a:rPr lang="en-US" smtClean="0"/>
              <a:t>3/30/2021</a:t>
            </a:fld>
            <a:endParaRPr dirty="0"/>
          </a:p>
        </p:txBody>
      </p:sp>
      <p:sp>
        <p:nvSpPr>
          <p:cNvPr id="49" name="Google Shape;49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50" name="Google Shape;50;p91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1" name="Google Shape;51;p91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1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37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5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3ECF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5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5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95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AF5EE52-B6F6-4D4C-9D8F-01AF0B628D73}" type="datetime1">
              <a:rPr lang="en-US" smtClean="0"/>
              <a:t>3/30/2021</a:t>
            </a:fld>
            <a:endParaRPr dirty="0"/>
          </a:p>
        </p:txBody>
      </p:sp>
      <p:sp>
        <p:nvSpPr>
          <p:cNvPr id="59" name="Google Shape;59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60" name="Google Shape;60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59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3ECF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96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96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96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01AD534-2D7F-4839-87BF-1DAD708E3101}" type="datetime1">
              <a:rPr lang="en-US" smtClean="0"/>
              <a:t>3/30/2021</a:t>
            </a:fld>
            <a:endParaRPr dirty="0"/>
          </a:p>
        </p:txBody>
      </p:sp>
      <p:sp>
        <p:nvSpPr>
          <p:cNvPr id="69" name="Google Shape;69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70" name="Google Shape;70;p9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79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3ECF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97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97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Google Shape;78;p97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Google Shape;79;p97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97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6C9A529-7737-4CE7-BB43-80FCBEE67D08}" type="datetime1">
              <a:rPr lang="en-US" smtClean="0"/>
              <a:t>3/30/2021</a:t>
            </a:fld>
            <a:endParaRPr dirty="0"/>
          </a:p>
        </p:txBody>
      </p:sp>
      <p:sp>
        <p:nvSpPr>
          <p:cNvPr id="81" name="Google Shape;81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82" name="Google Shape;82;p9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B0479C3-E35E-4229-869B-111C70CF8A16}" type="datetime1">
              <a:rPr lang="en-US" smtClean="0"/>
              <a:t>3/30/2021</a:t>
            </a:fld>
            <a:endParaRPr dirty="0"/>
          </a:p>
        </p:txBody>
      </p:sp>
      <p:sp>
        <p:nvSpPr>
          <p:cNvPr id="85" name="Google Shape;85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86" name="Google Shape;86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31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A48F1C4A-A4DD-4899-8E01-38994CF49BF4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13" name="Google Shape;13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lang="en-US" dirty="0"/>
          </a:p>
        </p:txBody>
      </p:sp>
      <p:sp>
        <p:nvSpPr>
          <p:cNvPr id="14" name="Google Shape;14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6FD54588-46BC-43BE-9C0E-DC5497AC6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32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7205FED4-FD42-4E6E-806C-A7AB4B302361}" type="datetime1">
              <a:rPr lang="en-US" smtClean="0"/>
              <a:t>3/30/2021</a:t>
            </a:fld>
            <a:endParaRPr dirty="0"/>
          </a:p>
        </p:txBody>
      </p:sp>
      <p:sp>
        <p:nvSpPr>
          <p:cNvPr id="27" name="Google Shape;27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 dirty="0"/>
              <a:t>AUEHC</a:t>
            </a:r>
            <a:endParaRPr dirty="0"/>
          </a:p>
        </p:txBody>
      </p:sp>
      <p:sp>
        <p:nvSpPr>
          <p:cNvPr id="28" name="Google Shape;28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011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b.gy/ekwck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sky, nature&#10;&#10;Description automatically generated">
            <a:extLst>
              <a:ext uri="{FF2B5EF4-FFF2-40B4-BE49-F238E27FC236}">
                <a16:creationId xmlns:a16="http://schemas.microsoft.com/office/drawing/2014/main" id="{3F04F91B-9822-474B-85FA-FAB772D75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3"/>
          <a:stretch/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9" name="Google Shape;124;p1">
            <a:extLst>
              <a:ext uri="{FF2B5EF4-FFF2-40B4-BE49-F238E27FC236}">
                <a16:creationId xmlns:a16="http://schemas.microsoft.com/office/drawing/2014/main" id="{60D269CA-2A43-4250-8DFC-2B6AD443A069}"/>
              </a:ext>
            </a:extLst>
          </p:cNvPr>
          <p:cNvSpPr/>
          <p:nvPr/>
        </p:nvSpPr>
        <p:spPr>
          <a:xfrm rot="16200000">
            <a:off x="3799868" y="-1527916"/>
            <a:ext cx="4592270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35DA3-AB4C-4091-B7C0-91855A6E7B3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1034" y="4010285"/>
            <a:ext cx="10515600" cy="1325563"/>
          </a:xfrm>
        </p:spPr>
        <p:txBody>
          <a:bodyPr/>
          <a:lstStyle/>
          <a:p>
            <a:r>
              <a:rPr lang="en-US" dirty="0"/>
              <a:t>Introduction to Binary Exploitation</a:t>
            </a:r>
          </a:p>
        </p:txBody>
      </p:sp>
      <p:sp>
        <p:nvSpPr>
          <p:cNvPr id="6" name="Google Shape;126;p1">
            <a:extLst>
              <a:ext uri="{FF2B5EF4-FFF2-40B4-BE49-F238E27FC236}">
                <a16:creationId xmlns:a16="http://schemas.microsoft.com/office/drawing/2014/main" id="{ED933466-E4B7-4ECA-AFC3-7FA7F886B826}"/>
              </a:ext>
            </a:extLst>
          </p:cNvPr>
          <p:cNvSpPr/>
          <p:nvPr/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631FB-119C-4A9C-8CCD-17E10067C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34" y="5610064"/>
            <a:ext cx="9083827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/>
              <a:t>Bad Input</a:t>
            </a:r>
            <a:endParaRPr dirty="0"/>
          </a:p>
        </p:txBody>
      </p:sp>
      <p:graphicFrame>
        <p:nvGraphicFramePr>
          <p:cNvPr id="553" name="Google Shape;553;p28"/>
          <p:cNvGraphicFramePr/>
          <p:nvPr>
            <p:extLst>
              <p:ext uri="{D42A27DB-BD31-4B8C-83A1-F6EECF244321}">
                <p14:modId xmlns:p14="http://schemas.microsoft.com/office/powerpoint/2010/main" val="4149789729"/>
              </p:ext>
            </p:extLst>
          </p:nvPr>
        </p:nvGraphicFramePr>
        <p:xfrm>
          <a:off x="7810946" y="2478024"/>
          <a:ext cx="4202300" cy="27638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High address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B2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+ 4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MNOP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IJKL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– 4 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EFGH</a:t>
                      </a:r>
                      <a:br>
                        <a:rPr lang="en-US" dirty="0"/>
                      </a:br>
                      <a:r>
                        <a:rPr lang="en-US" dirty="0"/>
                        <a:t>ABCD</a:t>
                      </a:r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– 8 </a:t>
                      </a:r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ABCD</a:t>
                      </a:r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Low Address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A72B-00E2-4816-B261-A238929ED1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505197-4865-4880-99A0-76CAF0652108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45C5-6488-490B-B378-0890D4B009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AUEHC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ED5B-A818-40CC-99FF-7C18738C26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F83A2-8806-4BCF-8C4E-07119F86EF63}"/>
              </a:ext>
            </a:extLst>
          </p:cNvPr>
          <p:cNvSpPr txBox="1"/>
          <p:nvPr/>
        </p:nvSpPr>
        <p:spPr>
          <a:xfrm>
            <a:off x="990600" y="2357318"/>
            <a:ext cx="528637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#include 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print()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buffer[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gets(buffer, 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stdin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"%s\n"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buffer);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main()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print();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A5363-8AC7-4372-89F2-2DB6B8944E63}"/>
              </a:ext>
            </a:extLst>
          </p:cNvPr>
          <p:cNvSpPr txBox="1"/>
          <p:nvPr/>
        </p:nvSpPr>
        <p:spPr>
          <a:xfrm>
            <a:off x="4486275" y="2572761"/>
            <a:ext cx="3076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Input: ABCDEFGHIJKLMNOP</a:t>
            </a:r>
          </a:p>
          <a:p>
            <a:r>
              <a:rPr lang="en-US" dirty="0"/>
              <a:t>buffer[0] = A</a:t>
            </a:r>
          </a:p>
          <a:p>
            <a:r>
              <a:rPr lang="en-US" dirty="0"/>
              <a:t>buffer[1] = B</a:t>
            </a:r>
          </a:p>
          <a:p>
            <a:r>
              <a:rPr lang="en-US" dirty="0"/>
              <a:t>buffer[2] = C</a:t>
            </a:r>
          </a:p>
          <a:p>
            <a:r>
              <a:rPr lang="en-US" dirty="0"/>
              <a:t>buffer[3] = D</a:t>
            </a:r>
          </a:p>
          <a:p>
            <a:r>
              <a:rPr lang="en-US" dirty="0"/>
              <a:t>Buffer[4] = E</a:t>
            </a:r>
          </a:p>
          <a:p>
            <a:r>
              <a:rPr lang="en-US" dirty="0"/>
              <a:t>Buffer[5] = F</a:t>
            </a:r>
          </a:p>
          <a:p>
            <a:r>
              <a:rPr lang="en-US" dirty="0"/>
              <a:t>Buffer[6] = G</a:t>
            </a:r>
          </a:p>
          <a:p>
            <a:r>
              <a:rPr lang="en-US" dirty="0"/>
              <a:t>Buffer[7] = 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9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5AFD-DD06-4E4E-82F1-D4F531B6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this control?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03761-237D-48AC-89CC-4CF6E949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478024"/>
            <a:ext cx="6256782" cy="3694176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dirty="0">
                <a:solidFill>
                  <a:schemeClr val="accent1"/>
                </a:solidFill>
              </a:rPr>
              <a:t>return address </a:t>
            </a:r>
            <a:r>
              <a:rPr lang="en-US" dirty="0"/>
              <a:t>with another </a:t>
            </a:r>
            <a:r>
              <a:rPr lang="en-US" dirty="0">
                <a:solidFill>
                  <a:schemeClr val="accent4"/>
                </a:solidFill>
              </a:rPr>
              <a:t>address</a:t>
            </a:r>
          </a:p>
          <a:p>
            <a:r>
              <a:rPr lang="en-US" dirty="0">
                <a:solidFill>
                  <a:schemeClr val="accent4"/>
                </a:solidFill>
              </a:rPr>
              <a:t>Change </a:t>
            </a:r>
            <a:r>
              <a:rPr lang="en-US" dirty="0">
                <a:solidFill>
                  <a:schemeClr val="tx1"/>
                </a:solidFill>
              </a:rPr>
              <a:t>local variables contents</a:t>
            </a:r>
          </a:p>
          <a:p>
            <a:r>
              <a:rPr lang="en-US" dirty="0">
                <a:solidFill>
                  <a:schemeClr val="tx1"/>
                </a:solidFill>
              </a:rPr>
              <a:t>Add </a:t>
            </a:r>
            <a:r>
              <a:rPr lang="en-US" dirty="0">
                <a:solidFill>
                  <a:schemeClr val="accent4"/>
                </a:solidFill>
              </a:rPr>
              <a:t>additional</a:t>
            </a:r>
            <a:r>
              <a:rPr lang="en-US" dirty="0">
                <a:solidFill>
                  <a:schemeClr val="tx1"/>
                </a:solidFill>
              </a:rPr>
              <a:t> code to the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F6C7-B28A-4630-AEA2-83E8E9BFCB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679DED-3B46-4325-9CCD-2BECB403B145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70CF3-EE1E-4337-8BAD-59D5BAD659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AUEHC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0BEA-5D50-4CF0-99F6-5C7582A1A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Google Shape;553;p28">
            <a:extLst>
              <a:ext uri="{FF2B5EF4-FFF2-40B4-BE49-F238E27FC236}">
                <a16:creationId xmlns:a16="http://schemas.microsoft.com/office/drawing/2014/main" id="{876BF2C3-5D7B-4EF2-AF7F-6EC8D31B8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674070"/>
              </p:ext>
            </p:extLst>
          </p:nvPr>
        </p:nvGraphicFramePr>
        <p:xfrm>
          <a:off x="7810946" y="2478024"/>
          <a:ext cx="4202300" cy="27638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High address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B2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+ 4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return address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– 4 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buffer</a:t>
                      </a:r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</a:t>
                      </a:r>
                      <a:r>
                        <a:rPr lang="en-US"/>
                        <a:t>– 8 </a:t>
                      </a:r>
                      <a:endParaRPr lang="en-US"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buffer[0..4]</a:t>
                      </a:r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Low Address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7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21BD-51CF-4A0C-BEB4-0708CE33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5CA21-2BE7-48BD-AFCF-67D306685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https://rb.gy/ekwckl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E51E4-F949-49B0-8932-E781D74466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679DED-3B46-4325-9CCD-2BECB403B145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19551-F89A-4E21-9327-A0414217CB8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AUEHC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BFC6-F604-478C-81E1-2589730BD7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4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/>
              <a:t>Stack</a:t>
            </a:r>
            <a:endParaRPr dirty="0"/>
          </a:p>
        </p:txBody>
      </p:sp>
      <p:sp>
        <p:nvSpPr>
          <p:cNvPr id="552" name="Google Shape;552;p28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Registers: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Char char="•"/>
            </a:pPr>
            <a:r>
              <a:rPr lang="en-US" sz="1679" dirty="0"/>
              <a:t>EBP: Base of the stack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Char char="•"/>
            </a:pPr>
            <a:r>
              <a:rPr lang="en-US" sz="1679" dirty="0"/>
              <a:t>ESP: Head of the stack 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60"/>
              <a:buChar char="•"/>
            </a:pPr>
            <a:r>
              <a:rPr lang="en-US" sz="1960" u="sng" dirty="0">
                <a:solidFill>
                  <a:schemeClr val="accent4"/>
                </a:solidFill>
              </a:rPr>
              <a:t>Last in First Out</a:t>
            </a:r>
            <a:r>
              <a:rPr lang="en-US" sz="1960" dirty="0">
                <a:solidFill>
                  <a:schemeClr val="accent4"/>
                </a:solidFill>
              </a:rPr>
              <a:t> </a:t>
            </a:r>
            <a:r>
              <a:rPr lang="en-US" sz="1960" dirty="0"/>
              <a:t>data structure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The stack has a </a:t>
            </a:r>
            <a:r>
              <a:rPr lang="en-US" sz="1960" b="1" u="sng" dirty="0">
                <a:solidFill>
                  <a:schemeClr val="accent4"/>
                </a:solidFill>
              </a:rPr>
              <a:t>HEAD DOWN</a:t>
            </a:r>
            <a:r>
              <a:rPr lang="en-US" sz="1960" dirty="0">
                <a:solidFill>
                  <a:schemeClr val="accent4"/>
                </a:solidFill>
              </a:rPr>
              <a:t> </a:t>
            </a:r>
            <a:r>
              <a:rPr lang="en-US" sz="1960" dirty="0"/>
              <a:t>orientation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Char char="•"/>
            </a:pPr>
            <a:r>
              <a:rPr lang="en-US" sz="1679" dirty="0"/>
              <a:t>The stack grows </a:t>
            </a:r>
            <a:r>
              <a:rPr lang="en-US" sz="1679" dirty="0">
                <a:solidFill>
                  <a:schemeClr val="accent4"/>
                </a:solidFill>
              </a:rPr>
              <a:t>DOWN</a:t>
            </a:r>
            <a:r>
              <a:rPr lang="en-US" sz="1679" dirty="0"/>
              <a:t> to </a:t>
            </a:r>
            <a:r>
              <a:rPr lang="en-US" sz="1679" dirty="0">
                <a:solidFill>
                  <a:schemeClr val="accent4"/>
                </a:solidFill>
              </a:rPr>
              <a:t>LOWER</a:t>
            </a:r>
            <a:r>
              <a:rPr lang="en-US" sz="1679" dirty="0"/>
              <a:t> memory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 dirty="0"/>
              <a:t>Two Commands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Char char="•"/>
            </a:pPr>
            <a:r>
              <a:rPr lang="en-US" sz="1679" dirty="0">
                <a:solidFill>
                  <a:schemeClr val="accent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push EAX</a:t>
            </a:r>
            <a:endParaRPr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/>
              <a:t>Subtract ESP by a </a:t>
            </a:r>
            <a:r>
              <a:rPr lang="en-US" sz="1400" dirty="0" err="1"/>
              <a:t>dword</a:t>
            </a:r>
            <a:r>
              <a:rPr lang="en-US" sz="1400" dirty="0"/>
              <a:t> and store EAX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Char char="•"/>
            </a:pPr>
            <a:r>
              <a:rPr lang="en-US" sz="1679" dirty="0">
                <a:solidFill>
                  <a:schemeClr val="accent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pop EAX</a:t>
            </a:r>
            <a:endParaRPr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/>
              <a:t>Store contents of ESP in EAX and add ESP by a </a:t>
            </a:r>
            <a:r>
              <a:rPr lang="en-US" sz="1400" dirty="0" err="1"/>
              <a:t>dword</a:t>
            </a:r>
            <a:endParaRPr dirty="0"/>
          </a:p>
        </p:txBody>
      </p:sp>
      <p:graphicFrame>
        <p:nvGraphicFramePr>
          <p:cNvPr id="553" name="Google Shape;553;p28"/>
          <p:cNvGraphicFramePr/>
          <p:nvPr/>
        </p:nvGraphicFramePr>
        <p:xfrm>
          <a:off x="7735493" y="2123929"/>
          <a:ext cx="4202300" cy="41891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High address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B2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EBP + 16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C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EBP + 12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B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EBP + 8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EBP + 4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return address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EBP 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saved ebp</a:t>
                      </a: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dirty="0"/>
                        <a:t>←EBP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EBP – 4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xx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EBP – 8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yy</a:t>
                      </a: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EBP – 12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zz</a:t>
                      </a: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EBP – 16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sum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←ESP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Low Address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A72B-00E2-4816-B261-A238929ED1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505197-4865-4880-99A0-76CAF0652108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45C5-6488-490B-B378-0890D4B009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AUEHC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ED5B-A818-40CC-99FF-7C18738C26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5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FCEA1DB-D983-46F3-A166-11C95DE5FABE}"/>
              </a:ext>
            </a:extLst>
          </p:cNvPr>
          <p:cNvGraphicFramePr>
            <a:graphicFrameLocks noGrp="1"/>
          </p:cNvGraphicFramePr>
          <p:nvPr/>
        </p:nvGraphicFramePr>
        <p:xfrm>
          <a:off x="7483123" y="3339726"/>
          <a:ext cx="2326537" cy="114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948724341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624671504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- 4 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60605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- 8 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087323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- 12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7224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- 16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0439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93D91B-D590-4C25-BD42-543A566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 – Main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57E7-FD30-4D0F-9C4A-70CC7B1515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679DED-3B46-4325-9CCD-2BECB403B145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0D23-D51C-46E6-B0BB-0D5A4FA23E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AUEHC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1067-F18D-40CD-9F5D-72C43FE141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76DB7-68A9-42BE-ABBC-026D29EDD675}"/>
              </a:ext>
            </a:extLst>
          </p:cNvPr>
          <p:cNvSpPr/>
          <p:nvPr/>
        </p:nvSpPr>
        <p:spPr>
          <a:xfrm>
            <a:off x="519953" y="2082797"/>
            <a:ext cx="320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k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l = mul(i, j, k);</a:t>
            </a:r>
            <a:endParaRPr lang="en-US" sz="1200" dirty="0">
              <a:latin typeface="Consolas" panose="020B0609020204030204" pitchFamily="49" charset="0"/>
            </a:endParaRP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mul(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z){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x *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a * z;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 = b;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C3710F-5EBE-4C86-A2A1-ABF2B02A9837}"/>
              </a:ext>
            </a:extLst>
          </p:cNvPr>
          <p:cNvSpPr/>
          <p:nvPr/>
        </p:nvSpPr>
        <p:spPr>
          <a:xfrm>
            <a:off x="3502719" y="2125260"/>
            <a:ext cx="42083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leave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482380-FA9C-465D-8829-FF7B48E83449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2123929"/>
          <a:ext cx="2499077" cy="92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val="3225793931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27715183"/>
                    </a:ext>
                  </a:extLst>
                </a:gridCol>
              </a:tblGrid>
              <a:tr h="844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High address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0090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A15106-C2D5-4E11-8A75-CB5089ABB5B7}"/>
              </a:ext>
            </a:extLst>
          </p:cNvPr>
          <p:cNvGraphicFramePr>
            <a:graphicFrameLocks noGrp="1"/>
          </p:cNvGraphicFramePr>
          <p:nvPr/>
        </p:nvGraphicFramePr>
        <p:xfrm>
          <a:off x="9814277" y="2763128"/>
          <a:ext cx="785026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026">
                  <a:extLst>
                    <a:ext uri="{9D8B030D-6E8A-4147-A177-3AD203B41FA5}">
                      <a16:colId xmlns:a16="http://schemas.microsoft.com/office/drawing/2014/main" val="2397686215"/>
                    </a:ext>
                  </a:extLst>
                </a:gridCol>
              </a:tblGrid>
              <a:tr h="26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←ESP</a:t>
                      </a:r>
                    </a:p>
                  </a:txBody>
                  <a:tcPr marL="71686" marR="71686" marT="35843" marB="358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2389322"/>
                  </a:ext>
                </a:extLst>
              </a:tr>
            </a:tbl>
          </a:graphicData>
        </a:graphic>
      </p:graphicFrame>
      <p:sp>
        <p:nvSpPr>
          <p:cNvPr id="11" name="Right Arrow 13">
            <a:extLst>
              <a:ext uri="{FF2B5EF4-FFF2-40B4-BE49-F238E27FC236}">
                <a16:creationId xmlns:a16="http://schemas.microsoft.com/office/drawing/2014/main" id="{1BC9D5F2-EFCE-4590-BEDB-C602E8FD90E2}"/>
              </a:ext>
            </a:extLst>
          </p:cNvPr>
          <p:cNvSpPr/>
          <p:nvPr/>
        </p:nvSpPr>
        <p:spPr>
          <a:xfrm>
            <a:off x="2998736" y="2095904"/>
            <a:ext cx="501646" cy="24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8F38228-8540-4E5D-A4DD-DA1025940F80}"/>
              </a:ext>
            </a:extLst>
          </p:cNvPr>
          <p:cNvGraphicFramePr>
            <a:graphicFrameLocks noGrp="1"/>
          </p:cNvGraphicFramePr>
          <p:nvPr/>
        </p:nvGraphicFramePr>
        <p:xfrm>
          <a:off x="7496187" y="3054680"/>
          <a:ext cx="1017021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021">
                  <a:extLst>
                    <a:ext uri="{9D8B030D-6E8A-4147-A177-3AD203B41FA5}">
                      <a16:colId xmlns:a16="http://schemas.microsoft.com/office/drawing/2014/main" val="2397173678"/>
                    </a:ext>
                  </a:extLst>
                </a:gridCol>
              </a:tblGrid>
              <a:tr h="26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 →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4759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FA540E-837A-4291-A7DE-3D10822F2AC0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337146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10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B9C9F4A-BF62-47B6-9C09-49EDD0D0B5C0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623165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20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821407B-595F-4BB5-A0C2-3A2F83B66974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907238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30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sp>
        <p:nvSpPr>
          <p:cNvPr id="21" name="Right Arrow 38">
            <a:extLst>
              <a:ext uri="{FF2B5EF4-FFF2-40B4-BE49-F238E27FC236}">
                <a16:creationId xmlns:a16="http://schemas.microsoft.com/office/drawing/2014/main" id="{5E3EEFA2-6DC8-4C51-9009-2B030257A816}"/>
              </a:ext>
            </a:extLst>
          </p:cNvPr>
          <p:cNvSpPr/>
          <p:nvPr/>
        </p:nvSpPr>
        <p:spPr>
          <a:xfrm>
            <a:off x="38237" y="2099309"/>
            <a:ext cx="501646" cy="24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6D8766F-A477-41CC-A30B-5D8F355CCB9F}"/>
              </a:ext>
            </a:extLst>
          </p:cNvPr>
          <p:cNvGraphicFramePr>
            <a:graphicFrameLocks noGrp="1"/>
          </p:cNvGraphicFramePr>
          <p:nvPr/>
        </p:nvGraphicFramePr>
        <p:xfrm>
          <a:off x="7481681" y="5605248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- 36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ret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CF0A1F6-6AF8-43DA-8315-D3F1771C313A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052100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saved ebp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8296EFC-BDF0-4A7A-9C2A-92394301D247}"/>
              </a:ext>
            </a:extLst>
          </p:cNvPr>
          <p:cNvGraphicFramePr>
            <a:graphicFrameLocks noGrp="1"/>
          </p:cNvGraphicFramePr>
          <p:nvPr/>
        </p:nvGraphicFramePr>
        <p:xfrm>
          <a:off x="7483121" y="4478937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3055958141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276669091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- 20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1393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3235F88-9F39-4ADF-9B2E-EF597A909B22}"/>
              </a:ext>
            </a:extLst>
          </p:cNvPr>
          <p:cNvGraphicFramePr>
            <a:graphicFrameLocks noGrp="1"/>
          </p:cNvGraphicFramePr>
          <p:nvPr/>
        </p:nvGraphicFramePr>
        <p:xfrm>
          <a:off x="7483120" y="4747478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3176684565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34806159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- 24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30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309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16DC0C-6275-4F37-B504-7278B3D713F3}"/>
              </a:ext>
            </a:extLst>
          </p:cNvPr>
          <p:cNvGraphicFramePr>
            <a:graphicFrameLocks noGrp="1"/>
          </p:cNvGraphicFramePr>
          <p:nvPr/>
        </p:nvGraphicFramePr>
        <p:xfrm>
          <a:off x="7484557" y="5031551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- 28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20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4EBA9D4-343F-477C-9CF7-0E20F47EAD24}"/>
              </a:ext>
            </a:extLst>
          </p:cNvPr>
          <p:cNvGraphicFramePr>
            <a:graphicFrameLocks noGrp="1"/>
          </p:cNvGraphicFramePr>
          <p:nvPr/>
        </p:nvGraphicFramePr>
        <p:xfrm>
          <a:off x="7483119" y="5315624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- 32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10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80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0.0388 0.0333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00052 0.0416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8 0.03333 L 0.03867 0.06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67 0.06088 L 0.03867 0.0884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4167 L 0.00052 0.20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67 0.08843 L 0.03932 0.1143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9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07407E-6 L 0.02565 0.02778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32 0.11435 L 0.03867 0.1409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1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0.02778 L 0.02552 0.055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67 0.14097 L 0.03867 0.1692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52 0.0551 L 0.02526 0.078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67 0.16921 L 0.03867 0.1942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0764 L 0.00052 0.2474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67 0.19421 L 0.03867 0.2226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26 0.07894 L 0.02474 0.1370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4745 L 0.00052 0.289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67 0.22269 L 0.03867 0.2460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8912 L 0.00052 0.3307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67 0.24607 L 0.03867 0.2759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3079 L 0.00052 0.3724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67 0.27593 L 0.03867 0.3025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74 0.13704 L 0.00247 0.2664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7245 L 6.25E-7 0.4141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11" grpId="10" animBg="1"/>
      <p:bldP spid="21" grpId="0" animBg="1"/>
      <p:bldP spid="21" grpId="1" animBg="1"/>
      <p:bldP spid="21" grpId="2" animBg="1"/>
      <p:bldP spid="21" grpId="3" animBg="1"/>
      <p:bldP spid="21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E4B-07BE-4611-9AE0-6ABC2AED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 – Mul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4EDC7-86AB-40ED-B95E-D6CEE1A52F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679DED-3B46-4325-9CCD-2BECB403B145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10FD-6759-4379-91EC-F30C50DC90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AUEHC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7E15A-2CD5-4D23-BD61-13F0CB9A26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F8031-F223-4740-BB12-A1F25BC72AC6}"/>
              </a:ext>
            </a:extLst>
          </p:cNvPr>
          <p:cNvSpPr/>
          <p:nvPr/>
        </p:nvSpPr>
        <p:spPr>
          <a:xfrm>
            <a:off x="519953" y="2082797"/>
            <a:ext cx="320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k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l = mul(i, j, k);</a:t>
            </a:r>
            <a:endParaRPr lang="en-US" sz="1200" dirty="0">
              <a:latin typeface="Consolas" panose="020B0609020204030204" pitchFamily="49" charset="0"/>
            </a:endParaRP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mul(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z){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x *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a * z;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 = b;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AB435F-FC2C-41EB-BD71-FE2D6739500F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2123929"/>
          <a:ext cx="2499077" cy="92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val="3225793931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27715183"/>
                    </a:ext>
                  </a:extLst>
                </a:gridCol>
              </a:tblGrid>
              <a:tr h="844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High address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0090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63D24B-E548-4E7D-83E8-6EFB6A945F91}"/>
              </a:ext>
            </a:extLst>
          </p:cNvPr>
          <p:cNvGraphicFramePr>
            <a:graphicFrameLocks noGrp="1"/>
          </p:cNvGraphicFramePr>
          <p:nvPr/>
        </p:nvGraphicFramePr>
        <p:xfrm>
          <a:off x="9808218" y="5583192"/>
          <a:ext cx="806495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5">
                  <a:extLst>
                    <a:ext uri="{9D8B030D-6E8A-4147-A177-3AD203B41FA5}">
                      <a16:colId xmlns:a16="http://schemas.microsoft.com/office/drawing/2014/main" val="2397686215"/>
                    </a:ext>
                  </a:extLst>
                </a:gridCol>
              </a:tblGrid>
              <a:tr h="26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←ESP</a:t>
                      </a:r>
                    </a:p>
                  </a:txBody>
                  <a:tcPr marL="71686" marR="71686" marT="35843" marB="358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238932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EAEA67-FD3D-4E56-9561-4BABC645E819}"/>
              </a:ext>
            </a:extLst>
          </p:cNvPr>
          <p:cNvGraphicFramePr>
            <a:graphicFrameLocks noGrp="1"/>
          </p:cNvGraphicFramePr>
          <p:nvPr/>
        </p:nvGraphicFramePr>
        <p:xfrm>
          <a:off x="7483123" y="3339726"/>
          <a:ext cx="2326537" cy="114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948724341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624671504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- 4 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60605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- 8 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087323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- 12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7224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- 16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043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B66C42-A570-4BC3-943D-96D113979F68}"/>
              </a:ext>
            </a:extLst>
          </p:cNvPr>
          <p:cNvGraphicFramePr>
            <a:graphicFrameLocks noGrp="1"/>
          </p:cNvGraphicFramePr>
          <p:nvPr/>
        </p:nvGraphicFramePr>
        <p:xfrm>
          <a:off x="7496187" y="3054680"/>
          <a:ext cx="1017021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021">
                  <a:extLst>
                    <a:ext uri="{9D8B030D-6E8A-4147-A177-3AD203B41FA5}">
                      <a16:colId xmlns:a16="http://schemas.microsoft.com/office/drawing/2014/main" val="2397173678"/>
                    </a:ext>
                  </a:extLst>
                </a:gridCol>
              </a:tblGrid>
              <a:tr h="26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 →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47596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FE07C5-E4F5-49DC-9680-263F2D3B4359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052100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saved ebp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sp>
        <p:nvSpPr>
          <p:cNvPr id="17" name="Right Arrow 38">
            <a:extLst>
              <a:ext uri="{FF2B5EF4-FFF2-40B4-BE49-F238E27FC236}">
                <a16:creationId xmlns:a16="http://schemas.microsoft.com/office/drawing/2014/main" id="{25BAF0A0-8960-4DA2-B81F-B7570E483A58}"/>
              </a:ext>
            </a:extLst>
          </p:cNvPr>
          <p:cNvSpPr/>
          <p:nvPr/>
        </p:nvSpPr>
        <p:spPr>
          <a:xfrm>
            <a:off x="18307" y="3925521"/>
            <a:ext cx="501646" cy="24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3EDC17-03AC-4428-97D2-53558D3F6F99}"/>
              </a:ext>
            </a:extLst>
          </p:cNvPr>
          <p:cNvSpPr/>
          <p:nvPr/>
        </p:nvSpPr>
        <p:spPr>
          <a:xfrm>
            <a:off x="3500382" y="212392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imul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imul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leave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E77D6E9-56A3-4450-AEF5-4EC39023CF21}"/>
              </a:ext>
            </a:extLst>
          </p:cNvPr>
          <p:cNvGraphicFramePr>
            <a:graphicFrameLocks noGrp="1"/>
          </p:cNvGraphicFramePr>
          <p:nvPr/>
        </p:nvGraphicFramePr>
        <p:xfrm>
          <a:off x="7481681" y="5605248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- 36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ret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677468B-4084-4E17-B33A-8C59317BAAD3}"/>
              </a:ext>
            </a:extLst>
          </p:cNvPr>
          <p:cNvGraphicFramePr>
            <a:graphicFrameLocks noGrp="1"/>
          </p:cNvGraphicFramePr>
          <p:nvPr/>
        </p:nvGraphicFramePr>
        <p:xfrm>
          <a:off x="7480243" y="5888296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- 40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main ebp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sp>
        <p:nvSpPr>
          <p:cNvPr id="21" name="Right Arrow 22">
            <a:extLst>
              <a:ext uri="{FF2B5EF4-FFF2-40B4-BE49-F238E27FC236}">
                <a16:creationId xmlns:a16="http://schemas.microsoft.com/office/drawing/2014/main" id="{E940D4A3-3B22-4534-9B07-401071227575}"/>
              </a:ext>
            </a:extLst>
          </p:cNvPr>
          <p:cNvSpPr/>
          <p:nvPr/>
        </p:nvSpPr>
        <p:spPr>
          <a:xfrm>
            <a:off x="2998736" y="2095904"/>
            <a:ext cx="501646" cy="24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E1E4BA9-CFA2-4B6E-AC0D-096F7A109D8E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337146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10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0F4080C-5C07-445F-BE92-B69BD600A707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623165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20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E683F6-4A95-4AEC-8DF7-1B4C449646A0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907238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30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F76E44-7FE7-4359-8BC3-CD0780D5D0E2}"/>
              </a:ext>
            </a:extLst>
          </p:cNvPr>
          <p:cNvGraphicFramePr>
            <a:graphicFrameLocks noGrp="1"/>
          </p:cNvGraphicFramePr>
          <p:nvPr/>
        </p:nvGraphicFramePr>
        <p:xfrm>
          <a:off x="7483121" y="4478937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3055958141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276669091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- 20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1393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BC9B520-499E-4CCD-9DAF-9C69E089053F}"/>
              </a:ext>
            </a:extLst>
          </p:cNvPr>
          <p:cNvGraphicFramePr>
            <a:graphicFrameLocks noGrp="1"/>
          </p:cNvGraphicFramePr>
          <p:nvPr/>
        </p:nvGraphicFramePr>
        <p:xfrm>
          <a:off x="7483120" y="4747478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3176684565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34806159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- 24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30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309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6D9258A-AD5D-4244-9776-6DDCAC4BAF91}"/>
              </a:ext>
            </a:extLst>
          </p:cNvPr>
          <p:cNvGraphicFramePr>
            <a:graphicFrameLocks noGrp="1"/>
          </p:cNvGraphicFramePr>
          <p:nvPr/>
        </p:nvGraphicFramePr>
        <p:xfrm>
          <a:off x="7484557" y="5031551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- 28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20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768E734-347E-4E4D-B073-EEFE888D3510}"/>
              </a:ext>
            </a:extLst>
          </p:cNvPr>
          <p:cNvGraphicFramePr>
            <a:graphicFrameLocks noGrp="1"/>
          </p:cNvGraphicFramePr>
          <p:nvPr/>
        </p:nvGraphicFramePr>
        <p:xfrm>
          <a:off x="7483119" y="5315624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- 32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10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5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0.04362 0.02894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394 L 0.00091 0.045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62 0.02894 L 0.04726 0.061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9B310BE-EB2F-4C81-8FA7-F7EAB15D5225}"/>
              </a:ext>
            </a:extLst>
          </p:cNvPr>
          <p:cNvGraphicFramePr>
            <a:graphicFrameLocks noGrp="1"/>
          </p:cNvGraphicFramePr>
          <p:nvPr/>
        </p:nvGraphicFramePr>
        <p:xfrm>
          <a:off x="4772677" y="5478770"/>
          <a:ext cx="621516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516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10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2A753D2-7731-4DE4-9622-C5771C80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 – Mul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2B6F7-B0AF-4F1F-973B-F248523B3F5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679DED-3B46-4325-9CCD-2BECB403B145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4308-532F-4048-9713-27FB3E39D6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AUEHC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964B-4B4D-47B6-B58B-EA00E74737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5A7EF7-6B97-4534-A9FD-71957B4E1961}"/>
              </a:ext>
            </a:extLst>
          </p:cNvPr>
          <p:cNvSpPr/>
          <p:nvPr/>
        </p:nvSpPr>
        <p:spPr>
          <a:xfrm>
            <a:off x="3500382" y="212392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imul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imul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leave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11E1E-22CF-462D-948A-137F935CDDE1}"/>
              </a:ext>
            </a:extLst>
          </p:cNvPr>
          <p:cNvSpPr/>
          <p:nvPr/>
        </p:nvSpPr>
        <p:spPr>
          <a:xfrm>
            <a:off x="519953" y="2082797"/>
            <a:ext cx="320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k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l = mul(i, j, k);</a:t>
            </a:r>
            <a:endParaRPr lang="en-US" sz="1200" dirty="0">
              <a:latin typeface="Consolas" panose="020B0609020204030204" pitchFamily="49" charset="0"/>
            </a:endParaRP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mul(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z){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x *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a * z;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 = b;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E7DEBA-E128-432A-A8FF-80F5CE6FA0EC}"/>
              </a:ext>
            </a:extLst>
          </p:cNvPr>
          <p:cNvGraphicFramePr>
            <a:graphicFrameLocks noGrp="1"/>
          </p:cNvGraphicFramePr>
          <p:nvPr/>
        </p:nvGraphicFramePr>
        <p:xfrm>
          <a:off x="7313725" y="2123929"/>
          <a:ext cx="2500552" cy="92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891">
                  <a:extLst>
                    <a:ext uri="{9D8B030D-6E8A-4147-A177-3AD203B41FA5}">
                      <a16:colId xmlns:a16="http://schemas.microsoft.com/office/drawing/2014/main" val="3225793931"/>
                    </a:ext>
                  </a:extLst>
                </a:gridCol>
                <a:gridCol w="1014661">
                  <a:extLst>
                    <a:ext uri="{9D8B030D-6E8A-4147-A177-3AD203B41FA5}">
                      <a16:colId xmlns:a16="http://schemas.microsoft.com/office/drawing/2014/main" val="227715183"/>
                    </a:ext>
                  </a:extLst>
                </a:gridCol>
              </a:tblGrid>
              <a:tr h="844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High address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0090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821548-C724-4107-8D28-CE779A35F0BB}"/>
              </a:ext>
            </a:extLst>
          </p:cNvPr>
          <p:cNvGraphicFramePr>
            <a:graphicFrameLocks noGrp="1"/>
          </p:cNvGraphicFramePr>
          <p:nvPr/>
        </p:nvGraphicFramePr>
        <p:xfrm>
          <a:off x="9836303" y="4176826"/>
          <a:ext cx="823831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831">
                  <a:extLst>
                    <a:ext uri="{9D8B030D-6E8A-4147-A177-3AD203B41FA5}">
                      <a16:colId xmlns:a16="http://schemas.microsoft.com/office/drawing/2014/main" val="2397686215"/>
                    </a:ext>
                  </a:extLst>
                </a:gridCol>
              </a:tblGrid>
              <a:tr h="26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←ESP</a:t>
                      </a:r>
                    </a:p>
                  </a:txBody>
                  <a:tcPr marL="71686" marR="71686" marT="35843" marB="358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238932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6E11B2-24D4-4708-A5BC-DBAD2DEC3B59}"/>
              </a:ext>
            </a:extLst>
          </p:cNvPr>
          <p:cNvGraphicFramePr>
            <a:graphicFrameLocks noGrp="1"/>
          </p:cNvGraphicFramePr>
          <p:nvPr/>
        </p:nvGraphicFramePr>
        <p:xfrm>
          <a:off x="4038599" y="5474901"/>
          <a:ext cx="7340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077">
                  <a:extLst>
                    <a:ext uri="{9D8B030D-6E8A-4147-A177-3AD203B41FA5}">
                      <a16:colId xmlns:a16="http://schemas.microsoft.com/office/drawing/2014/main" val="2397173678"/>
                    </a:ext>
                  </a:extLst>
                </a:gridCol>
              </a:tblGrid>
              <a:tr h="26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400" kern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→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47596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440D0ED-98E5-40E7-951A-C11EA88FBAA2}"/>
              </a:ext>
            </a:extLst>
          </p:cNvPr>
          <p:cNvGraphicFramePr>
            <a:graphicFrameLocks noGrp="1"/>
          </p:cNvGraphicFramePr>
          <p:nvPr/>
        </p:nvGraphicFramePr>
        <p:xfrm>
          <a:off x="7487740" y="3048056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3176684565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34806159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+ 16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30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30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A15BDD-84DB-471F-834F-0A0107F596C8}"/>
              </a:ext>
            </a:extLst>
          </p:cNvPr>
          <p:cNvGraphicFramePr>
            <a:graphicFrameLocks noGrp="1"/>
          </p:cNvGraphicFramePr>
          <p:nvPr/>
        </p:nvGraphicFramePr>
        <p:xfrm>
          <a:off x="7487740" y="3332303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+ 12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20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F5EAF2-1038-4DF0-A633-89260153338B}"/>
              </a:ext>
            </a:extLst>
          </p:cNvPr>
          <p:cNvGraphicFramePr>
            <a:graphicFrameLocks noGrp="1"/>
          </p:cNvGraphicFramePr>
          <p:nvPr/>
        </p:nvGraphicFramePr>
        <p:xfrm>
          <a:off x="7487740" y="3611374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+ 8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10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sp>
        <p:nvSpPr>
          <p:cNvPr id="15" name="Right Arrow 38">
            <a:extLst>
              <a:ext uri="{FF2B5EF4-FFF2-40B4-BE49-F238E27FC236}">
                <a16:creationId xmlns:a16="http://schemas.microsoft.com/office/drawing/2014/main" id="{868413E3-9481-44D1-82F0-6B9B18A2EFC6}"/>
              </a:ext>
            </a:extLst>
          </p:cNvPr>
          <p:cNvSpPr/>
          <p:nvPr/>
        </p:nvSpPr>
        <p:spPr>
          <a:xfrm>
            <a:off x="18307" y="3925521"/>
            <a:ext cx="501646" cy="24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91F59B5-5F07-4089-AFF9-06097813576D}"/>
              </a:ext>
            </a:extLst>
          </p:cNvPr>
          <p:cNvGraphicFramePr>
            <a:graphicFrameLocks noGrp="1"/>
          </p:cNvGraphicFramePr>
          <p:nvPr/>
        </p:nvGraphicFramePr>
        <p:xfrm>
          <a:off x="7487740" y="3893664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+ 4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ret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4F3038D-4A17-4115-B2CB-FFF46788EA91}"/>
              </a:ext>
            </a:extLst>
          </p:cNvPr>
          <p:cNvGraphicFramePr>
            <a:graphicFrameLocks noGrp="1"/>
          </p:cNvGraphicFramePr>
          <p:nvPr/>
        </p:nvGraphicFramePr>
        <p:xfrm>
          <a:off x="7487739" y="4461872"/>
          <a:ext cx="2326537" cy="114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948724341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624671504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- 4 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60605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- 8 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087323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- 12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7224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- 16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04391"/>
                  </a:ext>
                </a:extLst>
              </a:tr>
            </a:tbl>
          </a:graphicData>
        </a:graphic>
      </p:graphicFrame>
      <p:sp>
        <p:nvSpPr>
          <p:cNvPr id="18" name="Right Arrow 23">
            <a:extLst>
              <a:ext uri="{FF2B5EF4-FFF2-40B4-BE49-F238E27FC236}">
                <a16:creationId xmlns:a16="http://schemas.microsoft.com/office/drawing/2014/main" id="{9250E707-B1E7-4213-B0D1-089CB0A731FF}"/>
              </a:ext>
            </a:extLst>
          </p:cNvPr>
          <p:cNvSpPr/>
          <p:nvPr/>
        </p:nvSpPr>
        <p:spPr>
          <a:xfrm>
            <a:off x="3578477" y="2517652"/>
            <a:ext cx="501646" cy="24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387C46F-6181-4CF9-AC98-DF8C78674242}"/>
              </a:ext>
            </a:extLst>
          </p:cNvPr>
          <p:cNvGraphicFramePr>
            <a:graphicFrameLocks noGrp="1"/>
          </p:cNvGraphicFramePr>
          <p:nvPr/>
        </p:nvGraphicFramePr>
        <p:xfrm>
          <a:off x="8801097" y="4457232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200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1E516-A942-49A8-B4B2-4E73FB9953E6}"/>
              </a:ext>
            </a:extLst>
          </p:cNvPr>
          <p:cNvGraphicFramePr>
            <a:graphicFrameLocks noGrp="1"/>
          </p:cNvGraphicFramePr>
          <p:nvPr/>
        </p:nvGraphicFramePr>
        <p:xfrm>
          <a:off x="8801100" y="4742278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6000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AACC2F8-40C2-47A4-A6D4-B29632845892}"/>
              </a:ext>
            </a:extLst>
          </p:cNvPr>
          <p:cNvGraphicFramePr>
            <a:graphicFrameLocks noGrp="1"/>
          </p:cNvGraphicFramePr>
          <p:nvPr/>
        </p:nvGraphicFramePr>
        <p:xfrm>
          <a:off x="4772676" y="5477040"/>
          <a:ext cx="621516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516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200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628F07A-04A5-4E49-B973-05F44C63DAC2}"/>
              </a:ext>
            </a:extLst>
          </p:cNvPr>
          <p:cNvGraphicFramePr>
            <a:graphicFrameLocks noGrp="1"/>
          </p:cNvGraphicFramePr>
          <p:nvPr/>
        </p:nvGraphicFramePr>
        <p:xfrm>
          <a:off x="8800601" y="5029644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6000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CFB592C-5607-44D7-8657-BED721A84DC2}"/>
              </a:ext>
            </a:extLst>
          </p:cNvPr>
          <p:cNvGraphicFramePr>
            <a:graphicFrameLocks noGrp="1"/>
          </p:cNvGraphicFramePr>
          <p:nvPr/>
        </p:nvGraphicFramePr>
        <p:xfrm>
          <a:off x="7487739" y="4176826"/>
          <a:ext cx="1017021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021">
                  <a:extLst>
                    <a:ext uri="{9D8B030D-6E8A-4147-A177-3AD203B41FA5}">
                      <a16:colId xmlns:a16="http://schemas.microsoft.com/office/drawing/2014/main" val="2397173678"/>
                    </a:ext>
                  </a:extLst>
                </a:gridCol>
              </a:tblGrid>
              <a:tr h="26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 →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47596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A987D04-9158-4DDE-88E1-C6B3891EF6C2}"/>
              </a:ext>
            </a:extLst>
          </p:cNvPr>
          <p:cNvGraphicFramePr>
            <a:graphicFrameLocks noGrp="1"/>
          </p:cNvGraphicFramePr>
          <p:nvPr/>
        </p:nvGraphicFramePr>
        <p:xfrm>
          <a:off x="7487737" y="4176826"/>
          <a:ext cx="2326540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2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8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main ebp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78ECB7C-E4BF-4F02-A0C0-F78B2E055E1D}"/>
              </a:ext>
            </a:extLst>
          </p:cNvPr>
          <p:cNvGraphicFramePr>
            <a:graphicFrameLocks noGrp="1"/>
          </p:cNvGraphicFramePr>
          <p:nvPr/>
        </p:nvGraphicFramePr>
        <p:xfrm>
          <a:off x="7487737" y="2764715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3176684565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34806159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Avenir Next LT Pro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… 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309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8359E04-8E76-4CF2-8A7A-A49ED9D63312}"/>
              </a:ext>
            </a:extLst>
          </p:cNvPr>
          <p:cNvGraphicFramePr>
            <a:graphicFrameLocks noGrp="1"/>
          </p:cNvGraphicFramePr>
          <p:nvPr/>
        </p:nvGraphicFramePr>
        <p:xfrm>
          <a:off x="4772675" y="5474901"/>
          <a:ext cx="621516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516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6000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0.03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-1.11111E-6 L 0.00456 0.1666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3032 L 0.00039 0.0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53 L 0.00078 0.0761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02226 0.027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7615 L 0.00104 0.10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0625 L 0.00104 0.1342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3425 L 0.00104 0.158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6 0.02731 L 0.02252 0.0530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581 L 0.00143 0.1863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18634 L 0.00143 0.2131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21319 L 0.00209 0.2372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0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52 0.05301 L 0.02278 0.0826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23726 L 0.0017 0.265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0.2655 L 0.00209 0.291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0.16852 L 0.00443 0.0020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1.11111E-6 L 0.0013 -0.2548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75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0.00208 L 0.00495 -0.04028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2912 L 0.00196 0.3171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34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78 0.08264 L 0.02304 0.1081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-0.04028 L 0.00482 -0.0819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3404-DF8D-41C1-915C-DBFF068B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 – Main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4A18-81DE-4533-AA57-17BB04357F0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679DED-3B46-4325-9CCD-2BECB403B145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CB5D-303D-4500-A14C-15E394C360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AUEHC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C48E-3701-4F97-AE5D-4909BAF839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22BF4-E8DF-4936-9CAD-5D2C1F17E16B}"/>
              </a:ext>
            </a:extLst>
          </p:cNvPr>
          <p:cNvSpPr/>
          <p:nvPr/>
        </p:nvSpPr>
        <p:spPr>
          <a:xfrm>
            <a:off x="519953" y="2082797"/>
            <a:ext cx="320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k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l = mul(i, j, k);</a:t>
            </a:r>
            <a:endParaRPr lang="en-US" sz="1200" dirty="0">
              <a:latin typeface="Consolas" panose="020B0609020204030204" pitchFamily="49" charset="0"/>
            </a:endParaRP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mul(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z){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x *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a * z;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 = b;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FA75B-130A-4A7B-832B-D16856786563}"/>
              </a:ext>
            </a:extLst>
          </p:cNvPr>
          <p:cNvSpPr/>
          <p:nvPr/>
        </p:nvSpPr>
        <p:spPr>
          <a:xfrm>
            <a:off x="3465396" y="2085782"/>
            <a:ext cx="42083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main: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DWORD PTR 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leave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3BC4B2-5287-436F-BF9C-D825AD9BD5B1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2123929"/>
          <a:ext cx="2499077" cy="92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550">
                  <a:extLst>
                    <a:ext uri="{9D8B030D-6E8A-4147-A177-3AD203B41FA5}">
                      <a16:colId xmlns:a16="http://schemas.microsoft.com/office/drawing/2014/main" val="3225793931"/>
                    </a:ext>
                  </a:extLst>
                </a:gridCol>
                <a:gridCol w="1019527">
                  <a:extLst>
                    <a:ext uri="{9D8B030D-6E8A-4147-A177-3AD203B41FA5}">
                      <a16:colId xmlns:a16="http://schemas.microsoft.com/office/drawing/2014/main" val="227715183"/>
                    </a:ext>
                  </a:extLst>
                </a:gridCol>
              </a:tblGrid>
              <a:tr h="844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High address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009082"/>
                  </a:ext>
                </a:extLst>
              </a:tr>
            </a:tbl>
          </a:graphicData>
        </a:graphic>
      </p:graphicFrame>
      <p:sp>
        <p:nvSpPr>
          <p:cNvPr id="10" name="Right Arrow 13">
            <a:extLst>
              <a:ext uri="{FF2B5EF4-FFF2-40B4-BE49-F238E27FC236}">
                <a16:creationId xmlns:a16="http://schemas.microsoft.com/office/drawing/2014/main" id="{1190AAC3-DBF6-4831-9788-EF5FAFF049F6}"/>
              </a:ext>
            </a:extLst>
          </p:cNvPr>
          <p:cNvSpPr/>
          <p:nvPr/>
        </p:nvSpPr>
        <p:spPr>
          <a:xfrm>
            <a:off x="3578477" y="4127073"/>
            <a:ext cx="501646" cy="24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15C925-BF1E-408A-B35B-0B7AAD221247}"/>
              </a:ext>
            </a:extLst>
          </p:cNvPr>
          <p:cNvGraphicFramePr>
            <a:graphicFrameLocks noGrp="1"/>
          </p:cNvGraphicFramePr>
          <p:nvPr/>
        </p:nvGraphicFramePr>
        <p:xfrm>
          <a:off x="7483123" y="3339726"/>
          <a:ext cx="2326537" cy="114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948724341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624671504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- 4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60605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- 8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087323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- 12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7224"/>
                  </a:ext>
                </a:extLst>
              </a:tr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- 16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0439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EA320DE-28B5-443F-87B2-0BFBFFF8BC6E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052100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saved ebp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6EA8009-4750-4F6A-8262-D3E75DC913DE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337146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10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C4DF259-B08A-471A-9A56-713AE0120566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623165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20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87F08D-C05D-4BED-B2D4-101F70525E9C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3907238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30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9C24B4-3B3D-4FC8-A6FD-EE4D911A8D74}"/>
              </a:ext>
            </a:extLst>
          </p:cNvPr>
          <p:cNvGraphicFramePr>
            <a:graphicFrameLocks noGrp="1"/>
          </p:cNvGraphicFramePr>
          <p:nvPr/>
        </p:nvGraphicFramePr>
        <p:xfrm>
          <a:off x="7483121" y="4478937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3055958141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276669091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- 20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1393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D52476B-0DCB-4EAD-A8F6-49D02A382B14}"/>
              </a:ext>
            </a:extLst>
          </p:cNvPr>
          <p:cNvGraphicFramePr>
            <a:graphicFrameLocks noGrp="1"/>
          </p:cNvGraphicFramePr>
          <p:nvPr/>
        </p:nvGraphicFramePr>
        <p:xfrm>
          <a:off x="7483120" y="4747478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3176684565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34806159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- 24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30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30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10EEF64-274D-4C85-B6D4-A9F82D8B9831}"/>
              </a:ext>
            </a:extLst>
          </p:cNvPr>
          <p:cNvGraphicFramePr>
            <a:graphicFrameLocks noGrp="1"/>
          </p:cNvGraphicFramePr>
          <p:nvPr/>
        </p:nvGraphicFramePr>
        <p:xfrm>
          <a:off x="7484557" y="5031551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- 28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20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CCC6B4-B8E5-4F19-8602-5411E0D5ECA4}"/>
              </a:ext>
            </a:extLst>
          </p:cNvPr>
          <p:cNvGraphicFramePr>
            <a:graphicFrameLocks noGrp="1"/>
          </p:cNvGraphicFramePr>
          <p:nvPr/>
        </p:nvGraphicFramePr>
        <p:xfrm>
          <a:off x="7483119" y="5315624"/>
          <a:ext cx="232653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60">
                  <a:extLst>
                    <a:ext uri="{9D8B030D-6E8A-4147-A177-3AD203B41FA5}">
                      <a16:colId xmlns:a16="http://schemas.microsoft.com/office/drawing/2014/main" val="1573999114"/>
                    </a:ext>
                  </a:extLst>
                </a:gridCol>
                <a:gridCol w="1013177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- 32  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10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sp>
        <p:nvSpPr>
          <p:cNvPr id="20" name="Right Arrow 38">
            <a:extLst>
              <a:ext uri="{FF2B5EF4-FFF2-40B4-BE49-F238E27FC236}">
                <a16:creationId xmlns:a16="http://schemas.microsoft.com/office/drawing/2014/main" id="{97A0A0C9-B42F-486E-8428-D1051A61C974}"/>
              </a:ext>
            </a:extLst>
          </p:cNvPr>
          <p:cNvSpPr/>
          <p:nvPr/>
        </p:nvSpPr>
        <p:spPr>
          <a:xfrm>
            <a:off x="127493" y="3008015"/>
            <a:ext cx="501646" cy="24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7BB9653-3E53-4B41-A90D-0A8BFC0A9249}"/>
              </a:ext>
            </a:extLst>
          </p:cNvPr>
          <p:cNvGraphicFramePr>
            <a:graphicFrameLocks noGrp="1"/>
          </p:cNvGraphicFramePr>
          <p:nvPr/>
        </p:nvGraphicFramePr>
        <p:xfrm>
          <a:off x="4080123" y="5474901"/>
          <a:ext cx="692554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554">
                  <a:extLst>
                    <a:ext uri="{9D8B030D-6E8A-4147-A177-3AD203B41FA5}">
                      <a16:colId xmlns:a16="http://schemas.microsoft.com/office/drawing/2014/main" val="2397173678"/>
                    </a:ext>
                  </a:extLst>
                </a:gridCol>
              </a:tblGrid>
              <a:tr h="26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400" kern="1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→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47596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8CCF622-A25B-4E7F-8731-F7D329C26CCD}"/>
              </a:ext>
            </a:extLst>
          </p:cNvPr>
          <p:cNvGraphicFramePr>
            <a:graphicFrameLocks noGrp="1"/>
          </p:cNvGraphicFramePr>
          <p:nvPr/>
        </p:nvGraphicFramePr>
        <p:xfrm>
          <a:off x="4772676" y="5482693"/>
          <a:ext cx="621516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516">
                  <a:extLst>
                    <a:ext uri="{9D8B030D-6E8A-4147-A177-3AD203B41FA5}">
                      <a16:colId xmlns:a16="http://schemas.microsoft.com/office/drawing/2014/main" val="180626457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6000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8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6A34CC2-FF97-41E1-9F33-E6C717B540E3}"/>
              </a:ext>
            </a:extLst>
          </p:cNvPr>
          <p:cNvGraphicFramePr>
            <a:graphicFrameLocks noGrp="1"/>
          </p:cNvGraphicFramePr>
          <p:nvPr/>
        </p:nvGraphicFramePr>
        <p:xfrm>
          <a:off x="8796483" y="4191623"/>
          <a:ext cx="1013177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177">
                  <a:extLst>
                    <a:ext uri="{9D8B030D-6E8A-4147-A177-3AD203B41FA5}">
                      <a16:colId xmlns:a16="http://schemas.microsoft.com/office/drawing/2014/main" val="3748866073"/>
                    </a:ext>
                  </a:extLst>
                </a:gridCol>
              </a:tblGrid>
              <a:tr h="25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6000</a:t>
                      </a:r>
                    </a:p>
                  </a:txBody>
                  <a:tcPr marL="71686" marR="71686" marT="35843" marB="358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17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49FDF59-D92B-4CF8-8E6A-A530C1F828CE}"/>
              </a:ext>
            </a:extLst>
          </p:cNvPr>
          <p:cNvGraphicFramePr>
            <a:graphicFrameLocks noGrp="1"/>
          </p:cNvGraphicFramePr>
          <p:nvPr/>
        </p:nvGraphicFramePr>
        <p:xfrm>
          <a:off x="7496187" y="3054680"/>
          <a:ext cx="1017021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021">
                  <a:extLst>
                    <a:ext uri="{9D8B030D-6E8A-4147-A177-3AD203B41FA5}">
                      <a16:colId xmlns:a16="http://schemas.microsoft.com/office/drawing/2014/main" val="2397173678"/>
                    </a:ext>
                  </a:extLst>
                </a:gridCol>
              </a:tblGrid>
              <a:tr h="26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EBP  →</a:t>
                      </a:r>
                    </a:p>
                  </a:txBody>
                  <a:tcPr marL="71686" marR="71686" marT="35843" marB="358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47596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3F79F92-5666-4F53-8BCA-D29A1FBD3C43}"/>
              </a:ext>
            </a:extLst>
          </p:cNvPr>
          <p:cNvGraphicFramePr>
            <a:graphicFrameLocks noGrp="1"/>
          </p:cNvGraphicFramePr>
          <p:nvPr/>
        </p:nvGraphicFramePr>
        <p:xfrm>
          <a:off x="9809656" y="5320161"/>
          <a:ext cx="856213" cy="28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213">
                  <a:extLst>
                    <a:ext uri="{9D8B030D-6E8A-4147-A177-3AD203B41FA5}">
                      <a16:colId xmlns:a16="http://schemas.microsoft.com/office/drawing/2014/main" val="2397686215"/>
                    </a:ext>
                  </a:extLst>
                </a:gridCol>
              </a:tblGrid>
              <a:tr h="263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venir Next LT Pro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←ESP</a:t>
                      </a:r>
                    </a:p>
                  </a:txBody>
                  <a:tcPr marL="71686" marR="71686" marT="35843" marB="358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238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7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00039 0.02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 0.00185 L 0.003 -0.1701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243 L 0.00052 0.0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5 L 0.00052 0.0782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4.16667E-7 0.0567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7824 L 0.00091 0.1062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-0.16898 L 0.00391 -0.33912 " pathEditMode="relative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00039 -0.0893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33912 L 0.00443 -0.37847 " pathEditMode="relative" ptsTypes="AA">
                                      <p:cBhvr>
                                        <p:cTn id="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0625 L 0.00091 0.1379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17C6-4A6F-407D-92DD-799ED28E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8033B-BCA0-4AB6-86B4-4A3156F3CA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96A91A-7995-4790-9761-F7B8686B1187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CE539-0C5E-4FD5-BCF4-A553DE0534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AUEHC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EE6E1-4B8B-4C90-8EB5-E4B7F836A5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9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/>
              <a:t>Simple Program</a:t>
            </a:r>
            <a:endParaRPr dirty="0"/>
          </a:p>
        </p:txBody>
      </p:sp>
      <p:graphicFrame>
        <p:nvGraphicFramePr>
          <p:cNvPr id="553" name="Google Shape;553;p28"/>
          <p:cNvGraphicFramePr/>
          <p:nvPr>
            <p:extLst>
              <p:ext uri="{D42A27DB-BD31-4B8C-83A1-F6EECF244321}">
                <p14:modId xmlns:p14="http://schemas.microsoft.com/office/powerpoint/2010/main" val="3067935717"/>
              </p:ext>
            </p:extLst>
          </p:nvPr>
        </p:nvGraphicFramePr>
        <p:xfrm>
          <a:off x="7810946" y="2478024"/>
          <a:ext cx="4202300" cy="27638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High address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B2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EBP + 4</a:t>
                      </a:r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return address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</a:t>
                      </a:r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– 4 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buffer</a:t>
                      </a:r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– 8 </a:t>
                      </a:r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buffer[0..4]</a:t>
                      </a:r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Low Address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A72B-00E2-4816-B261-A238929ED1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505197-4865-4880-99A0-76CAF0652108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45C5-6488-490B-B378-0890D4B009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AUEHC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ED5B-A818-40CC-99FF-7C18738C26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F83A2-8806-4BCF-8C4E-07119F86EF63}"/>
              </a:ext>
            </a:extLst>
          </p:cNvPr>
          <p:cNvSpPr txBox="1"/>
          <p:nvPr/>
        </p:nvSpPr>
        <p:spPr>
          <a:xfrm>
            <a:off x="990600" y="2357318"/>
            <a:ext cx="528637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#include 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print()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buffer[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gets(buffer, 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stdin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"%s\n"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buffer);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main()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print();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dirty="0"/>
              <a:t>Normal Input</a:t>
            </a:r>
            <a:endParaRPr dirty="0"/>
          </a:p>
        </p:txBody>
      </p:sp>
      <p:graphicFrame>
        <p:nvGraphicFramePr>
          <p:cNvPr id="553" name="Google Shape;553;p28"/>
          <p:cNvGraphicFramePr/>
          <p:nvPr>
            <p:extLst>
              <p:ext uri="{D42A27DB-BD31-4B8C-83A1-F6EECF244321}">
                <p14:modId xmlns:p14="http://schemas.microsoft.com/office/powerpoint/2010/main" val="1808142031"/>
              </p:ext>
            </p:extLst>
          </p:nvPr>
        </p:nvGraphicFramePr>
        <p:xfrm>
          <a:off x="7810946" y="2478024"/>
          <a:ext cx="4202300" cy="27638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High address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B2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EBP+4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return address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</a:t>
                      </a:r>
                      <a:endParaRPr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– 4 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dirty="0"/>
                      </a:br>
                      <a:r>
                        <a:rPr lang="en-US" dirty="0"/>
                        <a:t>ABCD</a:t>
                      </a:r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EBP – 8 </a:t>
                      </a:r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ABCD</a:t>
                      </a:r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Low Address</a:t>
                      </a:r>
                      <a:endParaRPr dirty="0"/>
                    </a:p>
                  </a:txBody>
                  <a:tcPr marL="71675" marR="71675" marT="35850" marB="35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71675" marR="71675" marT="35850" marB="358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A72B-00E2-4816-B261-A238929ED1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505197-4865-4880-99A0-76CAF0652108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45C5-6488-490B-B378-0890D4B009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AUEHC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ED5B-A818-40CC-99FF-7C18738C26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F83A2-8806-4BCF-8C4E-07119F86EF63}"/>
              </a:ext>
            </a:extLst>
          </p:cNvPr>
          <p:cNvSpPr txBox="1"/>
          <p:nvPr/>
        </p:nvSpPr>
        <p:spPr>
          <a:xfrm>
            <a:off x="990600" y="2357318"/>
            <a:ext cx="528637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#include 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print()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buffer[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gets(buffer, 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stdin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"%s\n"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buffer);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main()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print();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A5363-8AC7-4372-89F2-2DB6B8944E63}"/>
              </a:ext>
            </a:extLst>
          </p:cNvPr>
          <p:cNvSpPr txBox="1"/>
          <p:nvPr/>
        </p:nvSpPr>
        <p:spPr>
          <a:xfrm>
            <a:off x="5181600" y="3191553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Input: ABCD</a:t>
            </a:r>
          </a:p>
          <a:p>
            <a:r>
              <a:rPr lang="en-US" dirty="0"/>
              <a:t>buffer[0] = A</a:t>
            </a:r>
          </a:p>
          <a:p>
            <a:r>
              <a:rPr lang="en-US" dirty="0"/>
              <a:t>buffer[1] = B</a:t>
            </a:r>
          </a:p>
          <a:p>
            <a:r>
              <a:rPr lang="en-US" dirty="0"/>
              <a:t>buffer[2] = C</a:t>
            </a:r>
          </a:p>
          <a:p>
            <a:r>
              <a:rPr lang="en-US" dirty="0"/>
              <a:t>buffer[3] = D</a:t>
            </a:r>
          </a:p>
          <a:p>
            <a:r>
              <a:rPr lang="en-US" dirty="0"/>
              <a:t>Buffer[4] = 0</a:t>
            </a:r>
          </a:p>
          <a:p>
            <a:r>
              <a:rPr lang="en-US" dirty="0"/>
              <a:t>Buffer[5] = ??</a:t>
            </a:r>
          </a:p>
          <a:p>
            <a:r>
              <a:rPr lang="en-US" dirty="0"/>
              <a:t>Buffer[6] = ??</a:t>
            </a:r>
          </a:p>
          <a:p>
            <a:r>
              <a:rPr lang="en-US" dirty="0"/>
              <a:t>Buffer[7] = ??</a:t>
            </a:r>
          </a:p>
        </p:txBody>
      </p:sp>
    </p:spTree>
    <p:extLst>
      <p:ext uri="{BB962C8B-B14F-4D97-AF65-F5344CB8AC3E}">
        <p14:creationId xmlns:p14="http://schemas.microsoft.com/office/powerpoint/2010/main" val="2035210635"/>
      </p:ext>
    </p:extLst>
  </p:cSld>
  <p:clrMapOvr>
    <a:masterClrMapping/>
  </p:clrMapOvr>
</p:sld>
</file>

<file path=ppt/theme/theme1.xml><?xml version="1.0" encoding="utf-8"?>
<a:theme xmlns:a="http://schemas.openxmlformats.org/drawingml/2006/main" name="snow">
  <a:themeElements>
    <a:clrScheme name="AnalogousFromDarkSeed_2SEEDS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3758C4"/>
      </a:accent1>
      <a:accent2>
        <a:srgbClr val="3D9ED2"/>
      </a:accent2>
      <a:accent3>
        <a:srgbClr val="6146D4"/>
      </a:accent3>
      <a:accent4>
        <a:srgbClr val="C12CA8"/>
      </a:accent4>
      <a:accent5>
        <a:srgbClr val="D23D7C"/>
      </a:accent5>
      <a:accent6>
        <a:srgbClr val="C12C2C"/>
      </a:accent6>
      <a:hlink>
        <a:srgbClr val="C44EA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ow" id="{5A36DFE0-2674-4F17-92D3-6B53CD68451B}" vid="{DFA88182-C019-47CD-8642-C7896C6CE64D}"/>
    </a:ext>
  </a:extLst>
</a:theme>
</file>

<file path=ppt/theme/theme2.xml><?xml version="1.0" encoding="utf-8"?>
<a:theme xmlns:a="http://schemas.openxmlformats.org/drawingml/2006/main" name="Default">
  <a:themeElements>
    <a:clrScheme name="AnalogousFromDarkSeed_2SEEDS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3758C4"/>
      </a:accent1>
      <a:accent2>
        <a:srgbClr val="3D9ED2"/>
      </a:accent2>
      <a:accent3>
        <a:srgbClr val="6146D4"/>
      </a:accent3>
      <a:accent4>
        <a:srgbClr val="C12CA8"/>
      </a:accent4>
      <a:accent5>
        <a:srgbClr val="D23D7C"/>
      </a:accent5>
      <a:accent6>
        <a:srgbClr val="C12C2C"/>
      </a:accent6>
      <a:hlink>
        <a:srgbClr val="C44EA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snow</Template>
  <TotalTime>1005</TotalTime>
  <Words>1914</Words>
  <Application>Microsoft Office PowerPoint</Application>
  <PresentationFormat>Widescreen</PresentationFormat>
  <Paragraphs>404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</vt:lpstr>
      <vt:lpstr>Avenir Next LT Pro</vt:lpstr>
      <vt:lpstr>Calibri</vt:lpstr>
      <vt:lpstr>Consolas</vt:lpstr>
      <vt:lpstr>Fira Code</vt:lpstr>
      <vt:lpstr>snow</vt:lpstr>
      <vt:lpstr>Default</vt:lpstr>
      <vt:lpstr>Introduction to Binary Exploitation</vt:lpstr>
      <vt:lpstr>Stack</vt:lpstr>
      <vt:lpstr>Stack Example – Main</vt:lpstr>
      <vt:lpstr>Stack Example – Mul</vt:lpstr>
      <vt:lpstr>Stack Example – Mul </vt:lpstr>
      <vt:lpstr>Stack Example – Main </vt:lpstr>
      <vt:lpstr>Buffer Overflows</vt:lpstr>
      <vt:lpstr>Simple Program</vt:lpstr>
      <vt:lpstr>Normal Input</vt:lpstr>
      <vt:lpstr>Bad Input</vt:lpstr>
      <vt:lpstr>What can we do with this control?</vt:lpstr>
      <vt:lpstr>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Binary</dc:title>
  <dc:creator>Jordan Sosnowski</dc:creator>
  <cp:lastModifiedBy>Jordan Sosnowski</cp:lastModifiedBy>
  <cp:revision>163</cp:revision>
  <dcterms:created xsi:type="dcterms:W3CDTF">2021-02-14T21:30:55Z</dcterms:created>
  <dcterms:modified xsi:type="dcterms:W3CDTF">2021-03-30T22:46:13Z</dcterms:modified>
</cp:coreProperties>
</file>