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0"/>
  </p:notesMasterIdLst>
  <p:sldIdLst>
    <p:sldId id="603" r:id="rId2"/>
    <p:sldId id="313" r:id="rId3"/>
    <p:sldId id="479" r:id="rId4"/>
    <p:sldId id="512" r:id="rId5"/>
    <p:sldId id="519" r:id="rId6"/>
    <p:sldId id="525" r:id="rId7"/>
    <p:sldId id="520" r:id="rId8"/>
    <p:sldId id="522" r:id="rId9"/>
    <p:sldId id="529" r:id="rId10"/>
    <p:sldId id="528" r:id="rId11"/>
    <p:sldId id="534" r:id="rId12"/>
    <p:sldId id="526" r:id="rId13"/>
    <p:sldId id="527" r:id="rId14"/>
    <p:sldId id="532" r:id="rId15"/>
    <p:sldId id="539" r:id="rId16"/>
    <p:sldId id="543" r:id="rId17"/>
    <p:sldId id="547" r:id="rId18"/>
    <p:sldId id="579" r:id="rId19"/>
    <p:sldId id="578" r:id="rId20"/>
    <p:sldId id="548" r:id="rId21"/>
    <p:sldId id="546" r:id="rId22"/>
    <p:sldId id="549" r:id="rId23"/>
    <p:sldId id="550" r:id="rId24"/>
    <p:sldId id="551" r:id="rId25"/>
    <p:sldId id="554" r:id="rId26"/>
    <p:sldId id="555" r:id="rId27"/>
    <p:sldId id="556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52" r:id="rId42"/>
    <p:sldId id="553" r:id="rId43"/>
    <p:sldId id="604" r:id="rId44"/>
    <p:sldId id="581" r:id="rId45"/>
    <p:sldId id="544" r:id="rId46"/>
    <p:sldId id="582" r:id="rId47"/>
    <p:sldId id="573" r:id="rId48"/>
    <p:sldId id="580" r:id="rId49"/>
    <p:sldId id="575" r:id="rId50"/>
    <p:sldId id="583" r:id="rId51"/>
    <p:sldId id="584" r:id="rId52"/>
    <p:sldId id="585" r:id="rId53"/>
    <p:sldId id="574" r:id="rId54"/>
    <p:sldId id="586" r:id="rId55"/>
    <p:sldId id="587" r:id="rId56"/>
    <p:sldId id="577" r:id="rId57"/>
    <p:sldId id="576" r:id="rId58"/>
    <p:sldId id="590" r:id="rId59"/>
    <p:sldId id="595" r:id="rId60"/>
    <p:sldId id="591" r:id="rId61"/>
    <p:sldId id="592" r:id="rId62"/>
    <p:sldId id="593" r:id="rId63"/>
    <p:sldId id="588" r:id="rId64"/>
    <p:sldId id="597" r:id="rId65"/>
    <p:sldId id="594" r:id="rId66"/>
    <p:sldId id="598" r:id="rId67"/>
    <p:sldId id="599" r:id="rId68"/>
    <p:sldId id="600" r:id="rId69"/>
    <p:sldId id="463" r:id="rId70"/>
    <p:sldId id="477" r:id="rId71"/>
    <p:sldId id="457" r:id="rId72"/>
    <p:sldId id="605" r:id="rId73"/>
    <p:sldId id="460" r:id="rId74"/>
    <p:sldId id="505" r:id="rId75"/>
    <p:sldId id="606" r:id="rId76"/>
    <p:sldId id="608" r:id="rId77"/>
    <p:sldId id="607" r:id="rId78"/>
    <p:sldId id="609" r:id="rId79"/>
    <p:sldId id="541" r:id="rId80"/>
    <p:sldId id="601" r:id="rId81"/>
    <p:sldId id="612" r:id="rId82"/>
    <p:sldId id="613" r:id="rId83"/>
    <p:sldId id="611" r:id="rId84"/>
    <p:sldId id="614" r:id="rId85"/>
    <p:sldId id="610" r:id="rId86"/>
    <p:sldId id="602" r:id="rId87"/>
    <p:sldId id="507" r:id="rId88"/>
    <p:sldId id="516" r:id="rId89"/>
    <p:sldId id="514" r:id="rId90"/>
    <p:sldId id="515" r:id="rId91"/>
    <p:sldId id="517" r:id="rId92"/>
    <p:sldId id="615" r:id="rId93"/>
    <p:sldId id="616" r:id="rId94"/>
    <p:sldId id="617" r:id="rId95"/>
    <p:sldId id="618" r:id="rId96"/>
    <p:sldId id="620" r:id="rId97"/>
    <p:sldId id="619" r:id="rId98"/>
    <p:sldId id="531" r:id="rId9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813FCC-2FF6-44DE-BACE-B7F1966E469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776487"/>
            <a:ext cx="8229240" cy="148354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 5350 / 6350 / 6356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Forensics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Spring 2019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FAF9D34-E989-4DF7-AB96-39BA6CAB1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1" y="4706266"/>
            <a:ext cx="4387537" cy="1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Attributes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125E9D-214F-4100-A932-13C6A623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63868"/>
              </p:ext>
            </p:extLst>
          </p:nvPr>
        </p:nvGraphicFramePr>
        <p:xfrm>
          <a:off x="1463040" y="1925554"/>
          <a:ext cx="621792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27477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3846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Partition</a:t>
                      </a:r>
                    </a:p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4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1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HFS+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EiB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091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4CFF9E-596D-4356-9DB8-85C66C963008}"/>
              </a:ext>
            </a:extLst>
          </p:cNvPr>
          <p:cNvSpPr/>
          <p:nvPr/>
        </p:nvSpPr>
        <p:spPr>
          <a:xfrm>
            <a:off x="1452155" y="2587879"/>
            <a:ext cx="6239691" cy="123300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6B1C464C-B3FF-4E61-9779-3515A12799BB}"/>
              </a:ext>
            </a:extLst>
          </p:cNvPr>
          <p:cNvSpPr/>
          <p:nvPr/>
        </p:nvSpPr>
        <p:spPr>
          <a:xfrm>
            <a:off x="103696" y="725864"/>
            <a:ext cx="8946036" cy="669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numerous well established file systems:</a:t>
            </a:r>
          </a:p>
        </p:txBody>
      </p:sp>
    </p:spTree>
    <p:extLst>
      <p:ext uri="{BB962C8B-B14F-4D97-AF65-F5344CB8AC3E}">
        <p14:creationId xmlns:p14="http://schemas.microsoft.com/office/powerpoint/2010/main" val="2072823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File System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233936" y="622448"/>
            <a:ext cx="8779433" cy="41509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File Allocation Table file system is a basic file systems</a:t>
            </a: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is the principal file system used by legacy Windows operating systems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 DOS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9X</a:t>
            </a:r>
          </a:p>
          <a:p>
            <a:pPr lvl="1"/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file systems track data based on their location in a block / cluster</a:t>
            </a:r>
          </a:p>
          <a:p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is supported by all Windows and most Unix-based operating systems along with numerous compact flash cards and USB drives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BDB95-77A5-44BA-9E3C-148ACF7B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98009"/>
              </p:ext>
            </p:extLst>
          </p:nvPr>
        </p:nvGraphicFramePr>
        <p:xfrm>
          <a:off x="2005966" y="4809944"/>
          <a:ext cx="5132069" cy="193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8542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1038542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1527477148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143846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Partition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5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31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4965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 Versions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52880" y="933252"/>
            <a:ext cx="8838240" cy="52413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512 bytes to 4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smaller than 16MB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Legacy file system for small disks</a:t>
            </a:r>
          </a:p>
          <a:p>
            <a:pPr lvl="1"/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FAT16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2 KB to 32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from 16MB – 2GB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Regardless of file size, all cluster space is taken</a:t>
            </a:r>
          </a:p>
          <a:p>
            <a:pPr lvl="1"/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28-bit FAT entries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sizes from 4 KB to 32 KB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from 512 MB – 2 TB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permits file fragmentation </a:t>
            </a:r>
          </a:p>
        </p:txBody>
      </p:sp>
    </p:spTree>
    <p:extLst>
      <p:ext uri="{BB962C8B-B14F-4D97-AF65-F5344CB8AC3E}">
        <p14:creationId xmlns:p14="http://schemas.microsoft.com/office/powerpoint/2010/main" val="2037244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of a FAT Partition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257262" y="933254"/>
            <a:ext cx="8629476" cy="19324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simplicity of FAT is based on the small number of data structures used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Area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Area(s)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3D71A-270F-4FD6-AD81-40C1C211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68874" y="3404687"/>
            <a:ext cx="8606253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DBB73-5916-4C09-969A-DB41AFD2B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308" b="95385" l="16168" r="97505">
                        <a14:foregroundMark x1="16667" y1="78462" x2="22355" y2="77846"/>
                        <a14:foregroundMark x1="22355" y1="77846" x2="22355" y2="77538"/>
                        <a14:foregroundMark x1="16267" y1="68615" x2="19661" y2="81846"/>
                        <a14:foregroundMark x1="25250" y1="72000" x2="37325" y2="79077"/>
                        <a14:foregroundMark x1="43014" y1="72615" x2="53892" y2="84923"/>
                        <a14:foregroundMark x1="63972" y1="73846" x2="78942" y2="88308"/>
                        <a14:foregroundMark x1="78942" y1="88308" x2="83733" y2="89538"/>
                        <a14:foregroundMark x1="88922" y1="77846" x2="97505" y2="85846"/>
                      </a14:backgroundRemoval>
                    </a14:imgEffect>
                  </a14:imgLayer>
                </a14:imgProps>
              </a:ext>
            </a:extLst>
          </a:blip>
          <a:srcRect l="13884" t="59365" r="1735" b="3520"/>
          <a:stretch/>
        </p:blipFill>
        <p:spPr>
          <a:xfrm>
            <a:off x="268874" y="5310825"/>
            <a:ext cx="8606253" cy="1227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A9D76-5DC2-4B0B-B8F0-5AA86BA1E554}"/>
              </a:ext>
            </a:extLst>
          </p:cNvPr>
          <p:cNvSpPr txBox="1"/>
          <p:nvPr/>
        </p:nvSpPr>
        <p:spPr>
          <a:xfrm>
            <a:off x="4135022" y="30353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A5092-6A65-4691-8BF5-791B664F7FC6}"/>
              </a:ext>
            </a:extLst>
          </p:cNvPr>
          <p:cNvSpPr txBox="1"/>
          <p:nvPr/>
        </p:nvSpPr>
        <p:spPr>
          <a:xfrm>
            <a:off x="4135022" y="494149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FAT32</a:t>
            </a:r>
          </a:p>
        </p:txBody>
      </p:sp>
    </p:spTree>
    <p:extLst>
      <p:ext uri="{BB962C8B-B14F-4D97-AF65-F5344CB8AC3E}">
        <p14:creationId xmlns:p14="http://schemas.microsoft.com/office/powerpoint/2010/main" val="165521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of a FAT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31976" y="646044"/>
            <a:ext cx="8946036" cy="61523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Reserved area – Boot sector code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FATs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sizes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sectors in a cluster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allocation table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with one entry for each cluster in the partition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FATs are generated for redundancy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 directory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 location for FAT 12 and FAT 16 partitions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FAT32 has a root directory, but is stored in the data area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“Directory Entry Structure” which provide locations for files and directories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supports only four attributes for files and directories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2587894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69064"/>
            <a:ext cx="8140148" cy="4403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Partition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0D33B-84C9-47CD-B537-282C4EA659D3}"/>
              </a:ext>
            </a:extLst>
          </p:cNvPr>
          <p:cNvSpPr/>
          <p:nvPr/>
        </p:nvSpPr>
        <p:spPr>
          <a:xfrm>
            <a:off x="104204" y="5746123"/>
            <a:ext cx="27606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 sector code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Size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Sectors / Cluster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BBCEF1-1D15-4000-BD9F-7B5C99D23BB4}"/>
              </a:ext>
            </a:extLst>
          </p:cNvPr>
          <p:cNvCxnSpPr>
            <a:cxnSpLocks/>
          </p:cNvCxnSpPr>
          <p:nvPr/>
        </p:nvCxnSpPr>
        <p:spPr>
          <a:xfrm>
            <a:off x="716437" y="4713404"/>
            <a:ext cx="401674" cy="9445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1BEFC6-A26B-4C9F-9F0D-BBDA0B22932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28424" y="2715482"/>
            <a:ext cx="219698" cy="9473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89C28-5F82-4F99-BDD6-3F2ECA3AEE3D}"/>
              </a:ext>
            </a:extLst>
          </p:cNvPr>
          <p:cNvSpPr/>
          <p:nvPr/>
        </p:nvSpPr>
        <p:spPr>
          <a:xfrm>
            <a:off x="177069" y="684157"/>
            <a:ext cx="39421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16-bit entries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entry for each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Cluster (0x0000)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Occupied Cluster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0x0002 - 0xFFEF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Reserved Cluster (0xFFF6)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Bad Cluster (0xFFF7)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Cluster (0xFFF8-0xFFFF)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of Cluster (0xFFFF)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AA9BF2-97B7-49CE-999F-20406A2E3EF1}"/>
              </a:ext>
            </a:extLst>
          </p:cNvPr>
          <p:cNvCxnSpPr>
            <a:cxnSpLocks/>
          </p:cNvCxnSpPr>
          <p:nvPr/>
        </p:nvCxnSpPr>
        <p:spPr>
          <a:xfrm>
            <a:off x="3484809" y="4671990"/>
            <a:ext cx="417888" cy="98592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1E7A5-0AAD-4242-8712-E4B9D104DB67}"/>
              </a:ext>
            </a:extLst>
          </p:cNvPr>
          <p:cNvSpPr/>
          <p:nvPr/>
        </p:nvSpPr>
        <p:spPr>
          <a:xfrm>
            <a:off x="2967985" y="5638960"/>
            <a:ext cx="1869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Redundant FAT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352E1C-682C-40FB-AB3D-BDFE6BF48CA8}"/>
              </a:ext>
            </a:extLst>
          </p:cNvPr>
          <p:cNvCxnSpPr>
            <a:cxnSpLocks/>
          </p:cNvCxnSpPr>
          <p:nvPr/>
        </p:nvCxnSpPr>
        <p:spPr>
          <a:xfrm flipV="1">
            <a:off x="6193412" y="1946021"/>
            <a:ext cx="216815" cy="171684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86A28-3034-431E-AC34-07B25DCDD2D5}"/>
              </a:ext>
            </a:extLst>
          </p:cNvPr>
          <p:cNvSpPr/>
          <p:nvPr/>
        </p:nvSpPr>
        <p:spPr>
          <a:xfrm>
            <a:off x="4179828" y="6223177"/>
            <a:ext cx="4243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Contains address for root directory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B42D9-9436-42DA-A54D-F36C5F8198F8}"/>
              </a:ext>
            </a:extLst>
          </p:cNvPr>
          <p:cNvSpPr/>
          <p:nvPr/>
        </p:nvSpPr>
        <p:spPr>
          <a:xfrm>
            <a:off x="3936563" y="1333767"/>
            <a:ext cx="5207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Contains “Directory Entry Structure”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Provides addresses for files and directories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7C0CB-CE2D-4DE4-A4DE-3F24B0584B25}"/>
              </a:ext>
            </a:extLst>
          </p:cNvPr>
          <p:cNvCxnSpPr>
            <a:cxnSpLocks/>
          </p:cNvCxnSpPr>
          <p:nvPr/>
        </p:nvCxnSpPr>
        <p:spPr>
          <a:xfrm>
            <a:off x="4886875" y="4689392"/>
            <a:ext cx="854049" cy="150878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C2C70-6EEC-4AC1-8D7A-BAE7663B5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37548" y="357397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173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8903"/>
            <a:ext cx="8140148" cy="49443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Reserved Area Structure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6952B-9192-4A7A-BAA6-A69E7320F716}"/>
              </a:ext>
            </a:extLst>
          </p:cNvPr>
          <p:cNvSpPr/>
          <p:nvPr/>
        </p:nvSpPr>
        <p:spPr>
          <a:xfrm>
            <a:off x="1086557" y="52676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sector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9CCAD-5B5F-4D24-81FC-F6BCD48CC71D}"/>
              </a:ext>
            </a:extLst>
          </p:cNvPr>
          <p:cNvCxnSpPr>
            <a:cxnSpLocks/>
          </p:cNvCxnSpPr>
          <p:nvPr/>
        </p:nvCxnSpPr>
        <p:spPr>
          <a:xfrm>
            <a:off x="1145488" y="782437"/>
            <a:ext cx="79174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9CE3A92-0F53-408A-B1B6-14CE2557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0" y="2048784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D6C89-E493-45B0-88D5-6BB4AFCF2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1136871" y="850599"/>
            <a:ext cx="7354021" cy="9922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284DB0-5072-4202-B785-DF1AE9FA90F4}"/>
              </a:ext>
            </a:extLst>
          </p:cNvPr>
          <p:cNvSpPr/>
          <p:nvPr/>
        </p:nvSpPr>
        <p:spPr>
          <a:xfrm>
            <a:off x="3919913" y="2128716"/>
            <a:ext cx="5024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FAT16 specification specifies a reserve are of 512 bytes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takes 1 sector to specify FAT16 disk parameters and boot code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Reserved Area has four groups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BIOS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the contents of the reserved area, we will be able to find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lengths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Length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Area Length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C4E1F-8B25-480A-A93F-665EEF8ADAE8}"/>
              </a:ext>
            </a:extLst>
          </p:cNvPr>
          <p:cNvCxnSpPr>
            <a:cxnSpLocks/>
          </p:cNvCxnSpPr>
          <p:nvPr/>
        </p:nvCxnSpPr>
        <p:spPr>
          <a:xfrm>
            <a:off x="1937233" y="782437"/>
            <a:ext cx="13150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135697-F73B-4D43-A91C-9523A599A8A2}"/>
              </a:ext>
            </a:extLst>
          </p:cNvPr>
          <p:cNvCxnSpPr>
            <a:cxnSpLocks/>
          </p:cNvCxnSpPr>
          <p:nvPr/>
        </p:nvCxnSpPr>
        <p:spPr>
          <a:xfrm>
            <a:off x="5580668" y="789889"/>
            <a:ext cx="291022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4B94B-9C48-4AF8-B1E3-39C62C4C2314}"/>
              </a:ext>
            </a:extLst>
          </p:cNvPr>
          <p:cNvCxnSpPr>
            <a:cxnSpLocks/>
          </p:cNvCxnSpPr>
          <p:nvPr/>
        </p:nvCxnSpPr>
        <p:spPr>
          <a:xfrm>
            <a:off x="3252247" y="782437"/>
            <a:ext cx="131501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61F1E2-9DFE-444E-9C50-B5B5F099844B}"/>
              </a:ext>
            </a:extLst>
          </p:cNvPr>
          <p:cNvCxnSpPr>
            <a:cxnSpLocks/>
          </p:cNvCxnSpPr>
          <p:nvPr/>
        </p:nvCxnSpPr>
        <p:spPr>
          <a:xfrm>
            <a:off x="4567261" y="789889"/>
            <a:ext cx="10134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294DD98-6B18-43BF-B60C-3489E57E19DA}"/>
              </a:ext>
            </a:extLst>
          </p:cNvPr>
          <p:cNvSpPr/>
          <p:nvPr/>
        </p:nvSpPr>
        <p:spPr>
          <a:xfrm>
            <a:off x="2081705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9327D2-6D9A-4AAA-B58A-7886F493C201}"/>
              </a:ext>
            </a:extLst>
          </p:cNvPr>
          <p:cNvSpPr/>
          <p:nvPr/>
        </p:nvSpPr>
        <p:spPr>
          <a:xfrm>
            <a:off x="3399037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FF64EB-CF7B-41F6-B7AA-AFCBC7C02C00}"/>
              </a:ext>
            </a:extLst>
          </p:cNvPr>
          <p:cNvSpPr/>
          <p:nvPr/>
        </p:nvSpPr>
        <p:spPr>
          <a:xfrm>
            <a:off x="4563247" y="521281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B328BA-F5C1-4C88-98F6-C23D8181AC2A}"/>
              </a:ext>
            </a:extLst>
          </p:cNvPr>
          <p:cNvSpPr/>
          <p:nvPr/>
        </p:nvSpPr>
        <p:spPr>
          <a:xfrm>
            <a:off x="6509927" y="52705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sectors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12A220-B387-4AFF-9B97-3500A8A9A1C2}"/>
              </a:ext>
            </a:extLst>
          </p:cNvPr>
          <p:cNvSpPr/>
          <p:nvPr/>
        </p:nvSpPr>
        <p:spPr>
          <a:xfrm>
            <a:off x="241569" y="2823161"/>
            <a:ext cx="3500872" cy="233811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56F83-1161-40E7-B061-9F1E80303351}"/>
              </a:ext>
            </a:extLst>
          </p:cNvPr>
          <p:cNvSpPr/>
          <p:nvPr/>
        </p:nvSpPr>
        <p:spPr>
          <a:xfrm>
            <a:off x="262460" y="5161280"/>
            <a:ext cx="3479981" cy="116995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0EEBED-581E-4CF1-9E6A-783AB827564A}"/>
              </a:ext>
            </a:extLst>
          </p:cNvPr>
          <p:cNvSpPr/>
          <p:nvPr/>
        </p:nvSpPr>
        <p:spPr>
          <a:xfrm>
            <a:off x="1106878" y="828761"/>
            <a:ext cx="860836" cy="10445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4" b="10476"/>
          <a:stretch/>
        </p:blipFill>
        <p:spPr>
          <a:xfrm>
            <a:off x="1050891" y="1089105"/>
            <a:ext cx="7042218" cy="5603926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1899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Reserved Area Hexdump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6EA77E-6052-404E-B498-4A16FD7E9591}"/>
              </a:ext>
            </a:extLst>
          </p:cNvPr>
          <p:cNvSpPr/>
          <p:nvPr/>
        </p:nvSpPr>
        <p:spPr>
          <a:xfrm>
            <a:off x="1239998" y="653784"/>
            <a:ext cx="6664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if=/dev/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bs=512 count=1 | hexdump -C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94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Hexadecimal Representation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973865D-8475-47AD-92A6-464377DE0C13}"/>
              </a:ext>
            </a:extLst>
          </p:cNvPr>
          <p:cNvSpPr/>
          <p:nvPr/>
        </p:nvSpPr>
        <p:spPr>
          <a:xfrm>
            <a:off x="98982" y="820131"/>
            <a:ext cx="8946036" cy="24792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displaying the address contents of media or networking protocols, the hexadecimal representation is more efficient than binary or decimal</a:t>
            </a: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Every position represents 1 byte (8-bits)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Based on the file system specification, groups of bytes will aggregated for specific definitions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BC2A2-9EB7-470B-A7C8-7B930C56E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4" b="82912"/>
          <a:stretch/>
        </p:blipFill>
        <p:spPr>
          <a:xfrm>
            <a:off x="240495" y="4002929"/>
            <a:ext cx="8703448" cy="1321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9A1B4D-E48A-402C-BD29-69A51363993E}"/>
              </a:ext>
            </a:extLst>
          </p:cNvPr>
          <p:cNvSpPr/>
          <p:nvPr/>
        </p:nvSpPr>
        <p:spPr>
          <a:xfrm>
            <a:off x="1323346" y="4245561"/>
            <a:ext cx="280576" cy="19445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9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2">
            <a:extLst>
              <a:ext uri="{FF2B5EF4-FFF2-40B4-BE49-F238E27FC236}">
                <a16:creationId xmlns:a16="http://schemas.microsoft.com/office/drawing/2014/main" id="{F5BA1262-E15C-4CAB-96D0-FDF87AD40ACC}"/>
              </a:ext>
            </a:extLst>
          </p:cNvPr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Little Endian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4973865D-8475-47AD-92A6-464377DE0C13}"/>
              </a:ext>
            </a:extLst>
          </p:cNvPr>
          <p:cNvSpPr/>
          <p:nvPr/>
        </p:nvSpPr>
        <p:spPr>
          <a:xfrm>
            <a:off x="98982" y="722799"/>
            <a:ext cx="8946036" cy="17688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Endian has to do with the byte order of data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Endian – Most Significant Byte First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 Endian – Least Significant Byte First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Generally speaking, numeric values shown in a disk dump are “little endian”, whereas non-numeric values are “big endian”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B8FEC-877B-47B4-8C2C-E1C61A89099C}"/>
              </a:ext>
            </a:extLst>
          </p:cNvPr>
          <p:cNvSpPr txBox="1"/>
          <p:nvPr/>
        </p:nvSpPr>
        <p:spPr>
          <a:xfrm>
            <a:off x="101897" y="4621857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C1F1C-76BC-41F2-A4B1-97E4FA719544}"/>
              </a:ext>
            </a:extLst>
          </p:cNvPr>
          <p:cNvSpPr txBox="1"/>
          <p:nvPr/>
        </p:nvSpPr>
        <p:spPr>
          <a:xfrm>
            <a:off x="833668" y="2704165"/>
            <a:ext cx="211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Numeric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3CA25-0086-4D7D-8479-A7C0359EAAE6}"/>
              </a:ext>
            </a:extLst>
          </p:cNvPr>
          <p:cNvSpPr txBox="1"/>
          <p:nvPr/>
        </p:nvSpPr>
        <p:spPr>
          <a:xfrm>
            <a:off x="5449737" y="2704165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Non-Numeric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CF7CC-E32D-42C2-9C0A-E304591D5F5C}"/>
              </a:ext>
            </a:extLst>
          </p:cNvPr>
          <p:cNvSpPr txBox="1"/>
          <p:nvPr/>
        </p:nvSpPr>
        <p:spPr>
          <a:xfrm>
            <a:off x="101897" y="552617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0x6574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935E-3337-4255-8E11-EC1A8CF60A75}"/>
              </a:ext>
            </a:extLst>
          </p:cNvPr>
          <p:cNvSpPr/>
          <p:nvPr/>
        </p:nvSpPr>
        <p:spPr>
          <a:xfrm>
            <a:off x="2186783" y="462185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670AD-BB0D-427C-B254-2727A6D1660A}"/>
              </a:ext>
            </a:extLst>
          </p:cNvPr>
          <p:cNvSpPr/>
          <p:nvPr/>
        </p:nvSpPr>
        <p:spPr>
          <a:xfrm>
            <a:off x="2186782" y="5526178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0x6B4A018C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16114-E26D-4E7C-B754-5300891E29C9}"/>
              </a:ext>
            </a:extLst>
          </p:cNvPr>
          <p:cNvCxnSpPr>
            <a:cxnSpLocks/>
          </p:cNvCxnSpPr>
          <p:nvPr/>
        </p:nvCxnSpPr>
        <p:spPr>
          <a:xfrm>
            <a:off x="4572000" y="2865079"/>
            <a:ext cx="20219" cy="3933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7BEA73-C059-4C39-B51D-BC7A84511E91}"/>
              </a:ext>
            </a:extLst>
          </p:cNvPr>
          <p:cNvSpPr txBox="1"/>
          <p:nvPr/>
        </p:nvSpPr>
        <p:spPr>
          <a:xfrm>
            <a:off x="1510065" y="31349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85D31-72D1-4906-B699-7C918FF6B97E}"/>
              </a:ext>
            </a:extLst>
          </p:cNvPr>
          <p:cNvSpPr txBox="1"/>
          <p:nvPr/>
        </p:nvSpPr>
        <p:spPr>
          <a:xfrm>
            <a:off x="1510065" y="393393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B68E5-C5CA-42C0-8498-95D36019952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971089" y="3596579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5992CFC-BF3E-447D-B012-A62C55004F5A}"/>
              </a:ext>
            </a:extLst>
          </p:cNvPr>
          <p:cNvSpPr/>
          <p:nvPr/>
        </p:nvSpPr>
        <p:spPr>
          <a:xfrm>
            <a:off x="926760" y="4723086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0F2A1-236C-48B8-9F2C-C4C5588BF5BB}"/>
              </a:ext>
            </a:extLst>
          </p:cNvPr>
          <p:cNvSpPr/>
          <p:nvPr/>
        </p:nvSpPr>
        <p:spPr>
          <a:xfrm>
            <a:off x="552118" y="4723086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27B41E-51B7-48B3-9F43-9A682E0F2720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747266" y="4967925"/>
            <a:ext cx="364715" cy="558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B85B755-865B-45F7-88A5-4E395A4CE5ED}"/>
              </a:ext>
            </a:extLst>
          </p:cNvPr>
          <p:cNvSpPr/>
          <p:nvPr/>
        </p:nvSpPr>
        <p:spPr>
          <a:xfrm>
            <a:off x="552117" y="5626879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7D8323-9050-4850-B645-E589847E854C}"/>
              </a:ext>
            </a:extLst>
          </p:cNvPr>
          <p:cNvSpPr/>
          <p:nvPr/>
        </p:nvSpPr>
        <p:spPr>
          <a:xfrm>
            <a:off x="922558" y="5624928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D22FA3-B06F-4FDA-ACD7-F1BC3F992CFB}"/>
              </a:ext>
            </a:extLst>
          </p:cNvPr>
          <p:cNvCxnSpPr>
            <a:cxnSpLocks/>
          </p:cNvCxnSpPr>
          <p:nvPr/>
        </p:nvCxnSpPr>
        <p:spPr>
          <a:xfrm>
            <a:off x="787980" y="4963437"/>
            <a:ext cx="314074" cy="5627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DBD3FA-C66C-4D64-8142-CCE1CE111251}"/>
              </a:ext>
            </a:extLst>
          </p:cNvPr>
          <p:cNvSpPr/>
          <p:nvPr/>
        </p:nvSpPr>
        <p:spPr>
          <a:xfrm>
            <a:off x="3742210" y="4730535"/>
            <a:ext cx="370441" cy="22845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3E0BC-1299-4248-8B64-B326AFB726BA}"/>
              </a:ext>
            </a:extLst>
          </p:cNvPr>
          <p:cNvSpPr/>
          <p:nvPr/>
        </p:nvSpPr>
        <p:spPr>
          <a:xfrm>
            <a:off x="3367568" y="4730535"/>
            <a:ext cx="370441" cy="220398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585E4-63E3-43B2-801F-79CE899B199D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876047" y="4958987"/>
            <a:ext cx="1051384" cy="665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6C744D6-517B-400B-85FF-C7411C08A851}"/>
              </a:ext>
            </a:extLst>
          </p:cNvPr>
          <p:cNvSpPr/>
          <p:nvPr/>
        </p:nvSpPr>
        <p:spPr>
          <a:xfrm>
            <a:off x="2641703" y="5634327"/>
            <a:ext cx="370441" cy="2448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8B50A9-C879-49F8-ACA8-3B04CAFC581F}"/>
              </a:ext>
            </a:extLst>
          </p:cNvPr>
          <p:cNvSpPr/>
          <p:nvPr/>
        </p:nvSpPr>
        <p:spPr>
          <a:xfrm>
            <a:off x="3012140" y="5641803"/>
            <a:ext cx="370441" cy="24035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55B7C7-A5D5-4E20-86E2-5B627E0EF6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97361" y="4970885"/>
            <a:ext cx="406070" cy="6709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86C6BC9-77F5-4010-83AE-6BC9CBCAE99B}"/>
              </a:ext>
            </a:extLst>
          </p:cNvPr>
          <p:cNvSpPr/>
          <p:nvPr/>
        </p:nvSpPr>
        <p:spPr>
          <a:xfrm>
            <a:off x="3001100" y="4723949"/>
            <a:ext cx="370441" cy="2448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8CA512-7555-4AD5-812C-BDC059F1629C}"/>
              </a:ext>
            </a:extLst>
          </p:cNvPr>
          <p:cNvSpPr/>
          <p:nvPr/>
        </p:nvSpPr>
        <p:spPr>
          <a:xfrm>
            <a:off x="2635885" y="4723949"/>
            <a:ext cx="370441" cy="24035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71CC93-D1C6-4D12-997F-276F931DC198}"/>
              </a:ext>
            </a:extLst>
          </p:cNvPr>
          <p:cNvSpPr/>
          <p:nvPr/>
        </p:nvSpPr>
        <p:spPr>
          <a:xfrm>
            <a:off x="3351497" y="5634022"/>
            <a:ext cx="370441" cy="2448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8FFE86-F0BE-42DB-9CA1-6E2B895C8905}"/>
              </a:ext>
            </a:extLst>
          </p:cNvPr>
          <p:cNvSpPr/>
          <p:nvPr/>
        </p:nvSpPr>
        <p:spPr>
          <a:xfrm>
            <a:off x="3722310" y="5640429"/>
            <a:ext cx="370441" cy="240351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E123BD-F433-4AB6-8D75-2978590C4076}"/>
              </a:ext>
            </a:extLst>
          </p:cNvPr>
          <p:cNvCxnSpPr>
            <a:cxnSpLocks/>
          </p:cNvCxnSpPr>
          <p:nvPr/>
        </p:nvCxnSpPr>
        <p:spPr>
          <a:xfrm>
            <a:off x="3181933" y="4981958"/>
            <a:ext cx="361821" cy="6368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B5AC15-F968-45E5-8D5E-90F490A683AE}"/>
              </a:ext>
            </a:extLst>
          </p:cNvPr>
          <p:cNvCxnSpPr>
            <a:cxnSpLocks/>
          </p:cNvCxnSpPr>
          <p:nvPr/>
        </p:nvCxnSpPr>
        <p:spPr>
          <a:xfrm>
            <a:off x="2834810" y="4961946"/>
            <a:ext cx="1072720" cy="6674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78BD874-0F16-4D28-87D8-7ECECB69AD30}"/>
              </a:ext>
            </a:extLst>
          </p:cNvPr>
          <p:cNvSpPr txBox="1"/>
          <p:nvPr/>
        </p:nvSpPr>
        <p:spPr>
          <a:xfrm>
            <a:off x="4913604" y="4621857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68CF872-3DCA-4443-9EAA-C1EB27D8A748}"/>
              </a:ext>
            </a:extLst>
          </p:cNvPr>
          <p:cNvSpPr/>
          <p:nvPr/>
        </p:nvSpPr>
        <p:spPr>
          <a:xfrm>
            <a:off x="6998490" y="462185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A2B552-96AB-4301-89C7-D056AD423C7C}"/>
              </a:ext>
            </a:extLst>
          </p:cNvPr>
          <p:cNvSpPr txBox="1"/>
          <p:nvPr/>
        </p:nvSpPr>
        <p:spPr>
          <a:xfrm>
            <a:off x="6321772" y="31349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074D77-A46E-4C45-88C3-8DC9306171A0}"/>
              </a:ext>
            </a:extLst>
          </p:cNvPr>
          <p:cNvSpPr txBox="1"/>
          <p:nvPr/>
        </p:nvSpPr>
        <p:spPr>
          <a:xfrm>
            <a:off x="6321772" y="393393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0x2C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E37D8A-278F-407C-8CAD-8AF6224F56E5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6782796" y="3596579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94FB3EA-4326-4090-9BA7-C9DB659FFA95}"/>
              </a:ext>
            </a:extLst>
          </p:cNvPr>
          <p:cNvSpPr txBox="1"/>
          <p:nvPr/>
        </p:nvSpPr>
        <p:spPr>
          <a:xfrm>
            <a:off x="4913604" y="551427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0x7465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312044-48A4-402A-A7CC-1FD29D8637C1}"/>
              </a:ext>
            </a:extLst>
          </p:cNvPr>
          <p:cNvSpPr/>
          <p:nvPr/>
        </p:nvSpPr>
        <p:spPr>
          <a:xfrm>
            <a:off x="6998489" y="5514270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0x8C014A6B</a:t>
            </a:r>
            <a:endParaRPr lang="en-US" sz="2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108C21-CA2A-411C-A113-6D4330CD76DF}"/>
              </a:ext>
            </a:extLst>
          </p:cNvPr>
          <p:cNvCxnSpPr>
            <a:cxnSpLocks/>
          </p:cNvCxnSpPr>
          <p:nvPr/>
        </p:nvCxnSpPr>
        <p:spPr>
          <a:xfrm>
            <a:off x="5558973" y="5127005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1EE31D-4FA9-443B-84FA-E30CDC26CE64}"/>
              </a:ext>
            </a:extLst>
          </p:cNvPr>
          <p:cNvCxnSpPr>
            <a:cxnSpLocks/>
          </p:cNvCxnSpPr>
          <p:nvPr/>
        </p:nvCxnSpPr>
        <p:spPr>
          <a:xfrm>
            <a:off x="8012548" y="5127004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49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File Systems</a:t>
            </a:r>
          </a:p>
        </p:txBody>
      </p:sp>
    </p:spTree>
    <p:extLst>
      <p:ext uri="{BB962C8B-B14F-4D97-AF65-F5344CB8AC3E}">
        <p14:creationId xmlns:p14="http://schemas.microsoft.com/office/powerpoint/2010/main" val="269570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48F222-644E-4F17-B293-4345B4C8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Bootstrap Jump Command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FEED8-080A-44E2-BFD9-09A0B6E1D1C7}"/>
              </a:ext>
            </a:extLst>
          </p:cNvPr>
          <p:cNvSpPr/>
          <p:nvPr/>
        </p:nvSpPr>
        <p:spPr>
          <a:xfrm>
            <a:off x="92778" y="1557635"/>
            <a:ext cx="3479981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02175" y="6449996"/>
            <a:ext cx="433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0xEB3C90: Jump Short 3C NOP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82677-4509-44ED-8133-FF24EFA49C98}"/>
              </a:ext>
            </a:extLst>
          </p:cNvPr>
          <p:cNvSpPr/>
          <p:nvPr/>
        </p:nvSpPr>
        <p:spPr>
          <a:xfrm>
            <a:off x="4791049" y="1051720"/>
            <a:ext cx="704782" cy="1567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F9450-AF9F-44B8-A44F-E11D692F8422}"/>
              </a:ext>
            </a:extLst>
          </p:cNvPr>
          <p:cNvSpPr txBox="1"/>
          <p:nvPr/>
        </p:nvSpPr>
        <p:spPr>
          <a:xfrm>
            <a:off x="3563332" y="14896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194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722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OEM ID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325231" y="6475909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0x4D53444F53352E30: MSDOS5.0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BE962-3A0F-4ED6-98B6-16FDA475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575DF-1792-4DAD-859F-6F85239CA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A07C0F-11A0-437C-AB53-EC78629C37C6}"/>
              </a:ext>
            </a:extLst>
          </p:cNvPr>
          <p:cNvSpPr/>
          <p:nvPr/>
        </p:nvSpPr>
        <p:spPr>
          <a:xfrm>
            <a:off x="92778" y="1755601"/>
            <a:ext cx="3479981" cy="214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4068C-CCE4-4970-8FB5-C5CD50EF0C61}"/>
              </a:ext>
            </a:extLst>
          </p:cNvPr>
          <p:cNvSpPr/>
          <p:nvPr/>
        </p:nvSpPr>
        <p:spPr>
          <a:xfrm>
            <a:off x="5573474" y="1062985"/>
            <a:ext cx="2090518" cy="12663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81D3A-12A4-4AAE-85B6-B482ACDD9249}"/>
              </a:ext>
            </a:extLst>
          </p:cNvPr>
          <p:cNvSpPr txBox="1"/>
          <p:nvPr/>
        </p:nvSpPr>
        <p:spPr>
          <a:xfrm>
            <a:off x="3563332" y="16876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11660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 / Sector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79120" y="6466483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0x0200: 512 bytes / sector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0D287F-BE08-4BDE-AAB8-6F1DB4A6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8D865D-6D54-4654-A7D0-E612EFF4C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98281B8-E960-4618-A7B8-7E7F741B3B3F}"/>
              </a:ext>
            </a:extLst>
          </p:cNvPr>
          <p:cNvSpPr/>
          <p:nvPr/>
        </p:nvSpPr>
        <p:spPr>
          <a:xfrm>
            <a:off x="92778" y="195356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24BA6-5D8C-426F-AFCC-38CBBDE4917C}"/>
              </a:ext>
            </a:extLst>
          </p:cNvPr>
          <p:cNvSpPr/>
          <p:nvPr/>
        </p:nvSpPr>
        <p:spPr>
          <a:xfrm>
            <a:off x="7741639" y="1065229"/>
            <a:ext cx="440827" cy="12438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E92D1-1F6C-45CD-9229-7573073CF9D9}"/>
              </a:ext>
            </a:extLst>
          </p:cNvPr>
          <p:cNvSpPr txBox="1"/>
          <p:nvPr/>
        </p:nvSpPr>
        <p:spPr>
          <a:xfrm>
            <a:off x="3563332" y="18762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79375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 / Cluster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556064" y="6466483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0x02: 2 Sectors / Cluster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D833B-7597-4984-B964-50ABEE29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235B3-7ACD-44AE-B2F4-9FE2E2744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132997-2C8A-4B6E-8715-EE356A1ED79C}"/>
              </a:ext>
            </a:extLst>
          </p:cNvPr>
          <p:cNvSpPr/>
          <p:nvPr/>
        </p:nvSpPr>
        <p:spPr>
          <a:xfrm>
            <a:off x="92778" y="215153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72B1A-531D-4159-BCFF-E1EC8CF5C944}"/>
              </a:ext>
            </a:extLst>
          </p:cNvPr>
          <p:cNvSpPr/>
          <p:nvPr/>
        </p:nvSpPr>
        <p:spPr>
          <a:xfrm>
            <a:off x="8241263" y="1065230"/>
            <a:ext cx="224008" cy="1338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E07525-EF3B-4DAC-8AD2-366DB7448F89}"/>
              </a:ext>
            </a:extLst>
          </p:cNvPr>
          <p:cNvSpPr txBox="1"/>
          <p:nvPr/>
        </p:nvSpPr>
        <p:spPr>
          <a:xfrm>
            <a:off x="3563332" y="207417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45386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Reserved Sectors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86622" y="6466483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0x0006: 6 Reserved Sectors – 3 KB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796AC9-206D-4BBB-9D8C-A28E7EBC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28575-1A02-4C68-9398-B2438843D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523FB4-EBC7-4102-A6DE-728EEE73BAB2}"/>
              </a:ext>
            </a:extLst>
          </p:cNvPr>
          <p:cNvSpPr/>
          <p:nvPr/>
        </p:nvSpPr>
        <p:spPr>
          <a:xfrm>
            <a:off x="92778" y="234950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3E9B1-95D4-4109-8F14-1BC7FDF6F581}"/>
              </a:ext>
            </a:extLst>
          </p:cNvPr>
          <p:cNvSpPr/>
          <p:nvPr/>
        </p:nvSpPr>
        <p:spPr>
          <a:xfrm>
            <a:off x="8505216" y="1074657"/>
            <a:ext cx="469102" cy="11495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BF945-DA96-4096-8F96-679F0DC3E756}"/>
              </a:ext>
            </a:extLst>
          </p:cNvPr>
          <p:cNvSpPr txBox="1"/>
          <p:nvPr/>
        </p:nvSpPr>
        <p:spPr>
          <a:xfrm>
            <a:off x="3563332" y="227213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903378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 Allocation Tables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171343" y="647591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0x02: 2 File Allocation Tables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F7B012-FBF7-4355-B40E-63DC5436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8EF10C-50D7-43EA-BAF0-E5D8CCC9E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80104B-4A77-424E-A713-B11042678D43}"/>
              </a:ext>
            </a:extLst>
          </p:cNvPr>
          <p:cNvSpPr/>
          <p:nvPr/>
        </p:nvSpPr>
        <p:spPr>
          <a:xfrm>
            <a:off x="92778" y="253804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84D268-B16F-40D2-AB53-F715EBA8DAB7}"/>
              </a:ext>
            </a:extLst>
          </p:cNvPr>
          <p:cNvSpPr/>
          <p:nvPr/>
        </p:nvSpPr>
        <p:spPr>
          <a:xfrm>
            <a:off x="4781628" y="1193409"/>
            <a:ext cx="233432" cy="19233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88A61-513C-42F1-97E3-E79DC0FF49FF}"/>
              </a:ext>
            </a:extLst>
          </p:cNvPr>
          <p:cNvSpPr txBox="1"/>
          <p:nvPr/>
        </p:nvSpPr>
        <p:spPr>
          <a:xfrm>
            <a:off x="3563332" y="24606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07447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Directory Entries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248287" y="6466483"/>
            <a:ext cx="4647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0x0200: 512 Directory Entries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5F84B-B513-442C-BA01-E81D8065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29F77-D892-417D-A384-E3ACE29F5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286995-06A4-48FD-98B9-434E482E1500}"/>
              </a:ext>
            </a:extLst>
          </p:cNvPr>
          <p:cNvSpPr/>
          <p:nvPr/>
        </p:nvSpPr>
        <p:spPr>
          <a:xfrm>
            <a:off x="92778" y="2726582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3AC5D-035B-45C9-BA38-4FECED627A6A}"/>
              </a:ext>
            </a:extLst>
          </p:cNvPr>
          <p:cNvSpPr/>
          <p:nvPr/>
        </p:nvSpPr>
        <p:spPr>
          <a:xfrm>
            <a:off x="5045579" y="1183982"/>
            <a:ext cx="469102" cy="20175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063B0-7BFB-4471-A280-E40F82D11432}"/>
              </a:ext>
            </a:extLst>
          </p:cNvPr>
          <p:cNvSpPr txBox="1"/>
          <p:nvPr/>
        </p:nvSpPr>
        <p:spPr>
          <a:xfrm>
            <a:off x="3563332" y="26492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86000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 Sectors Count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555790" y="646648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0x0000: &gt; 65535 Sectors in the Volume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E355F-5B9A-40D3-B959-83F308B5B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BDEBF-78BE-4C39-A916-2DE773B9C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198004-15E4-4F20-8494-97B94F3E8146}"/>
              </a:ext>
            </a:extLst>
          </p:cNvPr>
          <p:cNvSpPr/>
          <p:nvPr/>
        </p:nvSpPr>
        <p:spPr>
          <a:xfrm>
            <a:off x="92778" y="292454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02DD5-F237-4B3F-9855-011AF735E5B6}"/>
              </a:ext>
            </a:extLst>
          </p:cNvPr>
          <p:cNvSpPr/>
          <p:nvPr/>
        </p:nvSpPr>
        <p:spPr>
          <a:xfrm>
            <a:off x="5564056" y="1183982"/>
            <a:ext cx="469102" cy="20175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42091-568B-4807-B4A6-522CF98753E3}"/>
              </a:ext>
            </a:extLst>
          </p:cNvPr>
          <p:cNvSpPr txBox="1"/>
          <p:nvPr/>
        </p:nvSpPr>
        <p:spPr>
          <a:xfrm>
            <a:off x="3563332" y="28471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538118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 Descriptor Type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478846" y="6466482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0xF8: Fixed disk – Hard Disk Partition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87BE8D-F125-454F-A843-6C9E289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9CE2BE-4376-41D7-BC45-EF180ADC2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21081B-5ED0-47EA-9C4D-6577D6FE70EE}"/>
              </a:ext>
            </a:extLst>
          </p:cNvPr>
          <p:cNvSpPr/>
          <p:nvPr/>
        </p:nvSpPr>
        <p:spPr>
          <a:xfrm>
            <a:off x="92778" y="312251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E5401-16E0-4CCB-B324-6A481D5FB1D5}"/>
              </a:ext>
            </a:extLst>
          </p:cNvPr>
          <p:cNvSpPr/>
          <p:nvPr/>
        </p:nvSpPr>
        <p:spPr>
          <a:xfrm>
            <a:off x="6082532" y="1189616"/>
            <a:ext cx="233427" cy="20555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36454-986B-40E8-A16A-E6031CF64BAC}"/>
              </a:ext>
            </a:extLst>
          </p:cNvPr>
          <p:cNvSpPr txBox="1"/>
          <p:nvPr/>
        </p:nvSpPr>
        <p:spPr>
          <a:xfrm>
            <a:off x="3563332" y="30451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8853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 / FAT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324960" y="6466483"/>
            <a:ext cx="6494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0x00F9: 249 Sectors / FAT – 127,488 bytes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2CE2B-393F-408E-A8B1-D546CF30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BDDC6B-FCB8-43B1-BC73-495431D12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5A5F9F-E6CD-4AC3-905A-5BD89E72334F}"/>
              </a:ext>
            </a:extLst>
          </p:cNvPr>
          <p:cNvSpPr/>
          <p:nvPr/>
        </p:nvSpPr>
        <p:spPr>
          <a:xfrm>
            <a:off x="92778" y="332047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56474-D44D-4CCF-91A4-9DB8D91986CE}"/>
              </a:ext>
            </a:extLst>
          </p:cNvPr>
          <p:cNvSpPr/>
          <p:nvPr/>
        </p:nvSpPr>
        <p:spPr>
          <a:xfrm>
            <a:off x="6337058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9A76F-AC7A-4415-A202-C5CBD558314C}"/>
              </a:ext>
            </a:extLst>
          </p:cNvPr>
          <p:cNvSpPr txBox="1"/>
          <p:nvPr/>
        </p:nvSpPr>
        <p:spPr>
          <a:xfrm>
            <a:off x="3563332" y="32431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5914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Abstraction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70260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20663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29706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4102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5233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6365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3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 / Track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479120" y="6466483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0x003F: 63 Sectors / Track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DD837A-112C-4B5E-AD58-09D50E17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E2AE5-DE74-4E9D-A9E7-E06656505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7522F2-0F9C-4871-A596-049EC7F4E558}"/>
              </a:ext>
            </a:extLst>
          </p:cNvPr>
          <p:cNvSpPr/>
          <p:nvPr/>
        </p:nvSpPr>
        <p:spPr>
          <a:xfrm>
            <a:off x="92778" y="3509017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E60BF-271A-4EDF-85D6-B691DEECA51E}"/>
              </a:ext>
            </a:extLst>
          </p:cNvPr>
          <p:cNvSpPr/>
          <p:nvPr/>
        </p:nvSpPr>
        <p:spPr>
          <a:xfrm>
            <a:off x="6940375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00BA6-62F7-4602-9A8B-BD8CFC2E23D2}"/>
              </a:ext>
            </a:extLst>
          </p:cNvPr>
          <p:cNvSpPr txBox="1"/>
          <p:nvPr/>
        </p:nvSpPr>
        <p:spPr>
          <a:xfrm>
            <a:off x="3563332" y="3431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478025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Storage Media Heads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094404" y="6466483"/>
            <a:ext cx="4955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0x00FF: 255 Storage Media Heads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7EF78-B7EB-4583-A7F0-C63A3C34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FFF5A8-D2DE-40E3-A026-D4230EDC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1618EDC-D6F9-43F1-B016-EA62F10EEF02}"/>
              </a:ext>
            </a:extLst>
          </p:cNvPr>
          <p:cNvSpPr/>
          <p:nvPr/>
        </p:nvSpPr>
        <p:spPr>
          <a:xfrm>
            <a:off x="92778" y="3706984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E6EB6-A479-4A7C-9AF4-4337D19C2E76}"/>
              </a:ext>
            </a:extLst>
          </p:cNvPr>
          <p:cNvSpPr/>
          <p:nvPr/>
        </p:nvSpPr>
        <p:spPr>
          <a:xfrm>
            <a:off x="7458851" y="1189617"/>
            <a:ext cx="497375" cy="1961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56286-929D-482F-9D50-8031254CBAAC}"/>
              </a:ext>
            </a:extLst>
          </p:cNvPr>
          <p:cNvSpPr txBox="1"/>
          <p:nvPr/>
        </p:nvSpPr>
        <p:spPr>
          <a:xfrm>
            <a:off x="3563332" y="36296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40960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Hidden Sectors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633018" y="6475908"/>
            <a:ext cx="3877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0x0000: 0 Hidden Sectors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F70D9C-C24D-4845-9E7E-C6396F26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32FE4-41D0-4724-84D0-145241BE6A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451C26-F989-48CA-836C-F2B714CD4D9C}"/>
              </a:ext>
            </a:extLst>
          </p:cNvPr>
          <p:cNvSpPr/>
          <p:nvPr/>
        </p:nvSpPr>
        <p:spPr>
          <a:xfrm>
            <a:off x="92778" y="390494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F370E-387D-4A39-8C20-BB8E6FCA2597}"/>
              </a:ext>
            </a:extLst>
          </p:cNvPr>
          <p:cNvSpPr/>
          <p:nvPr/>
        </p:nvSpPr>
        <p:spPr>
          <a:xfrm>
            <a:off x="7986755" y="1199044"/>
            <a:ext cx="996990" cy="1772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C066-8433-404E-8EF8-6956AEBD0FC6}"/>
              </a:ext>
            </a:extLst>
          </p:cNvPr>
          <p:cNvSpPr txBox="1"/>
          <p:nvPr/>
        </p:nvSpPr>
        <p:spPr>
          <a:xfrm>
            <a:off x="3563332" y="38275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23860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3202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 Sector Count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09689" y="6466483"/>
            <a:ext cx="5724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0x0001F400: 128000 Sectors – 65.5 MB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06A988-2F5E-41FA-925E-3B32F41B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B3340-6EE5-407B-9767-36865461A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241193-AABB-423F-8F84-DEE1DFFD77AB}"/>
              </a:ext>
            </a:extLst>
          </p:cNvPr>
          <p:cNvSpPr/>
          <p:nvPr/>
        </p:nvSpPr>
        <p:spPr>
          <a:xfrm>
            <a:off x="92778" y="4093488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4D49B-07CD-4C89-A993-E69EFA94D05A}"/>
              </a:ext>
            </a:extLst>
          </p:cNvPr>
          <p:cNvSpPr/>
          <p:nvPr/>
        </p:nvSpPr>
        <p:spPr>
          <a:xfrm>
            <a:off x="4781642" y="1355503"/>
            <a:ext cx="996990" cy="1772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E4034-175C-4C2C-A682-C2CCB2D244E5}"/>
              </a:ext>
            </a:extLst>
          </p:cNvPr>
          <p:cNvSpPr txBox="1"/>
          <p:nvPr/>
        </p:nvSpPr>
        <p:spPr>
          <a:xfrm>
            <a:off x="3563332" y="40161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46611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 Number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3787170" y="6466483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0x80: 128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33B332-92BE-4713-B236-399EB315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9E9394-CFAD-4BDC-995F-C37EBE94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B9E33A-CB72-4CAB-B09C-33B176ADF2D7}"/>
              </a:ext>
            </a:extLst>
          </p:cNvPr>
          <p:cNvSpPr/>
          <p:nvPr/>
        </p:nvSpPr>
        <p:spPr>
          <a:xfrm>
            <a:off x="92778" y="4291455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64A9-3B39-4FD0-9F8B-F37C47C2B0D8}"/>
              </a:ext>
            </a:extLst>
          </p:cNvPr>
          <p:cNvSpPr/>
          <p:nvPr/>
        </p:nvSpPr>
        <p:spPr>
          <a:xfrm>
            <a:off x="5799741" y="1364929"/>
            <a:ext cx="261694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38BF3-87BC-44B5-9ED3-15B76AD2CD90}"/>
              </a:ext>
            </a:extLst>
          </p:cNvPr>
          <p:cNvSpPr txBox="1"/>
          <p:nvPr/>
        </p:nvSpPr>
        <p:spPr>
          <a:xfrm>
            <a:off x="3563332" y="42140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783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Windows NT Flags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3556338" y="646648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0x01: 1 Flag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A2AAC-38E4-451D-A623-D41887B3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8C132E-3E9A-4EE3-AA1B-923A7B152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96BC2C-A7EC-4A20-93C2-F240BC3BDA1F}"/>
              </a:ext>
            </a:extLst>
          </p:cNvPr>
          <p:cNvSpPr/>
          <p:nvPr/>
        </p:nvSpPr>
        <p:spPr>
          <a:xfrm>
            <a:off x="92778" y="4489421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1B542-D5F6-465E-9636-43D77982D13B}"/>
              </a:ext>
            </a:extLst>
          </p:cNvPr>
          <p:cNvSpPr/>
          <p:nvPr/>
        </p:nvSpPr>
        <p:spPr>
          <a:xfrm>
            <a:off x="6063687" y="1364929"/>
            <a:ext cx="252272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B19AB-ECD7-43A8-99DB-AD8D71D4570A}"/>
              </a:ext>
            </a:extLst>
          </p:cNvPr>
          <p:cNvSpPr txBox="1"/>
          <p:nvPr/>
        </p:nvSpPr>
        <p:spPr>
          <a:xfrm>
            <a:off x="3563332" y="4412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797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2629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555797" y="6457056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0x29: 29 – Next 3 fields are available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78D353-18F2-4B2F-8ED9-3FB0280B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5CFBE0-8480-47A5-BBF8-24411E64B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DE2C7A-D0A0-4709-B441-502D4B9A46A4}"/>
              </a:ext>
            </a:extLst>
          </p:cNvPr>
          <p:cNvSpPr/>
          <p:nvPr/>
        </p:nvSpPr>
        <p:spPr>
          <a:xfrm>
            <a:off x="92778" y="467796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A42AF-9B10-49C5-A574-7A62B486554D}"/>
              </a:ext>
            </a:extLst>
          </p:cNvPr>
          <p:cNvSpPr/>
          <p:nvPr/>
        </p:nvSpPr>
        <p:spPr>
          <a:xfrm>
            <a:off x="6318212" y="1364929"/>
            <a:ext cx="252272" cy="19049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9B6F1-76B7-4D35-A879-0C9668800599}"/>
              </a:ext>
            </a:extLst>
          </p:cNvPr>
          <p:cNvSpPr txBox="1"/>
          <p:nvPr/>
        </p:nvSpPr>
        <p:spPr>
          <a:xfrm>
            <a:off x="3563332" y="46005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308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Serial Number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863847" y="645715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0x8FC2FDE2: 8FC2-FDE2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0DCA5B-6FDC-46C1-B180-1D7F235D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E8C1A-EDC5-498F-8F90-28760836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B40CCE-2551-48A9-949D-286DEC3250A5}"/>
              </a:ext>
            </a:extLst>
          </p:cNvPr>
          <p:cNvSpPr/>
          <p:nvPr/>
        </p:nvSpPr>
        <p:spPr>
          <a:xfrm>
            <a:off x="92778" y="487100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E48AE-B0E0-44A3-B0B0-5606655FBB63}"/>
              </a:ext>
            </a:extLst>
          </p:cNvPr>
          <p:cNvSpPr/>
          <p:nvPr/>
        </p:nvSpPr>
        <p:spPr>
          <a:xfrm>
            <a:off x="6582372" y="1364929"/>
            <a:ext cx="1108748" cy="17939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477BA-CE41-4E30-B1F6-84AB59E99F60}"/>
              </a:ext>
            </a:extLst>
          </p:cNvPr>
          <p:cNvSpPr txBox="1"/>
          <p:nvPr/>
        </p:nvSpPr>
        <p:spPr>
          <a:xfrm>
            <a:off x="3563332" y="4793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08663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163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Serial Number Derivation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7A910-5869-42E8-9DBB-2F91467F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86331"/>
          <a:stretch/>
        </p:blipFill>
        <p:spPr>
          <a:xfrm>
            <a:off x="261328" y="1204532"/>
            <a:ext cx="8621345" cy="13985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DB6D2E-91F5-4646-8334-A6184C45579C}"/>
              </a:ext>
            </a:extLst>
          </p:cNvPr>
          <p:cNvSpPr/>
          <p:nvPr/>
        </p:nvSpPr>
        <p:spPr>
          <a:xfrm>
            <a:off x="4750454" y="2055943"/>
            <a:ext cx="1843386" cy="28530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CE00D-0EA3-472C-8719-1BE0A93FB963}"/>
              </a:ext>
            </a:extLst>
          </p:cNvPr>
          <p:cNvSpPr txBox="1"/>
          <p:nvPr/>
        </p:nvSpPr>
        <p:spPr>
          <a:xfrm>
            <a:off x="4607222" y="345108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0x8FC2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C9893-CF0C-4272-A8B7-C85CBB9D68B2}"/>
              </a:ext>
            </a:extLst>
          </p:cNvPr>
          <p:cNvSpPr txBox="1"/>
          <p:nvPr/>
        </p:nvSpPr>
        <p:spPr>
          <a:xfrm>
            <a:off x="4607222" y="559949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0xFDE2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61BF9-5C2E-45B5-85AC-94F79A3FA5ED}"/>
              </a:ext>
            </a:extLst>
          </p:cNvPr>
          <p:cNvSpPr txBox="1"/>
          <p:nvPr/>
        </p:nvSpPr>
        <p:spPr>
          <a:xfrm>
            <a:off x="1827297" y="28825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 &amp; Day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248CF-415A-49AB-95B9-B8AD4BD10B22}"/>
              </a:ext>
            </a:extLst>
          </p:cNvPr>
          <p:cNvSpPr txBox="1"/>
          <p:nvPr/>
        </p:nvSpPr>
        <p:spPr>
          <a:xfrm>
            <a:off x="1546547" y="394691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E50CA3-6886-4EA0-B7F1-24D3761C8B6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15218" y="3651143"/>
            <a:ext cx="789277" cy="7718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55976-D72A-40F5-B534-9338B682A96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715218" y="4950877"/>
            <a:ext cx="789277" cy="848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E46B4-54B6-47F6-B2F9-88ABA840950E}"/>
              </a:ext>
            </a:extLst>
          </p:cNvPr>
          <p:cNvSpPr txBox="1"/>
          <p:nvPr/>
        </p:nvSpPr>
        <p:spPr>
          <a:xfrm>
            <a:off x="6388888" y="448686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8FC2-FDE2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B652B-CD26-4964-B58F-7D3FB1482D75}"/>
              </a:ext>
            </a:extLst>
          </p:cNvPr>
          <p:cNvSpPr txBox="1"/>
          <p:nvPr/>
        </p:nvSpPr>
        <p:spPr>
          <a:xfrm>
            <a:off x="1541304" y="504471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 &amp; Minute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CA09A-2908-4FBE-94DD-B37A740DB385}"/>
              </a:ext>
            </a:extLst>
          </p:cNvPr>
          <p:cNvSpPr txBox="1"/>
          <p:nvPr/>
        </p:nvSpPr>
        <p:spPr>
          <a:xfrm>
            <a:off x="2904515" y="60873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C3E08-ECDE-47AF-A02A-84738CA2D9CE}"/>
              </a:ext>
            </a:extLst>
          </p:cNvPr>
          <p:cNvCxnSpPr>
            <a:cxnSpLocks/>
          </p:cNvCxnSpPr>
          <p:nvPr/>
        </p:nvCxnSpPr>
        <p:spPr>
          <a:xfrm>
            <a:off x="3704734" y="3082565"/>
            <a:ext cx="1001123" cy="368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13F692-0936-480E-92F7-8F8DB49D93AD}"/>
              </a:ext>
            </a:extLst>
          </p:cNvPr>
          <p:cNvCxnSpPr>
            <a:cxnSpLocks/>
          </p:cNvCxnSpPr>
          <p:nvPr/>
        </p:nvCxnSpPr>
        <p:spPr>
          <a:xfrm flipV="1">
            <a:off x="3730068" y="3843628"/>
            <a:ext cx="979339" cy="2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0E1BF8-8A81-496C-ADAB-39A144179A41}"/>
              </a:ext>
            </a:extLst>
          </p:cNvPr>
          <p:cNvCxnSpPr>
            <a:cxnSpLocks/>
          </p:cNvCxnSpPr>
          <p:nvPr/>
        </p:nvCxnSpPr>
        <p:spPr>
          <a:xfrm>
            <a:off x="3704734" y="5242966"/>
            <a:ext cx="902488" cy="368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6DFF2E-8368-461E-B608-272456419BDF}"/>
              </a:ext>
            </a:extLst>
          </p:cNvPr>
          <p:cNvCxnSpPr>
            <a:cxnSpLocks/>
          </p:cNvCxnSpPr>
          <p:nvPr/>
        </p:nvCxnSpPr>
        <p:spPr>
          <a:xfrm flipV="1">
            <a:off x="3704734" y="5969292"/>
            <a:ext cx="902488" cy="3181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9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2488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Label String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632734" y="6467318"/>
            <a:ext cx="5878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0x4E4F204E414D45202020: “No Name    “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63B52-0125-4903-9A30-70948A43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230291-7B62-472D-A95D-C78BBE65A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2CE756-DCF2-4E4F-9A71-8898E617C85A}"/>
              </a:ext>
            </a:extLst>
          </p:cNvPr>
          <p:cNvSpPr/>
          <p:nvPr/>
        </p:nvSpPr>
        <p:spPr>
          <a:xfrm>
            <a:off x="92778" y="507420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D9E53-4DC4-4576-9B7B-BB9687E8D9DD}"/>
              </a:ext>
            </a:extLst>
          </p:cNvPr>
          <p:cNvSpPr/>
          <p:nvPr/>
        </p:nvSpPr>
        <p:spPr>
          <a:xfrm>
            <a:off x="7720292" y="1375089"/>
            <a:ext cx="1261148" cy="1590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0F26A3-60E2-4FF8-A5F8-83007B3348FA}"/>
              </a:ext>
            </a:extLst>
          </p:cNvPr>
          <p:cNvSpPr txBox="1"/>
          <p:nvPr/>
        </p:nvSpPr>
        <p:spPr>
          <a:xfrm>
            <a:off x="3563332" y="49968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8FFDF-63C4-4AC6-8F69-982E4697DD17}"/>
              </a:ext>
            </a:extLst>
          </p:cNvPr>
          <p:cNvSpPr/>
          <p:nvPr/>
        </p:nvSpPr>
        <p:spPr>
          <a:xfrm>
            <a:off x="4784052" y="1533446"/>
            <a:ext cx="1525308" cy="15907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8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a File System?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03696" y="650448"/>
            <a:ext cx="6474290" cy="5997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file system provides the data structures necessary to store and retrieve data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in a file system is configured into different hierarchal structures that array files and directories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layers composing a file systems include additional data categories: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Containers that hold file contents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 / Block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describes a file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 to file storage location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Size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 times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that assigns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E4CAC-95C9-469A-9AFB-DA29CDF8CC82}"/>
              </a:ext>
            </a:extLst>
          </p:cNvPr>
          <p:cNvSpPr txBox="1"/>
          <p:nvPr/>
        </p:nvSpPr>
        <p:spPr>
          <a:xfrm>
            <a:off x="6577986" y="646045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B1764ED-2637-4401-9E16-FA3F62A8578B}"/>
              </a:ext>
            </a:extLst>
          </p:cNvPr>
          <p:cNvSpPr/>
          <p:nvPr/>
        </p:nvSpPr>
        <p:spPr>
          <a:xfrm>
            <a:off x="7428330" y="1150069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91D2FA-6C1E-45F5-BFB3-A4DC9579CE10}"/>
              </a:ext>
            </a:extLst>
          </p:cNvPr>
          <p:cNvSpPr/>
          <p:nvPr/>
        </p:nvSpPr>
        <p:spPr>
          <a:xfrm>
            <a:off x="7428330" y="224050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C6AA62B-118D-4293-9143-553B95CA5165}"/>
              </a:ext>
            </a:extLst>
          </p:cNvPr>
          <p:cNvSpPr/>
          <p:nvPr/>
        </p:nvSpPr>
        <p:spPr>
          <a:xfrm>
            <a:off x="7428330" y="335366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ACBA764-3CC3-4420-A507-1600636088A3}"/>
              </a:ext>
            </a:extLst>
          </p:cNvPr>
          <p:cNvSpPr/>
          <p:nvPr/>
        </p:nvSpPr>
        <p:spPr>
          <a:xfrm>
            <a:off x="7428330" y="446682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96DCBC-ABDD-4D2E-B0AE-A90A3C935126}"/>
              </a:ext>
            </a:extLst>
          </p:cNvPr>
          <p:cNvSpPr/>
          <p:nvPr/>
        </p:nvSpPr>
        <p:spPr>
          <a:xfrm>
            <a:off x="7428330" y="5579982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D0369-5B44-465E-84A5-A1E5BAAC1F98}"/>
              </a:ext>
            </a:extLst>
          </p:cNvPr>
          <p:cNvSpPr/>
          <p:nvPr/>
        </p:nvSpPr>
        <p:spPr>
          <a:xfrm>
            <a:off x="6674186" y="3940071"/>
            <a:ext cx="1989055" cy="270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0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Identifier String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2171350" y="6457158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0x4641543136202020: “FAT16   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E93AF-1F06-45F3-8A1E-8263D4A1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72298-F5A0-476F-BAAB-EDCE35087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ABFAA9-94FF-4C54-B43F-5A4AFBD07740}"/>
              </a:ext>
            </a:extLst>
          </p:cNvPr>
          <p:cNvSpPr/>
          <p:nvPr/>
        </p:nvSpPr>
        <p:spPr>
          <a:xfrm>
            <a:off x="92778" y="526724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333417-0D52-4F46-B553-B45071A67917}"/>
              </a:ext>
            </a:extLst>
          </p:cNvPr>
          <p:cNvSpPr txBox="1"/>
          <p:nvPr/>
        </p:nvSpPr>
        <p:spPr>
          <a:xfrm>
            <a:off x="3563332" y="51898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74232-7ADF-4361-8F9B-B7284A4489A4}"/>
              </a:ext>
            </a:extLst>
          </p:cNvPr>
          <p:cNvSpPr/>
          <p:nvPr/>
        </p:nvSpPr>
        <p:spPr>
          <a:xfrm>
            <a:off x="6318212" y="1513840"/>
            <a:ext cx="2175548" cy="19809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80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40F477-4315-4E73-AF85-899117602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Code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6A05F-AAA9-4328-A4C1-17DB93844C93}"/>
              </a:ext>
            </a:extLst>
          </p:cNvPr>
          <p:cNvSpPr/>
          <p:nvPr/>
        </p:nvSpPr>
        <p:spPr>
          <a:xfrm>
            <a:off x="4771387" y="6065520"/>
            <a:ext cx="3692864" cy="208442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2D56D-574D-4A69-8CAC-74D3D196CD33}"/>
              </a:ext>
            </a:extLst>
          </p:cNvPr>
          <p:cNvSpPr/>
          <p:nvPr/>
        </p:nvSpPr>
        <p:spPr>
          <a:xfrm>
            <a:off x="8464251" y="1509176"/>
            <a:ext cx="527349" cy="18508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9E7E3-850E-49B6-BDB6-BD4D534014C7}"/>
              </a:ext>
            </a:extLst>
          </p:cNvPr>
          <p:cNvSpPr/>
          <p:nvPr/>
        </p:nvSpPr>
        <p:spPr>
          <a:xfrm>
            <a:off x="4765040" y="1694259"/>
            <a:ext cx="4216400" cy="4371261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441D8B-AA4F-408C-873B-194303EF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6D622F-95D0-47E3-B810-17FB3D47B915}"/>
              </a:ext>
            </a:extLst>
          </p:cNvPr>
          <p:cNvSpPr/>
          <p:nvPr/>
        </p:nvSpPr>
        <p:spPr>
          <a:xfrm>
            <a:off x="92778" y="546028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EF8DB8-89C5-461E-AEE5-8EF9AABDA388}"/>
              </a:ext>
            </a:extLst>
          </p:cNvPr>
          <p:cNvSpPr txBox="1"/>
          <p:nvPr/>
        </p:nvSpPr>
        <p:spPr>
          <a:xfrm>
            <a:off x="3563332" y="5382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604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E09B95-C9C0-4E59-AFE9-661DDB0F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02" b="10809"/>
          <a:stretch/>
        </p:blipFill>
        <p:spPr>
          <a:xfrm>
            <a:off x="3931603" y="864074"/>
            <a:ext cx="5110931" cy="540988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01926" y="14726"/>
            <a:ext cx="8140148" cy="6994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Bootable Partition Signature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304B4-6AF2-435F-A564-A0DFEBC3191F}"/>
              </a:ext>
            </a:extLst>
          </p:cNvPr>
          <p:cNvSpPr/>
          <p:nvPr/>
        </p:nvSpPr>
        <p:spPr>
          <a:xfrm>
            <a:off x="1709678" y="6457158"/>
            <a:ext cx="5724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0x55AA: Bootable Partition Signature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DD910-30BC-4F9D-8F3F-3DA7C48ADD87}"/>
              </a:ext>
            </a:extLst>
          </p:cNvPr>
          <p:cNvSpPr/>
          <p:nvPr/>
        </p:nvSpPr>
        <p:spPr>
          <a:xfrm>
            <a:off x="8496071" y="6115372"/>
            <a:ext cx="515983" cy="15334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E4C5A-318D-4B41-A3CA-7EA090B9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8" y="1180189"/>
            <a:ext cx="3479981" cy="468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F1E43C-B135-443B-BF45-4797A363DC74}"/>
              </a:ext>
            </a:extLst>
          </p:cNvPr>
          <p:cNvSpPr/>
          <p:nvPr/>
        </p:nvSpPr>
        <p:spPr>
          <a:xfrm>
            <a:off x="92778" y="5653320"/>
            <a:ext cx="3479981" cy="205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2135E5-0B44-4071-AC37-7E2400C94C85}"/>
              </a:ext>
            </a:extLst>
          </p:cNvPr>
          <p:cNvSpPr txBox="1"/>
          <p:nvPr/>
        </p:nvSpPr>
        <p:spPr>
          <a:xfrm>
            <a:off x="3563332" y="55759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0433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2601687"/>
            <a:ext cx="8140148" cy="8273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Analysis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Practical Exercise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BBD11-C6A5-4B42-9330-55DDFDAD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4" y="1027046"/>
            <a:ext cx="8608372" cy="52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8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 Details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49429-8167-4706-8971-1DB0E3A2D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" b="6988"/>
          <a:stretch/>
        </p:blipFill>
        <p:spPr>
          <a:xfrm>
            <a:off x="123258" y="1357459"/>
            <a:ext cx="8897485" cy="735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376C4D-5B62-4847-8C14-F59393EA3AAD}"/>
              </a:ext>
            </a:extLst>
          </p:cNvPr>
          <p:cNvSpPr/>
          <p:nvPr/>
        </p:nvSpPr>
        <p:spPr>
          <a:xfrm>
            <a:off x="5749831" y="1906415"/>
            <a:ext cx="1216577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F8AEB-7E30-4187-ADA4-207133D2EEAF}"/>
              </a:ext>
            </a:extLst>
          </p:cNvPr>
          <p:cNvSpPr/>
          <p:nvPr/>
        </p:nvSpPr>
        <p:spPr>
          <a:xfrm>
            <a:off x="123257" y="1725104"/>
            <a:ext cx="1319044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A2EE8-C74C-4B0B-B914-E47458DC65B6}"/>
              </a:ext>
            </a:extLst>
          </p:cNvPr>
          <p:cNvSpPr/>
          <p:nvPr/>
        </p:nvSpPr>
        <p:spPr>
          <a:xfrm>
            <a:off x="3622172" y="1538769"/>
            <a:ext cx="1788813" cy="186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09805-B644-4094-83A4-55B9212E6C01}"/>
              </a:ext>
            </a:extLst>
          </p:cNvPr>
          <p:cNvSpPr/>
          <p:nvPr/>
        </p:nvSpPr>
        <p:spPr>
          <a:xfrm>
            <a:off x="1559273" y="1538769"/>
            <a:ext cx="1900364" cy="18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68358-AAA5-40DF-890D-615FA9328A5B}"/>
              </a:ext>
            </a:extLst>
          </p:cNvPr>
          <p:cNvSpPr/>
          <p:nvPr/>
        </p:nvSpPr>
        <p:spPr>
          <a:xfrm>
            <a:off x="5563385" y="1537198"/>
            <a:ext cx="1533686" cy="187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BBEEA-7FCE-4923-B63C-32618E358320}"/>
              </a:ext>
            </a:extLst>
          </p:cNvPr>
          <p:cNvSpPr txBox="1"/>
          <p:nvPr/>
        </p:nvSpPr>
        <p:spPr>
          <a:xfrm>
            <a:off x="2087366" y="3035431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DOS / MBR Record Sector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 Offset: 0x3C+2 =&gt; 62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OEM-ID: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mkdosfs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Sectors: 30720 =&gt; 15.7 MB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 Descriptor: 0xF8 =&gt; Hard Disk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 Number =&gt; 0x3F441E25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File system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0015B-0459-4A5D-88B1-ADBA3A9E53DE}"/>
              </a:ext>
            </a:extLst>
          </p:cNvPr>
          <p:cNvSpPr/>
          <p:nvPr/>
        </p:nvSpPr>
        <p:spPr>
          <a:xfrm>
            <a:off x="1076935" y="1913639"/>
            <a:ext cx="2382701" cy="17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61477-EC06-4791-9240-6EA9CAE6346E}"/>
              </a:ext>
            </a:extLst>
          </p:cNvPr>
          <p:cNvSpPr/>
          <p:nvPr/>
        </p:nvSpPr>
        <p:spPr>
          <a:xfrm>
            <a:off x="3444632" y="1727305"/>
            <a:ext cx="2041768" cy="17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B0973AE0-76C2-4E02-B4EE-2BB9846084AC}"/>
              </a:ext>
            </a:extLst>
          </p:cNvPr>
          <p:cNvSpPr/>
          <p:nvPr/>
        </p:nvSpPr>
        <p:spPr>
          <a:xfrm>
            <a:off x="353245" y="825396"/>
            <a:ext cx="8437509" cy="42952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the given image find the following information: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reserved area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root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data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hexdump show the header for each of the following: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reserved area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FAT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root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the data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these results with the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4B3BA-D114-41F2-A963-B6BACC327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17330" y="53868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487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Analysis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2BBD11-C6A5-4B42-9330-55DDFDAD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" y="2933293"/>
            <a:ext cx="6058923" cy="3707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AD45B2-08AA-4441-996E-FFBC312085E9}"/>
              </a:ext>
            </a:extLst>
          </p:cNvPr>
          <p:cNvSpPr/>
          <p:nvPr/>
        </p:nvSpPr>
        <p:spPr>
          <a:xfrm>
            <a:off x="850509" y="5558223"/>
            <a:ext cx="3778050" cy="43533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2438-C0B0-4CFA-9F62-D952DDA7C4DE}"/>
              </a:ext>
            </a:extLst>
          </p:cNvPr>
          <p:cNvSpPr/>
          <p:nvPr/>
        </p:nvSpPr>
        <p:spPr>
          <a:xfrm>
            <a:off x="850509" y="6146129"/>
            <a:ext cx="3778050" cy="43533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47AE9-9391-433F-8BAC-6226C35CBF2C}"/>
              </a:ext>
            </a:extLst>
          </p:cNvPr>
          <p:cNvSpPr txBox="1"/>
          <p:nvPr/>
        </p:nvSpPr>
        <p:spPr>
          <a:xfrm>
            <a:off x="6274304" y="3889417"/>
            <a:ext cx="2771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 / Sector: 512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Reserved Sectors: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FATs: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Directory Entries: 512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Sectors / FAT: 119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Sectors: 30,720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668D62-5920-4848-8821-578CA732A537}"/>
              </a:ext>
            </a:extLst>
          </p:cNvPr>
          <p:cNvSpPr/>
          <p:nvPr/>
        </p:nvSpPr>
        <p:spPr>
          <a:xfrm>
            <a:off x="3487081" y="3363483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644B-29E2-49C3-9CFE-4A017E745B16}"/>
              </a:ext>
            </a:extLst>
          </p:cNvPr>
          <p:cNvSpPr/>
          <p:nvPr/>
        </p:nvSpPr>
        <p:spPr>
          <a:xfrm>
            <a:off x="4175237" y="3363483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2C1AF1-AAE2-4E4B-A329-C2B0F4FE3A81}"/>
              </a:ext>
            </a:extLst>
          </p:cNvPr>
          <p:cNvSpPr/>
          <p:nvPr/>
        </p:nvSpPr>
        <p:spPr>
          <a:xfrm>
            <a:off x="847896" y="3514186"/>
            <a:ext cx="203094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5AB29F-1100-40CE-90FD-2158C01A4B9C}"/>
              </a:ext>
            </a:extLst>
          </p:cNvPr>
          <p:cNvSpPr/>
          <p:nvPr/>
        </p:nvSpPr>
        <p:spPr>
          <a:xfrm>
            <a:off x="1088697" y="3514186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908EB-C979-41AB-8506-AF035347E048}"/>
              </a:ext>
            </a:extLst>
          </p:cNvPr>
          <p:cNvSpPr/>
          <p:nvPr/>
        </p:nvSpPr>
        <p:spPr>
          <a:xfrm>
            <a:off x="2258358" y="3514186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EC59FD-B8CC-4D56-AB71-45F142C5E0BE}"/>
              </a:ext>
            </a:extLst>
          </p:cNvPr>
          <p:cNvSpPr/>
          <p:nvPr/>
        </p:nvSpPr>
        <p:spPr>
          <a:xfrm>
            <a:off x="1542755" y="3514185"/>
            <a:ext cx="406187" cy="16968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39052A-1287-4471-9B73-93431BA9425D}"/>
              </a:ext>
            </a:extLst>
          </p:cNvPr>
          <p:cNvSpPr/>
          <p:nvPr/>
        </p:nvSpPr>
        <p:spPr>
          <a:xfrm>
            <a:off x="823849" y="3363483"/>
            <a:ext cx="3778050" cy="219474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3AA3FAC8-FED2-4ADF-83CE-A9E57F9BBD1A}"/>
              </a:ext>
            </a:extLst>
          </p:cNvPr>
          <p:cNvSpPr/>
          <p:nvPr/>
        </p:nvSpPr>
        <p:spPr>
          <a:xfrm>
            <a:off x="257902" y="660385"/>
            <a:ext cx="8628195" cy="21526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the image we can find the following information from the reserved area: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/ Sector: 512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Sectors: 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FATs: 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 Entries: 512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Sectors / FAT: 119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Sectors: 30,720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61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6436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643657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643657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643656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3888305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18177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4985117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167423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48948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167423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454254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311466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751416" y="6277079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239 -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6" y="4219133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735654" y="584321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?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239096" y="4167423"/>
            <a:ext cx="699772" cy="1675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634215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262214" y="974816"/>
            <a:ext cx="8628195" cy="6917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just from the information found in the reserved area we denote the following: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2749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751416" y="227492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7076387" y="22546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4676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FBA62-A6E7-4ECE-8555-CA8917DD9094}"/>
              </a:ext>
            </a:extLst>
          </p:cNvPr>
          <p:cNvCxnSpPr>
            <a:cxnSpLocks/>
          </p:cNvCxnSpPr>
          <p:nvPr/>
        </p:nvCxnSpPr>
        <p:spPr>
          <a:xfrm flipH="1">
            <a:off x="2353495" y="3890127"/>
            <a:ext cx="2557870" cy="63767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5F9DA0-8A22-4E4D-9F6A-33DB2ED54CF2}"/>
              </a:ext>
            </a:extLst>
          </p:cNvPr>
          <p:cNvCxnSpPr>
            <a:cxnSpLocks/>
          </p:cNvCxnSpPr>
          <p:nvPr/>
        </p:nvCxnSpPr>
        <p:spPr>
          <a:xfrm>
            <a:off x="4826000" y="3890127"/>
            <a:ext cx="3836293" cy="63767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798CE46-5475-43D7-9CB1-FC8837909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42046"/>
              </p:ext>
            </p:extLst>
          </p:nvPr>
        </p:nvGraphicFramePr>
        <p:xfrm>
          <a:off x="2353495" y="4497448"/>
          <a:ext cx="6318225" cy="222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" name="Worksheet" r:id="rId3" imgW="4694062" imgH="1653556" progId="Excel.Sheet.12">
                  <p:embed/>
                </p:oleObj>
              </mc:Choice>
              <mc:Fallback>
                <p:oleObj name="Worksheet" r:id="rId3" imgW="4694062" imgH="1653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3495" y="4497448"/>
                        <a:ext cx="6318225" cy="2226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6198205-9870-42AB-9FA6-A95DC0A8D6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62214" y="2853312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4329026" y="2853312"/>
            <a:ext cx="1168400" cy="1175131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F6087D3B-9168-4E63-B8B6-F507A8FF78CF}"/>
              </a:ext>
            </a:extLst>
          </p:cNvPr>
          <p:cNvSpPr/>
          <p:nvPr/>
        </p:nvSpPr>
        <p:spPr>
          <a:xfrm>
            <a:off x="201254" y="782320"/>
            <a:ext cx="8800506" cy="196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entry of the root directory is 32 bytes in size</a:t>
            </a:r>
          </a:p>
          <a:p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root directory has a total of 512 entries, which was found in the reserved area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 * 32 = 16,384 bytes / 512 bytes / sector = 32 sectors </a:t>
            </a:r>
          </a:p>
        </p:txBody>
      </p:sp>
    </p:spTree>
    <p:extLst>
      <p:ext uri="{BB962C8B-B14F-4D97-AF65-F5344CB8AC3E}">
        <p14:creationId xmlns:p14="http://schemas.microsoft.com/office/powerpoint/2010/main" val="2853295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Data Categories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C47DA-DB33-4D38-B245-63F0B0BFA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" r="3055" b="2845"/>
          <a:stretch/>
        </p:blipFill>
        <p:spPr>
          <a:xfrm>
            <a:off x="2988444" y="1497607"/>
            <a:ext cx="5957426" cy="386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BE0FF-4553-4836-84BB-D1610E0EA470}"/>
              </a:ext>
            </a:extLst>
          </p:cNvPr>
          <p:cNvSpPr txBox="1"/>
          <p:nvPr/>
        </p:nvSpPr>
        <p:spPr>
          <a:xfrm>
            <a:off x="325225" y="548580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882420-7134-4B70-9D45-50FF7D0FFF49}"/>
              </a:ext>
            </a:extLst>
          </p:cNvPr>
          <p:cNvSpPr/>
          <p:nvPr/>
        </p:nvSpPr>
        <p:spPr>
          <a:xfrm>
            <a:off x="1175569" y="10526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60CDA2-1CF9-4CFF-B1AE-174E8B050DDD}"/>
              </a:ext>
            </a:extLst>
          </p:cNvPr>
          <p:cNvSpPr/>
          <p:nvPr/>
        </p:nvSpPr>
        <p:spPr>
          <a:xfrm>
            <a:off x="1175569" y="214303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FCD6E2-9EF7-441E-896D-3F2C5D88550C}"/>
              </a:ext>
            </a:extLst>
          </p:cNvPr>
          <p:cNvSpPr/>
          <p:nvPr/>
        </p:nvSpPr>
        <p:spPr>
          <a:xfrm>
            <a:off x="1175569" y="325619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BD09F16-F890-4AD5-995D-88327BE26192}"/>
              </a:ext>
            </a:extLst>
          </p:cNvPr>
          <p:cNvSpPr/>
          <p:nvPr/>
        </p:nvSpPr>
        <p:spPr>
          <a:xfrm>
            <a:off x="1175569" y="436935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73A380F-193B-4DA6-B604-6FC91619A593}"/>
              </a:ext>
            </a:extLst>
          </p:cNvPr>
          <p:cNvSpPr/>
          <p:nvPr/>
        </p:nvSpPr>
        <p:spPr>
          <a:xfrm>
            <a:off x="1175569" y="5482517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E2514-EFCE-452A-BA86-A84509BEB516}"/>
              </a:ext>
            </a:extLst>
          </p:cNvPr>
          <p:cNvSpPr/>
          <p:nvPr/>
        </p:nvSpPr>
        <p:spPr>
          <a:xfrm>
            <a:off x="421425" y="3842606"/>
            <a:ext cx="1989055" cy="270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64365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643657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643657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643656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3888305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18177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4985117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167423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321379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48948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167423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454254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311466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627986" y="6277079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7" y="4219133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263850" y="4991616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167424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634215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262214" y="899400"/>
            <a:ext cx="8628195" cy="9612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from the information found in the reserved area and knowledge of the root directory we can specify all values for the FAT16 data structure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2749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27492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682487" y="22749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749116" y="227462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</p:spTree>
    <p:extLst>
      <p:ext uri="{BB962C8B-B14F-4D97-AF65-F5344CB8AC3E}">
        <p14:creationId xmlns:p14="http://schemas.microsoft.com/office/powerpoint/2010/main" val="2285786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Reserve Area Structure - Practical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stomShape 1">
            <a:extLst>
              <a:ext uri="{FF2B5EF4-FFF2-40B4-BE49-F238E27FC236}">
                <a16:creationId xmlns:a16="http://schemas.microsoft.com/office/drawing/2014/main" id="{37CF903E-E5EC-4446-8FE2-1276F9432053}"/>
              </a:ext>
            </a:extLst>
          </p:cNvPr>
          <p:cNvSpPr/>
          <p:nvPr/>
        </p:nvSpPr>
        <p:spPr>
          <a:xfrm>
            <a:off x="130239" y="2567943"/>
            <a:ext cx="4196664" cy="159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 from hexdump analysis: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Reserved Area: Sector 0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Area: Sector 1 – 119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  <a:r>
              <a:rPr lang="en-US" sz="16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Area: Sector 120 – 238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Root Directory: 239 – 270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Data Area: 239 - 30719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DAE4A-8B5D-4821-81B7-FDC0E175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48"/>
          <a:stretch/>
        </p:blipFill>
        <p:spPr>
          <a:xfrm>
            <a:off x="4419263" y="1328746"/>
            <a:ext cx="4510463" cy="4200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B5749-52EF-46CE-9500-FB6DFD727FA0}"/>
              </a:ext>
            </a:extLst>
          </p:cNvPr>
          <p:cNvSpPr txBox="1"/>
          <p:nvPr/>
        </p:nvSpPr>
        <p:spPr>
          <a:xfrm>
            <a:off x="7296346" y="278266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8AF368-764C-47D2-B140-3FE04FE4B17D}"/>
              </a:ext>
            </a:extLst>
          </p:cNvPr>
          <p:cNvSpPr txBox="1"/>
          <p:nvPr/>
        </p:nvSpPr>
        <p:spPr>
          <a:xfrm>
            <a:off x="6081859" y="4056857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31F85-2A3B-4FEC-81BA-871EB183447F}"/>
              </a:ext>
            </a:extLst>
          </p:cNvPr>
          <p:cNvSpPr txBox="1"/>
          <p:nvPr/>
        </p:nvSpPr>
        <p:spPr>
          <a:xfrm>
            <a:off x="6081859" y="4276951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243BC-B71C-4CD1-9596-6C551BFCD28A}"/>
              </a:ext>
            </a:extLst>
          </p:cNvPr>
          <p:cNvSpPr txBox="1"/>
          <p:nvPr/>
        </p:nvSpPr>
        <p:spPr>
          <a:xfrm>
            <a:off x="6757044" y="4629759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2539DB-0577-46FA-A186-6F69E4B11A6B}"/>
              </a:ext>
            </a:extLst>
          </p:cNvPr>
          <p:cNvSpPr txBox="1"/>
          <p:nvPr/>
        </p:nvSpPr>
        <p:spPr>
          <a:xfrm>
            <a:off x="6246545" y="4438620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E3EB6C-D607-4010-AE2B-6301E24FC715}"/>
              </a:ext>
            </a:extLst>
          </p:cNvPr>
          <p:cNvSpPr txBox="1"/>
          <p:nvPr/>
        </p:nvSpPr>
        <p:spPr>
          <a:xfrm>
            <a:off x="7143827" y="4820898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386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Analyze Files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838034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204648" y="2838033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71803" y="2838033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58601" y="2838032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723378" y="4082681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500623" y="6376147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836197" y="3515755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193586" y="5179493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flipH="1" flipV="1">
            <a:off x="1975756" y="4361799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400837" y="3515755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822850" y="568386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flipH="1" flipV="1">
            <a:off x="3540396" y="4361799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73010" y="3648630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132085" y="2505842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4627986" y="6471455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914077" y="4413509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263850" y="5185992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361800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507357" y="2828591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70363" y="24692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92107" y="2469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49102" y="2469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682487" y="24692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749116" y="246899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  <p:sp>
        <p:nvSpPr>
          <p:cNvPr id="28" name="CustomShape 1">
            <a:extLst>
              <a:ext uri="{FF2B5EF4-FFF2-40B4-BE49-F238E27FC236}">
                <a16:creationId xmlns:a16="http://schemas.microsoft.com/office/drawing/2014/main" id="{EE680102-0C5B-4700-B599-7C5A1B6E030E}"/>
              </a:ext>
            </a:extLst>
          </p:cNvPr>
          <p:cNvSpPr/>
          <p:nvPr/>
        </p:nvSpPr>
        <p:spPr>
          <a:xfrm>
            <a:off x="262214" y="737332"/>
            <a:ext cx="8628195" cy="15876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that we have confirmed the proper size of the FAT16 file system and the component parts, the next thing to do is to consolidate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 Entries</a:t>
            </a:r>
          </a:p>
        </p:txBody>
      </p:sp>
    </p:spTree>
    <p:extLst>
      <p:ext uri="{BB962C8B-B14F-4D97-AF65-F5344CB8AC3E}">
        <p14:creationId xmlns:p14="http://schemas.microsoft.com/office/powerpoint/2010/main" val="3731715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422EEF5-1B4D-446D-B979-EEB09ACC4B99}"/>
              </a:ext>
            </a:extLst>
          </p:cNvPr>
          <p:cNvSpPr/>
          <p:nvPr/>
        </p:nvSpPr>
        <p:spPr>
          <a:xfrm>
            <a:off x="196225" y="623320"/>
            <a:ext cx="8693249" cy="4206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is located from sector 1 – 119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1F1E6-9AC1-4429-A4B1-4E0B557C689E}"/>
              </a:ext>
            </a:extLst>
          </p:cNvPr>
          <p:cNvSpPr/>
          <p:nvPr/>
        </p:nvSpPr>
        <p:spPr>
          <a:xfrm>
            <a:off x="3514660" y="144980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1 – 119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5A9C0-4014-45A6-A4A4-EF106733CC3B}"/>
              </a:ext>
            </a:extLst>
          </p:cNvPr>
          <p:cNvCxnSpPr>
            <a:cxnSpLocks/>
          </p:cNvCxnSpPr>
          <p:nvPr/>
        </p:nvCxnSpPr>
        <p:spPr>
          <a:xfrm>
            <a:off x="4572888" y="1819136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183CF-7147-41D9-B4E9-DAB1B4210641}"/>
              </a:ext>
            </a:extLst>
          </p:cNvPr>
          <p:cNvSpPr/>
          <p:nvPr/>
        </p:nvSpPr>
        <p:spPr>
          <a:xfrm>
            <a:off x="3307872" y="210878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512 – 60,928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B4D4E-7A39-4DDF-BE03-08949AB53BBB}"/>
              </a:ext>
            </a:extLst>
          </p:cNvPr>
          <p:cNvCxnSpPr>
            <a:cxnSpLocks/>
          </p:cNvCxnSpPr>
          <p:nvPr/>
        </p:nvCxnSpPr>
        <p:spPr>
          <a:xfrm>
            <a:off x="4564162" y="2430983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28622-F409-4A17-A741-A3831284BB12}"/>
              </a:ext>
            </a:extLst>
          </p:cNvPr>
          <p:cNvSpPr/>
          <p:nvPr/>
        </p:nvSpPr>
        <p:spPr>
          <a:xfrm>
            <a:off x="2963227" y="277370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0x200 – 0xEE00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3DD35-C56B-4344-9C0D-64195592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9" y="3924763"/>
            <a:ext cx="8154645" cy="25727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BAF47D-1D25-4E50-810A-835F7E2B7926}"/>
              </a:ext>
            </a:extLst>
          </p:cNvPr>
          <p:cNvSpPr/>
          <p:nvPr/>
        </p:nvSpPr>
        <p:spPr>
          <a:xfrm>
            <a:off x="1503283" y="4130190"/>
            <a:ext cx="5057773" cy="58855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93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E383A-640C-439D-9044-6B8356E1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989"/>
              </p:ext>
            </p:extLst>
          </p:nvPr>
        </p:nvGraphicFramePr>
        <p:xfrm>
          <a:off x="6769741" y="1015321"/>
          <a:ext cx="2067560" cy="5394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DB08161-E35C-43B0-9AE1-9C22F81A8ABB}"/>
              </a:ext>
            </a:extLst>
          </p:cNvPr>
          <p:cNvSpPr txBox="1"/>
          <p:nvPr/>
        </p:nvSpPr>
        <p:spPr>
          <a:xfrm>
            <a:off x="7550086" y="69232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5EFD2-4BE1-4FE3-A95F-3A21FCF3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2" y="4689414"/>
            <a:ext cx="6300017" cy="19876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0FDBEE-4A57-40FE-B399-A7B2C38C3A5B}"/>
              </a:ext>
            </a:extLst>
          </p:cNvPr>
          <p:cNvSpPr/>
          <p:nvPr/>
        </p:nvSpPr>
        <p:spPr>
          <a:xfrm>
            <a:off x="198972" y="4832289"/>
            <a:ext cx="4706403" cy="50669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C449E0E-CE6A-4774-8711-0F9A465CC9AF}"/>
              </a:ext>
            </a:extLst>
          </p:cNvPr>
          <p:cNvSpPr/>
          <p:nvPr/>
        </p:nvSpPr>
        <p:spPr>
          <a:xfrm>
            <a:off x="95897" y="767388"/>
            <a:ext cx="6487578" cy="35950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specifies where in storage the contents of a file reside</a:t>
            </a:r>
          </a:p>
          <a:p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order to find the contents of a file we will follow the next sector until an end of file marker is indicated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Allocation Table only tells one part of the story, we will also need the directory entries to know which files are associated with which sectors in the FAT</a:t>
            </a:r>
          </a:p>
        </p:txBody>
      </p:sp>
    </p:spTree>
    <p:extLst>
      <p:ext uri="{BB962C8B-B14F-4D97-AF65-F5344CB8AC3E}">
        <p14:creationId xmlns:p14="http://schemas.microsoft.com/office/powerpoint/2010/main" val="2109811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422EEF5-1B4D-446D-B979-EEB09ACC4B99}"/>
              </a:ext>
            </a:extLst>
          </p:cNvPr>
          <p:cNvSpPr/>
          <p:nvPr/>
        </p:nvSpPr>
        <p:spPr>
          <a:xfrm>
            <a:off x="196225" y="623320"/>
            <a:ext cx="8693249" cy="4206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root directory structure from sector 239 – 271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1F1E6-9AC1-4429-A4B1-4E0B557C689E}"/>
              </a:ext>
            </a:extLst>
          </p:cNvPr>
          <p:cNvSpPr/>
          <p:nvPr/>
        </p:nvSpPr>
        <p:spPr>
          <a:xfrm>
            <a:off x="3376801" y="121413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Sector 239 – 271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5A9C0-4014-45A6-A4A4-EF106733CC3B}"/>
              </a:ext>
            </a:extLst>
          </p:cNvPr>
          <p:cNvCxnSpPr>
            <a:cxnSpLocks/>
          </p:cNvCxnSpPr>
          <p:nvPr/>
        </p:nvCxnSpPr>
        <p:spPr>
          <a:xfrm>
            <a:off x="4572888" y="1564610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183CF-7147-41D9-B4E9-DAB1B4210641}"/>
              </a:ext>
            </a:extLst>
          </p:cNvPr>
          <p:cNvSpPr/>
          <p:nvPr/>
        </p:nvSpPr>
        <p:spPr>
          <a:xfrm>
            <a:off x="2963227" y="1873114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122,368 – 138,752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B4D4E-7A39-4DDF-BE03-08949AB53BBB}"/>
              </a:ext>
            </a:extLst>
          </p:cNvPr>
          <p:cNvCxnSpPr>
            <a:cxnSpLocks/>
          </p:cNvCxnSpPr>
          <p:nvPr/>
        </p:nvCxnSpPr>
        <p:spPr>
          <a:xfrm>
            <a:off x="4564162" y="2214165"/>
            <a:ext cx="0" cy="337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28622-F409-4A17-A741-A3831284BB12}"/>
              </a:ext>
            </a:extLst>
          </p:cNvPr>
          <p:cNvSpPr/>
          <p:nvPr/>
        </p:nvSpPr>
        <p:spPr>
          <a:xfrm>
            <a:off x="2687510" y="2538030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0x1DE00 – 0x21E00</a:t>
            </a:r>
            <a:endParaRPr lang="en-US" dirty="0"/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2060B8D7-D0C0-47A9-B86D-E245DE40257C}"/>
              </a:ext>
            </a:extLst>
          </p:cNvPr>
          <p:cNvSpPr/>
          <p:nvPr/>
        </p:nvSpPr>
        <p:spPr>
          <a:xfrm>
            <a:off x="196225" y="3165865"/>
            <a:ext cx="8693249" cy="10021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this information, we can craft a hexdump that will only display the specific areas of disk we want to analyze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5EB52-45D9-47CB-BDD9-82AD18A72BAE}"/>
              </a:ext>
            </a:extLst>
          </p:cNvPr>
          <p:cNvSpPr/>
          <p:nvPr/>
        </p:nvSpPr>
        <p:spPr>
          <a:xfrm>
            <a:off x="68930" y="5083644"/>
            <a:ext cx="8990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0" b="1" dirty="0">
                <a:latin typeface="Courier New" panose="02070309020205020404" pitchFamily="49" charset="0"/>
                <a:cs typeface="Courier New" panose="02070309020205020404" pitchFamily="49" charset="0"/>
              </a:rPr>
              <a:t>sudo dd if=fat-img-kw.dd bs=512 count=271 | hexdump –C –s 122368 –n 16384</a:t>
            </a:r>
            <a:endParaRPr lang="en-US" sz="1580" dirty="0"/>
          </a:p>
        </p:txBody>
      </p:sp>
      <p:sp>
        <p:nvSpPr>
          <p:cNvPr id="19" name="CustomShape 1">
            <a:extLst>
              <a:ext uri="{FF2B5EF4-FFF2-40B4-BE49-F238E27FC236}">
                <a16:creationId xmlns:a16="http://schemas.microsoft.com/office/drawing/2014/main" id="{D09A1922-6624-4675-93A1-199825C3EA0C}"/>
              </a:ext>
            </a:extLst>
          </p:cNvPr>
          <p:cNvSpPr/>
          <p:nvPr/>
        </p:nvSpPr>
        <p:spPr>
          <a:xfrm>
            <a:off x="196225" y="5643868"/>
            <a:ext cx="8827923" cy="9266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English: Take the binary output of the raw dd image in blocks of 512 through sector 271 and display both the hexadecimal and ASCII starting at byte 122,368 for 16,384 bytes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2BD65-8C4D-487E-9EF5-CF15D22BFEC3}"/>
              </a:ext>
            </a:extLst>
          </p:cNvPr>
          <p:cNvSpPr/>
          <p:nvPr/>
        </p:nvSpPr>
        <p:spPr>
          <a:xfrm>
            <a:off x="4402007" y="3969806"/>
            <a:ext cx="1055343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sectors</a:t>
            </a:r>
            <a:endParaRPr lang="en-US" sz="158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75F867-824A-49EC-8408-76D5F3515D14}"/>
              </a:ext>
            </a:extLst>
          </p:cNvPr>
          <p:cNvCxnSpPr>
            <a:cxnSpLocks/>
          </p:cNvCxnSpPr>
          <p:nvPr/>
        </p:nvCxnSpPr>
        <p:spPr>
          <a:xfrm flipH="1">
            <a:off x="4918792" y="4283510"/>
            <a:ext cx="1" cy="778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C80C7-BF6B-45CB-BB00-69F1C22C61CE}"/>
              </a:ext>
            </a:extLst>
          </p:cNvPr>
          <p:cNvSpPr/>
          <p:nvPr/>
        </p:nvSpPr>
        <p:spPr>
          <a:xfrm>
            <a:off x="7526207" y="3938119"/>
            <a:ext cx="1055343" cy="33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8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endParaRPr lang="en-US" sz="158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9A80A-7EBE-49EB-939C-4ABF411C3E8E}"/>
              </a:ext>
            </a:extLst>
          </p:cNvPr>
          <p:cNvCxnSpPr>
            <a:cxnSpLocks/>
          </p:cNvCxnSpPr>
          <p:nvPr/>
        </p:nvCxnSpPr>
        <p:spPr>
          <a:xfrm flipH="1">
            <a:off x="7526207" y="4220000"/>
            <a:ext cx="527672" cy="863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7971F6-C59A-4E98-9D3B-65F5D721BB8B}"/>
              </a:ext>
            </a:extLst>
          </p:cNvPr>
          <p:cNvCxnSpPr>
            <a:cxnSpLocks/>
          </p:cNvCxnSpPr>
          <p:nvPr/>
        </p:nvCxnSpPr>
        <p:spPr>
          <a:xfrm>
            <a:off x="8053878" y="4220000"/>
            <a:ext cx="608415" cy="863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78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1E937-21AE-4209-B6B2-91BE2461B4E5}"/>
              </a:ext>
            </a:extLst>
          </p:cNvPr>
          <p:cNvSpPr/>
          <p:nvPr/>
        </p:nvSpPr>
        <p:spPr>
          <a:xfrm>
            <a:off x="1880552" y="801278"/>
            <a:ext cx="4482541" cy="71028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203B-ABD5-4FFC-B6B8-B10E0E6725CD}"/>
              </a:ext>
            </a:extLst>
          </p:cNvPr>
          <p:cNvSpPr/>
          <p:nvPr/>
        </p:nvSpPr>
        <p:spPr>
          <a:xfrm>
            <a:off x="1880551" y="1539845"/>
            <a:ext cx="4482541" cy="63774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FC5E-C62B-4486-9960-EB044AFC53DD}"/>
              </a:ext>
            </a:extLst>
          </p:cNvPr>
          <p:cNvSpPr/>
          <p:nvPr/>
        </p:nvSpPr>
        <p:spPr>
          <a:xfrm>
            <a:off x="1880551" y="2204786"/>
            <a:ext cx="4482541" cy="69251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14347-CFCA-4F51-B2AB-E4D090D2176A}"/>
              </a:ext>
            </a:extLst>
          </p:cNvPr>
          <p:cNvSpPr/>
          <p:nvPr/>
        </p:nvSpPr>
        <p:spPr>
          <a:xfrm>
            <a:off x="1880550" y="2916159"/>
            <a:ext cx="4482541" cy="63774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B9649-6021-4797-BCE5-638D4743B010}"/>
              </a:ext>
            </a:extLst>
          </p:cNvPr>
          <p:cNvSpPr/>
          <p:nvPr/>
        </p:nvSpPr>
        <p:spPr>
          <a:xfrm>
            <a:off x="1880549" y="3582186"/>
            <a:ext cx="4482541" cy="692519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42080-70F3-4665-8FA4-DD2EABDFBB5F}"/>
              </a:ext>
            </a:extLst>
          </p:cNvPr>
          <p:cNvSpPr/>
          <p:nvPr/>
        </p:nvSpPr>
        <p:spPr>
          <a:xfrm>
            <a:off x="1880549" y="4301899"/>
            <a:ext cx="4482541" cy="692519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B742C-376B-46F2-B34B-66C5A0B5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53" y="801278"/>
            <a:ext cx="68008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6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Entries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D9C529-99A1-42C5-8AFA-9D0B24CF1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03437"/>
              </p:ext>
            </p:extLst>
          </p:nvPr>
        </p:nvGraphicFramePr>
        <p:xfrm>
          <a:off x="398337" y="2944692"/>
          <a:ext cx="2917379" cy="255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5" name="Worksheet" r:id="rId3" imgW="1889618" imgH="1653556" progId="Excel.Sheet.12">
                  <p:embed/>
                </p:oleObj>
              </mc:Choice>
              <mc:Fallback>
                <p:oleObj name="Worksheet" r:id="rId3" imgW="1889618" imgH="16535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337" y="2944692"/>
                        <a:ext cx="2917379" cy="255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87594"/>
          <a:stretch/>
        </p:blipFill>
        <p:spPr>
          <a:xfrm>
            <a:off x="228567" y="1069635"/>
            <a:ext cx="8686866" cy="8587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C66D2C-BCF7-49BA-B5AE-48DB501C7F25}"/>
              </a:ext>
            </a:extLst>
          </p:cNvPr>
          <p:cNvSpPr/>
          <p:nvPr/>
        </p:nvSpPr>
        <p:spPr>
          <a:xfrm>
            <a:off x="1343226" y="1498997"/>
            <a:ext cx="2587752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93499-06B5-459E-8356-5CEB263FF812}"/>
              </a:ext>
            </a:extLst>
          </p:cNvPr>
          <p:cNvSpPr/>
          <p:nvPr/>
        </p:nvSpPr>
        <p:spPr>
          <a:xfrm>
            <a:off x="4087998" y="1498996"/>
            <a:ext cx="957639" cy="20725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6E10B-C01E-463A-A370-F5147BB63E49}"/>
              </a:ext>
            </a:extLst>
          </p:cNvPr>
          <p:cNvSpPr/>
          <p:nvPr/>
        </p:nvSpPr>
        <p:spPr>
          <a:xfrm>
            <a:off x="5085642" y="1498995"/>
            <a:ext cx="268784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9791B1-0DD3-4642-AB10-001E27C6C2BB}"/>
              </a:ext>
            </a:extLst>
          </p:cNvPr>
          <p:cNvSpPr/>
          <p:nvPr/>
        </p:nvSpPr>
        <p:spPr>
          <a:xfrm>
            <a:off x="5394430" y="1498995"/>
            <a:ext cx="1289173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EE5D8-4FA9-4761-B364-75F372B40B7A}"/>
              </a:ext>
            </a:extLst>
          </p:cNvPr>
          <p:cNvSpPr/>
          <p:nvPr/>
        </p:nvSpPr>
        <p:spPr>
          <a:xfrm>
            <a:off x="1347929" y="1713678"/>
            <a:ext cx="1904318" cy="2072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5695E-34B1-40C8-80BC-23A6BFCC515E}"/>
              </a:ext>
            </a:extLst>
          </p:cNvPr>
          <p:cNvSpPr/>
          <p:nvPr/>
        </p:nvSpPr>
        <p:spPr>
          <a:xfrm>
            <a:off x="3315716" y="1713678"/>
            <a:ext cx="615262" cy="2072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F8018-FAAA-484C-A3AB-D3801B0A7E6E}"/>
              </a:ext>
            </a:extLst>
          </p:cNvPr>
          <p:cNvSpPr/>
          <p:nvPr/>
        </p:nvSpPr>
        <p:spPr>
          <a:xfrm>
            <a:off x="4087998" y="1722393"/>
            <a:ext cx="615262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612FC-CA2B-43E5-A0C7-A82B8A65EAA8}"/>
              </a:ext>
            </a:extLst>
          </p:cNvPr>
          <p:cNvSpPr/>
          <p:nvPr/>
        </p:nvSpPr>
        <p:spPr>
          <a:xfrm>
            <a:off x="4733399" y="1713678"/>
            <a:ext cx="615262" cy="20725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F0B04-9481-4196-831F-5A44549A401C}"/>
              </a:ext>
            </a:extLst>
          </p:cNvPr>
          <p:cNvSpPr/>
          <p:nvPr/>
        </p:nvSpPr>
        <p:spPr>
          <a:xfrm>
            <a:off x="5394891" y="1706250"/>
            <a:ext cx="1288712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A12CE-CC0C-49DE-A009-70CC0581ECB3}"/>
              </a:ext>
            </a:extLst>
          </p:cNvPr>
          <p:cNvSpPr txBox="1"/>
          <p:nvPr/>
        </p:nvSpPr>
        <p:spPr>
          <a:xfrm>
            <a:off x="3806342" y="2790803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Status: 0x41 – Normal File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Filename: “FILE1   “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Extension: “DAT”</a:t>
            </a:r>
          </a:p>
          <a:p>
            <a:r>
              <a:rPr lang="en-US" sz="20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Attribute: 0x20 → Archive Flag</a:t>
            </a:r>
          </a:p>
          <a:p>
            <a:r>
              <a:rPr lang="en-US" sz="20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Reserved: 0x0000930A152F152F0000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 0x930A → 1:20:38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0x152F → 8/21/2003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Cluster: 0x0002 → Cluster 2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Size: 0x00000200 → 512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1343226" y="1076212"/>
            <a:ext cx="240477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1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 Bytes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3429000"/>
            <a:ext cx="8686866" cy="858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1343226" y="3435577"/>
            <a:ext cx="240477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12D7DCA2-2A8B-4024-8169-E8A0E7C2A571}"/>
              </a:ext>
            </a:extLst>
          </p:cNvPr>
          <p:cNvSpPr/>
          <p:nvPr/>
        </p:nvSpPr>
        <p:spPr>
          <a:xfrm>
            <a:off x="178389" y="960190"/>
            <a:ext cx="8693249" cy="18239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addition to normal files, there are additional file status codes: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 – Filename Never Used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0xe5 – Filename Used, But Deleted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0x2e –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0x41 – Normal File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31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178389" y="4262193"/>
            <a:ext cx="8686866" cy="858724"/>
          </a:xfrm>
          <a:prstGeom prst="rect">
            <a:avLst/>
          </a:prstGeom>
          <a:solidFill>
            <a:srgbClr val="FF0000">
              <a:alpha val="40000"/>
            </a:srgb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78708D-D044-4E47-8BFB-E9CA8B78D058}"/>
              </a:ext>
            </a:extLst>
          </p:cNvPr>
          <p:cNvSpPr/>
          <p:nvPr/>
        </p:nvSpPr>
        <p:spPr>
          <a:xfrm>
            <a:off x="5045898" y="4691555"/>
            <a:ext cx="240477" cy="2072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12D7DCA2-2A8B-4024-8169-E8A0E7C2A571}"/>
              </a:ext>
            </a:extLst>
          </p:cNvPr>
          <p:cNvSpPr/>
          <p:nvPr/>
        </p:nvSpPr>
        <p:spPr>
          <a:xfrm>
            <a:off x="245594" y="992759"/>
            <a:ext cx="8693249" cy="26866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addition to normal files, there are additional file status codes: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 – Read Only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 – Hidden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0x04 – System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0x08 – Volume Label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 – Directory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 – Archive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0x0F – Long File Name</a:t>
            </a:r>
          </a:p>
        </p:txBody>
      </p:sp>
    </p:spTree>
    <p:extLst>
      <p:ext uri="{BB962C8B-B14F-4D97-AF65-F5344CB8AC3E}">
        <p14:creationId xmlns:p14="http://schemas.microsoft.com/office/powerpoint/2010/main" val="1662533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7918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Access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82B572BB-1029-4E30-B7C9-1D200FAEB91D}"/>
              </a:ext>
            </a:extLst>
          </p:cNvPr>
          <p:cNvSpPr/>
          <p:nvPr/>
        </p:nvSpPr>
        <p:spPr>
          <a:xfrm>
            <a:off x="141795" y="955446"/>
            <a:ext cx="8935530" cy="5578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When a disk partition is created, the file system establishes how the data is structured along with metadata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systems usually work on blocks or clusters</a:t>
            </a:r>
          </a:p>
          <a:p>
            <a:pPr lvl="1"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sector – 512 bytes</a:t>
            </a:r>
          </a:p>
          <a:p>
            <a:pPr lvl="1"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Block size - 1 to 128 sectors, depending on file system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Regardless of the data stored on storage media data is tracked based on its offset from the start of the partition and has reference addresses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Partitions and associated files are usually stored with a starting sector along with how many sectors are required to </a:t>
            </a: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file system helps to specify: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sectors are occupied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sectors are free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is the file size stored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is the file name stored</a:t>
            </a:r>
          </a:p>
        </p:txBody>
      </p:sp>
    </p:spTree>
    <p:extLst>
      <p:ext uri="{BB962C8B-B14F-4D97-AF65-F5344CB8AC3E}">
        <p14:creationId xmlns:p14="http://schemas.microsoft.com/office/powerpoint/2010/main" val="1857937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1080140"/>
            <a:ext cx="8686866" cy="8587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55695E-34B1-40C8-80BC-23A6BFCC515E}"/>
              </a:ext>
            </a:extLst>
          </p:cNvPr>
          <p:cNvSpPr/>
          <p:nvPr/>
        </p:nvSpPr>
        <p:spPr>
          <a:xfrm>
            <a:off x="3315716" y="1724183"/>
            <a:ext cx="615262" cy="2072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3546575" y="2597696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0x0A93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2312263" y="3387770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0000101010010011</a:t>
            </a:r>
            <a:endParaRPr lang="en-US" sz="32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5589343" y="3511757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5159086" y="422600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4216361" y="3399592"/>
            <a:ext cx="289161" cy="12826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2843379" y="3536221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3786104" y="42239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2550980" y="4223964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5389921" y="5389597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4034032" y="538857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5729117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4373228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2987488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2771724" y="5388569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8B6F1-93F0-400F-86BA-0F4C4058B80B}"/>
              </a:ext>
            </a:extLst>
          </p:cNvPr>
          <p:cNvSpPr/>
          <p:nvPr/>
        </p:nvSpPr>
        <p:spPr>
          <a:xfrm>
            <a:off x="2950589" y="1705329"/>
            <a:ext cx="327419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07009-A4E7-4A0C-B5AC-93EA865F22A3}"/>
              </a:ext>
            </a:extLst>
          </p:cNvPr>
          <p:cNvSpPr txBox="1"/>
          <p:nvPr/>
        </p:nvSpPr>
        <p:spPr>
          <a:xfrm>
            <a:off x="7441343" y="4223964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C2D3DA-BE71-4B3F-914C-F02391ED2647}"/>
              </a:ext>
            </a:extLst>
          </p:cNvPr>
          <p:cNvSpPr/>
          <p:nvPr/>
        </p:nvSpPr>
        <p:spPr>
          <a:xfrm>
            <a:off x="7223335" y="2597696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endParaRPr lang="en-US" sz="3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8E61D-660E-4D9C-A523-F3899D003944}"/>
              </a:ext>
            </a:extLst>
          </p:cNvPr>
          <p:cNvCxnSpPr>
            <a:cxnSpLocks/>
          </p:cNvCxnSpPr>
          <p:nvPr/>
        </p:nvCxnSpPr>
        <p:spPr>
          <a:xfrm>
            <a:off x="7812553" y="4669972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36B7E-7A46-46F4-B405-AE9EF76E8BDD}"/>
              </a:ext>
            </a:extLst>
          </p:cNvPr>
          <p:cNvSpPr/>
          <p:nvPr/>
        </p:nvSpPr>
        <p:spPr>
          <a:xfrm>
            <a:off x="7593629" y="5388570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613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3AF9D-D579-4201-BDD5-B44F9EC4C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7594"/>
          <a:stretch/>
        </p:blipFill>
        <p:spPr>
          <a:xfrm>
            <a:off x="228567" y="1022282"/>
            <a:ext cx="8686866" cy="858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3739080" y="2662369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0x2F15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2504768" y="3320091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0010111100010101</a:t>
            </a:r>
            <a:endParaRPr lang="en-US" sz="32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5781848" y="3444078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5627308" y="4158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4649250" y="3572298"/>
            <a:ext cx="289159" cy="8018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3313975" y="3199878"/>
            <a:ext cx="289160" cy="1542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4356850" y="4156285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3090505" y="414622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5582426" y="5320891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4592219" y="5320891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5921622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4793829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3458555" y="4602293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2872497" y="5320891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2003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EA71C-6E7A-416B-B99A-5DDA77996B99}"/>
              </a:ext>
            </a:extLst>
          </p:cNvPr>
          <p:cNvSpPr/>
          <p:nvPr/>
        </p:nvSpPr>
        <p:spPr>
          <a:xfrm>
            <a:off x="4069144" y="1643178"/>
            <a:ext cx="615262" cy="20725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2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Confirm Time &amp; Date Calculations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B5E171-3B7B-468F-991C-2D1B0BD84D5A}"/>
              </a:ext>
            </a:extLst>
          </p:cNvPr>
          <p:cNvSpPr/>
          <p:nvPr/>
        </p:nvSpPr>
        <p:spPr>
          <a:xfrm>
            <a:off x="5936288" y="97864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0x2F15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61DDFC-7758-447E-8CEB-0A841EAFACBF}"/>
              </a:ext>
            </a:extLst>
          </p:cNvPr>
          <p:cNvSpPr/>
          <p:nvPr/>
        </p:nvSpPr>
        <p:spPr>
          <a:xfrm>
            <a:off x="4701976" y="1768715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0010111100011001</a:t>
            </a:r>
            <a:endParaRPr lang="en-US" sz="32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A0F0177-5961-48A1-9F67-5F6BDDD2D7C5}"/>
              </a:ext>
            </a:extLst>
          </p:cNvPr>
          <p:cNvSpPr/>
          <p:nvPr/>
        </p:nvSpPr>
        <p:spPr>
          <a:xfrm rot="5400000">
            <a:off x="7979056" y="1892702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7571-DA66-40C7-B8C1-5FDCCDC334A4}"/>
              </a:ext>
            </a:extLst>
          </p:cNvPr>
          <p:cNvSpPr txBox="1"/>
          <p:nvPr/>
        </p:nvSpPr>
        <p:spPr>
          <a:xfrm>
            <a:off x="7824516" y="260695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B93BB2B-CDF1-454B-9F37-B935558C29A4}"/>
              </a:ext>
            </a:extLst>
          </p:cNvPr>
          <p:cNvSpPr/>
          <p:nvPr/>
        </p:nvSpPr>
        <p:spPr>
          <a:xfrm rot="5400000">
            <a:off x="6846458" y="2020922"/>
            <a:ext cx="289159" cy="8018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D454EEB-6D3A-480C-A742-BAFDC1CA169D}"/>
              </a:ext>
            </a:extLst>
          </p:cNvPr>
          <p:cNvSpPr/>
          <p:nvPr/>
        </p:nvSpPr>
        <p:spPr>
          <a:xfrm rot="5400000">
            <a:off x="5511183" y="1648502"/>
            <a:ext cx="289160" cy="15426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32094-C0CD-49B3-A62F-3813B5C0C576}"/>
              </a:ext>
            </a:extLst>
          </p:cNvPr>
          <p:cNvSpPr txBox="1"/>
          <p:nvPr/>
        </p:nvSpPr>
        <p:spPr>
          <a:xfrm>
            <a:off x="6554058" y="2604909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F01CA3-3B1F-4D45-9028-17B4066A9B7F}"/>
              </a:ext>
            </a:extLst>
          </p:cNvPr>
          <p:cNvSpPr txBox="1"/>
          <p:nvPr/>
        </p:nvSpPr>
        <p:spPr>
          <a:xfrm>
            <a:off x="5287713" y="259485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C87E37-DCF7-4620-BF5A-B59E5C92C437}"/>
              </a:ext>
            </a:extLst>
          </p:cNvPr>
          <p:cNvSpPr/>
          <p:nvPr/>
        </p:nvSpPr>
        <p:spPr>
          <a:xfrm>
            <a:off x="7779634" y="376951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9BC4B-7573-4CC2-A5D3-F881B1A96D6E}"/>
              </a:ext>
            </a:extLst>
          </p:cNvPr>
          <p:cNvSpPr/>
          <p:nvPr/>
        </p:nvSpPr>
        <p:spPr>
          <a:xfrm>
            <a:off x="6789427" y="3769515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24E40D-F318-449C-979D-5B74A949EE77}"/>
              </a:ext>
            </a:extLst>
          </p:cNvPr>
          <p:cNvCxnSpPr>
            <a:cxnSpLocks/>
          </p:cNvCxnSpPr>
          <p:nvPr/>
        </p:nvCxnSpPr>
        <p:spPr>
          <a:xfrm>
            <a:off x="8118830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7EB9-24E4-450B-A2FB-086467C75E99}"/>
              </a:ext>
            </a:extLst>
          </p:cNvPr>
          <p:cNvCxnSpPr>
            <a:cxnSpLocks/>
          </p:cNvCxnSpPr>
          <p:nvPr/>
        </p:nvCxnSpPr>
        <p:spPr>
          <a:xfrm>
            <a:off x="699103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52BAD0-07E9-4844-8B3D-35F0278F550C}"/>
              </a:ext>
            </a:extLst>
          </p:cNvPr>
          <p:cNvCxnSpPr>
            <a:cxnSpLocks/>
          </p:cNvCxnSpPr>
          <p:nvPr/>
        </p:nvCxnSpPr>
        <p:spPr>
          <a:xfrm>
            <a:off x="5655763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369B6-1888-46A1-BC42-F994CFB2141D}"/>
              </a:ext>
            </a:extLst>
          </p:cNvPr>
          <p:cNvSpPr/>
          <p:nvPr/>
        </p:nvSpPr>
        <p:spPr>
          <a:xfrm>
            <a:off x="5069705" y="3769515"/>
            <a:ext cx="1172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2003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2645A-6DC9-4B9A-88B7-BF242B8D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05"/>
          <a:stretch/>
        </p:blipFill>
        <p:spPr>
          <a:xfrm>
            <a:off x="787514" y="4648841"/>
            <a:ext cx="7568972" cy="1821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D498E4-A6E1-4B60-9660-8D95799224C8}"/>
              </a:ext>
            </a:extLst>
          </p:cNvPr>
          <p:cNvSpPr/>
          <p:nvPr/>
        </p:nvSpPr>
        <p:spPr>
          <a:xfrm>
            <a:off x="1449564" y="978641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0x0A93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904708-B025-4217-BBFA-AE0FEE7C57B8}"/>
              </a:ext>
            </a:extLst>
          </p:cNvPr>
          <p:cNvSpPr/>
          <p:nvPr/>
        </p:nvSpPr>
        <p:spPr>
          <a:xfrm>
            <a:off x="215252" y="1768715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0000101010010011</a:t>
            </a:r>
            <a:endParaRPr lang="en-US" sz="320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6360554-550E-47E7-84D6-43E64B3984FA}"/>
              </a:ext>
            </a:extLst>
          </p:cNvPr>
          <p:cNvSpPr/>
          <p:nvPr/>
        </p:nvSpPr>
        <p:spPr>
          <a:xfrm rot="5400000">
            <a:off x="3492332" y="1892702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4F598-3D37-4119-88E7-59A47AE39536}"/>
              </a:ext>
            </a:extLst>
          </p:cNvPr>
          <p:cNvSpPr txBox="1"/>
          <p:nvPr/>
        </p:nvSpPr>
        <p:spPr>
          <a:xfrm>
            <a:off x="3062075" y="260695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DC6AAD4-3E0E-4332-A443-925BE218BB4A}"/>
              </a:ext>
            </a:extLst>
          </p:cNvPr>
          <p:cNvSpPr/>
          <p:nvPr/>
        </p:nvSpPr>
        <p:spPr>
          <a:xfrm rot="5400000">
            <a:off x="2119350" y="1780537"/>
            <a:ext cx="289161" cy="12826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F88A4A0-0429-4136-BD46-194A1F9F616C}"/>
              </a:ext>
            </a:extLst>
          </p:cNvPr>
          <p:cNvSpPr/>
          <p:nvPr/>
        </p:nvSpPr>
        <p:spPr>
          <a:xfrm rot="5400000">
            <a:off x="746368" y="1917166"/>
            <a:ext cx="289161" cy="1043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0C3C1-11C6-4D0E-A474-CCD27DBF952C}"/>
              </a:ext>
            </a:extLst>
          </p:cNvPr>
          <p:cNvSpPr txBox="1"/>
          <p:nvPr/>
        </p:nvSpPr>
        <p:spPr>
          <a:xfrm>
            <a:off x="1689093" y="26049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B7726B-E3BF-4469-973B-8BDCE61B5FF6}"/>
              </a:ext>
            </a:extLst>
          </p:cNvPr>
          <p:cNvSpPr txBox="1"/>
          <p:nvPr/>
        </p:nvSpPr>
        <p:spPr>
          <a:xfrm>
            <a:off x="453969" y="2604909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7C429-D209-40D6-A350-84DBCC56C89C}"/>
              </a:ext>
            </a:extLst>
          </p:cNvPr>
          <p:cNvSpPr/>
          <p:nvPr/>
        </p:nvSpPr>
        <p:spPr>
          <a:xfrm>
            <a:off x="3292910" y="3770542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lang="en-US" sz="3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C0247-FE3D-4B9E-B5EC-A9EDE6C2D0DA}"/>
              </a:ext>
            </a:extLst>
          </p:cNvPr>
          <p:cNvSpPr/>
          <p:nvPr/>
        </p:nvSpPr>
        <p:spPr>
          <a:xfrm>
            <a:off x="1937021" y="3769516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3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1BB7DB-5B81-4BB9-A97A-CEAD5AF25E04}"/>
              </a:ext>
            </a:extLst>
          </p:cNvPr>
          <p:cNvCxnSpPr>
            <a:cxnSpLocks/>
          </p:cNvCxnSpPr>
          <p:nvPr/>
        </p:nvCxnSpPr>
        <p:spPr>
          <a:xfrm>
            <a:off x="3632106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9AF89F-11D3-4B9D-A00A-4A8DF3DD4F71}"/>
              </a:ext>
            </a:extLst>
          </p:cNvPr>
          <p:cNvCxnSpPr>
            <a:cxnSpLocks/>
          </p:cNvCxnSpPr>
          <p:nvPr/>
        </p:nvCxnSpPr>
        <p:spPr>
          <a:xfrm>
            <a:off x="227621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858BCD-2BCE-42FE-9A0A-5B70739865ED}"/>
              </a:ext>
            </a:extLst>
          </p:cNvPr>
          <p:cNvCxnSpPr>
            <a:cxnSpLocks/>
          </p:cNvCxnSpPr>
          <p:nvPr/>
        </p:nvCxnSpPr>
        <p:spPr>
          <a:xfrm>
            <a:off x="890477" y="3050917"/>
            <a:ext cx="0" cy="595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CAA64E-F52D-49B9-BBD5-72EEDB0ADE16}"/>
              </a:ext>
            </a:extLst>
          </p:cNvPr>
          <p:cNvSpPr/>
          <p:nvPr/>
        </p:nvSpPr>
        <p:spPr>
          <a:xfrm>
            <a:off x="674713" y="3769514"/>
            <a:ext cx="431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50176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 - FAT Example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635A4-9541-4A74-9A80-F2F0EEDC92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117" y="2741314"/>
          <a:ext cx="39522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24805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Budget.txt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7980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Resume.docx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Algorithm.py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60295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6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A99AD7-112D-4EC4-AE93-0C6F1E245DE5}"/>
              </a:ext>
            </a:extLst>
          </p:cNvPr>
          <p:cNvSpPr txBox="1"/>
          <p:nvPr/>
        </p:nvSpPr>
        <p:spPr>
          <a:xfrm>
            <a:off x="1048389" y="2407939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Entry Structure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E383A-640C-439D-9044-6B8356E1B3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730371"/>
          <a:ext cx="1838960" cy="100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Cluster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Next</a:t>
                      </a:r>
                    </a:p>
                    <a:p>
                      <a:pPr algn="ctr"/>
                      <a:r>
                        <a:rPr lang="en-US" sz="1200" b="1" dirty="0"/>
                        <a:t>Cluster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84AFD5F-2F43-4CC4-A7F4-94E326AE9469}"/>
              </a:ext>
            </a:extLst>
          </p:cNvPr>
          <p:cNvSpPr/>
          <p:nvPr/>
        </p:nvSpPr>
        <p:spPr>
          <a:xfrm>
            <a:off x="7323329" y="1963515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2BA5D4-5B90-4A55-8161-EC6D2FD34F15}"/>
              </a:ext>
            </a:extLst>
          </p:cNvPr>
          <p:cNvSpPr/>
          <p:nvPr/>
        </p:nvSpPr>
        <p:spPr>
          <a:xfrm>
            <a:off x="7323330" y="1795688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3E5229-9C6E-40B8-8D98-8DC37CE639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2302527"/>
          <a:ext cx="1838960" cy="3017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0674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987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8015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9321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6892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0078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507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1465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42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611EDA0-478A-4A75-927A-8B8ED64B30C0}"/>
              </a:ext>
            </a:extLst>
          </p:cNvPr>
          <p:cNvSpPr txBox="1"/>
          <p:nvPr/>
        </p:nvSpPr>
        <p:spPr>
          <a:xfrm>
            <a:off x="507117" y="863959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512 bytes / sector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sectors / cluster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2E1471-ACE2-42C2-8867-F594D53A4D1B}"/>
              </a:ext>
            </a:extLst>
          </p:cNvPr>
          <p:cNvSpPr/>
          <p:nvPr/>
        </p:nvSpPr>
        <p:spPr>
          <a:xfrm>
            <a:off x="7323329" y="2140769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968FB8A-A16C-43E7-8704-906B790B8C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9359" y="5900445"/>
          <a:ext cx="1838960" cy="822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24965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06746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577BFDA6-8B06-4351-90A3-2D85142BF11F}"/>
              </a:ext>
            </a:extLst>
          </p:cNvPr>
          <p:cNvSpPr/>
          <p:nvPr/>
        </p:nvSpPr>
        <p:spPr>
          <a:xfrm>
            <a:off x="7323329" y="5539647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06065E-33F4-404B-A786-DD20A2D3C6E4}"/>
              </a:ext>
            </a:extLst>
          </p:cNvPr>
          <p:cNvSpPr/>
          <p:nvPr/>
        </p:nvSpPr>
        <p:spPr>
          <a:xfrm>
            <a:off x="7323330" y="5371820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73D0D9-92C8-44A4-A13F-945290663F81}"/>
              </a:ext>
            </a:extLst>
          </p:cNvPr>
          <p:cNvSpPr/>
          <p:nvPr/>
        </p:nvSpPr>
        <p:spPr>
          <a:xfrm>
            <a:off x="7323329" y="5716901"/>
            <a:ext cx="112643" cy="103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1F548C-5DB6-4F7A-9F91-B65D862D299A}"/>
              </a:ext>
            </a:extLst>
          </p:cNvPr>
          <p:cNvCxnSpPr/>
          <p:nvPr/>
        </p:nvCxnSpPr>
        <p:spPr>
          <a:xfrm flipV="1">
            <a:off x="4459357" y="2450969"/>
            <a:ext cx="2010002" cy="81070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AD736B-4B6F-4357-BC7D-071A48341ADE}"/>
              </a:ext>
            </a:extLst>
          </p:cNvPr>
          <p:cNvCxnSpPr>
            <a:cxnSpLocks/>
          </p:cNvCxnSpPr>
          <p:nvPr/>
        </p:nvCxnSpPr>
        <p:spPr>
          <a:xfrm flipV="1">
            <a:off x="4459357" y="3541135"/>
            <a:ext cx="2010002" cy="12589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0D03A7-E598-4145-A70B-7BA0EBB1EA8D}"/>
              </a:ext>
            </a:extLst>
          </p:cNvPr>
          <p:cNvCxnSpPr>
            <a:cxnSpLocks/>
          </p:cNvCxnSpPr>
          <p:nvPr/>
        </p:nvCxnSpPr>
        <p:spPr>
          <a:xfrm>
            <a:off x="4459357" y="4025189"/>
            <a:ext cx="2010002" cy="9112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B08161-E35C-43B0-9AE1-9C22F81A8ABB}"/>
              </a:ext>
            </a:extLst>
          </p:cNvPr>
          <p:cNvSpPr txBox="1"/>
          <p:nvPr/>
        </p:nvSpPr>
        <p:spPr>
          <a:xfrm>
            <a:off x="6168793" y="43156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</a:p>
        </p:txBody>
      </p:sp>
      <p:sp>
        <p:nvSpPr>
          <p:cNvPr id="39" name="CustomShape 1">
            <a:extLst>
              <a:ext uri="{FF2B5EF4-FFF2-40B4-BE49-F238E27FC236}">
                <a16:creationId xmlns:a16="http://schemas.microsoft.com/office/drawing/2014/main" id="{A8E3C8A4-6FA7-482D-9139-11968DD1588C}"/>
              </a:ext>
            </a:extLst>
          </p:cNvPr>
          <p:cNvSpPr/>
          <p:nvPr/>
        </p:nvSpPr>
        <p:spPr>
          <a:xfrm>
            <a:off x="263432" y="5017099"/>
            <a:ext cx="5732016" cy="139960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directory entry structure specifies the starting cluster and the file size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FAT points to follow-on cluster or the end of the file (i.e. 0xFFFF)</a:t>
            </a:r>
          </a:p>
        </p:txBody>
      </p:sp>
    </p:spTree>
    <p:extLst>
      <p:ext uri="{BB962C8B-B14F-4D97-AF65-F5344CB8AC3E}">
        <p14:creationId xmlns:p14="http://schemas.microsoft.com/office/powerpoint/2010/main" val="3163475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Directory Entries</a:t>
            </a:r>
          </a:p>
        </p:txBody>
      </p:sp>
      <p:sp>
        <p:nvSpPr>
          <p:cNvPr id="26" name="CustomShape 1">
            <a:extLst>
              <a:ext uri="{FF2B5EF4-FFF2-40B4-BE49-F238E27FC236}">
                <a16:creationId xmlns:a16="http://schemas.microsoft.com/office/drawing/2014/main" id="{427AE736-59E0-480E-8B8F-B4283B19A3FE}"/>
              </a:ext>
            </a:extLst>
          </p:cNvPr>
          <p:cNvSpPr/>
          <p:nvPr/>
        </p:nvSpPr>
        <p:spPr>
          <a:xfrm>
            <a:off x="220191" y="943822"/>
            <a:ext cx="8693249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the same method, the following table gives us details of every directory entry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84680-AD3E-473E-95B2-F40A212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" y="2395537"/>
            <a:ext cx="8976393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23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Directory Entries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EB8D0A-C806-4ED3-947D-4994643970E2}"/>
              </a:ext>
            </a:extLst>
          </p:cNvPr>
          <p:cNvCxnSpPr>
            <a:cxnSpLocks/>
          </p:cNvCxnSpPr>
          <p:nvPr/>
        </p:nvCxnSpPr>
        <p:spPr>
          <a:xfrm flipV="1">
            <a:off x="3902825" y="2247521"/>
            <a:ext cx="1793070" cy="34130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B3080A7-C173-4D5D-A4D6-866D18D4F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07776"/>
              </p:ext>
            </p:extLst>
          </p:nvPr>
        </p:nvGraphicFramePr>
        <p:xfrm>
          <a:off x="5698376" y="887072"/>
          <a:ext cx="2382892" cy="576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91446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1191446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0070D33-601A-4749-B90B-C72AB960D7F7}"/>
              </a:ext>
            </a:extLst>
          </p:cNvPr>
          <p:cNvSpPr txBox="1"/>
          <p:nvPr/>
        </p:nvSpPr>
        <p:spPr>
          <a:xfrm>
            <a:off x="6555226" y="55700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A7563A-5EFC-45DC-9455-8D0D2C3BC244}"/>
              </a:ext>
            </a:extLst>
          </p:cNvPr>
          <p:cNvCxnSpPr>
            <a:cxnSpLocks/>
          </p:cNvCxnSpPr>
          <p:nvPr/>
        </p:nvCxnSpPr>
        <p:spPr>
          <a:xfrm flipV="1">
            <a:off x="3902825" y="2574681"/>
            <a:ext cx="1793070" cy="2983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39CEB7-2957-4C87-9566-6DF5132D6F73}"/>
              </a:ext>
            </a:extLst>
          </p:cNvPr>
          <p:cNvCxnSpPr>
            <a:cxnSpLocks/>
          </p:cNvCxnSpPr>
          <p:nvPr/>
        </p:nvCxnSpPr>
        <p:spPr>
          <a:xfrm flipV="1">
            <a:off x="3902825" y="2918005"/>
            <a:ext cx="1795669" cy="2624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AB3E9-526B-4F06-AEBC-69A77E3B2825}"/>
              </a:ext>
            </a:extLst>
          </p:cNvPr>
          <p:cNvCxnSpPr>
            <a:cxnSpLocks/>
          </p:cNvCxnSpPr>
          <p:nvPr/>
        </p:nvCxnSpPr>
        <p:spPr>
          <a:xfrm>
            <a:off x="3902825" y="3436149"/>
            <a:ext cx="1793070" cy="1148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77EA3F-0A2C-4439-AB20-8CD395EAAD32}"/>
              </a:ext>
            </a:extLst>
          </p:cNvPr>
          <p:cNvCxnSpPr>
            <a:cxnSpLocks/>
          </p:cNvCxnSpPr>
          <p:nvPr/>
        </p:nvCxnSpPr>
        <p:spPr>
          <a:xfrm>
            <a:off x="3902825" y="3724089"/>
            <a:ext cx="1774021" cy="14289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3903619-3E2C-4643-A9DB-7FB0F26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9" y="2166009"/>
            <a:ext cx="1182119" cy="257744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446289-AEE7-4A55-A7DE-C348EB0B4875}"/>
              </a:ext>
            </a:extLst>
          </p:cNvPr>
          <p:cNvCxnSpPr>
            <a:cxnSpLocks/>
          </p:cNvCxnSpPr>
          <p:nvPr/>
        </p:nvCxnSpPr>
        <p:spPr>
          <a:xfrm>
            <a:off x="3981450" y="4040120"/>
            <a:ext cx="1706161" cy="4822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B6B31F-0110-4669-B16A-314899D31726}"/>
              </a:ext>
            </a:extLst>
          </p:cNvPr>
          <p:cNvCxnSpPr>
            <a:cxnSpLocks/>
          </p:cNvCxnSpPr>
          <p:nvPr/>
        </p:nvCxnSpPr>
        <p:spPr>
          <a:xfrm>
            <a:off x="3981450" y="4322769"/>
            <a:ext cx="1706161" cy="55470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589255-553A-4351-B3AA-4024762ABA77}"/>
              </a:ext>
            </a:extLst>
          </p:cNvPr>
          <p:cNvCxnSpPr>
            <a:cxnSpLocks/>
          </p:cNvCxnSpPr>
          <p:nvPr/>
        </p:nvCxnSpPr>
        <p:spPr>
          <a:xfrm>
            <a:off x="3981450" y="4600123"/>
            <a:ext cx="1673866" cy="90532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Arrow: Curved Left 235">
            <a:extLst>
              <a:ext uri="{FF2B5EF4-FFF2-40B4-BE49-F238E27FC236}">
                <a16:creationId xmlns:a16="http://schemas.microsoft.com/office/drawing/2014/main" id="{31BAA56C-C888-436A-87E1-44D7A515F734}"/>
              </a:ext>
            </a:extLst>
          </p:cNvPr>
          <p:cNvSpPr/>
          <p:nvPr/>
        </p:nvSpPr>
        <p:spPr>
          <a:xfrm>
            <a:off x="8102798" y="2765911"/>
            <a:ext cx="556518" cy="56783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urved Left 70">
            <a:extLst>
              <a:ext uri="{FF2B5EF4-FFF2-40B4-BE49-F238E27FC236}">
                <a16:creationId xmlns:a16="http://schemas.microsoft.com/office/drawing/2014/main" id="{008217B5-9D11-48DE-B1C6-57E74514C933}"/>
              </a:ext>
            </a:extLst>
          </p:cNvPr>
          <p:cNvSpPr/>
          <p:nvPr/>
        </p:nvSpPr>
        <p:spPr>
          <a:xfrm>
            <a:off x="8081268" y="4459530"/>
            <a:ext cx="556518" cy="86494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ustomShape 1">
            <a:extLst>
              <a:ext uri="{FF2B5EF4-FFF2-40B4-BE49-F238E27FC236}">
                <a16:creationId xmlns:a16="http://schemas.microsoft.com/office/drawing/2014/main" id="{174C1CE1-046A-4407-BFA4-7E1C997FE600}"/>
              </a:ext>
            </a:extLst>
          </p:cNvPr>
          <p:cNvSpPr/>
          <p:nvPr/>
        </p:nvSpPr>
        <p:spPr>
          <a:xfrm>
            <a:off x="511690" y="860024"/>
            <a:ext cx="4630168" cy="90532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can combine the FAT and directory entries to find the contents of each file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87574D60-AE49-4CD4-B370-D7A47829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41" r="15630"/>
          <a:stretch/>
        </p:blipFill>
        <p:spPr>
          <a:xfrm>
            <a:off x="1822192" y="2175534"/>
            <a:ext cx="2319409" cy="2567917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47028DE5-AB91-4736-8C41-E624849C592E}"/>
              </a:ext>
            </a:extLst>
          </p:cNvPr>
          <p:cNvSpPr txBox="1"/>
          <p:nvPr/>
        </p:nvSpPr>
        <p:spPr>
          <a:xfrm>
            <a:off x="8286750" y="15481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46DD6FEE-AEBE-44DF-A1F3-65316A592D4E}"/>
              </a:ext>
            </a:extLst>
          </p:cNvPr>
          <p:cNvSpPr/>
          <p:nvPr/>
        </p:nvSpPr>
        <p:spPr>
          <a:xfrm>
            <a:off x="8092263" y="3490136"/>
            <a:ext cx="556518" cy="864945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62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does file data start?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43FB2-2EC9-44D4-AC31-EA28E4CD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794490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69CE44D-0EC9-434C-82DD-E2C1B7FAF37F}"/>
              </a:ext>
            </a:extLst>
          </p:cNvPr>
          <p:cNvSpPr/>
          <p:nvPr/>
        </p:nvSpPr>
        <p:spPr>
          <a:xfrm>
            <a:off x="1204648" y="2794489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38351-96CD-4F4E-BA85-0155C46A5245}"/>
              </a:ext>
            </a:extLst>
          </p:cNvPr>
          <p:cNvSpPr/>
          <p:nvPr/>
        </p:nvSpPr>
        <p:spPr>
          <a:xfrm>
            <a:off x="2771803" y="2794489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4B9862-9A50-45D8-B633-92D67323B0EB}"/>
              </a:ext>
            </a:extLst>
          </p:cNvPr>
          <p:cNvSpPr/>
          <p:nvPr/>
        </p:nvSpPr>
        <p:spPr>
          <a:xfrm>
            <a:off x="258601" y="2794488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168F0-5D57-476A-8136-F9AA0BDEDF2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23378" y="4039137"/>
            <a:ext cx="363304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99C07-F202-4BE4-9F0B-A89490F57E07}"/>
              </a:ext>
            </a:extLst>
          </p:cNvPr>
          <p:cNvSpPr txBox="1"/>
          <p:nvPr/>
        </p:nvSpPr>
        <p:spPr>
          <a:xfrm>
            <a:off x="500623" y="6332603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9A2D71D-6932-430F-8575-67785D58FE7B}"/>
              </a:ext>
            </a:extLst>
          </p:cNvPr>
          <p:cNvSpPr/>
          <p:nvPr/>
        </p:nvSpPr>
        <p:spPr>
          <a:xfrm rot="5400000">
            <a:off x="183619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AA3AF-4B11-40A5-9CC1-9873A2575000}"/>
              </a:ext>
            </a:extLst>
          </p:cNvPr>
          <p:cNvSpPr txBox="1"/>
          <p:nvPr/>
        </p:nvSpPr>
        <p:spPr>
          <a:xfrm>
            <a:off x="1193586" y="5135949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1 - 119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01F12A-C132-4C99-BE4B-D384BC599A4A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H="1" flipV="1">
            <a:off x="1975756" y="4318255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B754360-5B23-45C8-BD48-8A7245001A99}"/>
              </a:ext>
            </a:extLst>
          </p:cNvPr>
          <p:cNvSpPr/>
          <p:nvPr/>
        </p:nvSpPr>
        <p:spPr>
          <a:xfrm rot="5400000">
            <a:off x="340083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036BD-55F7-4051-9894-302610DA00EC}"/>
              </a:ext>
            </a:extLst>
          </p:cNvPr>
          <p:cNvSpPr txBox="1"/>
          <p:nvPr/>
        </p:nvSpPr>
        <p:spPr>
          <a:xfrm>
            <a:off x="2822850" y="5640318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120 - 238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29F212-8C3A-44BA-8C3A-C395F8C35882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H="1" flipV="1">
            <a:off x="3540396" y="4318255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A9DBC35-3E75-419D-8605-3662E53DF6C6}"/>
              </a:ext>
            </a:extLst>
          </p:cNvPr>
          <p:cNvSpPr/>
          <p:nvPr/>
        </p:nvSpPr>
        <p:spPr>
          <a:xfrm rot="5400000">
            <a:off x="4773010" y="3605086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0648825-B212-4819-8762-BA8ACC0E74E1}"/>
              </a:ext>
            </a:extLst>
          </p:cNvPr>
          <p:cNvSpPr/>
          <p:nvPr/>
        </p:nvSpPr>
        <p:spPr>
          <a:xfrm rot="5400000">
            <a:off x="7132085" y="2462298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21C8A-835B-46A0-85D8-04563CEE1A38}"/>
              </a:ext>
            </a:extLst>
          </p:cNvPr>
          <p:cNvSpPr txBox="1"/>
          <p:nvPr/>
        </p:nvSpPr>
        <p:spPr>
          <a:xfrm>
            <a:off x="4627986" y="6427911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239 - 271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2F4A19-79B7-4B16-9656-BA57EF6255F3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4914077" y="4369965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CAA73B-D909-40D3-804B-35CAD3DD485C}"/>
              </a:ext>
            </a:extLst>
          </p:cNvPr>
          <p:cNvSpPr txBox="1"/>
          <p:nvPr/>
        </p:nvSpPr>
        <p:spPr>
          <a:xfrm>
            <a:off x="6263850" y="5142448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272 - 30719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E87C19-992E-4625-82C7-4F64820631D0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318256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94C646-4ADB-4397-AD68-D3525B8CDF65}"/>
              </a:ext>
            </a:extLst>
          </p:cNvPr>
          <p:cNvSpPr/>
          <p:nvPr/>
        </p:nvSpPr>
        <p:spPr>
          <a:xfrm>
            <a:off x="5507357" y="2785047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C74AB-96C3-4F49-94FA-7B83E593C90B}"/>
              </a:ext>
            </a:extLst>
          </p:cNvPr>
          <p:cNvSpPr txBox="1"/>
          <p:nvPr/>
        </p:nvSpPr>
        <p:spPr>
          <a:xfrm>
            <a:off x="570363" y="2425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6B47D-F7F3-4996-9140-C105D064424F}"/>
              </a:ext>
            </a:extLst>
          </p:cNvPr>
          <p:cNvSpPr txBox="1"/>
          <p:nvPr/>
        </p:nvSpPr>
        <p:spPr>
          <a:xfrm>
            <a:off x="1692107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A5CC8-42CE-402E-8E7F-EDA18D543C7B}"/>
              </a:ext>
            </a:extLst>
          </p:cNvPr>
          <p:cNvSpPr txBox="1"/>
          <p:nvPr/>
        </p:nvSpPr>
        <p:spPr>
          <a:xfrm>
            <a:off x="3249102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F527ED-9E93-4D4D-81EC-3B18F6C27846}"/>
              </a:ext>
            </a:extLst>
          </p:cNvPr>
          <p:cNvSpPr txBox="1"/>
          <p:nvPr/>
        </p:nvSpPr>
        <p:spPr>
          <a:xfrm>
            <a:off x="4682487" y="24257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5DD3C-FF7F-459C-ABA3-F3660753FC40}"/>
              </a:ext>
            </a:extLst>
          </p:cNvPr>
          <p:cNvSpPr txBox="1"/>
          <p:nvPr/>
        </p:nvSpPr>
        <p:spPr>
          <a:xfrm>
            <a:off x="6749116" y="24254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30,449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18EF14-A6DB-4989-97DF-8DCFC8F3E2FE}"/>
              </a:ext>
            </a:extLst>
          </p:cNvPr>
          <p:cNvCxnSpPr/>
          <p:nvPr/>
        </p:nvCxnSpPr>
        <p:spPr>
          <a:xfrm>
            <a:off x="258601" y="2076450"/>
            <a:ext cx="54491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C2EFBC-C20F-4686-A704-261AE55A5992}"/>
              </a:ext>
            </a:extLst>
          </p:cNvPr>
          <p:cNvSpPr txBox="1"/>
          <p:nvPr/>
        </p:nvSpPr>
        <p:spPr>
          <a:xfrm>
            <a:off x="867980" y="1609605"/>
            <a:ext cx="40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+ 119 + 119 + 32 + 2 = 273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1023-D6EA-4E8A-A178-9B6FBCC17AD3}"/>
              </a:ext>
            </a:extLst>
          </p:cNvPr>
          <p:cNvSpPr txBox="1"/>
          <p:nvPr/>
        </p:nvSpPr>
        <p:spPr>
          <a:xfrm>
            <a:off x="6540075" y="787722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start of file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contents is at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273</a:t>
            </a:r>
          </a:p>
        </p:txBody>
      </p:sp>
    </p:spTree>
    <p:extLst>
      <p:ext uri="{BB962C8B-B14F-4D97-AF65-F5344CB8AC3E}">
        <p14:creationId xmlns:p14="http://schemas.microsoft.com/office/powerpoint/2010/main" val="3923161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Contents – Existing File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7528D-9A96-4352-A405-0C1A75C8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4" y="1121907"/>
            <a:ext cx="6715670" cy="54748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7367E6-D1CE-4282-BB53-6233187B0AF9}"/>
              </a:ext>
            </a:extLst>
          </p:cNvPr>
          <p:cNvSpPr txBox="1"/>
          <p:nvPr/>
        </p:nvSpPr>
        <p:spPr>
          <a:xfrm>
            <a:off x="3787170" y="656706"/>
            <a:ext cx="156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File1.dat</a:t>
            </a:r>
          </a:p>
        </p:txBody>
      </p:sp>
    </p:spTree>
    <p:extLst>
      <p:ext uri="{BB962C8B-B14F-4D97-AF65-F5344CB8AC3E}">
        <p14:creationId xmlns:p14="http://schemas.microsoft.com/office/powerpoint/2010/main" val="2085519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Contents – Deleted File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63C-E5E5-48F7-A34E-0D0DC77B3E40}"/>
              </a:ext>
            </a:extLst>
          </p:cNvPr>
          <p:cNvSpPr txBox="1"/>
          <p:nvPr/>
        </p:nvSpPr>
        <p:spPr>
          <a:xfrm>
            <a:off x="3787170" y="65670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ile5.dat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9620E-901E-4232-BB04-2B409459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" y="1835603"/>
            <a:ext cx="8535452" cy="33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3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2760461"/>
            <a:ext cx="822924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Sleuth Kit</a:t>
            </a:r>
          </a:p>
        </p:txBody>
      </p:sp>
    </p:spTree>
    <p:extLst>
      <p:ext uri="{BB962C8B-B14F-4D97-AF65-F5344CB8AC3E}">
        <p14:creationId xmlns:p14="http://schemas.microsoft.com/office/powerpoint/2010/main" val="71397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Essential File System Data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379039B-D81F-4586-8E65-D64F7A38F06C}"/>
              </a:ext>
            </a:extLst>
          </p:cNvPr>
          <p:cNvSpPr/>
          <p:nvPr/>
        </p:nvSpPr>
        <p:spPr>
          <a:xfrm>
            <a:off x="103696" y="725864"/>
            <a:ext cx="8946036" cy="592003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Essential file system data are those needed to save and retrieve files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addresses for accessing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Pointers to metadata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Additional, but non-essential file system data, include: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access times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permissions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delineation between essential and non-essential data is based on trust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Essential data must be true, or data will not be accessible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conducting a forensic analysis on data taken from media we must know both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file system format used to store the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operating system that wrote the data to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222199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Sleuth Kit History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35671" y="862962"/>
            <a:ext cx="8832916" cy="503094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Coroner's Toolkit (TCT) – 2000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free and open source digital forensic toolkit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Limitations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and OS dependent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tools not well developed for file and directory analysis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not support FAT and NTFS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built off of TCT and expanded tool capability - 2001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and OS independent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Covers all levels of file system abstraction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Supports FAT and NTFS</a:t>
            </a:r>
          </a:p>
          <a:p>
            <a:pPr lvl="1"/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is composed of 20 CLI tools and also has a  front-end called Autopsy</a:t>
            </a:r>
          </a:p>
        </p:txBody>
      </p:sp>
    </p:spTree>
    <p:extLst>
      <p:ext uri="{BB962C8B-B14F-4D97-AF65-F5344CB8AC3E}">
        <p14:creationId xmlns:p14="http://schemas.microsoft.com/office/powerpoint/2010/main" val="3992205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Sleuth Kit Command Prefix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35671" y="646045"/>
            <a:ext cx="8832916" cy="58961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commands are composed of two parts: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Sleuth kit commands have prefixes based on logical layers specified earlier: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/ Volume (mm-)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(fs-)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Units (blk-)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 (</a:t>
            </a:r>
            <a:r>
              <a:rPr lang="en-US" sz="1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Name (f-)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Two additional prefixes are Sleuth kit commands have prefixes and suffixes and are based, mostly, on the logical layers specified earlier: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 Information (h-)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system journals (j-)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Tools (</a:t>
            </a:r>
            <a:r>
              <a:rPr lang="en-US" sz="19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4DA6D-7214-4E4F-9254-7532354B4A6A}"/>
              </a:ext>
            </a:extLst>
          </p:cNvPr>
          <p:cNvSpPr/>
          <p:nvPr/>
        </p:nvSpPr>
        <p:spPr>
          <a:xfrm>
            <a:off x="18223" y="6542200"/>
            <a:ext cx="4911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Forensics with Open Source Tools, Chapter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309754-17F7-4749-9FE6-FF91A7EC26A3}"/>
              </a:ext>
            </a:extLst>
          </p:cNvPr>
          <p:cNvSpPr/>
          <p:nvPr/>
        </p:nvSpPr>
        <p:spPr>
          <a:xfrm>
            <a:off x="3240157" y="1341783"/>
            <a:ext cx="1212574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26552-7BFD-4BE5-AC97-604AFA21005A}"/>
              </a:ext>
            </a:extLst>
          </p:cNvPr>
          <p:cNvSpPr/>
          <p:nvPr/>
        </p:nvSpPr>
        <p:spPr>
          <a:xfrm>
            <a:off x="4466376" y="1341783"/>
            <a:ext cx="1212574" cy="4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7F0C2-B9CB-405D-80B3-E42822D8A278}"/>
              </a:ext>
            </a:extLst>
          </p:cNvPr>
          <p:cNvSpPr txBox="1"/>
          <p:nvPr/>
        </p:nvSpPr>
        <p:spPr>
          <a:xfrm>
            <a:off x="4658126" y="103400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CBCD7-ACF5-4623-82FA-EDD610254A9F}"/>
              </a:ext>
            </a:extLst>
          </p:cNvPr>
          <p:cNvSpPr txBox="1"/>
          <p:nvPr/>
        </p:nvSpPr>
        <p:spPr>
          <a:xfrm>
            <a:off x="3431907" y="103400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DFEDF-6628-4B0F-B7B2-E4D74EBC61F2}"/>
              </a:ext>
            </a:extLst>
          </p:cNvPr>
          <p:cNvSpPr txBox="1"/>
          <p:nvPr/>
        </p:nvSpPr>
        <p:spPr>
          <a:xfrm>
            <a:off x="3485607" y="184867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67722-471C-4826-81D5-9B11695A886D}"/>
              </a:ext>
            </a:extLst>
          </p:cNvPr>
          <p:cNvSpPr txBox="1"/>
          <p:nvPr/>
        </p:nvSpPr>
        <p:spPr>
          <a:xfrm>
            <a:off x="4550724" y="184867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713832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Sleuth Kit Commands Relative to 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Abstraction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4AB-6132-4B5C-AD74-76999AF0B699}"/>
              </a:ext>
            </a:extLst>
          </p:cNvPr>
          <p:cNvSpPr txBox="1"/>
          <p:nvPr/>
        </p:nvSpPr>
        <p:spPr>
          <a:xfrm>
            <a:off x="6281056" y="183203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D67D1-AEC8-47E4-BFA6-FEE7926CD381}"/>
              </a:ext>
            </a:extLst>
          </p:cNvPr>
          <p:cNvSpPr txBox="1"/>
          <p:nvPr/>
        </p:nvSpPr>
        <p:spPr>
          <a:xfrm>
            <a:off x="6270166" y="291848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27BB9-77AC-4BCE-88C4-832BBD6DA1E3}"/>
              </a:ext>
            </a:extLst>
          </p:cNvPr>
          <p:cNvSpPr txBox="1"/>
          <p:nvPr/>
        </p:nvSpPr>
        <p:spPr>
          <a:xfrm>
            <a:off x="6201165" y="404701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6248-9A7E-4F46-A983-0BB2CA596C92}"/>
              </a:ext>
            </a:extLst>
          </p:cNvPr>
          <p:cNvSpPr txBox="1"/>
          <p:nvPr/>
        </p:nvSpPr>
        <p:spPr>
          <a:xfrm>
            <a:off x="6448028" y="511113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AEFC8-5584-4328-8D0F-333FB2B96D34}"/>
              </a:ext>
            </a:extLst>
          </p:cNvPr>
          <p:cNvSpPr txBox="1"/>
          <p:nvPr/>
        </p:nvSpPr>
        <p:spPr>
          <a:xfrm>
            <a:off x="6448028" y="617581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</a:p>
        </p:txBody>
      </p:sp>
    </p:spTree>
    <p:extLst>
      <p:ext uri="{BB962C8B-B14F-4D97-AF65-F5344CB8AC3E}">
        <p14:creationId xmlns:p14="http://schemas.microsoft.com/office/powerpoint/2010/main" val="550789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Sleuth Kit Suffix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3FB8DC8-9B2E-4564-98B0-E15A2BDDA111}"/>
              </a:ext>
            </a:extLst>
          </p:cNvPr>
          <p:cNvSpPr/>
          <p:nvPr/>
        </p:nvSpPr>
        <p:spPr>
          <a:xfrm>
            <a:off x="264269" y="1008427"/>
            <a:ext cx="8655899" cy="23334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commands also uses suffixes based on function: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(-ls)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Statistics (-stat)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 (-cat)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(-find)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07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9453"/>
            <a:ext cx="8140148" cy="50219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Sleuth Kit Commands Examples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C103A-C5E0-4C3C-AC18-8A764B467CF4}"/>
              </a:ext>
            </a:extLst>
          </p:cNvPr>
          <p:cNvSpPr/>
          <p:nvPr/>
        </p:nvSpPr>
        <p:spPr>
          <a:xfrm>
            <a:off x="208720" y="713895"/>
            <a:ext cx="829917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the contents of file system data unit in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blkls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or output file system data units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blkstat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 file system data unit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the contents of a file based on its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Finds the name of the file or directory using a given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file and directory names in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general details of a file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hfind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Lookup a hash value in a hash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ifind - Find meta-data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img_cat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contents of an image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an image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a meta-data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Show the contents of a block in the file system journal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List the contents of a file system journal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jpeg_extract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jpeg extractor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mactime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Create an ASCII time line of file activity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Output the contents of a partition to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the partition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mmstat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details of the partition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sigfind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Find a binary signature in a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sorter - Sort files in an image into categories based on file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srch_strings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Display printable strings in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tsk_gettimes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Collect MAC times from a disk image into a body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tsk_loaddb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populate a SQLite database with metadata from a disk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tsk_recover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 Export files from an image into a local directory</a:t>
            </a:r>
            <a:endParaRPr lang="en-US" sz="14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CFF40-6CE1-433F-B524-7FB61E9419D1}"/>
              </a:ext>
            </a:extLst>
          </p:cNvPr>
          <p:cNvSpPr/>
          <p:nvPr/>
        </p:nvSpPr>
        <p:spPr>
          <a:xfrm>
            <a:off x="18223" y="6530008"/>
            <a:ext cx="61937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http://wiki.sleuthkit.org/index.php?title=The_Sleuth_Kit_commands</a:t>
            </a:r>
          </a:p>
        </p:txBody>
      </p:sp>
    </p:spTree>
    <p:extLst>
      <p:ext uri="{BB962C8B-B14F-4D97-AF65-F5344CB8AC3E}">
        <p14:creationId xmlns:p14="http://schemas.microsoft.com/office/powerpoint/2010/main" val="3168012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 Information – </a:t>
            </a:r>
            <a:r>
              <a:rPr 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6D9A090-052A-41F6-AF11-9841E4AD4386}"/>
              </a:ext>
            </a:extLst>
          </p:cNvPr>
          <p:cNvSpPr/>
          <p:nvPr/>
        </p:nvSpPr>
        <p:spPr>
          <a:xfrm>
            <a:off x="411901" y="932226"/>
            <a:ext cx="8320197" cy="19633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displays information about the image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TSK supports numerous image types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img_stat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67F00-6C37-47AE-8553-D7EEAABC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22" y="3248025"/>
            <a:ext cx="4061956" cy="1050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3EEEB5-34B5-4A74-81F7-1C4E824F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13" y="4726058"/>
            <a:ext cx="6611371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Focused Sleuth Kit Commands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4AB-6132-4B5C-AD74-76999AF0B699}"/>
              </a:ext>
            </a:extLst>
          </p:cNvPr>
          <p:cNvSpPr txBox="1"/>
          <p:nvPr/>
        </p:nvSpPr>
        <p:spPr>
          <a:xfrm>
            <a:off x="6281056" y="1832035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mm-</a:t>
            </a:r>
          </a:p>
        </p:txBody>
      </p:sp>
    </p:spTree>
    <p:extLst>
      <p:ext uri="{BB962C8B-B14F-4D97-AF65-F5344CB8AC3E}">
        <p14:creationId xmlns:p14="http://schemas.microsoft.com/office/powerpoint/2010/main" val="57659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Information – </a:t>
            </a:r>
            <a:r>
              <a:rPr 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64F1B35-74BC-4C84-AA52-50BCE992EA3D}"/>
              </a:ext>
            </a:extLst>
          </p:cNvPr>
          <p:cNvSpPr/>
          <p:nvPr/>
        </p:nvSpPr>
        <p:spPr>
          <a:xfrm>
            <a:off x="411901" y="932226"/>
            <a:ext cx="8320197" cy="22955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mmls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Displays both allocated and unallocated space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mmstat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Volume Type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mmcat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For partition imaging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11BD7-C122-429B-8D9C-51EBED23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1"/>
          <a:stretch/>
        </p:blipFill>
        <p:spPr>
          <a:xfrm>
            <a:off x="311703" y="3409950"/>
            <a:ext cx="8561032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105AA-BB9C-4B68-9F97-409F74E1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48" y="6011499"/>
            <a:ext cx="3230705" cy="5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7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17054" y="59636"/>
            <a:ext cx="8509893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Focused Sleuth Kit Commands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D67D1-AEC8-47E4-BFA6-FEE7926CD381}"/>
              </a:ext>
            </a:extLst>
          </p:cNvPr>
          <p:cNvSpPr txBox="1"/>
          <p:nvPr/>
        </p:nvSpPr>
        <p:spPr>
          <a:xfrm>
            <a:off x="6270166" y="2918487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fs-</a:t>
            </a:r>
          </a:p>
        </p:txBody>
      </p:sp>
    </p:spTree>
    <p:extLst>
      <p:ext uri="{BB962C8B-B14F-4D97-AF65-F5344CB8AC3E}">
        <p14:creationId xmlns:p14="http://schemas.microsoft.com/office/powerpoint/2010/main" val="1100361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File System Statistics 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73F89-7C3A-44FA-9625-6AA30E149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" r="30524" b="50303"/>
          <a:stretch/>
        </p:blipFill>
        <p:spPr>
          <a:xfrm>
            <a:off x="2990696" y="1513114"/>
            <a:ext cx="3162607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2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 (FAT16)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20689780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FAT16 File Sectors 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C1F47C-6CD4-4F88-979C-2CF11B170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36" r="33031"/>
          <a:stretch/>
        </p:blipFill>
        <p:spPr>
          <a:xfrm>
            <a:off x="282519" y="1426941"/>
            <a:ext cx="3127433" cy="4326159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3548743" y="2218712"/>
            <a:ext cx="5425854" cy="24205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also provides information about signatures related to file footers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EOF (0xFFFF)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 Sector (0x????)</a:t>
            </a:r>
          </a:p>
        </p:txBody>
      </p:sp>
    </p:spTree>
    <p:extLst>
      <p:ext uri="{BB962C8B-B14F-4D97-AF65-F5344CB8AC3E}">
        <p14:creationId xmlns:p14="http://schemas.microsoft.com/office/powerpoint/2010/main" val="2767921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 Focused Sleuth Kit Commands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27BB9-77AC-4BCE-88C4-832BBD6DA1E3}"/>
              </a:ext>
            </a:extLst>
          </p:cNvPr>
          <p:cNvSpPr txBox="1"/>
          <p:nvPr/>
        </p:nvSpPr>
        <p:spPr>
          <a:xfrm>
            <a:off x="6201165" y="404701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blk-</a:t>
            </a:r>
          </a:p>
        </p:txBody>
      </p:sp>
    </p:spTree>
    <p:extLst>
      <p:ext uri="{BB962C8B-B14F-4D97-AF65-F5344CB8AC3E}">
        <p14:creationId xmlns:p14="http://schemas.microsoft.com/office/powerpoint/2010/main" val="2827116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 Commands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183696" y="752474"/>
            <a:ext cx="8776607" cy="5915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data unit level tools in Sleuth Kit help extract unallocated space from an image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four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Slueth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Kit tools at the data unit level that help with this process: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Extracts the contents of a given data unit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blkls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 data unit details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Extracts unallocated file system space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blkstat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Displays data unit statistics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blkcalc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where data resides in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2193333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 Focused Sleuth Kit Commands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6248-9A7E-4F46-A983-0BB2CA596C92}"/>
              </a:ext>
            </a:extLst>
          </p:cNvPr>
          <p:cNvSpPr txBox="1"/>
          <p:nvPr/>
        </p:nvSpPr>
        <p:spPr>
          <a:xfrm>
            <a:off x="6448028" y="511113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5946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 Commands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F453C2E-A222-4348-8826-499152C4A8B1}"/>
              </a:ext>
            </a:extLst>
          </p:cNvPr>
          <p:cNvSpPr/>
          <p:nvPr/>
        </p:nvSpPr>
        <p:spPr>
          <a:xfrm>
            <a:off x="183696" y="752475"/>
            <a:ext cx="8776607" cy="32289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metadata level tools in Sleuth Kit help extract unallocated space from an image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There are four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Slueth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Kit tools at the data unit level that help with this process: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ifind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meta-data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ils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954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693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 Focused Sleuth Kit Commands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4AD4F-3076-4BF8-A785-B83DA65D66FA}"/>
              </a:ext>
            </a:extLst>
          </p:cNvPr>
          <p:cNvSpPr txBox="1"/>
          <p:nvPr/>
        </p:nvSpPr>
        <p:spPr>
          <a:xfrm>
            <a:off x="3485986" y="811467"/>
            <a:ext cx="221246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SYSTEM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UNIT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1CC2ED1-264E-4D85-9136-C78FBB334F26}"/>
              </a:ext>
            </a:extLst>
          </p:cNvPr>
          <p:cNvSpPr/>
          <p:nvPr/>
        </p:nvSpPr>
        <p:spPr>
          <a:xfrm>
            <a:off x="4336330" y="1315491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E3FE5A-A7EF-4A91-8141-2A2DD56316B9}"/>
              </a:ext>
            </a:extLst>
          </p:cNvPr>
          <p:cNvSpPr/>
          <p:nvPr/>
        </p:nvSpPr>
        <p:spPr>
          <a:xfrm>
            <a:off x="4336330" y="240592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875F28-61E6-47E6-BA76-EDF91F174915}"/>
              </a:ext>
            </a:extLst>
          </p:cNvPr>
          <p:cNvSpPr/>
          <p:nvPr/>
        </p:nvSpPr>
        <p:spPr>
          <a:xfrm>
            <a:off x="4336330" y="351908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85872A-9B57-48F8-95B3-02C553B3A825}"/>
              </a:ext>
            </a:extLst>
          </p:cNvPr>
          <p:cNvSpPr/>
          <p:nvPr/>
        </p:nvSpPr>
        <p:spPr>
          <a:xfrm>
            <a:off x="4336330" y="463224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6668BF0-587F-4787-93D5-80C01F3DF385}"/>
              </a:ext>
            </a:extLst>
          </p:cNvPr>
          <p:cNvSpPr/>
          <p:nvPr/>
        </p:nvSpPr>
        <p:spPr>
          <a:xfrm>
            <a:off x="4336330" y="5745404"/>
            <a:ext cx="471340" cy="5864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AEFC8-5584-4328-8D0F-333FB2B96D34}"/>
              </a:ext>
            </a:extLst>
          </p:cNvPr>
          <p:cNvSpPr txBox="1"/>
          <p:nvPr/>
        </p:nvSpPr>
        <p:spPr>
          <a:xfrm>
            <a:off x="6448028" y="6175815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</a:p>
        </p:txBody>
      </p:sp>
    </p:spTree>
    <p:extLst>
      <p:ext uri="{BB962C8B-B14F-4D97-AF65-F5344CB8AC3E}">
        <p14:creationId xmlns:p14="http://schemas.microsoft.com/office/powerpoint/2010/main" val="1392442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78491"/>
            <a:ext cx="8140148" cy="43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Layer List 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CCF4D-8735-4886-AFFD-045FA859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89" y="3035290"/>
            <a:ext cx="3070377" cy="2677655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76D9A090-052A-41F6-AF11-9841E4AD4386}"/>
              </a:ext>
            </a:extLst>
          </p:cNvPr>
          <p:cNvSpPr/>
          <p:nvPr/>
        </p:nvSpPr>
        <p:spPr>
          <a:xfrm>
            <a:off x="411901" y="932227"/>
            <a:ext cx="8320197" cy="12231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Sleuth Kit can specify all existing and deleted files along with data structure of the file system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90B273E-DD56-4BC4-9379-D40485246B48}"/>
              </a:ext>
            </a:extLst>
          </p:cNvPr>
          <p:cNvSpPr/>
          <p:nvPr/>
        </p:nvSpPr>
        <p:spPr>
          <a:xfrm>
            <a:off x="7304313" y="3137234"/>
            <a:ext cx="351066" cy="16818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8BA13-3F89-4BB4-9531-A414ED4BBF01}"/>
              </a:ext>
            </a:extLst>
          </p:cNvPr>
          <p:cNvSpPr txBox="1"/>
          <p:nvPr/>
        </p:nvSpPr>
        <p:spPr>
          <a:xfrm>
            <a:off x="7777843" y="3647020"/>
            <a:ext cx="1295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27408-E2A8-46DE-A191-167AE6D76FEE}"/>
              </a:ext>
            </a:extLst>
          </p:cNvPr>
          <p:cNvSpPr/>
          <p:nvPr/>
        </p:nvSpPr>
        <p:spPr>
          <a:xfrm>
            <a:off x="99332" y="2860148"/>
            <a:ext cx="4029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 Unknown type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 Regular file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Directory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 Character device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 Block device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 Symbolic link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 Named FIFO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Shadow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 Socket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w: Whiteout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 TSK Virtual file / directory</a:t>
            </a: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*: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2049813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2760461"/>
            <a:ext cx="822924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Test Disks</a:t>
            </a:r>
          </a:p>
        </p:txBody>
      </p:sp>
    </p:spTree>
    <p:extLst>
      <p:ext uri="{BB962C8B-B14F-4D97-AF65-F5344CB8AC3E}">
        <p14:creationId xmlns:p14="http://schemas.microsoft.com/office/powerpoint/2010/main" val="549086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Identify Current Disk Parameters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906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identify file systems and partitions currently on the disk you are going to create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4FE14-EFB3-435C-80B1-1CA51174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5" y="1744356"/>
            <a:ext cx="6618151" cy="46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3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04ED0-C430-46CE-A68D-AF07D9CC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5" y="2455609"/>
            <a:ext cx="8038753" cy="1946782"/>
          </a:xfrm>
          <a:prstGeom prst="rect">
            <a:avLst/>
          </a:prstGeom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3B303CA3-8403-4F4C-B54A-9F03924AFEFB}"/>
              </a:ext>
            </a:extLst>
          </p:cNvPr>
          <p:cNvSpPr/>
          <p:nvPr/>
        </p:nvSpPr>
        <p:spPr>
          <a:xfrm>
            <a:off x="342096" y="819104"/>
            <a:ext cx="8320197" cy="7906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the correct disk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21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106772"/>
            <a:ext cx="8140148" cy="383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Operating System vs. File System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379039B-D81F-4586-8E65-D64F7A38F06C}"/>
              </a:ext>
            </a:extLst>
          </p:cNvPr>
          <p:cNvSpPr/>
          <p:nvPr/>
        </p:nvSpPr>
        <p:spPr>
          <a:xfrm>
            <a:off x="103696" y="725864"/>
            <a:ext cx="8946036" cy="7901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19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following operating systems are closely associated with the following file systems: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125E9D-214F-4100-A932-13C6A623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01"/>
              </p:ext>
            </p:extLst>
          </p:nvPr>
        </p:nvGraphicFramePr>
        <p:xfrm>
          <a:off x="731520" y="1620754"/>
          <a:ext cx="768096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4880">
                  <a:extLst>
                    <a:ext uri="{9D8B030D-6E8A-4147-A177-3AD203B41FA5}">
                      <a16:colId xmlns:a16="http://schemas.microsoft.com/office/drawing/2014/main" val="387512284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97234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MS-DOS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FAT32, 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4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1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FAT32, 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8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7 / 8 /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HFS+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Debian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Red Hat 5 / 6 / 7+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 / ext4 / XFS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4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 – Ubuntu &lt; 4.10 / &gt; 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5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95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6E924-9A7C-4AF8-B680-140DE8DC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39" y="646045"/>
            <a:ext cx="4572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3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Existing Partitions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268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all existing partitions on the disk you are going to re-partition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1B692-C40C-48C2-A576-6C7D5267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98" y="2309071"/>
            <a:ext cx="4799604" cy="31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16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New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7268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a new partition</a:t>
            </a:r>
          </a:p>
          <a:p>
            <a:pPr lvl="1"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“Linux”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1BACC-E2C3-484A-8617-C752845C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8" y="2319337"/>
            <a:ext cx="8522484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7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 to FAT16 partition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1764E-4F65-45F4-8171-85F7DA70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69" y="1477984"/>
            <a:ext cx="6953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90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 Bootable Parameter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Change to bootable disk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B5D15-F8EC-4A9C-8847-7FBDC339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69" y="1235764"/>
            <a:ext cx="3490063" cy="54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3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Changes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4858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 changes to disk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D37C7F-8A37-4A30-92A5-7CE32339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5" y="1960155"/>
            <a:ext cx="8320197" cy="852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80AE2-48C0-4D74-9B93-C2795E65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5" y="4591050"/>
            <a:ext cx="5568310" cy="528637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4B1AD8A3-ECB0-407A-B7DF-6FA9A6ADFB70}"/>
              </a:ext>
            </a:extLst>
          </p:cNvPr>
          <p:cNvSpPr/>
          <p:nvPr/>
        </p:nvSpPr>
        <p:spPr>
          <a:xfrm>
            <a:off x="3383556" y="3355701"/>
            <a:ext cx="2376889" cy="37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2601575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 the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342096" y="819104"/>
            <a:ext cx="8320197" cy="8529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creating the area for the partition, we will next use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which formats the partition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4B1AD8A3-ECB0-407A-B7DF-6FA9A6ADFB70}"/>
              </a:ext>
            </a:extLst>
          </p:cNvPr>
          <p:cNvSpPr/>
          <p:nvPr/>
        </p:nvSpPr>
        <p:spPr>
          <a:xfrm>
            <a:off x="1977386" y="1735718"/>
            <a:ext cx="5189228" cy="3733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mkfs.fat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16 /dev/sdc1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39AC71-2674-402E-B7B3-505BC9146B77}"/>
              </a:ext>
            </a:extLst>
          </p:cNvPr>
          <p:cNvCxnSpPr/>
          <p:nvPr/>
        </p:nvCxnSpPr>
        <p:spPr>
          <a:xfrm flipV="1">
            <a:off x="3176833" y="2109056"/>
            <a:ext cx="546755" cy="1878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98E39-B088-4C28-916E-9DB0B411D5BA}"/>
              </a:ext>
            </a:extLst>
          </p:cNvPr>
          <p:cNvSpPr txBox="1"/>
          <p:nvPr/>
        </p:nvSpPr>
        <p:spPr>
          <a:xfrm>
            <a:off x="1568059" y="399154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FAT File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600E0A-6A7D-4997-9701-CD9BE5D63FB4}"/>
              </a:ext>
            </a:extLst>
          </p:cNvPr>
          <p:cNvCxnSpPr>
            <a:cxnSpLocks/>
          </p:cNvCxnSpPr>
          <p:nvPr/>
        </p:nvCxnSpPr>
        <p:spPr>
          <a:xfrm flipH="1" flipV="1">
            <a:off x="4923035" y="2109056"/>
            <a:ext cx="1471345" cy="17559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285F8-D3FF-4BF2-9B24-FBD556AF5929}"/>
              </a:ext>
            </a:extLst>
          </p:cNvPr>
          <p:cNvSpPr txBox="1"/>
          <p:nvPr/>
        </p:nvSpPr>
        <p:spPr>
          <a:xfrm>
            <a:off x="5658707" y="399154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FAT entries</a:t>
            </a:r>
          </a:p>
        </p:txBody>
      </p:sp>
    </p:spTree>
    <p:extLst>
      <p:ext uri="{BB962C8B-B14F-4D97-AF65-F5344CB8AC3E}">
        <p14:creationId xmlns:p14="http://schemas.microsoft.com/office/powerpoint/2010/main" val="3236942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Homework #3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B99692F2-6A1F-438D-B4A6-BEA653F6E568}"/>
              </a:ext>
            </a:extLst>
          </p:cNvPr>
          <p:cNvSpPr/>
          <p:nvPr/>
        </p:nvSpPr>
        <p:spPr>
          <a:xfrm>
            <a:off x="0" y="742950"/>
            <a:ext cx="9143999" cy="59055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the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utility: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thumb drive with 2 equally sized FAT16 partitions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2</a:t>
            </a:r>
            <a:r>
              <a:rPr lang="en-US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 to bootable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Complete the following tasks:</a:t>
            </a:r>
          </a:p>
          <a:p>
            <a:pPr marL="800100" lvl="1" indent="-342900">
              <a:buAutoNum type="arabicParenR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how many sectors are on each partition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Using hexdump print out the boot sector for the 2</a:t>
            </a:r>
            <a:r>
              <a:rPr lang="en-US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3) Specify how many sectors are in each of the following: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Area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a word document that answers each of the questions and add any necessary screenshots to back up your answers</a:t>
            </a:r>
          </a:p>
          <a:p>
            <a:pPr>
              <a:lnSpc>
                <a:spcPct val="100000"/>
              </a:lnSpc>
              <a:buFont typeface="Wingdings" charset="2"/>
              <a:buChar char=""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Homework #3 is due 1 February 11:59 PM</a:t>
            </a:r>
          </a:p>
        </p:txBody>
      </p:sp>
    </p:spTree>
    <p:extLst>
      <p:ext uri="{BB962C8B-B14F-4D97-AF65-F5344CB8AC3E}">
        <p14:creationId xmlns:p14="http://schemas.microsoft.com/office/powerpoint/2010/main" val="2027996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C57AC1CE-9BAE-41B8-913E-9B8C891A5D4D}"/>
              </a:ext>
            </a:extLst>
          </p:cNvPr>
          <p:cNvSpPr/>
          <p:nvPr/>
        </p:nvSpPr>
        <p:spPr>
          <a:xfrm>
            <a:off x="133350" y="819104"/>
            <a:ext cx="8943975" cy="25085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System Forensic Analysis, Carrier, 2005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 Volume Serial Numbers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https://www.digital-detective.net/documents/Volume%20Serial%20Numbers.pdf</a:t>
            </a:r>
          </a:p>
          <a:p>
            <a:pPr lvl="1"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Allocation Tables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https://slideplayer.com/slide/9087283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https://www.slideshare.net/shashikantpabari/file-system-and-file-allocation-tablesystem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https://doc.micrium.com/display/fsdoc/Organization+of+a+FAT+Volume</a:t>
            </a:r>
          </a:p>
        </p:txBody>
      </p:sp>
    </p:spTree>
    <p:extLst>
      <p:ext uri="{BB962C8B-B14F-4D97-AF65-F5344CB8AC3E}">
        <p14:creationId xmlns:p14="http://schemas.microsoft.com/office/powerpoint/2010/main" val="1952532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7997</TotalTime>
  <Words>3416</Words>
  <Application>Microsoft Office PowerPoint</Application>
  <PresentationFormat>On-screen Show (4:3)</PresentationFormat>
  <Paragraphs>1045</Paragraphs>
  <Slides>98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Courier New</vt:lpstr>
      <vt:lpstr>StarSymbol</vt:lpstr>
      <vt:lpstr>Times New Roman</vt:lpstr>
      <vt:lpstr>Wingdings</vt:lpstr>
      <vt:lpstr>Office Theme</vt:lpstr>
      <vt:lpstr>Worksheet</vt:lpstr>
      <vt:lpstr>COMP 5350 / 6350 / 6356  Digital Forensics Spring 2019</vt:lpstr>
      <vt:lpstr>Introduction to File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Allocation Table (FAT16) File System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Sleuth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Test Disks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Security+ Boot Camp Introduction</dc:title>
  <dc:creator>sjmills1</dc:creator>
  <cp:lastModifiedBy>Jason Cuneo</cp:lastModifiedBy>
  <cp:revision>879</cp:revision>
  <dcterms:modified xsi:type="dcterms:W3CDTF">2019-01-27T06:32:16Z</dcterms:modified>
</cp:coreProperties>
</file>