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8"/>
  </p:notesMasterIdLst>
  <p:sldIdLst>
    <p:sldId id="603" r:id="rId2"/>
    <p:sldId id="735" r:id="rId3"/>
    <p:sldId id="736" r:id="rId4"/>
    <p:sldId id="737" r:id="rId5"/>
    <p:sldId id="740" r:id="rId6"/>
    <p:sldId id="694" r:id="rId7"/>
    <p:sldId id="715" r:id="rId8"/>
    <p:sldId id="426" r:id="rId9"/>
    <p:sldId id="427" r:id="rId10"/>
    <p:sldId id="429" r:id="rId11"/>
    <p:sldId id="733" r:id="rId12"/>
    <p:sldId id="431" r:id="rId13"/>
    <p:sldId id="696" r:id="rId14"/>
    <p:sldId id="625" r:id="rId15"/>
    <p:sldId id="695" r:id="rId16"/>
    <p:sldId id="692" r:id="rId17"/>
    <p:sldId id="693" r:id="rId18"/>
    <p:sldId id="689" r:id="rId19"/>
    <p:sldId id="698" r:id="rId20"/>
    <p:sldId id="699" r:id="rId21"/>
    <p:sldId id="703" r:id="rId22"/>
    <p:sldId id="697" r:id="rId23"/>
    <p:sldId id="700" r:id="rId24"/>
    <p:sldId id="701" r:id="rId25"/>
    <p:sldId id="702" r:id="rId26"/>
    <p:sldId id="704" r:id="rId27"/>
    <p:sldId id="705" r:id="rId28"/>
    <p:sldId id="706" r:id="rId29"/>
    <p:sldId id="722" r:id="rId30"/>
    <p:sldId id="708" r:id="rId31"/>
    <p:sldId id="707" r:id="rId32"/>
    <p:sldId id="709" r:id="rId33"/>
    <p:sldId id="710" r:id="rId34"/>
    <p:sldId id="719" r:id="rId35"/>
    <p:sldId id="711" r:id="rId36"/>
    <p:sldId id="716" r:id="rId37"/>
    <p:sldId id="723" r:id="rId38"/>
    <p:sldId id="720" r:id="rId39"/>
    <p:sldId id="718" r:id="rId40"/>
    <p:sldId id="721" r:id="rId41"/>
    <p:sldId id="725" r:id="rId42"/>
    <p:sldId id="726" r:id="rId43"/>
    <p:sldId id="727" r:id="rId44"/>
    <p:sldId id="728" r:id="rId45"/>
    <p:sldId id="729" r:id="rId46"/>
    <p:sldId id="712" r:id="rId47"/>
    <p:sldId id="456" r:id="rId48"/>
    <p:sldId id="458" r:id="rId49"/>
    <p:sldId id="713" r:id="rId50"/>
    <p:sldId id="714" r:id="rId51"/>
    <p:sldId id="730" r:id="rId52"/>
    <p:sldId id="731" r:id="rId53"/>
    <p:sldId id="732" r:id="rId54"/>
    <p:sldId id="734" r:id="rId55"/>
    <p:sldId id="691" r:id="rId56"/>
    <p:sldId id="717" r:id="rId57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4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4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4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A813FCC-2FF6-44DE-BACE-B7F1966E4693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title"/>
          </p:nvPr>
        </p:nvSpPr>
        <p:spPr bwMode="white">
          <a:xfrm>
            <a:off x="2839453" y="0"/>
            <a:ext cx="5293894" cy="86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4776" y="6462611"/>
            <a:ext cx="612648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9F2C004-2715-FE49-B628-06E74F704CD7}" type="slidenum">
              <a:rPr lang="en-US" sz="1800" b="0" smtClean="0">
                <a:solidFill>
                  <a:prstClr val="white"/>
                </a:solidFill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800" b="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5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80" y="1776487"/>
            <a:ext cx="8229240" cy="1483548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 5350 / 6350 / 6356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Digital Forensics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Spring 2019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FAF9D34-E989-4DF7-AB96-39BA6CAB1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31" y="4706266"/>
            <a:ext cx="4387537" cy="11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1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7111" y="799979"/>
            <a:ext cx="8789777" cy="31449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objective of any hashing algorithm is to identify changes to the integrity of a digital object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collision occurs any time different inputs to a hashing algorithm result in the same hash value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be of use and to ensure trust, hashing algorithm can not have collisions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a forensics standpoint, hash collisions undermine the integrity of digital artifacts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MD5 and SHA-1 are standard hashing algorithms for numerous applications and are built into most forensics tools, it is recommended to use more secure hashes such as SHA-3</a:t>
            </a:r>
          </a:p>
        </p:txBody>
      </p:sp>
      <p:sp>
        <p:nvSpPr>
          <p:cNvPr id="12" name="CustomShape 2"/>
          <p:cNvSpPr/>
          <p:nvPr/>
        </p:nvSpPr>
        <p:spPr>
          <a:xfrm>
            <a:off x="1154583" y="117042"/>
            <a:ext cx="6834835" cy="56350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 Collisions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EB950-8E52-41D6-BD7C-7F77E0FF67BE}"/>
              </a:ext>
            </a:extLst>
          </p:cNvPr>
          <p:cNvSpPr/>
          <p:nvPr/>
        </p:nvSpPr>
        <p:spPr>
          <a:xfrm>
            <a:off x="2478482" y="4283440"/>
            <a:ext cx="1219201" cy="1002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C6701D-9578-4FC0-BB70-361FA4400D83}"/>
              </a:ext>
            </a:extLst>
          </p:cNvPr>
          <p:cNvCxnSpPr>
            <a:endCxn id="7" idx="1"/>
          </p:cNvCxnSpPr>
          <p:nvPr/>
        </p:nvCxnSpPr>
        <p:spPr>
          <a:xfrm>
            <a:off x="1754669" y="4770674"/>
            <a:ext cx="723813" cy="139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11A4B5-45E2-4E4E-AA60-F6F2777CF06B}"/>
              </a:ext>
            </a:extLst>
          </p:cNvPr>
          <p:cNvSpPr txBox="1"/>
          <p:nvPr/>
        </p:nvSpPr>
        <p:spPr>
          <a:xfrm>
            <a:off x="6325914" y="41861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5EF08-80BC-4279-B17D-CF88DF663A1A}"/>
              </a:ext>
            </a:extLst>
          </p:cNvPr>
          <p:cNvSpPr txBox="1"/>
          <p:nvPr/>
        </p:nvSpPr>
        <p:spPr>
          <a:xfrm>
            <a:off x="4578012" y="4606191"/>
            <a:ext cx="423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828275c13b4f3a8bd417b5ed00cb962f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0FDCAA-7D77-462A-89F3-9B667F57614C}"/>
              </a:ext>
            </a:extLst>
          </p:cNvPr>
          <p:cNvCxnSpPr/>
          <p:nvPr/>
        </p:nvCxnSpPr>
        <p:spPr>
          <a:xfrm>
            <a:off x="3694808" y="4756773"/>
            <a:ext cx="723813" cy="139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4FB1497-8EF8-49F7-9024-01DEE7BE523D}"/>
              </a:ext>
            </a:extLst>
          </p:cNvPr>
          <p:cNvSpPr/>
          <p:nvPr/>
        </p:nvSpPr>
        <p:spPr>
          <a:xfrm>
            <a:off x="2478482" y="5735271"/>
            <a:ext cx="1219201" cy="1002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6834DE-C2E8-4E84-A1CC-595EF7D21E76}"/>
              </a:ext>
            </a:extLst>
          </p:cNvPr>
          <p:cNvCxnSpPr>
            <a:endCxn id="14" idx="1"/>
          </p:cNvCxnSpPr>
          <p:nvPr/>
        </p:nvCxnSpPr>
        <p:spPr>
          <a:xfrm>
            <a:off x="1754669" y="6222505"/>
            <a:ext cx="723813" cy="139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2A7FBB-5B40-49D1-B1E2-E8126E5235C1}"/>
              </a:ext>
            </a:extLst>
          </p:cNvPr>
          <p:cNvSpPr txBox="1"/>
          <p:nvPr/>
        </p:nvSpPr>
        <p:spPr>
          <a:xfrm>
            <a:off x="6328789" y="56886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95724-FFFF-44B1-8E99-DE775159D34C}"/>
              </a:ext>
            </a:extLst>
          </p:cNvPr>
          <p:cNvSpPr txBox="1"/>
          <p:nvPr/>
        </p:nvSpPr>
        <p:spPr>
          <a:xfrm>
            <a:off x="4578012" y="6058022"/>
            <a:ext cx="423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828275c13b4f3a8bd417b5ed00cb962f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EFC086-94A0-4471-8C4B-F2F703B85FC4}"/>
              </a:ext>
            </a:extLst>
          </p:cNvPr>
          <p:cNvCxnSpPr/>
          <p:nvPr/>
        </p:nvCxnSpPr>
        <p:spPr>
          <a:xfrm>
            <a:off x="3694808" y="6208604"/>
            <a:ext cx="723813" cy="139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D84F32-4D0E-4677-996C-0E2BD2C05C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4" y="4088978"/>
            <a:ext cx="965310" cy="14554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E983F1-3867-4EB4-B09F-BEE811A28A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8" y="5795406"/>
            <a:ext cx="1063423" cy="100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5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7111" y="923827"/>
            <a:ext cx="8789777" cy="30919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a number of secure hashing algorithms available with apt or through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apt install libdigest-sha3-perl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sha3sum defaults at 224-bit output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increase output size: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sha3sum --algorithm 512 FILENAME</a:t>
            </a:r>
          </a:p>
        </p:txBody>
      </p:sp>
      <p:sp>
        <p:nvSpPr>
          <p:cNvPr id="12" name="CustomShape 2"/>
          <p:cNvSpPr/>
          <p:nvPr/>
        </p:nvSpPr>
        <p:spPr>
          <a:xfrm>
            <a:off x="1154583" y="117042"/>
            <a:ext cx="6834835" cy="56350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sha3sum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7C311-6D5C-4FF7-92C1-44E8E1322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92"/>
          <a:stretch/>
        </p:blipFill>
        <p:spPr>
          <a:xfrm>
            <a:off x="1678301" y="4612065"/>
            <a:ext cx="5580006" cy="570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F87747-E54B-4A23-8BF1-C8EE2DE0B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49"/>
          <a:stretch/>
        </p:blipFill>
        <p:spPr>
          <a:xfrm>
            <a:off x="368726" y="5934173"/>
            <a:ext cx="8406546" cy="4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5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264115" y="840740"/>
            <a:ext cx="8615770" cy="54846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operating systems utilized hash-based security for credentials</a:t>
            </a:r>
          </a:p>
          <a:p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 system is compromised, it is relatively easy to gain access to credentials for follow-on system access</a:t>
            </a:r>
          </a:p>
          <a:p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Rainbow tables provide a precomputed hash database to test exploited hashes</a:t>
            </a:r>
          </a:p>
          <a:p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are a wide variety of online databases and offline GPU tools to crack hashes</a:t>
            </a:r>
          </a:p>
          <a:p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make it more difficult to calculate hashes directly, additional characters known as a “salt” are added prior to hashing</a:t>
            </a:r>
          </a:p>
        </p:txBody>
      </p:sp>
      <p:sp>
        <p:nvSpPr>
          <p:cNvPr id="252" name="CustomShape 2"/>
          <p:cNvSpPr/>
          <p:nvPr/>
        </p:nvSpPr>
        <p:spPr>
          <a:xfrm>
            <a:off x="2078460" y="0"/>
            <a:ext cx="5289840" cy="75589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Rainbow Tables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91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60461"/>
            <a:ext cx="8915400" cy="1337078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Disk Partitions vs. NTFS Partitions</a:t>
            </a:r>
          </a:p>
        </p:txBody>
      </p:sp>
    </p:spTree>
    <p:extLst>
      <p:ext uri="{BB962C8B-B14F-4D97-AF65-F5344CB8AC3E}">
        <p14:creationId xmlns:p14="http://schemas.microsoft.com/office/powerpoint/2010/main" val="127675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Disk Partition vs. NTFS Partition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2B572BB-1029-4E30-B7C9-1D200FAEB91D}"/>
              </a:ext>
            </a:extLst>
          </p:cNvPr>
          <p:cNvSpPr/>
          <p:nvPr/>
        </p:nvSpPr>
        <p:spPr>
          <a:xfrm>
            <a:off x="87086" y="646046"/>
            <a:ext cx="8969828" cy="41901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creating a single NTFS partition on a device, the start of the NTFS partition is not at the start of the device partition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is generally an offset used to buffer the disk partition from the NTFS partition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example of this is the default value of 2048 used to start an NTFS partition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 Partition – Sectors 0 - 2047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 Boot Sector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 Data Area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NTFS Partition – Sectors 2048 – Last Sector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Boot Record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File Table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Data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File Table Backup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0CB46-535D-4F57-8124-74C0F21F4996}"/>
              </a:ext>
            </a:extLst>
          </p:cNvPr>
          <p:cNvSpPr/>
          <p:nvPr/>
        </p:nvSpPr>
        <p:spPr>
          <a:xfrm>
            <a:off x="2547259" y="5362741"/>
            <a:ext cx="990599" cy="10558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1F3E15-ACEF-43A4-BF23-705E79D7E532}"/>
              </a:ext>
            </a:extLst>
          </p:cNvPr>
          <p:cNvSpPr/>
          <p:nvPr/>
        </p:nvSpPr>
        <p:spPr>
          <a:xfrm>
            <a:off x="3537858" y="5362741"/>
            <a:ext cx="990598" cy="10558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3797F7-A22C-4DB3-A606-43EB21C244EC}"/>
              </a:ext>
            </a:extLst>
          </p:cNvPr>
          <p:cNvSpPr/>
          <p:nvPr/>
        </p:nvSpPr>
        <p:spPr>
          <a:xfrm>
            <a:off x="4528456" y="5362741"/>
            <a:ext cx="3192846" cy="10558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937F0-3156-42C8-8949-200B94F74CCB}"/>
              </a:ext>
            </a:extLst>
          </p:cNvPr>
          <p:cNvSpPr/>
          <p:nvPr/>
        </p:nvSpPr>
        <p:spPr>
          <a:xfrm>
            <a:off x="7721302" y="5362741"/>
            <a:ext cx="1034028" cy="10558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64A32-555D-447E-B1F2-41F7F6BCF975}"/>
              </a:ext>
            </a:extLst>
          </p:cNvPr>
          <p:cNvSpPr/>
          <p:nvPr/>
        </p:nvSpPr>
        <p:spPr>
          <a:xfrm>
            <a:off x="566940" y="5362741"/>
            <a:ext cx="972824" cy="10558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FC1DFB-3E6C-411A-9302-883CF644CB3C}"/>
              </a:ext>
            </a:extLst>
          </p:cNvPr>
          <p:cNvSpPr/>
          <p:nvPr/>
        </p:nvSpPr>
        <p:spPr>
          <a:xfrm>
            <a:off x="1529885" y="5362741"/>
            <a:ext cx="972824" cy="10558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8FAB3-96C6-402D-B7EF-D8FC0AFC876A}"/>
              </a:ext>
            </a:extLst>
          </p:cNvPr>
          <p:cNvSpPr/>
          <p:nvPr/>
        </p:nvSpPr>
        <p:spPr>
          <a:xfrm>
            <a:off x="550426" y="5340969"/>
            <a:ext cx="1980564" cy="109817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A5CCD-CF4A-4FCF-BD37-564704CE62A9}"/>
              </a:ext>
            </a:extLst>
          </p:cNvPr>
          <p:cNvSpPr txBox="1"/>
          <p:nvPr/>
        </p:nvSpPr>
        <p:spPr>
          <a:xfrm>
            <a:off x="953706" y="5002807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sdb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F3B28-BF98-41E6-A04C-94AFDD35A78C}"/>
              </a:ext>
            </a:extLst>
          </p:cNvPr>
          <p:cNvSpPr txBox="1"/>
          <p:nvPr/>
        </p:nvSpPr>
        <p:spPr>
          <a:xfrm>
            <a:off x="4868612" y="6504062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/dev/sdb1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0FCDF-615E-4BC3-BF92-49645B911DAA}"/>
              </a:ext>
            </a:extLst>
          </p:cNvPr>
          <p:cNvSpPr/>
          <p:nvPr/>
        </p:nvSpPr>
        <p:spPr>
          <a:xfrm>
            <a:off x="2529103" y="5340969"/>
            <a:ext cx="6294386" cy="1098171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ED8D1-BE4A-43C0-83C9-B15AA2989DCE}"/>
              </a:ext>
            </a:extLst>
          </p:cNvPr>
          <p:cNvSpPr txBox="1"/>
          <p:nvPr/>
        </p:nvSpPr>
        <p:spPr>
          <a:xfrm>
            <a:off x="405678" y="648867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B8013-1D95-4140-BB4F-7FC8AE7D22A4}"/>
              </a:ext>
            </a:extLst>
          </p:cNvPr>
          <p:cNvSpPr txBox="1"/>
          <p:nvPr/>
        </p:nvSpPr>
        <p:spPr>
          <a:xfrm>
            <a:off x="1947605" y="64886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9AD63-AC7E-4EF8-9748-FD05B3BCF842}"/>
              </a:ext>
            </a:extLst>
          </p:cNvPr>
          <p:cNvSpPr txBox="1"/>
          <p:nvPr/>
        </p:nvSpPr>
        <p:spPr>
          <a:xfrm>
            <a:off x="2502709" y="498252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2048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6EF23-E916-4173-AE34-96CCF57004DB}"/>
              </a:ext>
            </a:extLst>
          </p:cNvPr>
          <p:cNvSpPr txBox="1"/>
          <p:nvPr/>
        </p:nvSpPr>
        <p:spPr>
          <a:xfrm>
            <a:off x="8190294" y="4742659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673887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60461"/>
            <a:ext cx="8915400" cy="1337078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NTFS Data Recovery Process</a:t>
            </a:r>
          </a:p>
        </p:txBody>
      </p:sp>
    </p:spTree>
    <p:extLst>
      <p:ext uri="{BB962C8B-B14F-4D97-AF65-F5344CB8AC3E}">
        <p14:creationId xmlns:p14="http://schemas.microsoft.com/office/powerpoint/2010/main" val="227792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NTFS Data Recovery Process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C4551B2F-3735-41C9-B7B5-85AE477F4044}"/>
              </a:ext>
            </a:extLst>
          </p:cNvPr>
          <p:cNvSpPr/>
          <p:nvPr/>
        </p:nvSpPr>
        <p:spPr>
          <a:xfrm>
            <a:off x="188947" y="1121228"/>
            <a:ext cx="8806543" cy="46155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dealing with NTFS File Systems and attempting to recover data the following steps will help to organize the recovery process: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Proper Media Image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 Partition Header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 NTFS Partition Header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 File Header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Classify Files as Existing or Deleted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Classify Files as Resident or Non-Resident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Locate File Contents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Recover File Contents</a:t>
            </a:r>
          </a:p>
        </p:txBody>
      </p:sp>
    </p:spTree>
    <p:extLst>
      <p:ext uri="{BB962C8B-B14F-4D97-AF65-F5344CB8AC3E}">
        <p14:creationId xmlns:p14="http://schemas.microsoft.com/office/powerpoint/2010/main" val="1349041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Proper Media Image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7B2347F1-EADB-4B6F-B552-B78438F6494B}"/>
              </a:ext>
            </a:extLst>
          </p:cNvPr>
          <p:cNvSpPr/>
          <p:nvPr/>
        </p:nvSpPr>
        <p:spPr>
          <a:xfrm>
            <a:off x="201226" y="800717"/>
            <a:ext cx="8806543" cy="14240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Identify the media for imaging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and test write blocker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 image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56F0D-9394-4C3D-9F57-2F67F9BD3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9" r="817" b="1299"/>
          <a:stretch/>
        </p:blipFill>
        <p:spPr>
          <a:xfrm>
            <a:off x="765994" y="2395897"/>
            <a:ext cx="7612012" cy="2983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5A905E-FC62-4400-AA73-210FE5D2E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5815404"/>
            <a:ext cx="80200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9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1DFDCE-0771-44BC-8E31-E74FF5FB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4" y="1056600"/>
            <a:ext cx="9078012" cy="4710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2" name="CustomShape 2"/>
          <p:cNvSpPr/>
          <p:nvPr/>
        </p:nvSpPr>
        <p:spPr>
          <a:xfrm>
            <a:off x="522145" y="59636"/>
            <a:ext cx="8140148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Analyze Partition Header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888B4-574B-4BD9-AFFB-C71A78A0E62A}"/>
              </a:ext>
            </a:extLst>
          </p:cNvPr>
          <p:cNvSpPr txBox="1"/>
          <p:nvPr/>
        </p:nvSpPr>
        <p:spPr>
          <a:xfrm>
            <a:off x="2689914" y="5967208"/>
            <a:ext cx="3764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Type: 0x07 – NTFS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Sector Location: 0x0800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Size: 512 -&gt; 0x0200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49E8BD-D52E-4331-950E-759779CF14DB}"/>
              </a:ext>
            </a:extLst>
          </p:cNvPr>
          <p:cNvSpPr/>
          <p:nvPr/>
        </p:nvSpPr>
        <p:spPr>
          <a:xfrm>
            <a:off x="5495828" y="5183170"/>
            <a:ext cx="160254" cy="114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73FE9-066A-4C8F-BCCD-F6378726AAE0}"/>
              </a:ext>
            </a:extLst>
          </p:cNvPr>
          <p:cNvSpPr/>
          <p:nvPr/>
        </p:nvSpPr>
        <p:spPr>
          <a:xfrm>
            <a:off x="6185554" y="5183170"/>
            <a:ext cx="318940" cy="114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650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Start Address of NTFS Partition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888B4-574B-4BD9-AFFB-C71A78A0E62A}"/>
              </a:ext>
            </a:extLst>
          </p:cNvPr>
          <p:cNvSpPr txBox="1"/>
          <p:nvPr/>
        </p:nvSpPr>
        <p:spPr>
          <a:xfrm>
            <a:off x="1806657" y="1513922"/>
            <a:ext cx="55306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Sector Location: 0x0800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Size: 512 -&gt; 0x0200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0x0800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0x0200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232A75BF-9E65-42E8-A1F1-BE3C2DBC7DF6}"/>
              </a:ext>
            </a:extLst>
          </p:cNvPr>
          <p:cNvSpPr/>
          <p:nvPr/>
        </p:nvSpPr>
        <p:spPr>
          <a:xfrm>
            <a:off x="3619892" y="3003790"/>
            <a:ext cx="273376" cy="37100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D42B1-D92B-40D7-8B96-4A3495C9327B}"/>
              </a:ext>
            </a:extLst>
          </p:cNvPr>
          <p:cNvCxnSpPr/>
          <p:nvPr/>
        </p:nvCxnSpPr>
        <p:spPr>
          <a:xfrm>
            <a:off x="3516196" y="3525626"/>
            <a:ext cx="194192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50699F-65E4-4561-A8B1-CEF36F6A3CD9}"/>
              </a:ext>
            </a:extLst>
          </p:cNvPr>
          <p:cNvSpPr txBox="1"/>
          <p:nvPr/>
        </p:nvSpPr>
        <p:spPr>
          <a:xfrm>
            <a:off x="3657442" y="3633345"/>
            <a:ext cx="165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0x100000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CC344-8090-4EF3-A757-E9533BFEDE74}"/>
              </a:ext>
            </a:extLst>
          </p:cNvPr>
          <p:cNvSpPr txBox="1"/>
          <p:nvPr/>
        </p:nvSpPr>
        <p:spPr>
          <a:xfrm>
            <a:off x="331897" y="4923928"/>
            <a:ext cx="848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NTFS Partition starts at address 0x100000</a:t>
            </a:r>
          </a:p>
        </p:txBody>
      </p:sp>
    </p:spTree>
    <p:extLst>
      <p:ext uri="{BB962C8B-B14F-4D97-AF65-F5344CB8AC3E}">
        <p14:creationId xmlns:p14="http://schemas.microsoft.com/office/powerpoint/2010/main" val="31408649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60461"/>
            <a:ext cx="8915400" cy="1337078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Project #1</a:t>
            </a:r>
          </a:p>
        </p:txBody>
      </p:sp>
    </p:spTree>
    <p:extLst>
      <p:ext uri="{BB962C8B-B14F-4D97-AF65-F5344CB8AC3E}">
        <p14:creationId xmlns:p14="http://schemas.microsoft.com/office/powerpoint/2010/main" val="2203332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to Start Address of NTFS Partition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CC344-8090-4EF3-A757-E9533BFEDE74}"/>
              </a:ext>
            </a:extLst>
          </p:cNvPr>
          <p:cNvSpPr txBox="1"/>
          <p:nvPr/>
        </p:nvSpPr>
        <p:spPr>
          <a:xfrm>
            <a:off x="344547" y="948696"/>
            <a:ext cx="848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NTFS Partition starts at address 0x100000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746CA-4A7E-4D4A-BD2E-0700CE72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309" y="1953703"/>
            <a:ext cx="3944681" cy="26088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FE2C59-CEE0-4545-843C-FCD8C11D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62" y="5301423"/>
            <a:ext cx="8577876" cy="6078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04043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 Sectors in Disk Partition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A5A70D-3320-41A3-9D5F-96E7F87B5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" t="1119" r="916" b="1039"/>
          <a:stretch/>
        </p:blipFill>
        <p:spPr>
          <a:xfrm>
            <a:off x="1300899" y="603380"/>
            <a:ext cx="6542202" cy="6147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5330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25992A-51AA-4402-8FDE-855AA8AD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" y="712433"/>
            <a:ext cx="9049732" cy="4947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2" name="CustomShape 2"/>
          <p:cNvSpPr/>
          <p:nvPr/>
        </p:nvSpPr>
        <p:spPr>
          <a:xfrm>
            <a:off x="522145" y="87918"/>
            <a:ext cx="8140148" cy="4588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Analyze NTFS Partition Header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888B4-574B-4BD9-AFFB-C71A78A0E62A}"/>
              </a:ext>
            </a:extLst>
          </p:cNvPr>
          <p:cNvSpPr txBox="1"/>
          <p:nvPr/>
        </p:nvSpPr>
        <p:spPr>
          <a:xfrm>
            <a:off x="3080627" y="5723491"/>
            <a:ext cx="29450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Bytes / Sector = 512</a:t>
            </a:r>
          </a:p>
          <a:p>
            <a:pPr algn="ctr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Sectors / Cluster = 4</a:t>
            </a:r>
          </a:p>
          <a:p>
            <a:pPr algn="ctr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2048 Bytes / Cluster</a:t>
            </a:r>
          </a:p>
          <a:p>
            <a:pPr algn="ctr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$MFT Cluster: 0x2700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49E8BD-D52E-4331-950E-759779CF14DB}"/>
              </a:ext>
            </a:extLst>
          </p:cNvPr>
          <p:cNvSpPr/>
          <p:nvPr/>
        </p:nvSpPr>
        <p:spPr>
          <a:xfrm>
            <a:off x="5173744" y="1696815"/>
            <a:ext cx="1368458" cy="122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A03F35-7A24-4FA8-B581-2F5158696B14}"/>
              </a:ext>
            </a:extLst>
          </p:cNvPr>
          <p:cNvSpPr/>
          <p:nvPr/>
        </p:nvSpPr>
        <p:spPr>
          <a:xfrm>
            <a:off x="4553146" y="1293034"/>
            <a:ext cx="499621" cy="111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93DB4-F3E2-4995-B2D5-742F3359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70" t="6000"/>
          <a:stretch/>
        </p:blipFill>
        <p:spPr>
          <a:xfrm>
            <a:off x="173006" y="1081726"/>
            <a:ext cx="4619210" cy="4694548"/>
          </a:xfrm>
          <a:prstGeom prst="rect">
            <a:avLst/>
          </a:prstGeom>
        </p:spPr>
      </p:pic>
      <p:sp>
        <p:nvSpPr>
          <p:cNvPr id="252" name="CustomShape 2"/>
          <p:cNvSpPr/>
          <p:nvPr/>
        </p:nvSpPr>
        <p:spPr>
          <a:xfrm>
            <a:off x="522145" y="78490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Start Address $MFT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808CA2-FCB1-47CE-B933-AB38013AB0BF}"/>
              </a:ext>
            </a:extLst>
          </p:cNvPr>
          <p:cNvSpPr txBox="1"/>
          <p:nvPr/>
        </p:nvSpPr>
        <p:spPr>
          <a:xfrm>
            <a:off x="4798243" y="768423"/>
            <a:ext cx="4323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$MFT start address is from start of the disk partition!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Bytes / Sector = 512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Sectors / Cluster = 4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2048 Bytes / Cluster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$MFT Cluster: 0x2700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A8D5E3-A528-4D46-9C45-A9AD0AC7E6FB}"/>
              </a:ext>
            </a:extLst>
          </p:cNvPr>
          <p:cNvSpPr/>
          <p:nvPr/>
        </p:nvSpPr>
        <p:spPr>
          <a:xfrm>
            <a:off x="837412" y="1772230"/>
            <a:ext cx="1368458" cy="122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0D15E1-2E00-4AB4-9703-0A167A1F5D7C}"/>
              </a:ext>
            </a:extLst>
          </p:cNvPr>
          <p:cNvSpPr/>
          <p:nvPr/>
        </p:nvSpPr>
        <p:spPr>
          <a:xfrm>
            <a:off x="207387" y="1368449"/>
            <a:ext cx="499621" cy="111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CAAFC-B7EE-408C-BE48-EF923C2B8981}"/>
              </a:ext>
            </a:extLst>
          </p:cNvPr>
          <p:cNvSpPr txBox="1"/>
          <p:nvPr/>
        </p:nvSpPr>
        <p:spPr>
          <a:xfrm>
            <a:off x="6374584" y="3857661"/>
            <a:ext cx="153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0x2700</a:t>
            </a: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0x0800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795C5133-7F14-4ECB-AE21-A010317E0816}"/>
              </a:ext>
            </a:extLst>
          </p:cNvPr>
          <p:cNvSpPr/>
          <p:nvPr/>
        </p:nvSpPr>
        <p:spPr>
          <a:xfrm>
            <a:off x="6248996" y="4148720"/>
            <a:ext cx="273376" cy="37100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A0A483-D23C-46C7-BACB-F754748BC4F0}"/>
              </a:ext>
            </a:extLst>
          </p:cNvPr>
          <p:cNvCxnSpPr/>
          <p:nvPr/>
        </p:nvCxnSpPr>
        <p:spPr>
          <a:xfrm>
            <a:off x="6127419" y="4565547"/>
            <a:ext cx="194192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26180A-2987-4D99-A8D5-5F48CCA812FB}"/>
              </a:ext>
            </a:extLst>
          </p:cNvPr>
          <p:cNvSpPr txBox="1"/>
          <p:nvPr/>
        </p:nvSpPr>
        <p:spPr>
          <a:xfrm>
            <a:off x="6211287" y="4656551"/>
            <a:ext cx="1843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0x1380000</a:t>
            </a: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0x0100000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299580-84E6-48DD-92A9-87D318B1A9AF}"/>
              </a:ext>
            </a:extLst>
          </p:cNvPr>
          <p:cNvSpPr txBox="1"/>
          <p:nvPr/>
        </p:nvSpPr>
        <p:spPr>
          <a:xfrm>
            <a:off x="1530142" y="6193101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$MFT starts at address 0x1480000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1A79AF-0B4F-4A98-87D0-52184F9DFC3A}"/>
              </a:ext>
            </a:extLst>
          </p:cNvPr>
          <p:cNvCxnSpPr/>
          <p:nvPr/>
        </p:nvCxnSpPr>
        <p:spPr>
          <a:xfrm>
            <a:off x="6127419" y="5394736"/>
            <a:ext cx="194192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us Sign 1">
            <a:extLst>
              <a:ext uri="{FF2B5EF4-FFF2-40B4-BE49-F238E27FC236}">
                <a16:creationId xmlns:a16="http://schemas.microsoft.com/office/drawing/2014/main" id="{70DBB588-1E43-466A-9B1D-89B09F600B83}"/>
              </a:ext>
            </a:extLst>
          </p:cNvPr>
          <p:cNvSpPr/>
          <p:nvPr/>
        </p:nvSpPr>
        <p:spPr>
          <a:xfrm>
            <a:off x="6127417" y="5038234"/>
            <a:ext cx="242057" cy="24337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982417-7A66-4C2A-9C42-BF5BB4877C03}"/>
              </a:ext>
            </a:extLst>
          </p:cNvPr>
          <p:cNvSpPr txBox="1"/>
          <p:nvPr/>
        </p:nvSpPr>
        <p:spPr>
          <a:xfrm>
            <a:off x="6211287" y="5457621"/>
            <a:ext cx="1843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0x1480000</a:t>
            </a:r>
          </a:p>
        </p:txBody>
      </p:sp>
    </p:spTree>
    <p:extLst>
      <p:ext uri="{BB962C8B-B14F-4D97-AF65-F5344CB8AC3E}">
        <p14:creationId xmlns:p14="http://schemas.microsoft.com/office/powerpoint/2010/main" val="37239394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to Start Address of NTFS Partition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CC344-8090-4EF3-A757-E9533BFEDE74}"/>
              </a:ext>
            </a:extLst>
          </p:cNvPr>
          <p:cNvSpPr txBox="1"/>
          <p:nvPr/>
        </p:nvSpPr>
        <p:spPr>
          <a:xfrm>
            <a:off x="1530139" y="732054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$MFT starts at address 0x1480000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430BD-1BFE-4825-A1AF-9A20A3573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7" y="3146054"/>
            <a:ext cx="7937370" cy="3624398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30A345-10F7-44D3-840D-EB0EC0243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632" y="1263418"/>
            <a:ext cx="2618737" cy="1728011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6604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$MFT Attribute Headers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430BD-1BFE-4825-A1AF-9A20A3573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70" t="7524" r="841" b="690"/>
          <a:stretch/>
        </p:blipFill>
        <p:spPr>
          <a:xfrm>
            <a:off x="118301" y="1358905"/>
            <a:ext cx="5776800" cy="4862785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3B5382C3-D181-444B-869B-42EC338A2D1E}"/>
              </a:ext>
            </a:extLst>
          </p:cNvPr>
          <p:cNvSpPr/>
          <p:nvPr/>
        </p:nvSpPr>
        <p:spPr>
          <a:xfrm>
            <a:off x="5895101" y="2460301"/>
            <a:ext cx="3101254" cy="6300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$STANDARD_INFORMATION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0x00000010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41E90207-BBE0-467A-8DB4-7E8BC060B6A9}"/>
              </a:ext>
            </a:extLst>
          </p:cNvPr>
          <p:cNvSpPr/>
          <p:nvPr/>
        </p:nvSpPr>
        <p:spPr>
          <a:xfrm>
            <a:off x="6668099" y="3475291"/>
            <a:ext cx="1555258" cy="6300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$FILE_NAME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0x00000030</a:t>
            </a: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AFEC1DC0-A0C8-494F-A79C-A1BB773D252B}"/>
              </a:ext>
            </a:extLst>
          </p:cNvPr>
          <p:cNvSpPr/>
          <p:nvPr/>
        </p:nvSpPr>
        <p:spPr>
          <a:xfrm>
            <a:off x="6668099" y="4465449"/>
            <a:ext cx="1555258" cy="5555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$DATA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D5C67-853A-4442-935C-F86CD6D2FA9A}"/>
              </a:ext>
            </a:extLst>
          </p:cNvPr>
          <p:cNvSpPr/>
          <p:nvPr/>
        </p:nvSpPr>
        <p:spPr>
          <a:xfrm>
            <a:off x="2835892" y="2205862"/>
            <a:ext cx="840560" cy="1479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D2F9C-3504-406C-A499-3E7936144AB8}"/>
              </a:ext>
            </a:extLst>
          </p:cNvPr>
          <p:cNvSpPr/>
          <p:nvPr/>
        </p:nvSpPr>
        <p:spPr>
          <a:xfrm>
            <a:off x="2835891" y="3241365"/>
            <a:ext cx="840560" cy="1479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DCBBD-3286-4249-884E-5947439E356C}"/>
              </a:ext>
            </a:extLst>
          </p:cNvPr>
          <p:cNvSpPr/>
          <p:nvPr/>
        </p:nvSpPr>
        <p:spPr>
          <a:xfrm>
            <a:off x="942674" y="4465449"/>
            <a:ext cx="810710" cy="14425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8DEB4-698E-4FAA-B8B4-7EE022A2AE90}"/>
              </a:ext>
            </a:extLst>
          </p:cNvPr>
          <p:cNvSpPr/>
          <p:nvPr/>
        </p:nvSpPr>
        <p:spPr>
          <a:xfrm>
            <a:off x="2835891" y="5152106"/>
            <a:ext cx="840560" cy="1479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stomShape 1">
            <a:extLst>
              <a:ext uri="{FF2B5EF4-FFF2-40B4-BE49-F238E27FC236}">
                <a16:creationId xmlns:a16="http://schemas.microsoft.com/office/drawing/2014/main" id="{932F4B51-022C-4337-981E-58DD9582B7D0}"/>
              </a:ext>
            </a:extLst>
          </p:cNvPr>
          <p:cNvSpPr/>
          <p:nvPr/>
        </p:nvSpPr>
        <p:spPr>
          <a:xfrm>
            <a:off x="6668099" y="5364447"/>
            <a:ext cx="1555258" cy="5555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$BITMAP</a:t>
            </a:r>
          </a:p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0x00000080</a:t>
            </a:r>
          </a:p>
        </p:txBody>
      </p:sp>
    </p:spTree>
    <p:extLst>
      <p:ext uri="{BB962C8B-B14F-4D97-AF65-F5344CB8AC3E}">
        <p14:creationId xmlns:p14="http://schemas.microsoft.com/office/powerpoint/2010/main" val="29422374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$MFT Attribute Header Lengths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430BD-1BFE-4825-A1AF-9A20A3573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70" t="7524" r="841" b="690"/>
          <a:stretch/>
        </p:blipFill>
        <p:spPr>
          <a:xfrm>
            <a:off x="118301" y="1358905"/>
            <a:ext cx="5776800" cy="4862785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3B5382C3-D181-444B-869B-42EC338A2D1E}"/>
              </a:ext>
            </a:extLst>
          </p:cNvPr>
          <p:cNvSpPr/>
          <p:nvPr/>
        </p:nvSpPr>
        <p:spPr>
          <a:xfrm>
            <a:off x="5895101" y="2279827"/>
            <a:ext cx="3101254" cy="9224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$STANDARD_INFORMATION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0x00000060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 bytes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41E90207-BBE0-467A-8DB4-7E8BC060B6A9}"/>
              </a:ext>
            </a:extLst>
          </p:cNvPr>
          <p:cNvSpPr/>
          <p:nvPr/>
        </p:nvSpPr>
        <p:spPr>
          <a:xfrm>
            <a:off x="6668099" y="3329093"/>
            <a:ext cx="1555258" cy="9224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$FILE_NAME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0x00000068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104 bytes</a:t>
            </a: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AFEC1DC0-A0C8-494F-A79C-A1BB773D252B}"/>
              </a:ext>
            </a:extLst>
          </p:cNvPr>
          <p:cNvSpPr/>
          <p:nvPr/>
        </p:nvSpPr>
        <p:spPr>
          <a:xfrm>
            <a:off x="6668099" y="4355619"/>
            <a:ext cx="1555258" cy="89899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$DATA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0x00000048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 bytes</a:t>
            </a:r>
          </a:p>
          <a:p>
            <a:pPr algn="ctr"/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D5C67-853A-4442-935C-F86CD6D2FA9A}"/>
              </a:ext>
            </a:extLst>
          </p:cNvPr>
          <p:cNvSpPr/>
          <p:nvPr/>
        </p:nvSpPr>
        <p:spPr>
          <a:xfrm>
            <a:off x="3712584" y="2205862"/>
            <a:ext cx="840560" cy="1479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D2F9C-3504-406C-A499-3E7936144AB8}"/>
              </a:ext>
            </a:extLst>
          </p:cNvPr>
          <p:cNvSpPr/>
          <p:nvPr/>
        </p:nvSpPr>
        <p:spPr>
          <a:xfrm>
            <a:off x="3712584" y="3254953"/>
            <a:ext cx="840560" cy="1479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DCBBD-3286-4249-884E-5947439E356C}"/>
              </a:ext>
            </a:extLst>
          </p:cNvPr>
          <p:cNvSpPr/>
          <p:nvPr/>
        </p:nvSpPr>
        <p:spPr>
          <a:xfrm>
            <a:off x="1819367" y="4465449"/>
            <a:ext cx="810710" cy="14425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8DEB4-698E-4FAA-B8B4-7EE022A2AE90}"/>
              </a:ext>
            </a:extLst>
          </p:cNvPr>
          <p:cNvSpPr/>
          <p:nvPr/>
        </p:nvSpPr>
        <p:spPr>
          <a:xfrm>
            <a:off x="3712584" y="5152107"/>
            <a:ext cx="840560" cy="1479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stomShape 1">
            <a:extLst>
              <a:ext uri="{FF2B5EF4-FFF2-40B4-BE49-F238E27FC236}">
                <a16:creationId xmlns:a16="http://schemas.microsoft.com/office/drawing/2014/main" id="{932F4B51-022C-4337-981E-58DD9582B7D0}"/>
              </a:ext>
            </a:extLst>
          </p:cNvPr>
          <p:cNvSpPr/>
          <p:nvPr/>
        </p:nvSpPr>
        <p:spPr>
          <a:xfrm>
            <a:off x="6668099" y="5358734"/>
            <a:ext cx="1555258" cy="9703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$BITMAP</a:t>
            </a:r>
          </a:p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0x00000050</a:t>
            </a:r>
          </a:p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 bytes</a:t>
            </a:r>
          </a:p>
        </p:txBody>
      </p:sp>
    </p:spTree>
    <p:extLst>
      <p:ext uri="{BB962C8B-B14F-4D97-AF65-F5344CB8AC3E}">
        <p14:creationId xmlns:p14="http://schemas.microsoft.com/office/powerpoint/2010/main" val="1025661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$MFT Considerations</a:t>
            </a: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658D3B8C-E410-4627-BB61-748672E96B41}"/>
              </a:ext>
            </a:extLst>
          </p:cNvPr>
          <p:cNvSpPr/>
          <p:nvPr/>
        </p:nvSpPr>
        <p:spPr>
          <a:xfrm>
            <a:off x="188947" y="1121228"/>
            <a:ext cx="8806543" cy="464189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information provided in the MFT provides everything necessary to rebuild digital artifacts in an NFTS file system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Facts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MFT entry is 1024 bytes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first 39 MFT file entries are system generated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$MFT starts at entry 0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WPSettings.dat ends at entry 38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39th entry of the MFT table is the start of user generated data </a:t>
            </a:r>
          </a:p>
        </p:txBody>
      </p:sp>
    </p:spTree>
    <p:extLst>
      <p:ext uri="{BB962C8B-B14F-4D97-AF65-F5344CB8AC3E}">
        <p14:creationId xmlns:p14="http://schemas.microsoft.com/office/powerpoint/2010/main" val="27380305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MFT System Files</a:t>
            </a: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658D3B8C-E410-4627-BB61-748672E96B41}"/>
              </a:ext>
            </a:extLst>
          </p:cNvPr>
          <p:cNvSpPr/>
          <p:nvPr/>
        </p:nvSpPr>
        <p:spPr>
          <a:xfrm>
            <a:off x="188947" y="806117"/>
            <a:ext cx="8806543" cy="561353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System Files: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$MFT – 0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MFTMirr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LogFile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$Volume - 3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AttrDef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- 4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$I30 - 5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$Bitmap - 6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$Boot - 7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BadClus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- 8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$Secure - 9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UpCase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- 10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$Extend – 11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$MFT Extensions - Reserved – 12-23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$Extend\$Quota – 24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$Extend\$</a:t>
            </a:r>
            <a:r>
              <a:rPr lang="en-US" sz="2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ObjId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25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$Extend\$Reparse - 26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1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685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MFT System Files 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con’t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9E480154-EDC7-4855-80FE-A462ABA9C4AB}"/>
              </a:ext>
            </a:extLst>
          </p:cNvPr>
          <p:cNvSpPr/>
          <p:nvPr/>
        </p:nvSpPr>
        <p:spPr>
          <a:xfrm>
            <a:off x="188947" y="806117"/>
            <a:ext cx="8806543" cy="433149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System Files: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RMMetadata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27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$Repair – 28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$Deleted - 29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TxtLog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- 30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Txf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- 31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$Tops - 32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TxfLog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- 33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$TxfLogContainer1 - 34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$TxfLogContainer2 - 35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 Volume Information - 36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 Volume GUID - 37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WPSettings.dat – 38</a:t>
            </a:r>
          </a:p>
        </p:txBody>
      </p:sp>
    </p:spTree>
    <p:extLst>
      <p:ext uri="{BB962C8B-B14F-4D97-AF65-F5344CB8AC3E}">
        <p14:creationId xmlns:p14="http://schemas.microsoft.com/office/powerpoint/2010/main" val="3142188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9744" y="1439944"/>
            <a:ext cx="8809149" cy="457435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Undergraduates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 1: 2 images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FAT Image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NTFS Image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Graduates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 1: 2 images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FAT Image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NTFS Image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 2: $I30 NTFS Attribute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https://digital-forensics.sans.org/blog/2011/09/20/ntfs-i30-index-attributes-evidence-of-deleted-and-overwritten-files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Final Report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Project #1 Due Date: 8 March 2019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1805637" y="0"/>
            <a:ext cx="5532726" cy="86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Project #1 Details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29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MFT System File Definitions</a:t>
            </a: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658D3B8C-E410-4627-BB61-748672E96B41}"/>
              </a:ext>
            </a:extLst>
          </p:cNvPr>
          <p:cNvSpPr/>
          <p:nvPr/>
        </p:nvSpPr>
        <p:spPr>
          <a:xfrm>
            <a:off x="188947" y="733926"/>
            <a:ext cx="8806543" cy="59607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Descriptions of each of the MFT system files: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$MFT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Entry 0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Provides definitions for all files on the partition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$MFT has a unique attribute called $BITMAP which is used to manage MFT entries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MFTMirr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Entry 1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Backup of the 1</a:t>
            </a:r>
            <a:r>
              <a:rPr lang="en-US" sz="2000" b="1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4 $MFT entries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LogFile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Entry 2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 as the NTFS journal which tracks changes to system metadata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$Volume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Entry 3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information specific to the partition including volume label, volume identifier, file system version, and volume flags</a:t>
            </a:r>
          </a:p>
        </p:txBody>
      </p:sp>
    </p:spTree>
    <p:extLst>
      <p:ext uri="{BB962C8B-B14F-4D97-AF65-F5344CB8AC3E}">
        <p14:creationId xmlns:p14="http://schemas.microsoft.com/office/powerpoint/2010/main" val="38072362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MFT System File Definitions</a:t>
            </a: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658D3B8C-E410-4627-BB61-748672E96B41}"/>
              </a:ext>
            </a:extLst>
          </p:cNvPr>
          <p:cNvSpPr/>
          <p:nvPr/>
        </p:nvSpPr>
        <p:spPr>
          <a:xfrm>
            <a:off x="188947" y="763571"/>
            <a:ext cx="8806543" cy="60237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Descriptions of each of the MFT system files: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AttrDef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Entry 4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Tracks all file system attribute names and identifiers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$I30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Entry 5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known as the root directory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key file for recovering deleted and overwritten data in NTFS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$Bitmap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Entry 6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Tracks cluster utilization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$Boot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Entry 7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the boot sector and boot code in its $DATA attribute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$Boot always starts in sector 0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$Boot is the only file that cannot be relocated</a:t>
            </a:r>
          </a:p>
        </p:txBody>
      </p:sp>
    </p:spTree>
    <p:extLst>
      <p:ext uri="{BB962C8B-B14F-4D97-AF65-F5344CB8AC3E}">
        <p14:creationId xmlns:p14="http://schemas.microsoft.com/office/powerpoint/2010/main" val="3735546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MFT System File Definitions</a:t>
            </a: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658D3B8C-E410-4627-BB61-748672E96B41}"/>
              </a:ext>
            </a:extLst>
          </p:cNvPr>
          <p:cNvSpPr/>
          <p:nvPr/>
        </p:nvSpPr>
        <p:spPr>
          <a:xfrm>
            <a:off x="188947" y="733926"/>
            <a:ext cx="8806543" cy="59607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Descriptions of each of the MFT system files: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BadClus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Entry 8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 all bad clusters in the partition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$Secure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Entry 9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all security descriptors for all files on the partition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UpCase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Entry 10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Converts lowercase characters to matching Unicode uppercase characters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purpose is to provide proper formatting for optional extensions including quotas, reparse point data, and identifiers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$Extend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Entry 11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 data to aid with disk quotas, reparse point data, and identifiers</a:t>
            </a:r>
          </a:p>
        </p:txBody>
      </p:sp>
    </p:spTree>
    <p:extLst>
      <p:ext uri="{BB962C8B-B14F-4D97-AF65-F5344CB8AC3E}">
        <p14:creationId xmlns:p14="http://schemas.microsoft.com/office/powerpoint/2010/main" val="54689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MFT System File Definitions</a:t>
            </a: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658D3B8C-E410-4627-BB61-748672E96B41}"/>
              </a:ext>
            </a:extLst>
          </p:cNvPr>
          <p:cNvSpPr/>
          <p:nvPr/>
        </p:nvSpPr>
        <p:spPr>
          <a:xfrm>
            <a:off x="168728" y="997878"/>
            <a:ext cx="8806543" cy="395119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Descriptions of each of the MFT system files: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$Extend\$Quota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Entry 24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user assigned quota limits on the volume space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$Extend\$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ObjId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Entry 25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all file object identification numbers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$Extend\$Reparse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Entry 26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information about files and folders on the volume include reparse point data</a:t>
            </a:r>
          </a:p>
        </p:txBody>
      </p:sp>
    </p:spTree>
    <p:extLst>
      <p:ext uri="{BB962C8B-B14F-4D97-AF65-F5344CB8AC3E}">
        <p14:creationId xmlns:p14="http://schemas.microsoft.com/office/powerpoint/2010/main" val="2787668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60461"/>
            <a:ext cx="8915400" cy="1337078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Recovery Examples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Generated Data</a:t>
            </a:r>
          </a:p>
        </p:txBody>
      </p:sp>
    </p:spTree>
    <p:extLst>
      <p:ext uri="{BB962C8B-B14F-4D97-AF65-F5344CB8AC3E}">
        <p14:creationId xmlns:p14="http://schemas.microsoft.com/office/powerpoint/2010/main" val="3904594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$Boot Entry Attributes and Sizes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8C3364-1F58-42B5-9245-666EAAC68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3" r="1054" b="1151"/>
          <a:stretch/>
        </p:blipFill>
        <p:spPr>
          <a:xfrm>
            <a:off x="237094" y="801279"/>
            <a:ext cx="6060012" cy="57597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33F873-98BD-4F43-B455-8D79964AB114}"/>
              </a:ext>
            </a:extLst>
          </p:cNvPr>
          <p:cNvSpPr/>
          <p:nvPr/>
        </p:nvSpPr>
        <p:spPr>
          <a:xfrm>
            <a:off x="3082565" y="1348032"/>
            <a:ext cx="1781666" cy="17282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E45B1-2993-4732-A53C-513279EB25D8}"/>
              </a:ext>
            </a:extLst>
          </p:cNvPr>
          <p:cNvSpPr/>
          <p:nvPr/>
        </p:nvSpPr>
        <p:spPr>
          <a:xfrm>
            <a:off x="1091937" y="1520856"/>
            <a:ext cx="3772293" cy="70386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30354E-3B2E-4232-BA42-D56C8F032F8B}"/>
              </a:ext>
            </a:extLst>
          </p:cNvPr>
          <p:cNvSpPr/>
          <p:nvPr/>
        </p:nvSpPr>
        <p:spPr>
          <a:xfrm>
            <a:off x="1091936" y="2259287"/>
            <a:ext cx="3772293" cy="1058948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293A3-BEFF-4E09-B0E6-F9C3A8C6AC9D}"/>
              </a:ext>
            </a:extLst>
          </p:cNvPr>
          <p:cNvSpPr/>
          <p:nvPr/>
        </p:nvSpPr>
        <p:spPr>
          <a:xfrm>
            <a:off x="1091936" y="3318235"/>
            <a:ext cx="1781666" cy="172823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8F553-07CA-4EB1-8854-836B620651B0}"/>
              </a:ext>
            </a:extLst>
          </p:cNvPr>
          <p:cNvSpPr txBox="1"/>
          <p:nvPr/>
        </p:nvSpPr>
        <p:spPr>
          <a:xfrm>
            <a:off x="6590907" y="1520855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$SI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0x48 -&gt; 72 bytes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804C9-A8F1-4861-B0BB-CE3E048A40E1}"/>
              </a:ext>
            </a:extLst>
          </p:cNvPr>
          <p:cNvSpPr txBox="1"/>
          <p:nvPr/>
        </p:nvSpPr>
        <p:spPr>
          <a:xfrm>
            <a:off x="6521978" y="2506553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$FN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0x68 -&gt; 104 bytes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FC5BF-661F-47AE-8E55-CBA70AE8954A}"/>
              </a:ext>
            </a:extLst>
          </p:cNvPr>
          <p:cNvSpPr/>
          <p:nvPr/>
        </p:nvSpPr>
        <p:spPr>
          <a:xfrm>
            <a:off x="3082564" y="3340229"/>
            <a:ext cx="1781666" cy="185396"/>
          </a:xfrm>
          <a:prstGeom prst="rect">
            <a:avLst/>
          </a:prstGeom>
          <a:solidFill>
            <a:srgbClr val="CC99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EBE691-04A7-41C6-99F9-3B7A6FF7D6AE}"/>
              </a:ext>
            </a:extLst>
          </p:cNvPr>
          <p:cNvSpPr/>
          <p:nvPr/>
        </p:nvSpPr>
        <p:spPr>
          <a:xfrm>
            <a:off x="1091936" y="3525625"/>
            <a:ext cx="3772293" cy="1414020"/>
          </a:xfrm>
          <a:prstGeom prst="rect">
            <a:avLst/>
          </a:prstGeom>
          <a:solidFill>
            <a:srgbClr val="CC99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C69F6-2885-4B00-803F-109B85652162}"/>
              </a:ext>
            </a:extLst>
          </p:cNvPr>
          <p:cNvSpPr txBox="1"/>
          <p:nvPr/>
        </p:nvSpPr>
        <p:spPr>
          <a:xfrm>
            <a:off x="6521978" y="3766111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$SD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0x90 -&gt; 144 bytes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5993DA-D528-4CFA-98BC-E24448572CAF}"/>
              </a:ext>
            </a:extLst>
          </p:cNvPr>
          <p:cNvSpPr/>
          <p:nvPr/>
        </p:nvSpPr>
        <p:spPr>
          <a:xfrm>
            <a:off x="1091936" y="4936504"/>
            <a:ext cx="1781666" cy="185396"/>
          </a:xfrm>
          <a:prstGeom prst="rect">
            <a:avLst/>
          </a:prstGeom>
          <a:solidFill>
            <a:srgbClr val="CC99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57B7A-D094-4C74-BB50-5048001B0E1A}"/>
              </a:ext>
            </a:extLst>
          </p:cNvPr>
          <p:cNvSpPr/>
          <p:nvPr/>
        </p:nvSpPr>
        <p:spPr>
          <a:xfrm>
            <a:off x="3096703" y="4966355"/>
            <a:ext cx="1781666" cy="172823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1DB122-4DA1-44ED-9817-445096774D97}"/>
              </a:ext>
            </a:extLst>
          </p:cNvPr>
          <p:cNvSpPr/>
          <p:nvPr/>
        </p:nvSpPr>
        <p:spPr>
          <a:xfrm>
            <a:off x="1106075" y="5139179"/>
            <a:ext cx="3772293" cy="703869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A592B-31F8-4E3E-8132-7E9819A4D151}"/>
              </a:ext>
            </a:extLst>
          </p:cNvPr>
          <p:cNvSpPr txBox="1"/>
          <p:nvPr/>
        </p:nvSpPr>
        <p:spPr>
          <a:xfrm>
            <a:off x="6590907" y="5121894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$DATA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0x48 -&gt; 72 bytes</a:t>
            </a:r>
          </a:p>
        </p:txBody>
      </p:sp>
    </p:spTree>
    <p:extLst>
      <p:ext uri="{BB962C8B-B14F-4D97-AF65-F5344CB8AC3E}">
        <p14:creationId xmlns:p14="http://schemas.microsoft.com/office/powerpoint/2010/main" val="3294228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$Boot Entry $DATA Attribute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8C3364-1F58-42B5-9245-666EAAC68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714" r="1054" b="1114"/>
          <a:stretch/>
        </p:blipFill>
        <p:spPr>
          <a:xfrm>
            <a:off x="1391163" y="2913865"/>
            <a:ext cx="6060012" cy="15968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7557B7A-D094-4C74-BB50-5048001B0E1A}"/>
              </a:ext>
            </a:extLst>
          </p:cNvPr>
          <p:cNvSpPr/>
          <p:nvPr/>
        </p:nvSpPr>
        <p:spPr>
          <a:xfrm>
            <a:off x="4250772" y="2913865"/>
            <a:ext cx="1781666" cy="172823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1DB122-4DA1-44ED-9817-445096774D97}"/>
              </a:ext>
            </a:extLst>
          </p:cNvPr>
          <p:cNvSpPr/>
          <p:nvPr/>
        </p:nvSpPr>
        <p:spPr>
          <a:xfrm>
            <a:off x="2260144" y="3086689"/>
            <a:ext cx="3772293" cy="703869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C36A4E9F-F72B-412C-8BD5-3CA694EC301A}"/>
              </a:ext>
            </a:extLst>
          </p:cNvPr>
          <p:cNvSpPr/>
          <p:nvPr/>
        </p:nvSpPr>
        <p:spPr>
          <a:xfrm>
            <a:off x="271254" y="889096"/>
            <a:ext cx="8714611" cy="168425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$DATA attribute of the $Boot entry in the MFT defines many of the details of the NTFS MBR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 – Non-Resident Data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0x0040 – 64 bytes from the start of $DATA is where to find information relative to boot code location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EDFC53-039C-4BBB-A531-A347AD9E5561}"/>
              </a:ext>
            </a:extLst>
          </p:cNvPr>
          <p:cNvSpPr/>
          <p:nvPr/>
        </p:nvSpPr>
        <p:spPr>
          <a:xfrm>
            <a:off x="2250717" y="3096116"/>
            <a:ext cx="200252" cy="14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5CB3FA-B611-4366-B891-98829D740B3F}"/>
              </a:ext>
            </a:extLst>
          </p:cNvPr>
          <p:cNvSpPr/>
          <p:nvPr/>
        </p:nvSpPr>
        <p:spPr>
          <a:xfrm>
            <a:off x="4241345" y="3272846"/>
            <a:ext cx="415496" cy="156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DC0D21-A6CE-4476-A018-F4897BA12F64}"/>
              </a:ext>
            </a:extLst>
          </p:cNvPr>
          <p:cNvSpPr/>
          <p:nvPr/>
        </p:nvSpPr>
        <p:spPr>
          <a:xfrm>
            <a:off x="4241345" y="3627162"/>
            <a:ext cx="415496" cy="163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9F5138-E7EB-4E48-8E1B-38C4DAEB582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025245" y="3790558"/>
            <a:ext cx="423848" cy="9699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19E9EC-4F4C-4EBA-B432-E15C83D57867}"/>
              </a:ext>
            </a:extLst>
          </p:cNvPr>
          <p:cNvSpPr txBox="1"/>
          <p:nvPr/>
        </p:nvSpPr>
        <p:spPr>
          <a:xfrm>
            <a:off x="3519337" y="47605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8DE2C9-0C55-4014-9CBD-B9EA7101968D}"/>
              </a:ext>
            </a:extLst>
          </p:cNvPr>
          <p:cNvSpPr txBox="1"/>
          <p:nvPr/>
        </p:nvSpPr>
        <p:spPr>
          <a:xfrm>
            <a:off x="704477" y="5506521"/>
            <a:ext cx="7904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– The first cluster address requires one byte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– The number of continuous clusters for the file – 1*4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9CCFF-9AC0-4F1D-B904-6129E749D75B}"/>
              </a:ext>
            </a:extLst>
          </p:cNvPr>
          <p:cNvSpPr/>
          <p:nvPr/>
        </p:nvSpPr>
        <p:spPr>
          <a:xfrm>
            <a:off x="4694750" y="3626182"/>
            <a:ext cx="200698" cy="163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F1289D-41E6-4FE7-A0D4-E5DD06ECEB73}"/>
              </a:ext>
            </a:extLst>
          </p:cNvPr>
          <p:cNvCxnSpPr>
            <a:cxnSpLocks/>
          </p:cNvCxnSpPr>
          <p:nvPr/>
        </p:nvCxnSpPr>
        <p:spPr>
          <a:xfrm>
            <a:off x="4813046" y="3801947"/>
            <a:ext cx="502195" cy="947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19BF64B-6FD5-4360-8294-09A071981E06}"/>
              </a:ext>
            </a:extLst>
          </p:cNvPr>
          <p:cNvSpPr txBox="1"/>
          <p:nvPr/>
        </p:nvSpPr>
        <p:spPr>
          <a:xfrm>
            <a:off x="4954774" y="476419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F3BFB59-E529-46AF-AEA7-FF26D58D38A0}"/>
              </a:ext>
            </a:extLst>
          </p:cNvPr>
          <p:cNvSpPr/>
          <p:nvPr/>
        </p:nvSpPr>
        <p:spPr>
          <a:xfrm>
            <a:off x="5870293" y="4683553"/>
            <a:ext cx="1580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cluster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boot code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830B5C-6015-42E1-B918-1AB933A4E2DF}"/>
              </a:ext>
            </a:extLst>
          </p:cNvPr>
          <p:cNvSpPr/>
          <p:nvPr/>
        </p:nvSpPr>
        <p:spPr>
          <a:xfrm>
            <a:off x="2269570" y="3454441"/>
            <a:ext cx="1765102" cy="14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BA18BD-6CF2-4105-8DB2-4372290DC262}"/>
              </a:ext>
            </a:extLst>
          </p:cNvPr>
          <p:cNvCxnSpPr>
            <a:cxnSpLocks/>
          </p:cNvCxnSpPr>
          <p:nvPr/>
        </p:nvCxnSpPr>
        <p:spPr>
          <a:xfrm flipH="1">
            <a:off x="2496280" y="3617178"/>
            <a:ext cx="657873" cy="1131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2412BBA-4E73-4006-B534-A2A4BDD5FD4B}"/>
              </a:ext>
            </a:extLst>
          </p:cNvPr>
          <p:cNvSpPr txBox="1"/>
          <p:nvPr/>
        </p:nvSpPr>
        <p:spPr>
          <a:xfrm>
            <a:off x="1945061" y="47605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F6A806-7099-487B-B61C-892FC71BE705}"/>
              </a:ext>
            </a:extLst>
          </p:cNvPr>
          <p:cNvSpPr/>
          <p:nvPr/>
        </p:nvSpPr>
        <p:spPr>
          <a:xfrm>
            <a:off x="377543" y="4791274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size</a:t>
            </a:r>
          </a:p>
        </p:txBody>
      </p:sp>
    </p:spTree>
    <p:extLst>
      <p:ext uri="{BB962C8B-B14F-4D97-AF65-F5344CB8AC3E}">
        <p14:creationId xmlns:p14="http://schemas.microsoft.com/office/powerpoint/2010/main" val="2518007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$Boot Entry $DATA Attribute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8C3364-1F58-42B5-9245-666EAAC68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714" r="1054" b="1114"/>
          <a:stretch/>
        </p:blipFill>
        <p:spPr>
          <a:xfrm>
            <a:off x="1391163" y="2913865"/>
            <a:ext cx="6060012" cy="15968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7557B7A-D094-4C74-BB50-5048001B0E1A}"/>
              </a:ext>
            </a:extLst>
          </p:cNvPr>
          <p:cNvSpPr/>
          <p:nvPr/>
        </p:nvSpPr>
        <p:spPr>
          <a:xfrm>
            <a:off x="4250772" y="2913865"/>
            <a:ext cx="1781666" cy="172823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1DB122-4DA1-44ED-9817-445096774D97}"/>
              </a:ext>
            </a:extLst>
          </p:cNvPr>
          <p:cNvSpPr/>
          <p:nvPr/>
        </p:nvSpPr>
        <p:spPr>
          <a:xfrm>
            <a:off x="2260144" y="3086689"/>
            <a:ext cx="3772293" cy="703869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C36A4E9F-F72B-412C-8BD5-3CA694EC301A}"/>
              </a:ext>
            </a:extLst>
          </p:cNvPr>
          <p:cNvSpPr/>
          <p:nvPr/>
        </p:nvSpPr>
        <p:spPr>
          <a:xfrm>
            <a:off x="271254" y="889096"/>
            <a:ext cx="8714611" cy="168425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$DATA attribute of the $Boot entry in the MFT defines many of the details of the NTFS MBR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 – Non-Resident Data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0x0040 – 64 bytes from the start of $DATA is where to find information relative to boot code location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EDFC53-039C-4BBB-A531-A347AD9E5561}"/>
              </a:ext>
            </a:extLst>
          </p:cNvPr>
          <p:cNvSpPr/>
          <p:nvPr/>
        </p:nvSpPr>
        <p:spPr>
          <a:xfrm>
            <a:off x="2250717" y="3096116"/>
            <a:ext cx="200252" cy="14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5CB3FA-B611-4366-B891-98829D740B3F}"/>
              </a:ext>
            </a:extLst>
          </p:cNvPr>
          <p:cNvSpPr/>
          <p:nvPr/>
        </p:nvSpPr>
        <p:spPr>
          <a:xfrm>
            <a:off x="4241345" y="3272846"/>
            <a:ext cx="415496" cy="156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DC0D21-A6CE-4476-A018-F4897BA12F64}"/>
              </a:ext>
            </a:extLst>
          </p:cNvPr>
          <p:cNvSpPr/>
          <p:nvPr/>
        </p:nvSpPr>
        <p:spPr>
          <a:xfrm>
            <a:off x="4241345" y="3627162"/>
            <a:ext cx="415496" cy="163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9F5138-E7EB-4E48-8E1B-38C4DAEB582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025245" y="3790558"/>
            <a:ext cx="423848" cy="9699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19E9EC-4F4C-4EBA-B432-E15C83D57867}"/>
              </a:ext>
            </a:extLst>
          </p:cNvPr>
          <p:cNvSpPr txBox="1"/>
          <p:nvPr/>
        </p:nvSpPr>
        <p:spPr>
          <a:xfrm>
            <a:off x="3519337" y="47605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8DE2C9-0C55-4014-9CBD-B9EA7101968D}"/>
              </a:ext>
            </a:extLst>
          </p:cNvPr>
          <p:cNvSpPr txBox="1"/>
          <p:nvPr/>
        </p:nvSpPr>
        <p:spPr>
          <a:xfrm>
            <a:off x="704477" y="5506521"/>
            <a:ext cx="7904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– The first cluster address requires one byte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– The number of continuous clusters for the file – 1*4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9CCFF-9AC0-4F1D-B904-6129E749D75B}"/>
              </a:ext>
            </a:extLst>
          </p:cNvPr>
          <p:cNvSpPr/>
          <p:nvPr/>
        </p:nvSpPr>
        <p:spPr>
          <a:xfrm>
            <a:off x="4694750" y="3626182"/>
            <a:ext cx="200698" cy="163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F1289D-41E6-4FE7-A0D4-E5DD06ECEB73}"/>
              </a:ext>
            </a:extLst>
          </p:cNvPr>
          <p:cNvCxnSpPr>
            <a:cxnSpLocks/>
          </p:cNvCxnSpPr>
          <p:nvPr/>
        </p:nvCxnSpPr>
        <p:spPr>
          <a:xfrm>
            <a:off x="4813046" y="3801947"/>
            <a:ext cx="502195" cy="947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19BF64B-6FD5-4360-8294-09A071981E06}"/>
              </a:ext>
            </a:extLst>
          </p:cNvPr>
          <p:cNvSpPr txBox="1"/>
          <p:nvPr/>
        </p:nvSpPr>
        <p:spPr>
          <a:xfrm>
            <a:off x="4954774" y="476419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F3BFB59-E529-46AF-AEA7-FF26D58D38A0}"/>
              </a:ext>
            </a:extLst>
          </p:cNvPr>
          <p:cNvSpPr/>
          <p:nvPr/>
        </p:nvSpPr>
        <p:spPr>
          <a:xfrm>
            <a:off x="5870293" y="4683553"/>
            <a:ext cx="1580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cluster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boot code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830B5C-6015-42E1-B918-1AB933A4E2DF}"/>
              </a:ext>
            </a:extLst>
          </p:cNvPr>
          <p:cNvSpPr/>
          <p:nvPr/>
        </p:nvSpPr>
        <p:spPr>
          <a:xfrm>
            <a:off x="2269570" y="3454441"/>
            <a:ext cx="1765102" cy="14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BA18BD-6CF2-4105-8DB2-4372290DC262}"/>
              </a:ext>
            </a:extLst>
          </p:cNvPr>
          <p:cNvCxnSpPr>
            <a:cxnSpLocks/>
          </p:cNvCxnSpPr>
          <p:nvPr/>
        </p:nvCxnSpPr>
        <p:spPr>
          <a:xfrm flipH="1">
            <a:off x="2496280" y="3617178"/>
            <a:ext cx="657873" cy="1131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2412BBA-4E73-4006-B534-A2A4BDD5FD4B}"/>
              </a:ext>
            </a:extLst>
          </p:cNvPr>
          <p:cNvSpPr txBox="1"/>
          <p:nvPr/>
        </p:nvSpPr>
        <p:spPr>
          <a:xfrm>
            <a:off x="1945061" y="47605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F6A806-7099-487B-B61C-892FC71BE705}"/>
              </a:ext>
            </a:extLst>
          </p:cNvPr>
          <p:cNvSpPr/>
          <p:nvPr/>
        </p:nvSpPr>
        <p:spPr>
          <a:xfrm>
            <a:off x="377543" y="4791274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size</a:t>
            </a:r>
          </a:p>
        </p:txBody>
      </p:sp>
    </p:spTree>
    <p:extLst>
      <p:ext uri="{BB962C8B-B14F-4D97-AF65-F5344CB8AC3E}">
        <p14:creationId xmlns:p14="http://schemas.microsoft.com/office/powerpoint/2010/main" val="40236893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60461"/>
            <a:ext cx="8915400" cy="1337078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Recovery Example #1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 Generated Data</a:t>
            </a:r>
          </a:p>
        </p:txBody>
      </p:sp>
    </p:spTree>
    <p:extLst>
      <p:ext uri="{BB962C8B-B14F-4D97-AF65-F5344CB8AC3E}">
        <p14:creationId xmlns:p14="http://schemas.microsoft.com/office/powerpoint/2010/main" val="2201749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 Generated Data</a:t>
            </a:r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2C50410F-F114-435D-A73B-3FFEF289831C}"/>
              </a:ext>
            </a:extLst>
          </p:cNvPr>
          <p:cNvSpPr/>
          <p:nvPr/>
        </p:nvSpPr>
        <p:spPr>
          <a:xfrm>
            <a:off x="214694" y="1416998"/>
            <a:ext cx="8714611" cy="35697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Based on what we have shown so far, we know the following information about NTFS partitions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of NTFS boot sector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of the MFT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of system level MFT entries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starting point of user generated data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location of file contents from the $DATA attribute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and location of files contents from the $DATA attribute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Whether data is resident or non-resident</a:t>
            </a:r>
          </a:p>
        </p:txBody>
      </p:sp>
    </p:spTree>
    <p:extLst>
      <p:ext uri="{BB962C8B-B14F-4D97-AF65-F5344CB8AC3E}">
        <p14:creationId xmlns:p14="http://schemas.microsoft.com/office/powerpoint/2010/main" val="3098151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2"/>
          <p:cNvSpPr/>
          <p:nvPr/>
        </p:nvSpPr>
        <p:spPr>
          <a:xfrm>
            <a:off x="1195050" y="117835"/>
            <a:ext cx="6753901" cy="74000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Project #1</a:t>
            </a:r>
          </a:p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Undergraduate Grading Rubric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43D03-DC21-40AA-930A-275961F2C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5" t="1038" r="707" b="1"/>
          <a:stretch/>
        </p:blipFill>
        <p:spPr>
          <a:xfrm>
            <a:off x="197963" y="2177592"/>
            <a:ext cx="8748074" cy="2696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2774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Finding User Generated Data</a:t>
            </a:r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0B610A80-8D96-45A8-9C8B-56E50FC73376}"/>
              </a:ext>
            </a:extLst>
          </p:cNvPr>
          <p:cNvSpPr/>
          <p:nvPr/>
        </p:nvSpPr>
        <p:spPr>
          <a:xfrm>
            <a:off x="214692" y="744719"/>
            <a:ext cx="8714611" cy="376129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Let’s apply what we know so far about the example partition: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of the partition boot sector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0x00000000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of NTFS boot sector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0x00100000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of the MFT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0x01480000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of system level MFT entries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know that each MFT entry is 1024 bytes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 from the start of MFT, we must add 9C00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A4248-D36C-42F1-87FF-678BA1093D72}"/>
              </a:ext>
            </a:extLst>
          </p:cNvPr>
          <p:cNvSpPr txBox="1"/>
          <p:nvPr/>
        </p:nvSpPr>
        <p:spPr>
          <a:xfrm>
            <a:off x="3094669" y="4666269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39 * 1024 = 39,936</a:t>
            </a: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39,936 =&gt; 9C00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0938CA-72A2-411A-A4CD-021562DDA816}"/>
              </a:ext>
            </a:extLst>
          </p:cNvPr>
          <p:cNvSpPr/>
          <p:nvPr/>
        </p:nvSpPr>
        <p:spPr>
          <a:xfrm>
            <a:off x="2017455" y="5743949"/>
            <a:ext cx="5109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0x01480000 + 0x9C00 = 0x01489C00</a:t>
            </a:r>
          </a:p>
        </p:txBody>
      </p:sp>
    </p:spTree>
    <p:extLst>
      <p:ext uri="{BB962C8B-B14F-4D97-AF65-F5344CB8AC3E}">
        <p14:creationId xmlns:p14="http://schemas.microsoft.com/office/powerpoint/2010/main" val="6667899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Finding User Generated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0938CA-72A2-411A-A4CD-021562DDA816}"/>
              </a:ext>
            </a:extLst>
          </p:cNvPr>
          <p:cNvSpPr/>
          <p:nvPr/>
        </p:nvSpPr>
        <p:spPr>
          <a:xfrm>
            <a:off x="2017452" y="851033"/>
            <a:ext cx="5109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0x01480000 + 0x9C00 = 0x01489C00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62B716-5B9C-4742-82CE-46A89208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7" y="3230634"/>
            <a:ext cx="2537237" cy="1656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8C3F19-DA94-4ED9-8297-B5A31172B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25" y="1517714"/>
            <a:ext cx="4454332" cy="5082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2D1CB4B-E11C-4C63-8380-51864506E532}"/>
              </a:ext>
            </a:extLst>
          </p:cNvPr>
          <p:cNvSpPr/>
          <p:nvPr/>
        </p:nvSpPr>
        <p:spPr>
          <a:xfrm>
            <a:off x="3261674" y="3912124"/>
            <a:ext cx="1018095" cy="5561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6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59389E-E5A8-4A07-94DB-076E9939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1" y="1395411"/>
            <a:ext cx="6086475" cy="4524375"/>
          </a:xfrm>
          <a:prstGeom prst="rect">
            <a:avLst/>
          </a:prstGeom>
        </p:spPr>
      </p:pic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Finding User Generated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84F8C-9153-474A-A0BC-F9E98890816B}"/>
              </a:ext>
            </a:extLst>
          </p:cNvPr>
          <p:cNvSpPr/>
          <p:nvPr/>
        </p:nvSpPr>
        <p:spPr>
          <a:xfrm>
            <a:off x="2978868" y="2120055"/>
            <a:ext cx="1800521" cy="18008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669BE-6675-4D9A-B284-F7A79DDD8B8A}"/>
              </a:ext>
            </a:extLst>
          </p:cNvPr>
          <p:cNvSpPr/>
          <p:nvPr/>
        </p:nvSpPr>
        <p:spPr>
          <a:xfrm>
            <a:off x="989813" y="2300140"/>
            <a:ext cx="3789575" cy="8672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CA622-62D5-47D8-9981-CA659771F444}"/>
              </a:ext>
            </a:extLst>
          </p:cNvPr>
          <p:cNvSpPr txBox="1"/>
          <p:nvPr/>
        </p:nvSpPr>
        <p:spPr>
          <a:xfrm>
            <a:off x="6409052" y="2210097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$SI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0x60 -&gt; 96 bytes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D24BE-9CC7-432A-95E7-EA04DD76CB61}"/>
              </a:ext>
            </a:extLst>
          </p:cNvPr>
          <p:cNvSpPr txBox="1"/>
          <p:nvPr/>
        </p:nvSpPr>
        <p:spPr>
          <a:xfrm>
            <a:off x="6340123" y="3566867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$FN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0x90 -&gt; 144 bytes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0E070-840C-4C49-A55B-590236FB702D}"/>
              </a:ext>
            </a:extLst>
          </p:cNvPr>
          <p:cNvSpPr txBox="1"/>
          <p:nvPr/>
        </p:nvSpPr>
        <p:spPr>
          <a:xfrm>
            <a:off x="6409052" y="4923638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$DATA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0x48 -&gt; 72 bytes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4AF861-47EF-47C0-90E7-FF9D0D97FDB0}"/>
              </a:ext>
            </a:extLst>
          </p:cNvPr>
          <p:cNvSpPr/>
          <p:nvPr/>
        </p:nvSpPr>
        <p:spPr>
          <a:xfrm>
            <a:off x="989813" y="3167406"/>
            <a:ext cx="1800521" cy="19796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575AB3-935A-4FEF-ACED-5C7B5CC2B651}"/>
              </a:ext>
            </a:extLst>
          </p:cNvPr>
          <p:cNvSpPr/>
          <p:nvPr/>
        </p:nvSpPr>
        <p:spPr>
          <a:xfrm>
            <a:off x="2978868" y="3204144"/>
            <a:ext cx="1800521" cy="197963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39761E-C933-47E2-A0A2-E568E1CE106A}"/>
              </a:ext>
            </a:extLst>
          </p:cNvPr>
          <p:cNvSpPr/>
          <p:nvPr/>
        </p:nvSpPr>
        <p:spPr>
          <a:xfrm>
            <a:off x="989812" y="3402106"/>
            <a:ext cx="3789575" cy="1405563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51E325-EAA8-4D93-A68E-9DD6E2E0FA63}"/>
              </a:ext>
            </a:extLst>
          </p:cNvPr>
          <p:cNvSpPr/>
          <p:nvPr/>
        </p:nvSpPr>
        <p:spPr>
          <a:xfrm>
            <a:off x="989813" y="4807669"/>
            <a:ext cx="1800521" cy="197963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A857EC-04FA-4A92-BACB-3F9BFB134C9D}"/>
              </a:ext>
            </a:extLst>
          </p:cNvPr>
          <p:cNvSpPr/>
          <p:nvPr/>
        </p:nvSpPr>
        <p:spPr>
          <a:xfrm>
            <a:off x="2978866" y="4824657"/>
            <a:ext cx="1800521" cy="197963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9AB5E-6DAF-4EF7-B6F6-FFB10ED5DF20}"/>
              </a:ext>
            </a:extLst>
          </p:cNvPr>
          <p:cNvSpPr/>
          <p:nvPr/>
        </p:nvSpPr>
        <p:spPr>
          <a:xfrm>
            <a:off x="989812" y="5022620"/>
            <a:ext cx="3789575" cy="690023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2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D40270C-0DB1-4AAC-BE37-5DB6655BD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36"/>
          <a:stretch/>
        </p:blipFill>
        <p:spPr>
          <a:xfrm>
            <a:off x="1538540" y="5542574"/>
            <a:ext cx="6086475" cy="1093262"/>
          </a:xfrm>
          <a:prstGeom prst="rect">
            <a:avLst/>
          </a:prstGeom>
        </p:spPr>
      </p:pic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 Generated Data - $DATA Attribute</a:t>
            </a:r>
          </a:p>
        </p:txBody>
      </p:sp>
      <p:sp>
        <p:nvSpPr>
          <p:cNvPr id="18" name="CustomShape 1">
            <a:extLst>
              <a:ext uri="{FF2B5EF4-FFF2-40B4-BE49-F238E27FC236}">
                <a16:creationId xmlns:a16="http://schemas.microsoft.com/office/drawing/2014/main" id="{2E801DE9-990D-4198-A44F-C8F7F90DF0DE}"/>
              </a:ext>
            </a:extLst>
          </p:cNvPr>
          <p:cNvSpPr/>
          <p:nvPr/>
        </p:nvSpPr>
        <p:spPr>
          <a:xfrm>
            <a:off x="207392" y="716437"/>
            <a:ext cx="8686328" cy="479523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$DATA provides us with all details regarding file contents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Non-Resident Data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Deleted File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 bytes from the start of $DATA is where to find information about where the file resides in storage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0x0040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disk space used for the file is 24,576 bytes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0x6000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the file is 22,319 bytes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0x572F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first cluster address requires </a:t>
            </a:r>
            <a:r>
              <a:rPr lang="en-US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bytes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the file takes up 6 continuous clusters (1 * 0x06 = 6)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starting cluster for the file contents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0x0588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93D8C-9964-49D2-813F-1C004D3FB36D}"/>
              </a:ext>
            </a:extLst>
          </p:cNvPr>
          <p:cNvSpPr/>
          <p:nvPr/>
        </p:nvSpPr>
        <p:spPr>
          <a:xfrm>
            <a:off x="4383457" y="5561488"/>
            <a:ext cx="1800521" cy="197963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5F4797-3EB0-443E-9385-A33882DE674D}"/>
              </a:ext>
            </a:extLst>
          </p:cNvPr>
          <p:cNvSpPr/>
          <p:nvPr/>
        </p:nvSpPr>
        <p:spPr>
          <a:xfrm>
            <a:off x="2394403" y="5759451"/>
            <a:ext cx="3789575" cy="690023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38417E-F970-4190-874C-C02EA280EDAD}"/>
              </a:ext>
            </a:extLst>
          </p:cNvPr>
          <p:cNvSpPr/>
          <p:nvPr/>
        </p:nvSpPr>
        <p:spPr>
          <a:xfrm>
            <a:off x="2394403" y="5759450"/>
            <a:ext cx="200252" cy="149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6484CB-C25F-4FF5-AFAE-2C0F8DC8041C}"/>
              </a:ext>
            </a:extLst>
          </p:cNvPr>
          <p:cNvSpPr/>
          <p:nvPr/>
        </p:nvSpPr>
        <p:spPr>
          <a:xfrm>
            <a:off x="4383457" y="5926285"/>
            <a:ext cx="415496" cy="15615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E575E2-AA9E-4487-B719-6C7605611439}"/>
              </a:ext>
            </a:extLst>
          </p:cNvPr>
          <p:cNvSpPr/>
          <p:nvPr/>
        </p:nvSpPr>
        <p:spPr>
          <a:xfrm>
            <a:off x="2394402" y="6107035"/>
            <a:ext cx="1828803" cy="1683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B932E9F-A647-451F-A054-81DB5C765783}"/>
              </a:ext>
            </a:extLst>
          </p:cNvPr>
          <p:cNvSpPr/>
          <p:nvPr/>
        </p:nvSpPr>
        <p:spPr>
          <a:xfrm>
            <a:off x="4383457" y="6107036"/>
            <a:ext cx="1800521" cy="1561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2CA51-5040-40A4-A2A4-36C039DDA1A1}"/>
              </a:ext>
            </a:extLst>
          </p:cNvPr>
          <p:cNvSpPr/>
          <p:nvPr/>
        </p:nvSpPr>
        <p:spPr>
          <a:xfrm>
            <a:off x="4383457" y="6286254"/>
            <a:ext cx="886124" cy="16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63F8AD-C85E-4B4E-BE75-249F914E660E}"/>
              </a:ext>
            </a:extLst>
          </p:cNvPr>
          <p:cNvSpPr/>
          <p:nvPr/>
        </p:nvSpPr>
        <p:spPr>
          <a:xfrm>
            <a:off x="5759768" y="5752917"/>
            <a:ext cx="415496" cy="15615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13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 Generated Data - $DATA Attribute</a:t>
            </a:r>
          </a:p>
        </p:txBody>
      </p:sp>
      <p:sp>
        <p:nvSpPr>
          <p:cNvPr id="18" name="CustomShape 1">
            <a:extLst>
              <a:ext uri="{FF2B5EF4-FFF2-40B4-BE49-F238E27FC236}">
                <a16:creationId xmlns:a16="http://schemas.microsoft.com/office/drawing/2014/main" id="{2E801DE9-990D-4198-A44F-C8F7F90DF0DE}"/>
              </a:ext>
            </a:extLst>
          </p:cNvPr>
          <p:cNvSpPr/>
          <p:nvPr/>
        </p:nvSpPr>
        <p:spPr>
          <a:xfrm>
            <a:off x="228834" y="791853"/>
            <a:ext cx="8686328" cy="491136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Knowing both the starting address of the cluster chain and the number of clusters needed to store the file, we can now recover the file: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starting cluster of the file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0x0588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disk space used for the file is 24,576 bytes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0x6000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Recall: 1 cluster is 8 sectors, 4096 bytes - 0x1000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Recall: NTFS partition starts at address 0x100000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Combining each of these elements, we can now find the starting address of the file contents: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0x0588 * 0x1000 = 0x588000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0x588000 + 0x100000 = 0x688000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calculate the last address of the file contents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0x688000 + 0x6000 = 0x68E000</a:t>
            </a:r>
          </a:p>
        </p:txBody>
      </p:sp>
    </p:spTree>
    <p:extLst>
      <p:ext uri="{BB962C8B-B14F-4D97-AF65-F5344CB8AC3E}">
        <p14:creationId xmlns:p14="http://schemas.microsoft.com/office/powerpoint/2010/main" val="990444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 User Generated Data</a:t>
            </a:r>
          </a:p>
        </p:txBody>
      </p:sp>
      <p:sp>
        <p:nvSpPr>
          <p:cNvPr id="18" name="CustomShape 1">
            <a:extLst>
              <a:ext uri="{FF2B5EF4-FFF2-40B4-BE49-F238E27FC236}">
                <a16:creationId xmlns:a16="http://schemas.microsoft.com/office/drawing/2014/main" id="{2E801DE9-990D-4198-A44F-C8F7F90DF0DE}"/>
              </a:ext>
            </a:extLst>
          </p:cNvPr>
          <p:cNvSpPr/>
          <p:nvPr/>
        </p:nvSpPr>
        <p:spPr>
          <a:xfrm>
            <a:off x="228836" y="914400"/>
            <a:ext cx="8686328" cy="10463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Address: 0x688000</a:t>
            </a:r>
          </a:p>
          <a:p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Ending Address: 0x68E000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18D850-6B53-493F-B837-5846E1BC8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562" y="2184001"/>
            <a:ext cx="3008877" cy="2027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1FB6E2-7532-459C-AE4A-74BFCE05E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5571243"/>
            <a:ext cx="6134100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60990B8F-A6A1-495C-8665-CA63A045E532}"/>
              </a:ext>
            </a:extLst>
          </p:cNvPr>
          <p:cNvSpPr/>
          <p:nvPr/>
        </p:nvSpPr>
        <p:spPr>
          <a:xfrm>
            <a:off x="4223209" y="4572001"/>
            <a:ext cx="697583" cy="848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E30F-C9B1-49DB-A3F3-A5452873FC1A}"/>
              </a:ext>
            </a:extLst>
          </p:cNvPr>
          <p:cNvSpPr/>
          <p:nvPr/>
        </p:nvSpPr>
        <p:spPr>
          <a:xfrm>
            <a:off x="2366130" y="5571243"/>
            <a:ext cx="424206" cy="15082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022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Magic Numbers</a:t>
            </a: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658D3B8C-E410-4627-BB61-748672E96B41}"/>
              </a:ext>
            </a:extLst>
          </p:cNvPr>
          <p:cNvSpPr/>
          <p:nvPr/>
        </p:nvSpPr>
        <p:spPr>
          <a:xfrm>
            <a:off x="188947" y="705645"/>
            <a:ext cx="8806543" cy="59607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Depending on operating system implementation, files can be appended with extensions based on their application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applications that utilize this method of tracking files encode them with specific values to specify which application is being used to read those files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 number is a term used to describe the value appended to the header of file to define which application that file can be read by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common magic number values: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DOCX, PPTX, XLSX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pl-P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504B030414000600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JPG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0xFFD8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0x6D6F6F76</a:t>
            </a:r>
          </a:p>
        </p:txBody>
      </p:sp>
    </p:spTree>
    <p:extLst>
      <p:ext uri="{BB962C8B-B14F-4D97-AF65-F5344CB8AC3E}">
        <p14:creationId xmlns:p14="http://schemas.microsoft.com/office/powerpoint/2010/main" val="336766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>
            <a:extLst>
              <a:ext uri="{FF2B5EF4-FFF2-40B4-BE49-F238E27FC236}">
                <a16:creationId xmlns:a16="http://schemas.microsoft.com/office/drawing/2014/main" id="{42D076BF-DA8F-4583-8FD6-29E758B1802B}"/>
              </a:ext>
            </a:extLst>
          </p:cNvPr>
          <p:cNvSpPr/>
          <p:nvPr/>
        </p:nvSpPr>
        <p:spPr>
          <a:xfrm>
            <a:off x="444616" y="94579"/>
            <a:ext cx="8607105" cy="6207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Magic Numbers – MS Office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424F3179-0F4A-46F2-9C37-02ACC846F178}"/>
              </a:ext>
            </a:extLst>
          </p:cNvPr>
          <p:cNvSpPr txBox="1">
            <a:spLocks/>
          </p:cNvSpPr>
          <p:nvPr/>
        </p:nvSpPr>
        <p:spPr>
          <a:xfrm>
            <a:off x="268447" y="875470"/>
            <a:ext cx="8607106" cy="72523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Examples of different MS Office artifacts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0CE34-F524-4711-9328-5A3A62FF2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569"/>
          <a:stretch/>
        </p:blipFill>
        <p:spPr>
          <a:xfrm>
            <a:off x="848493" y="2174990"/>
            <a:ext cx="860691" cy="860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53293-B39C-465D-B264-8E7B484A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26" y="2033835"/>
            <a:ext cx="5934075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D958F1-7FE4-44B7-B463-32E38D770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826" y="3544296"/>
            <a:ext cx="5934075" cy="1123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9069FD-3102-414C-80D1-1FFF8C2DC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826" y="5196148"/>
            <a:ext cx="5934075" cy="1123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7DBEEF-EA95-470A-B481-8DF636431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98" b="38994"/>
          <a:stretch/>
        </p:blipFill>
        <p:spPr>
          <a:xfrm>
            <a:off x="848494" y="3696629"/>
            <a:ext cx="860691" cy="8192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737C97-8B6A-413A-9D80-21E1431CFE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t="50000" r="-3349" b="30313"/>
          <a:stretch/>
        </p:blipFill>
        <p:spPr>
          <a:xfrm>
            <a:off x="848494" y="5327778"/>
            <a:ext cx="874946" cy="8606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266F6F-54DA-4B34-99D8-A9DCE83FE5E8}"/>
              </a:ext>
            </a:extLst>
          </p:cNvPr>
          <p:cNvSpPr/>
          <p:nvPr/>
        </p:nvSpPr>
        <p:spPr>
          <a:xfrm>
            <a:off x="3066585" y="2531327"/>
            <a:ext cx="446049" cy="167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083750-F934-4907-B014-D6FEEEC3F73F}"/>
              </a:ext>
            </a:extLst>
          </p:cNvPr>
          <p:cNvSpPr/>
          <p:nvPr/>
        </p:nvSpPr>
        <p:spPr>
          <a:xfrm>
            <a:off x="3066585" y="4022637"/>
            <a:ext cx="446049" cy="167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AAFA10-D697-4886-A06C-0913C1EFC84C}"/>
              </a:ext>
            </a:extLst>
          </p:cNvPr>
          <p:cNvSpPr/>
          <p:nvPr/>
        </p:nvSpPr>
        <p:spPr>
          <a:xfrm>
            <a:off x="3066584" y="5674489"/>
            <a:ext cx="446049" cy="167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44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>
            <a:extLst>
              <a:ext uri="{FF2B5EF4-FFF2-40B4-BE49-F238E27FC236}">
                <a16:creationId xmlns:a16="http://schemas.microsoft.com/office/drawing/2014/main" id="{42D076BF-DA8F-4583-8FD6-29E758B1802B}"/>
              </a:ext>
            </a:extLst>
          </p:cNvPr>
          <p:cNvSpPr/>
          <p:nvPr/>
        </p:nvSpPr>
        <p:spPr>
          <a:xfrm>
            <a:off x="444616" y="94579"/>
            <a:ext cx="8607105" cy="6207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Magic Numbers – Database &amp; Script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4B769-0552-4F2C-91EB-0B96BE74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32" y="4761671"/>
            <a:ext cx="7011557" cy="1422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C7B34F-53AF-4F95-AAB3-6FF57E43B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398" y="1857813"/>
            <a:ext cx="6754467" cy="2319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72E36C-6E08-4E82-B120-BE3EFB38BB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14" t="72380" r="9177" b="1654"/>
          <a:stretch/>
        </p:blipFill>
        <p:spPr>
          <a:xfrm>
            <a:off x="442332" y="2599058"/>
            <a:ext cx="616118" cy="720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859D63-A945-4D4A-88AE-2B8AE69223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34" t="25409" r="14657" b="57215"/>
          <a:stretch/>
        </p:blipFill>
        <p:spPr>
          <a:xfrm>
            <a:off x="442332" y="5031961"/>
            <a:ext cx="616118" cy="768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2C6443-BBD8-4C6F-8BD5-8734C235C516}"/>
              </a:ext>
            </a:extLst>
          </p:cNvPr>
          <p:cNvSpPr/>
          <p:nvPr/>
        </p:nvSpPr>
        <p:spPr>
          <a:xfrm>
            <a:off x="2752628" y="5326144"/>
            <a:ext cx="735290" cy="169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E14B5D-29A6-4B43-A92C-122E7702BAA6}"/>
              </a:ext>
            </a:extLst>
          </p:cNvPr>
          <p:cNvSpPr/>
          <p:nvPr/>
        </p:nvSpPr>
        <p:spPr>
          <a:xfrm>
            <a:off x="2839844" y="2441846"/>
            <a:ext cx="4051150" cy="135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ECB434-31F1-4355-8955-84C5954BC9C5}"/>
              </a:ext>
            </a:extLst>
          </p:cNvPr>
          <p:cNvSpPr/>
          <p:nvPr/>
        </p:nvSpPr>
        <p:spPr>
          <a:xfrm>
            <a:off x="2839844" y="2608203"/>
            <a:ext cx="714061" cy="135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B76D93D2-9D88-40E8-9528-AFF6B9B6E579}"/>
              </a:ext>
            </a:extLst>
          </p:cNvPr>
          <p:cNvSpPr txBox="1">
            <a:spLocks/>
          </p:cNvSpPr>
          <p:nvPr/>
        </p:nvSpPr>
        <p:spPr>
          <a:xfrm>
            <a:off x="268447" y="875470"/>
            <a:ext cx="8607106" cy="72523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Magic numbers for different database and script applications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24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>
            <a:extLst>
              <a:ext uri="{FF2B5EF4-FFF2-40B4-BE49-F238E27FC236}">
                <a16:creationId xmlns:a16="http://schemas.microsoft.com/office/drawing/2014/main" id="{42D076BF-DA8F-4583-8FD6-29E758B1802B}"/>
              </a:ext>
            </a:extLst>
          </p:cNvPr>
          <p:cNvSpPr/>
          <p:nvPr/>
        </p:nvSpPr>
        <p:spPr>
          <a:xfrm>
            <a:off x="444616" y="94579"/>
            <a:ext cx="8607105" cy="6207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Magic Numbers – Flat Files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089F3D-7DB6-40AE-AA99-E33B1C104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81" t="79351" r="5666" b="4988"/>
          <a:stretch/>
        </p:blipFill>
        <p:spPr>
          <a:xfrm>
            <a:off x="566309" y="4566720"/>
            <a:ext cx="610570" cy="6122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EB50D4-EDE8-448F-B17C-A897717A1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249" y="2142381"/>
            <a:ext cx="6459445" cy="1011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60E1F-6766-4295-959E-66D0ED616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224" y="4212174"/>
            <a:ext cx="6895494" cy="13213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4D4B17-41E4-49B1-90C2-2769E1A74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4" t="-1" r="11826" b="83637"/>
          <a:stretch/>
        </p:blipFill>
        <p:spPr>
          <a:xfrm>
            <a:off x="443147" y="2308673"/>
            <a:ext cx="616118" cy="678562"/>
          </a:xfrm>
          <a:prstGeom prst="rect">
            <a:avLst/>
          </a:prstGeom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B76D93D2-9D88-40E8-9528-AFF6B9B6E579}"/>
              </a:ext>
            </a:extLst>
          </p:cNvPr>
          <p:cNvSpPr txBox="1">
            <a:spLocks/>
          </p:cNvSpPr>
          <p:nvPr/>
        </p:nvSpPr>
        <p:spPr>
          <a:xfrm>
            <a:off x="268447" y="875470"/>
            <a:ext cx="8607106" cy="72523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hex editor can be used to quickly identify magic numbers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6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2"/>
          <p:cNvSpPr/>
          <p:nvPr/>
        </p:nvSpPr>
        <p:spPr>
          <a:xfrm>
            <a:off x="1195050" y="117835"/>
            <a:ext cx="6753901" cy="74000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Project #1</a:t>
            </a:r>
          </a:p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Graduate Grading Rubric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C394E-E884-42EC-A662-8326F3B14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" t="954" r="857" b="1579"/>
          <a:stretch/>
        </p:blipFill>
        <p:spPr>
          <a:xfrm>
            <a:off x="300713" y="1583703"/>
            <a:ext cx="8542574" cy="3846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5024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>
            <a:extLst>
              <a:ext uri="{FF2B5EF4-FFF2-40B4-BE49-F238E27FC236}">
                <a16:creationId xmlns:a16="http://schemas.microsoft.com/office/drawing/2014/main" id="{42D076BF-DA8F-4583-8FD6-29E758B1802B}"/>
              </a:ext>
            </a:extLst>
          </p:cNvPr>
          <p:cNvSpPr/>
          <p:nvPr/>
        </p:nvSpPr>
        <p:spPr>
          <a:xfrm>
            <a:off x="444616" y="94579"/>
            <a:ext cx="8607105" cy="6207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Magic Numbers References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B76D93D2-9D88-40E8-9528-AFF6B9B6E579}"/>
              </a:ext>
            </a:extLst>
          </p:cNvPr>
          <p:cNvSpPr txBox="1">
            <a:spLocks/>
          </p:cNvSpPr>
          <p:nvPr/>
        </p:nvSpPr>
        <p:spPr>
          <a:xfrm>
            <a:off x="268447" y="875470"/>
            <a:ext cx="8607106" cy="248047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There are a number of key online resources that should be used during data recovery efforts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best resources include: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Kessler’s File Signature Table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Forensic Computing: A Practitioner's Guide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5119E6-4D5B-4BC1-BC2F-AD5572E5687D}"/>
              </a:ext>
            </a:extLst>
          </p:cNvPr>
          <p:cNvSpPr/>
          <p:nvPr/>
        </p:nvSpPr>
        <p:spPr>
          <a:xfrm>
            <a:off x="9427" y="6512206"/>
            <a:ext cx="5528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https://www.garykessler.net/library/file_sigs.html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F9353-EE8F-4BAA-8B0E-0C819A76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84" y="3784668"/>
            <a:ext cx="8493031" cy="2197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4657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Rebuild the File</a:t>
            </a:r>
          </a:p>
        </p:txBody>
      </p:sp>
      <p:sp>
        <p:nvSpPr>
          <p:cNvPr id="18" name="CustomShape 1">
            <a:extLst>
              <a:ext uri="{FF2B5EF4-FFF2-40B4-BE49-F238E27FC236}">
                <a16:creationId xmlns:a16="http://schemas.microsoft.com/office/drawing/2014/main" id="{2E801DE9-990D-4198-A44F-C8F7F90DF0DE}"/>
              </a:ext>
            </a:extLst>
          </p:cNvPr>
          <p:cNvSpPr/>
          <p:nvPr/>
        </p:nvSpPr>
        <p:spPr>
          <a:xfrm>
            <a:off x="150829" y="725863"/>
            <a:ext cx="8764333" cy="282804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Address: 0x688000, Ending Address: 0x68E000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0x688000 =&gt; 6,848,512 bytes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size is 24,576 bytes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the file header we think the file is jpg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0xFFD8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Rebuild the file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if=/dev/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of=recovered.jpg bs=1 skip=6848512 count=24576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29DEE-EED9-458F-992C-6A48C452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4" y="3699578"/>
            <a:ext cx="7906633" cy="304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770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44547" y="163331"/>
            <a:ext cx="8454903" cy="4211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 the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8BB82B-2E55-42EC-B760-8AE8D477E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46" y="1139612"/>
            <a:ext cx="5921107" cy="52800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0175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60461"/>
            <a:ext cx="8915400" cy="1337078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Recovery Example #2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 Generated Data</a:t>
            </a:r>
          </a:p>
        </p:txBody>
      </p:sp>
    </p:spTree>
    <p:extLst>
      <p:ext uri="{BB962C8B-B14F-4D97-AF65-F5344CB8AC3E}">
        <p14:creationId xmlns:p14="http://schemas.microsoft.com/office/powerpoint/2010/main" val="35104913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37EC57D8-8F7C-4ACC-B39E-F22BD1C84F4F}"/>
              </a:ext>
            </a:extLst>
          </p:cNvPr>
          <p:cNvSpPr/>
          <p:nvPr/>
        </p:nvSpPr>
        <p:spPr>
          <a:xfrm>
            <a:off x="188947" y="733926"/>
            <a:ext cx="8889065" cy="55914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 Partition Information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Sector Size = ? bytes = 0x?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2) First Sector = 0x?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3) First Sector Address: 1 * 2 = 0x?</a:t>
            </a:r>
          </a:p>
          <a:p>
            <a:pPr>
              <a:lnSpc>
                <a:spcPct val="100000"/>
              </a:lnSpc>
            </a:pPr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NTFS Disk Partition Information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4) Bytes/Sector = 0x?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5) Sectors/Cluster = 0x?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6) Bytes/Cluster = 5 * 6 = ? Bytes = 0x?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7) $MFT Start Cluster: 0x? * 6 + 3 = 0x?</a:t>
            </a:r>
          </a:p>
          <a:p>
            <a:pPr>
              <a:lnSpc>
                <a:spcPct val="100000"/>
              </a:lnSpc>
            </a:pPr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MFT Information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8) MFT Entry Size = 1024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9) Number of System Files = 39 (check)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10) MFT System Files Length: 1024 * 39 = 0x9C00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11) Start of User Files: 7 + 0x9C00 = 0x?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File Information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12) List File Attributes: 0x10 - $STANDARD_INFORMATION, 0x30 - $FILE_NAME, 0x80 - $DATA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13) Filename = XXXX.XXX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14) File Size = 0x? = ? bytes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15) Data Start Cluster: 0x? * 6 + 3 = 0x? = ? bytes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if=/dev/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sdX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of=&lt;13&gt; bs=1 skip=&lt;15&gt;  count=&lt;14&gt;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6422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Homework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37EC57D8-8F7C-4ACC-B39E-F22BD1C84F4F}"/>
              </a:ext>
            </a:extLst>
          </p:cNvPr>
          <p:cNvSpPr/>
          <p:nvPr/>
        </p:nvSpPr>
        <p:spPr>
          <a:xfrm>
            <a:off x="188947" y="733927"/>
            <a:ext cx="8806543" cy="20333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SANS blog on utilization of $I30 attribute to recover deleted and overwritten files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https://digital-forensics.sans.org/blog/2011/09/20/ntfs-i30-index-attributes-evidence-of-deleted-and-overwritten-files</a:t>
            </a:r>
          </a:p>
        </p:txBody>
      </p:sp>
    </p:spTree>
    <p:extLst>
      <p:ext uri="{BB962C8B-B14F-4D97-AF65-F5344CB8AC3E}">
        <p14:creationId xmlns:p14="http://schemas.microsoft.com/office/powerpoint/2010/main" val="2259908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37EC57D8-8F7C-4ACC-B39E-F22BD1C84F4F}"/>
              </a:ext>
            </a:extLst>
          </p:cNvPr>
          <p:cNvSpPr/>
          <p:nvPr/>
        </p:nvSpPr>
        <p:spPr>
          <a:xfrm>
            <a:off x="188947" y="733927"/>
            <a:ext cx="8806543" cy="154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NTFS Structures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System Forensic Analysis, Carrier, Chapters 11 – 13</a:t>
            </a:r>
          </a:p>
          <a:p>
            <a:pPr lvl="1"/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NTFS System Files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http://www.ntfs.com/ntfs-system-files.htm</a:t>
            </a:r>
          </a:p>
        </p:txBody>
      </p:sp>
    </p:spTree>
    <p:extLst>
      <p:ext uri="{BB962C8B-B14F-4D97-AF65-F5344CB8AC3E}">
        <p14:creationId xmlns:p14="http://schemas.microsoft.com/office/powerpoint/2010/main" val="1571903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60461"/>
            <a:ext cx="8915400" cy="1337078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 to Hashing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26792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183" y="914400"/>
            <a:ext cx="8809149" cy="31536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Unlike a cipher, a cryptographic hash function is a one-way function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 a message is processed through a hashing algorithm it results in a unique set of values that can be checked for message manipulation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cryptographic hash function is practically impossible to reverse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hash is also known as a message digest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266" y="4397437"/>
            <a:ext cx="158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Plaintext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9387" y="4840973"/>
            <a:ext cx="1219201" cy="1002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</a:p>
          <a:p>
            <a:pPr algn="ctr"/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1835574" y="5328207"/>
            <a:ext cx="723813" cy="139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6819" y="439743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8917" y="5163724"/>
            <a:ext cx="423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828275c13b4f3a8bd417b5ed00cb962f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75713" y="5314306"/>
            <a:ext cx="723813" cy="139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stomShape 2"/>
          <p:cNvSpPr/>
          <p:nvPr/>
        </p:nvSpPr>
        <p:spPr>
          <a:xfrm>
            <a:off x="1805637" y="0"/>
            <a:ext cx="5532726" cy="86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Digital Forensics Hashing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 descr="https://upload.wikimedia.org/wikipedia/commons/thumb/8/88/MS_word_DOC_icon.svg/1047px-MS_word_DOC_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64" y="4957107"/>
            <a:ext cx="787287" cy="76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4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06" y="1092819"/>
            <a:ext cx="8809149" cy="50626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message digest algorithm is a hashing function that results in a </a:t>
            </a:r>
            <a:r>
              <a:rPr lang="en-US" sz="2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128-bit output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regardless of the input to the algorithm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Dr. Ronald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Rivest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was the developer of message digest algorithm and implemented numerous iterations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MD2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 rounds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MD4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rounds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Used in NTLM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MD5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rounds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MD6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</a:p>
        </p:txBody>
      </p:sp>
      <p:sp>
        <p:nvSpPr>
          <p:cNvPr id="12" name="CustomShape 2"/>
          <p:cNvSpPr/>
          <p:nvPr/>
        </p:nvSpPr>
        <p:spPr>
          <a:xfrm>
            <a:off x="1806381" y="0"/>
            <a:ext cx="5531238" cy="86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 Digest Algorithm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1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06" y="859969"/>
            <a:ext cx="8809149" cy="462643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hashing algorithm originally designed by the National Security Agency (NSA) and part of the Keccak algorithm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There have been three versions of the SHA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SHA-1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160-bit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SHA-1 is vulnerable to collisions and no longer used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SHA-2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224-bit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256-bit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334-bit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512-bit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SHA-3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</a:p>
        </p:txBody>
      </p:sp>
      <p:sp>
        <p:nvSpPr>
          <p:cNvPr id="12" name="CustomShape 2"/>
          <p:cNvSpPr/>
          <p:nvPr/>
        </p:nvSpPr>
        <p:spPr>
          <a:xfrm>
            <a:off x="1806381" y="0"/>
            <a:ext cx="5531238" cy="86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Secure Hashing Algorithm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CA49F-84AC-4EA7-A975-42682D782B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97" y="3361781"/>
            <a:ext cx="5084955" cy="3178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408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11115</TotalTime>
  <Words>2449</Words>
  <Application>Microsoft Office PowerPoint</Application>
  <PresentationFormat>On-screen Show (4:3)</PresentationFormat>
  <Paragraphs>479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Courier New</vt:lpstr>
      <vt:lpstr>StarSymbol</vt:lpstr>
      <vt:lpstr>Times New Roman</vt:lpstr>
      <vt:lpstr>Wingdings</vt:lpstr>
      <vt:lpstr>Office Theme</vt:lpstr>
      <vt:lpstr>COMP 5350 / 6350 / 6356  Digital Forensics Spring 2019</vt:lpstr>
      <vt:lpstr>Project #1</vt:lpstr>
      <vt:lpstr>PowerPoint Presentation</vt:lpstr>
      <vt:lpstr>PowerPoint Presentation</vt:lpstr>
      <vt:lpstr>PowerPoint Presentation</vt:lpstr>
      <vt:lpstr>Introduction to Hashing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Disk Partitions vs. NTFS Partitions</vt:lpstr>
      <vt:lpstr>PowerPoint Presentation</vt:lpstr>
      <vt:lpstr>NTFS Data Recovery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Recovery Examples System Generated Data</vt:lpstr>
      <vt:lpstr>PowerPoint Presentation</vt:lpstr>
      <vt:lpstr>PowerPoint Presentation</vt:lpstr>
      <vt:lpstr>PowerPoint Presentation</vt:lpstr>
      <vt:lpstr>Data Recovery Example #1 User Generated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Recovery Example #2 User Generated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Security+ Boot Camp Introduction</dc:title>
  <dc:creator>sjmills1</dc:creator>
  <cp:lastModifiedBy>Jason Cuneo</cp:lastModifiedBy>
  <cp:revision>735</cp:revision>
  <dcterms:modified xsi:type="dcterms:W3CDTF">2019-02-07T22:29:42Z</dcterms:modified>
</cp:coreProperties>
</file>