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67"/>
  </p:notesMasterIdLst>
  <p:sldIdLst>
    <p:sldId id="603" r:id="rId2"/>
    <p:sldId id="618" r:id="rId3"/>
    <p:sldId id="621" r:id="rId4"/>
    <p:sldId id="581" r:id="rId5"/>
    <p:sldId id="628" r:id="rId6"/>
    <p:sldId id="627" r:id="rId7"/>
    <p:sldId id="629" r:id="rId8"/>
    <p:sldId id="622" r:id="rId9"/>
    <p:sldId id="630" r:id="rId10"/>
    <p:sldId id="625" r:id="rId11"/>
    <p:sldId id="631" r:id="rId12"/>
    <p:sldId id="634" r:id="rId13"/>
    <p:sldId id="638" r:id="rId14"/>
    <p:sldId id="633" r:id="rId15"/>
    <p:sldId id="611" r:id="rId16"/>
    <p:sldId id="431" r:id="rId17"/>
    <p:sldId id="438" r:id="rId18"/>
    <p:sldId id="612" r:id="rId19"/>
    <p:sldId id="613" r:id="rId20"/>
    <p:sldId id="436" r:id="rId21"/>
    <p:sldId id="615" r:id="rId22"/>
    <p:sldId id="639" r:id="rId23"/>
    <p:sldId id="645" r:id="rId24"/>
    <p:sldId id="646" r:id="rId25"/>
    <p:sldId id="640" r:id="rId26"/>
    <p:sldId id="643" r:id="rId27"/>
    <p:sldId id="641" r:id="rId28"/>
    <p:sldId id="644" r:id="rId29"/>
    <p:sldId id="647" r:id="rId30"/>
    <p:sldId id="313" r:id="rId31"/>
    <p:sldId id="463" r:id="rId32"/>
    <p:sldId id="518" r:id="rId33"/>
    <p:sldId id="519" r:id="rId34"/>
    <p:sldId id="520" r:id="rId35"/>
    <p:sldId id="604" r:id="rId36"/>
    <p:sldId id="607" r:id="rId37"/>
    <p:sldId id="609" r:id="rId38"/>
    <p:sldId id="608" r:id="rId39"/>
    <p:sldId id="606" r:id="rId40"/>
    <p:sldId id="605" r:id="rId41"/>
    <p:sldId id="649" r:id="rId42"/>
    <p:sldId id="616" r:id="rId43"/>
    <p:sldId id="651" r:id="rId44"/>
    <p:sldId id="652" r:id="rId45"/>
    <p:sldId id="653" r:id="rId46"/>
    <p:sldId id="654" r:id="rId47"/>
    <p:sldId id="655" r:id="rId48"/>
    <p:sldId id="674" r:id="rId49"/>
    <p:sldId id="670" r:id="rId50"/>
    <p:sldId id="671" r:id="rId51"/>
    <p:sldId id="656" r:id="rId52"/>
    <p:sldId id="672" r:id="rId53"/>
    <p:sldId id="675" r:id="rId54"/>
    <p:sldId id="673" r:id="rId55"/>
    <p:sldId id="685" r:id="rId56"/>
    <p:sldId id="678" r:id="rId57"/>
    <p:sldId id="683" r:id="rId58"/>
    <p:sldId id="682" r:id="rId59"/>
    <p:sldId id="684" r:id="rId60"/>
    <p:sldId id="681" r:id="rId61"/>
    <p:sldId id="680" r:id="rId62"/>
    <p:sldId id="687" r:id="rId63"/>
    <p:sldId id="617" r:id="rId64"/>
    <p:sldId id="686" r:id="rId65"/>
    <p:sldId id="517" r:id="rId6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5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24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24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24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248" name="PlaceHolder 5"/>
          <p:cNvSpPr>
            <a:spLocks noGrp="1"/>
          </p:cNvSpPr>
          <p:nvPr>
            <p:ph type="sldNum"/>
          </p:nvPr>
        </p:nvSpPr>
        <p:spPr>
          <a:xfrm>
            <a:off x="4399200" y="9555480"/>
            <a:ext cx="3372840" cy="502560"/>
          </a:xfrm>
          <a:prstGeom prst="rect">
            <a:avLst/>
          </a:prstGeom>
        </p:spPr>
        <p:txBody>
          <a:bodyPr lIns="0" tIns="0" rIns="0" bIns="0" anchor="b"/>
          <a:lstStyle/>
          <a:p>
            <a:pPr algn="r"/>
            <a:fld id="{3A813FCC-2FF6-44DE-BACE-B7F1966E4693}" type="slidenum">
              <a:rPr lang="en-US" sz="1400">
                <a:latin typeface="Times New Roman"/>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8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81" name="Picture 80"/>
          <p:cNvPicPr/>
          <p:nvPr/>
        </p:nvPicPr>
        <p:blipFill>
          <a:blip r:embed="rId2"/>
          <a:stretch>
            <a:fillRect/>
          </a:stretch>
        </p:blipFill>
        <p:spPr>
          <a:xfrm>
            <a:off x="2079000" y="1604520"/>
            <a:ext cx="4984920" cy="3977280"/>
          </a:xfrm>
          <a:prstGeom prst="rect">
            <a:avLst/>
          </a:prstGeom>
          <a:ln>
            <a:noFill/>
          </a:ln>
        </p:spPr>
      </p:pic>
      <p:pic>
        <p:nvPicPr>
          <p:cNvPr id="82" name="Picture 8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Grp="1" noChangeArrowheads="1"/>
          </p:cNvSpPr>
          <p:nvPr>
            <p:ph type="title"/>
          </p:nvPr>
        </p:nvSpPr>
        <p:spPr bwMode="white">
          <a:xfrm>
            <a:off x="28394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defRPr sz="2400">
                <a:latin typeface="+mn-lt"/>
              </a:defRPr>
            </a:lvl1pPr>
          </a:lstStyle>
          <a:p>
            <a:pPr lvl="0"/>
            <a:r>
              <a:rPr lang="en-US" dirty="0"/>
              <a:t>Click to edit Master title style</a:t>
            </a:r>
          </a:p>
        </p:txBody>
      </p:sp>
      <p:sp>
        <p:nvSpPr>
          <p:cNvPr id="5" name="Slide Number Placeholder 3"/>
          <p:cNvSpPr>
            <a:spLocks noGrp="1"/>
          </p:cNvSpPr>
          <p:nvPr>
            <p:ph type="sldNum" sz="quarter" idx="12"/>
          </p:nvPr>
        </p:nvSpPr>
        <p:spPr>
          <a:xfrm>
            <a:off x="8494776" y="6462611"/>
            <a:ext cx="612648" cy="365125"/>
          </a:xfrm>
          <a:prstGeom prst="rect">
            <a:avLst/>
          </a:prstGeom>
        </p:spPr>
        <p:txBody>
          <a:bodyPr/>
          <a:lstStyle/>
          <a:p>
            <a:pPr fontAlgn="auto">
              <a:spcBef>
                <a:spcPts val="0"/>
              </a:spcBef>
              <a:spcAft>
                <a:spcPts val="0"/>
              </a:spcAft>
            </a:pPr>
            <a:fld id="{89F2C004-2715-FE49-B628-06E74F704CD7}" type="slidenum">
              <a:rPr lang="en-US" sz="1800" b="0" smtClean="0">
                <a:solidFill>
                  <a:prstClr val="white"/>
                </a:solidFill>
                <a:latin typeface="Arial"/>
              </a:rPr>
              <a:pPr fontAlgn="auto">
                <a:spcBef>
                  <a:spcPts val="0"/>
                </a:spcBef>
                <a:spcAft>
                  <a:spcPts val="0"/>
                </a:spcAft>
              </a:pPr>
              <a:t>‹#›</a:t>
            </a:fld>
            <a:endParaRPr lang="en-US" sz="1800" b="0" dirty="0">
              <a:solidFill>
                <a:prstClr val="white"/>
              </a:solidFill>
              <a:latin typeface="Arial"/>
            </a:endParaRPr>
          </a:p>
        </p:txBody>
      </p:sp>
    </p:spTree>
    <p:extLst>
      <p:ext uri="{BB962C8B-B14F-4D97-AF65-F5344CB8AC3E}">
        <p14:creationId xmlns:p14="http://schemas.microsoft.com/office/powerpoint/2010/main" val="360941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48"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jpe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776487"/>
            <a:ext cx="8229240" cy="1483548"/>
          </a:xfrm>
        </p:spPr>
        <p:txBody>
          <a:bodyPr/>
          <a:lstStyle/>
          <a:p>
            <a:pPr algn="ctr"/>
            <a:r>
              <a:rPr lang="en-US" sz="2800" b="1" dirty="0">
                <a:latin typeface="Courier New" panose="02070309020205020404" pitchFamily="49" charset="0"/>
                <a:cs typeface="Courier New" panose="02070309020205020404" pitchFamily="49" charset="0"/>
              </a:rPr>
              <a:t>COMP 5350 / 6350 / 6356</a:t>
            </a:r>
            <a:br>
              <a:rPr lang="en-US" sz="2800" b="1" dirty="0">
                <a:latin typeface="Courier New" panose="02070309020205020404" pitchFamily="49" charset="0"/>
                <a:cs typeface="Courier New" panose="02070309020205020404" pitchFamily="49" charset="0"/>
              </a:rPr>
            </a:b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Digital Forensics</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Spring 2019</a:t>
            </a:r>
          </a:p>
        </p:txBody>
      </p:sp>
      <p:pic>
        <p:nvPicPr>
          <p:cNvPr id="4" name="Picture 3" descr="A close up of a sign&#10;&#10;Description automatically generated">
            <a:extLst>
              <a:ext uri="{FF2B5EF4-FFF2-40B4-BE49-F238E27FC236}">
                <a16:creationId xmlns:a16="http://schemas.microsoft.com/office/drawing/2014/main" id="{DFAF9D34-E989-4DF7-AB96-39BA6CAB18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8231" y="4706266"/>
            <a:ext cx="4387537" cy="1193410"/>
          </a:xfrm>
          <a:prstGeom prst="rect">
            <a:avLst/>
          </a:prstGeom>
        </p:spPr>
      </p:pic>
    </p:spTree>
    <p:extLst>
      <p:ext uri="{BB962C8B-B14F-4D97-AF65-F5344CB8AC3E}">
        <p14:creationId xmlns:p14="http://schemas.microsoft.com/office/powerpoint/2010/main" val="134531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7"/>
            <a:ext cx="8140148" cy="420692"/>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Root Directory Structure</a:t>
            </a:r>
            <a:endParaRPr dirty="0">
              <a:latin typeface="Courier New" panose="02070309020205020404" pitchFamily="49" charset="0"/>
              <a:cs typeface="Courier New" panose="02070309020205020404" pitchFamily="49" charset="0"/>
            </a:endParaRPr>
          </a:p>
        </p:txBody>
      </p:sp>
      <p:sp>
        <p:nvSpPr>
          <p:cNvPr id="10" name="CustomShape 1">
            <a:extLst>
              <a:ext uri="{FF2B5EF4-FFF2-40B4-BE49-F238E27FC236}">
                <a16:creationId xmlns:a16="http://schemas.microsoft.com/office/drawing/2014/main" id="{6292B578-F55D-43BD-9098-4021D4C3B787}"/>
              </a:ext>
            </a:extLst>
          </p:cNvPr>
          <p:cNvSpPr/>
          <p:nvPr/>
        </p:nvSpPr>
        <p:spPr>
          <a:xfrm>
            <a:off x="271674" y="747432"/>
            <a:ext cx="8641089" cy="586409"/>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sudo dd if=fat.dd skip=2440 count=32 | hexdump -C</a:t>
            </a:r>
          </a:p>
        </p:txBody>
      </p:sp>
      <p:pic>
        <p:nvPicPr>
          <p:cNvPr id="4" name="Picture 3">
            <a:extLst>
              <a:ext uri="{FF2B5EF4-FFF2-40B4-BE49-F238E27FC236}">
                <a16:creationId xmlns:a16="http://schemas.microsoft.com/office/drawing/2014/main" id="{44E795A5-EF66-40ED-91FA-C234B2D9877E}"/>
              </a:ext>
            </a:extLst>
          </p:cNvPr>
          <p:cNvPicPr>
            <a:picLocks noChangeAspect="1"/>
          </p:cNvPicPr>
          <p:nvPr/>
        </p:nvPicPr>
        <p:blipFill rotWithShape="1">
          <a:blip r:embed="rId2"/>
          <a:srcRect t="2271"/>
          <a:stretch/>
        </p:blipFill>
        <p:spPr>
          <a:xfrm>
            <a:off x="1848243" y="1315808"/>
            <a:ext cx="5447514" cy="5256293"/>
          </a:xfrm>
          <a:prstGeom prst="rect">
            <a:avLst/>
          </a:prstGeom>
        </p:spPr>
      </p:pic>
    </p:spTree>
    <p:extLst>
      <p:ext uri="{BB962C8B-B14F-4D97-AF65-F5344CB8AC3E}">
        <p14:creationId xmlns:p14="http://schemas.microsoft.com/office/powerpoint/2010/main" val="1424451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7"/>
            <a:ext cx="8140148" cy="420692"/>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Data Area</a:t>
            </a:r>
            <a:endParaRPr dirty="0">
              <a:latin typeface="Courier New" panose="02070309020205020404" pitchFamily="49" charset="0"/>
              <a:cs typeface="Courier New" panose="02070309020205020404" pitchFamily="49" charset="0"/>
            </a:endParaRPr>
          </a:p>
        </p:txBody>
      </p:sp>
      <p:sp>
        <p:nvSpPr>
          <p:cNvPr id="10" name="CustomShape 1">
            <a:extLst>
              <a:ext uri="{FF2B5EF4-FFF2-40B4-BE49-F238E27FC236}">
                <a16:creationId xmlns:a16="http://schemas.microsoft.com/office/drawing/2014/main" id="{6292B578-F55D-43BD-9098-4021D4C3B787}"/>
              </a:ext>
            </a:extLst>
          </p:cNvPr>
          <p:cNvSpPr/>
          <p:nvPr/>
        </p:nvSpPr>
        <p:spPr>
          <a:xfrm>
            <a:off x="271674" y="747432"/>
            <a:ext cx="8641089" cy="420693"/>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sudo dd if=fat.dd skip=2472 count=? | hexdump -C</a:t>
            </a:r>
          </a:p>
        </p:txBody>
      </p:sp>
      <p:pic>
        <p:nvPicPr>
          <p:cNvPr id="2" name="Picture 1">
            <a:extLst>
              <a:ext uri="{FF2B5EF4-FFF2-40B4-BE49-F238E27FC236}">
                <a16:creationId xmlns:a16="http://schemas.microsoft.com/office/drawing/2014/main" id="{15875446-297A-4F6F-B1CE-FE8131F7546E}"/>
              </a:ext>
            </a:extLst>
          </p:cNvPr>
          <p:cNvPicPr>
            <a:picLocks noChangeAspect="1"/>
          </p:cNvPicPr>
          <p:nvPr/>
        </p:nvPicPr>
        <p:blipFill rotWithShape="1">
          <a:blip r:embed="rId2"/>
          <a:srcRect t="2803"/>
          <a:stretch/>
        </p:blipFill>
        <p:spPr>
          <a:xfrm>
            <a:off x="1753926" y="1296740"/>
            <a:ext cx="5636149" cy="5240848"/>
          </a:xfrm>
          <a:prstGeom prst="rect">
            <a:avLst/>
          </a:prstGeom>
        </p:spPr>
      </p:pic>
    </p:spTree>
    <p:extLst>
      <p:ext uri="{BB962C8B-B14F-4D97-AF65-F5344CB8AC3E}">
        <p14:creationId xmlns:p14="http://schemas.microsoft.com/office/powerpoint/2010/main" val="14103508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7DEF01A-8898-47C8-9768-7361B3BB849B}"/>
              </a:ext>
            </a:extLst>
          </p:cNvPr>
          <p:cNvPicPr>
            <a:picLocks noChangeAspect="1"/>
          </p:cNvPicPr>
          <p:nvPr/>
        </p:nvPicPr>
        <p:blipFill rotWithShape="1">
          <a:blip r:embed="rId2"/>
          <a:srcRect t="22768"/>
          <a:stretch/>
        </p:blipFill>
        <p:spPr>
          <a:xfrm>
            <a:off x="130858" y="1397029"/>
            <a:ext cx="5601755" cy="4271508"/>
          </a:xfrm>
          <a:prstGeom prst="rect">
            <a:avLst/>
          </a:prstGeom>
        </p:spPr>
      </p:pic>
      <p:sp>
        <p:nvSpPr>
          <p:cNvPr id="252" name="CustomShape 2"/>
          <p:cNvSpPr/>
          <p:nvPr/>
        </p:nvSpPr>
        <p:spPr>
          <a:xfrm>
            <a:off x="522145" y="59637"/>
            <a:ext cx="8140148" cy="420692"/>
          </a:xfrm>
          <a:prstGeom prst="rect">
            <a:avLst/>
          </a:prstGeom>
          <a:noFill/>
          <a:ln>
            <a:noFill/>
          </a:ln>
        </p:spPr>
        <p:txBody>
          <a:bodyPr lIns="90000" tIns="45000" rIns="90000" bIns="45000" anchor="ctr"/>
          <a:lstStyle/>
          <a:p>
            <a:pPr algn="ctr">
              <a:lnSpc>
                <a:spcPct val="100000"/>
              </a:lnSpc>
            </a:pPr>
            <a:r>
              <a:rPr lang="en-US" sz="2400" b="1" dirty="0">
                <a:latin typeface="Courier New" panose="02070309020205020404" pitchFamily="49" charset="0"/>
                <a:cs typeface="Courier New" panose="02070309020205020404" pitchFamily="49" charset="0"/>
              </a:rPr>
              <a:t>Root Directory - Filename, Cluster, &amp; Size</a:t>
            </a:r>
            <a:endParaRPr sz="1600" dirty="0">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7C288D11-EED8-4449-8E72-B1B3EB75ECF4}"/>
              </a:ext>
            </a:extLst>
          </p:cNvPr>
          <p:cNvSpPr/>
          <p:nvPr/>
        </p:nvSpPr>
        <p:spPr>
          <a:xfrm>
            <a:off x="833336" y="1397029"/>
            <a:ext cx="185777" cy="15173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E6236D-8622-4EB3-BA85-0327D4D4A2DA}"/>
              </a:ext>
            </a:extLst>
          </p:cNvPr>
          <p:cNvSpPr/>
          <p:nvPr/>
        </p:nvSpPr>
        <p:spPr>
          <a:xfrm>
            <a:off x="852189" y="1682135"/>
            <a:ext cx="1650467" cy="15173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7FE17B-6082-4E49-8D53-9547152B3486}"/>
              </a:ext>
            </a:extLst>
          </p:cNvPr>
          <p:cNvSpPr/>
          <p:nvPr/>
        </p:nvSpPr>
        <p:spPr>
          <a:xfrm>
            <a:off x="2603118" y="1682135"/>
            <a:ext cx="620870" cy="151733"/>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23BCC5-6F6A-4895-90FB-11276A9D6636}"/>
              </a:ext>
            </a:extLst>
          </p:cNvPr>
          <p:cNvSpPr/>
          <p:nvPr/>
        </p:nvSpPr>
        <p:spPr>
          <a:xfrm>
            <a:off x="3256800" y="1682137"/>
            <a:ext cx="179110" cy="15173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2CFAC1-0322-4EB3-8AF9-4A7A12D95C1C}"/>
              </a:ext>
            </a:extLst>
          </p:cNvPr>
          <p:cNvSpPr/>
          <p:nvPr/>
        </p:nvSpPr>
        <p:spPr>
          <a:xfrm>
            <a:off x="3468722" y="1685385"/>
            <a:ext cx="825027" cy="148484"/>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042D89E-C9D8-4B44-B5CD-D16526969818}"/>
              </a:ext>
            </a:extLst>
          </p:cNvPr>
          <p:cNvSpPr/>
          <p:nvPr/>
        </p:nvSpPr>
        <p:spPr>
          <a:xfrm>
            <a:off x="833336" y="1854186"/>
            <a:ext cx="1254541" cy="113055"/>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90A1D0-9236-49D2-87D3-9D2C7A0780C3}"/>
              </a:ext>
            </a:extLst>
          </p:cNvPr>
          <p:cNvSpPr/>
          <p:nvPr/>
        </p:nvSpPr>
        <p:spPr>
          <a:xfrm>
            <a:off x="2120689" y="1843296"/>
            <a:ext cx="381967" cy="123945"/>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0B2577-0646-4628-965E-5C7F2ECFFA5F}"/>
              </a:ext>
            </a:extLst>
          </p:cNvPr>
          <p:cNvSpPr/>
          <p:nvPr/>
        </p:nvSpPr>
        <p:spPr>
          <a:xfrm>
            <a:off x="2603118" y="1854187"/>
            <a:ext cx="381967" cy="11305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BD51020-6B8C-4F8F-8394-C0B7A12BD2B9}"/>
              </a:ext>
            </a:extLst>
          </p:cNvPr>
          <p:cNvSpPr/>
          <p:nvPr/>
        </p:nvSpPr>
        <p:spPr>
          <a:xfrm>
            <a:off x="3038724" y="1843297"/>
            <a:ext cx="381967" cy="123944"/>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EBDAC77-F31F-4FC0-89E1-1493E42A844B}"/>
              </a:ext>
            </a:extLst>
          </p:cNvPr>
          <p:cNvSpPr/>
          <p:nvPr/>
        </p:nvSpPr>
        <p:spPr>
          <a:xfrm>
            <a:off x="3468722" y="1854187"/>
            <a:ext cx="825027" cy="113054"/>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E468951-A140-4F46-97C9-98E0FCC3BAA7}"/>
              </a:ext>
            </a:extLst>
          </p:cNvPr>
          <p:cNvSpPr/>
          <p:nvPr/>
        </p:nvSpPr>
        <p:spPr>
          <a:xfrm>
            <a:off x="842762" y="1967241"/>
            <a:ext cx="185777" cy="15173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1B8CC5E-A737-436E-A685-34CF97B9929E}"/>
              </a:ext>
            </a:extLst>
          </p:cNvPr>
          <p:cNvGraphicFramePr>
            <a:graphicFrameLocks noGrp="1"/>
          </p:cNvGraphicFramePr>
          <p:nvPr>
            <p:extLst>
              <p:ext uri="{D42A27DB-BD31-4B8C-83A1-F6EECF244321}">
                <p14:modId xmlns:p14="http://schemas.microsoft.com/office/powerpoint/2010/main" val="3924212276"/>
              </p:ext>
            </p:extLst>
          </p:nvPr>
        </p:nvGraphicFramePr>
        <p:xfrm>
          <a:off x="5886402" y="3235781"/>
          <a:ext cx="3126740" cy="548640"/>
        </p:xfrm>
        <a:graphic>
          <a:graphicData uri="http://schemas.openxmlformats.org/drawingml/2006/table">
            <a:tbl>
              <a:tblPr firstRow="1" bandRow="1">
                <a:tableStyleId>{073A0DAA-6AF3-43AB-8588-CEC1D06C72B9}</a:tableStyleId>
              </a:tblPr>
              <a:tblGrid>
                <a:gridCol w="1471930">
                  <a:extLst>
                    <a:ext uri="{9D8B030D-6E8A-4147-A177-3AD203B41FA5}">
                      <a16:colId xmlns:a16="http://schemas.microsoft.com/office/drawing/2014/main" val="1986011251"/>
                    </a:ext>
                  </a:extLst>
                </a:gridCol>
                <a:gridCol w="827405">
                  <a:extLst>
                    <a:ext uri="{9D8B030D-6E8A-4147-A177-3AD203B41FA5}">
                      <a16:colId xmlns:a16="http://schemas.microsoft.com/office/drawing/2014/main" val="3917218706"/>
                    </a:ext>
                  </a:extLst>
                </a:gridCol>
                <a:gridCol w="827405">
                  <a:extLst>
                    <a:ext uri="{9D8B030D-6E8A-4147-A177-3AD203B41FA5}">
                      <a16:colId xmlns:a16="http://schemas.microsoft.com/office/drawing/2014/main" val="3952827095"/>
                    </a:ext>
                  </a:extLst>
                </a:gridCol>
              </a:tblGrid>
              <a:tr h="0">
                <a:tc>
                  <a:txBody>
                    <a:bodyPr/>
                    <a:lstStyle/>
                    <a:p>
                      <a:pPr algn="ctr"/>
                      <a:r>
                        <a:rPr lang="en-US" sz="1200" b="1" dirty="0">
                          <a:latin typeface="Courier New" panose="02070309020205020404" pitchFamily="49" charset="0"/>
                          <a:cs typeface="Courier New" panose="02070309020205020404" pitchFamily="49" charset="0"/>
                        </a:rPr>
                        <a:t>Filename</a:t>
                      </a:r>
                    </a:p>
                  </a:txBody>
                  <a:tcPr/>
                </a:tc>
                <a:tc>
                  <a:txBody>
                    <a:bodyPr/>
                    <a:lstStyle/>
                    <a:p>
                      <a:pPr algn="ctr"/>
                      <a:r>
                        <a:rPr lang="en-US" sz="1200" b="1" dirty="0">
                          <a:latin typeface="Courier New" panose="02070309020205020404" pitchFamily="49" charset="0"/>
                          <a:cs typeface="Courier New" panose="02070309020205020404" pitchFamily="49" charset="0"/>
                        </a:rPr>
                        <a:t>Cluster</a:t>
                      </a:r>
                    </a:p>
                  </a:txBody>
                  <a:tcPr/>
                </a:tc>
                <a:tc>
                  <a:txBody>
                    <a:bodyPr/>
                    <a:lstStyle/>
                    <a:p>
                      <a:pPr algn="ctr"/>
                      <a:r>
                        <a:rPr lang="en-US" sz="1200" b="1" dirty="0">
                          <a:latin typeface="Courier New" panose="02070309020205020404" pitchFamily="49" charset="0"/>
                          <a:cs typeface="Courier New" panose="02070309020205020404" pitchFamily="49" charset="0"/>
                        </a:rPr>
                        <a:t>Size</a:t>
                      </a:r>
                    </a:p>
                  </a:txBody>
                  <a:tcPr/>
                </a:tc>
                <a:extLst>
                  <a:ext uri="{0D108BD9-81ED-4DB2-BD59-A6C34878D82A}">
                    <a16:rowId xmlns:a16="http://schemas.microsoft.com/office/drawing/2014/main" val="2594178570"/>
                  </a:ext>
                </a:extLst>
              </a:tr>
              <a:tr h="212921">
                <a:tc>
                  <a:txBody>
                    <a:bodyPr/>
                    <a:lstStyle/>
                    <a:p>
                      <a:pPr algn="ctr"/>
                      <a:r>
                        <a:rPr lang="en-US" sz="1200" b="1" dirty="0">
                          <a:latin typeface="Courier New" panose="02070309020205020404" pitchFamily="49" charset="0"/>
                          <a:cs typeface="Courier New" panose="02070309020205020404" pitchFamily="49" charset="0"/>
                        </a:rPr>
                        <a:t>Tennesseee.jpg</a:t>
                      </a:r>
                    </a:p>
                  </a:txBody>
                  <a:tcPr/>
                </a:tc>
                <a:tc>
                  <a:txBody>
                    <a:bodyPr/>
                    <a:lstStyle/>
                    <a:p>
                      <a:pPr algn="ctr"/>
                      <a:r>
                        <a:rPr lang="en-US" sz="1200" b="1" dirty="0">
                          <a:latin typeface="Courier New" panose="02070309020205020404" pitchFamily="49" charset="0"/>
                          <a:cs typeface="Courier New" panose="02070309020205020404" pitchFamily="49" charset="0"/>
                        </a:rPr>
                        <a:t>0x0005</a:t>
                      </a:r>
                    </a:p>
                  </a:txBody>
                  <a:tcPr/>
                </a:tc>
                <a:tc>
                  <a:txBody>
                    <a:bodyPr/>
                    <a:lstStyle/>
                    <a:p>
                      <a:pPr algn="ctr"/>
                      <a:r>
                        <a:rPr lang="en-US" sz="1200" b="1" dirty="0">
                          <a:latin typeface="Courier New" panose="02070309020205020404" pitchFamily="49" charset="0"/>
                          <a:cs typeface="Courier New" panose="02070309020205020404" pitchFamily="49" charset="0"/>
                        </a:rPr>
                        <a:t>10,252 </a:t>
                      </a:r>
                    </a:p>
                  </a:txBody>
                  <a:tcPr/>
                </a:tc>
                <a:extLst>
                  <a:ext uri="{0D108BD9-81ED-4DB2-BD59-A6C34878D82A}">
                    <a16:rowId xmlns:a16="http://schemas.microsoft.com/office/drawing/2014/main" val="3933011358"/>
                  </a:ext>
                </a:extLst>
              </a:tr>
            </a:tbl>
          </a:graphicData>
        </a:graphic>
      </p:graphicFrame>
    </p:spTree>
    <p:extLst>
      <p:ext uri="{BB962C8B-B14F-4D97-AF65-F5344CB8AC3E}">
        <p14:creationId xmlns:p14="http://schemas.microsoft.com/office/powerpoint/2010/main" val="36588920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835"/>
            <a:ext cx="8140148" cy="741643"/>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Where does file data start?</a:t>
            </a:r>
          </a:p>
        </p:txBody>
      </p:sp>
      <p:pic>
        <p:nvPicPr>
          <p:cNvPr id="19" name="Picture 18">
            <a:extLst>
              <a:ext uri="{FF2B5EF4-FFF2-40B4-BE49-F238E27FC236}">
                <a16:creationId xmlns:a16="http://schemas.microsoft.com/office/drawing/2014/main" id="{19243FB2-2EC9-44D4-AC31-EA28E4CD4D6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462" b="40000" l="15269" r="97305">
                        <a14:foregroundMark x1="15469" y1="32308" x2="18563" y2="18154"/>
                        <a14:foregroundMark x1="18164" y1="36308" x2="20858" y2="11077"/>
                        <a14:foregroundMark x1="27745" y1="38154" x2="37525" y2="16923"/>
                        <a14:foregroundMark x1="37525" y1="16923" x2="45409" y2="12308"/>
                        <a14:foregroundMark x1="45409" y1="12308" x2="87525" y2="23077"/>
                        <a14:foregroundMark x1="60479" y1="37846" x2="89721" y2="29231"/>
                        <a14:foregroundMark x1="89721" y1="29231" x2="94212" y2="18154"/>
                        <a14:foregroundMark x1="94212" y1="18154" x2="94212" y2="17538"/>
                        <a14:foregroundMark x1="94711" y1="28308" x2="97305" y2="19077"/>
                      </a14:backgroundRemoval>
                    </a14:imgEffect>
                  </a14:imgLayer>
                </a14:imgProps>
              </a:ext>
            </a:extLst>
          </a:blip>
          <a:srcRect l="13774" t="5966" r="1634" b="58845"/>
          <a:stretch/>
        </p:blipFill>
        <p:spPr>
          <a:xfrm>
            <a:off x="258601" y="2210026"/>
            <a:ext cx="8709341" cy="1175131"/>
          </a:xfrm>
          <a:prstGeom prst="rect">
            <a:avLst/>
          </a:prstGeom>
          <a:ln>
            <a:solidFill>
              <a:schemeClr val="tx1"/>
            </a:solidFill>
          </a:ln>
        </p:spPr>
      </p:pic>
      <p:sp>
        <p:nvSpPr>
          <p:cNvPr id="20" name="Rectangle 19">
            <a:extLst>
              <a:ext uri="{FF2B5EF4-FFF2-40B4-BE49-F238E27FC236}">
                <a16:creationId xmlns:a16="http://schemas.microsoft.com/office/drawing/2014/main" id="{C69CE44D-0EC9-434C-82DD-E2C1B7FAF37F}"/>
              </a:ext>
            </a:extLst>
          </p:cNvPr>
          <p:cNvSpPr/>
          <p:nvPr/>
        </p:nvSpPr>
        <p:spPr>
          <a:xfrm>
            <a:off x="1204648" y="2210025"/>
            <a:ext cx="1556995" cy="117513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C38351-96CD-4F4E-BA85-0155C46A5245}"/>
              </a:ext>
            </a:extLst>
          </p:cNvPr>
          <p:cNvSpPr/>
          <p:nvPr/>
        </p:nvSpPr>
        <p:spPr>
          <a:xfrm>
            <a:off x="2771803" y="2210025"/>
            <a:ext cx="1556995" cy="117513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84B9862-9A50-45D8-B633-92D67323B0EB}"/>
              </a:ext>
            </a:extLst>
          </p:cNvPr>
          <p:cNvSpPr/>
          <p:nvPr/>
        </p:nvSpPr>
        <p:spPr>
          <a:xfrm>
            <a:off x="258601" y="2210024"/>
            <a:ext cx="946047" cy="1175132"/>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94C646-4ADB-4397-AD68-D3525B8CDF65}"/>
              </a:ext>
            </a:extLst>
          </p:cNvPr>
          <p:cNvSpPr/>
          <p:nvPr/>
        </p:nvSpPr>
        <p:spPr>
          <a:xfrm>
            <a:off x="5507357" y="2200583"/>
            <a:ext cx="3460584" cy="1195418"/>
          </a:xfrm>
          <a:prstGeom prst="rect">
            <a:avLst/>
          </a:pr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15C74AB-96C3-4F49-94FA-7B83E593C90B}"/>
              </a:ext>
            </a:extLst>
          </p:cNvPr>
          <p:cNvSpPr txBox="1"/>
          <p:nvPr/>
        </p:nvSpPr>
        <p:spPr>
          <a:xfrm>
            <a:off x="570363" y="1841289"/>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p:txBody>
      </p:sp>
      <p:sp>
        <p:nvSpPr>
          <p:cNvPr id="39" name="TextBox 38">
            <a:extLst>
              <a:ext uri="{FF2B5EF4-FFF2-40B4-BE49-F238E27FC236}">
                <a16:creationId xmlns:a16="http://schemas.microsoft.com/office/drawing/2014/main" id="{9036B47D-F7F3-4996-9140-C105D064424F}"/>
              </a:ext>
            </a:extLst>
          </p:cNvPr>
          <p:cNvSpPr txBox="1"/>
          <p:nvPr/>
        </p:nvSpPr>
        <p:spPr>
          <a:xfrm>
            <a:off x="1692107" y="1841288"/>
            <a:ext cx="598241"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195</a:t>
            </a:r>
          </a:p>
        </p:txBody>
      </p:sp>
      <p:sp>
        <p:nvSpPr>
          <p:cNvPr id="40" name="TextBox 39">
            <a:extLst>
              <a:ext uri="{FF2B5EF4-FFF2-40B4-BE49-F238E27FC236}">
                <a16:creationId xmlns:a16="http://schemas.microsoft.com/office/drawing/2014/main" id="{D80A5CC8-42CE-402E-8E7F-EDA18D543C7B}"/>
              </a:ext>
            </a:extLst>
          </p:cNvPr>
          <p:cNvSpPr txBox="1"/>
          <p:nvPr/>
        </p:nvSpPr>
        <p:spPr>
          <a:xfrm>
            <a:off x="3249102" y="1841288"/>
            <a:ext cx="598241"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195</a:t>
            </a:r>
          </a:p>
        </p:txBody>
      </p:sp>
      <p:sp>
        <p:nvSpPr>
          <p:cNvPr id="41" name="TextBox 40">
            <a:extLst>
              <a:ext uri="{FF2B5EF4-FFF2-40B4-BE49-F238E27FC236}">
                <a16:creationId xmlns:a16="http://schemas.microsoft.com/office/drawing/2014/main" id="{04F527ED-9E93-4D4D-81EC-3B18F6C27846}"/>
              </a:ext>
            </a:extLst>
          </p:cNvPr>
          <p:cNvSpPr txBox="1"/>
          <p:nvPr/>
        </p:nvSpPr>
        <p:spPr>
          <a:xfrm>
            <a:off x="4682487" y="1841288"/>
            <a:ext cx="460382"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32</a:t>
            </a:r>
          </a:p>
        </p:txBody>
      </p:sp>
      <p:sp>
        <p:nvSpPr>
          <p:cNvPr id="42" name="TextBox 41">
            <a:extLst>
              <a:ext uri="{FF2B5EF4-FFF2-40B4-BE49-F238E27FC236}">
                <a16:creationId xmlns:a16="http://schemas.microsoft.com/office/drawing/2014/main" id="{BF05DD3C-FF7F-459C-ABA3-F3660753FC40}"/>
              </a:ext>
            </a:extLst>
          </p:cNvPr>
          <p:cNvSpPr txBox="1"/>
          <p:nvPr/>
        </p:nvSpPr>
        <p:spPr>
          <a:xfrm>
            <a:off x="7093762" y="1840991"/>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cxnSp>
        <p:nvCxnSpPr>
          <p:cNvPr id="3" name="Straight Arrow Connector 2">
            <a:extLst>
              <a:ext uri="{FF2B5EF4-FFF2-40B4-BE49-F238E27FC236}">
                <a16:creationId xmlns:a16="http://schemas.microsoft.com/office/drawing/2014/main" id="{F518EF14-A6DB-4989-97DF-8DCFC8F3E2FE}"/>
              </a:ext>
            </a:extLst>
          </p:cNvPr>
          <p:cNvCxnSpPr/>
          <p:nvPr/>
        </p:nvCxnSpPr>
        <p:spPr>
          <a:xfrm>
            <a:off x="258601" y="1491986"/>
            <a:ext cx="544916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3C2EFBC-C20F-4686-A704-261AE55A5992}"/>
              </a:ext>
            </a:extLst>
          </p:cNvPr>
          <p:cNvSpPr txBox="1"/>
          <p:nvPr/>
        </p:nvSpPr>
        <p:spPr>
          <a:xfrm>
            <a:off x="799056" y="1025141"/>
            <a:ext cx="4182556"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 + 195 + 195 + 32 + 12 = 436</a:t>
            </a:r>
          </a:p>
        </p:txBody>
      </p:sp>
      <p:sp>
        <p:nvSpPr>
          <p:cNvPr id="4" name="TextBox 3">
            <a:extLst>
              <a:ext uri="{FF2B5EF4-FFF2-40B4-BE49-F238E27FC236}">
                <a16:creationId xmlns:a16="http://schemas.microsoft.com/office/drawing/2014/main" id="{82831023-D6EA-4E8A-A178-9B6FBCC17AD3}"/>
              </a:ext>
            </a:extLst>
          </p:cNvPr>
          <p:cNvSpPr txBox="1"/>
          <p:nvPr/>
        </p:nvSpPr>
        <p:spPr>
          <a:xfrm>
            <a:off x="6436128" y="918143"/>
            <a:ext cx="2282997" cy="830997"/>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The start of user</a:t>
            </a:r>
          </a:p>
          <a:p>
            <a:pPr algn="ctr"/>
            <a:r>
              <a:rPr lang="en-US" sz="1600" b="1" dirty="0">
                <a:latin typeface="Courier New" panose="02070309020205020404" pitchFamily="49" charset="0"/>
                <a:cs typeface="Courier New" panose="02070309020205020404" pitchFamily="49" charset="0"/>
              </a:rPr>
              <a:t>file contents is</a:t>
            </a:r>
          </a:p>
          <a:p>
            <a:pPr algn="ctr"/>
            <a:r>
              <a:rPr lang="en-US" sz="1600" b="1" dirty="0">
                <a:latin typeface="Courier New" panose="02070309020205020404" pitchFamily="49" charset="0"/>
                <a:cs typeface="Courier New" panose="02070309020205020404" pitchFamily="49" charset="0"/>
              </a:rPr>
              <a:t>at sector X</a:t>
            </a:r>
          </a:p>
        </p:txBody>
      </p:sp>
      <p:cxnSp>
        <p:nvCxnSpPr>
          <p:cNvPr id="43" name="Straight Arrow Connector 42">
            <a:extLst>
              <a:ext uri="{FF2B5EF4-FFF2-40B4-BE49-F238E27FC236}">
                <a16:creationId xmlns:a16="http://schemas.microsoft.com/office/drawing/2014/main" id="{941D628F-FC0C-4521-B41D-E4764C898B5A}"/>
              </a:ext>
            </a:extLst>
          </p:cNvPr>
          <p:cNvCxnSpPr>
            <a:cxnSpLocks/>
          </p:cNvCxnSpPr>
          <p:nvPr/>
        </p:nvCxnSpPr>
        <p:spPr>
          <a:xfrm>
            <a:off x="5397781" y="1257887"/>
            <a:ext cx="30998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BEA66F-B623-4F82-A1DB-C7727A5BB2F8}"/>
              </a:ext>
            </a:extLst>
          </p:cNvPr>
          <p:cNvSpPr/>
          <p:nvPr/>
        </p:nvSpPr>
        <p:spPr>
          <a:xfrm>
            <a:off x="5345131" y="924830"/>
            <a:ext cx="484545" cy="369332"/>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12</a:t>
            </a:r>
            <a:endParaRPr lang="en-US" dirty="0"/>
          </a:p>
        </p:txBody>
      </p:sp>
      <p:graphicFrame>
        <p:nvGraphicFramePr>
          <p:cNvPr id="44" name="Table 43">
            <a:extLst>
              <a:ext uri="{FF2B5EF4-FFF2-40B4-BE49-F238E27FC236}">
                <a16:creationId xmlns:a16="http://schemas.microsoft.com/office/drawing/2014/main" id="{A095D1AE-EB53-4035-B063-B0F568856DD1}"/>
              </a:ext>
            </a:extLst>
          </p:cNvPr>
          <p:cNvGraphicFramePr>
            <a:graphicFrameLocks noGrp="1"/>
          </p:cNvGraphicFramePr>
          <p:nvPr>
            <p:extLst>
              <p:ext uri="{D42A27DB-BD31-4B8C-83A1-F6EECF244321}">
                <p14:modId xmlns:p14="http://schemas.microsoft.com/office/powerpoint/2010/main" val="3725471153"/>
              </p:ext>
            </p:extLst>
          </p:nvPr>
        </p:nvGraphicFramePr>
        <p:xfrm>
          <a:off x="428936" y="3670115"/>
          <a:ext cx="8368665" cy="2011680"/>
        </p:xfrm>
        <a:graphic>
          <a:graphicData uri="http://schemas.openxmlformats.org/drawingml/2006/table">
            <a:tbl>
              <a:tblPr firstRow="1" bandRow="1">
                <a:tableStyleId>{073A0DAA-6AF3-43AB-8588-CEC1D06C72B9}</a:tableStyleId>
              </a:tblPr>
              <a:tblGrid>
                <a:gridCol w="1471930">
                  <a:extLst>
                    <a:ext uri="{9D8B030D-6E8A-4147-A177-3AD203B41FA5}">
                      <a16:colId xmlns:a16="http://schemas.microsoft.com/office/drawing/2014/main" val="1986011251"/>
                    </a:ext>
                  </a:extLst>
                </a:gridCol>
                <a:gridCol w="919480">
                  <a:extLst>
                    <a:ext uri="{9D8B030D-6E8A-4147-A177-3AD203B41FA5}">
                      <a16:colId xmlns:a16="http://schemas.microsoft.com/office/drawing/2014/main" val="3917218706"/>
                    </a:ext>
                  </a:extLst>
                </a:gridCol>
                <a:gridCol w="919480">
                  <a:extLst>
                    <a:ext uri="{9D8B030D-6E8A-4147-A177-3AD203B41FA5}">
                      <a16:colId xmlns:a16="http://schemas.microsoft.com/office/drawing/2014/main" val="4001063068"/>
                    </a:ext>
                  </a:extLst>
                </a:gridCol>
                <a:gridCol w="1287780">
                  <a:extLst>
                    <a:ext uri="{9D8B030D-6E8A-4147-A177-3AD203B41FA5}">
                      <a16:colId xmlns:a16="http://schemas.microsoft.com/office/drawing/2014/main" val="4167519680"/>
                    </a:ext>
                  </a:extLst>
                </a:gridCol>
                <a:gridCol w="827405">
                  <a:extLst>
                    <a:ext uri="{9D8B030D-6E8A-4147-A177-3AD203B41FA5}">
                      <a16:colId xmlns:a16="http://schemas.microsoft.com/office/drawing/2014/main" val="1630468334"/>
                    </a:ext>
                  </a:extLst>
                </a:gridCol>
                <a:gridCol w="919480">
                  <a:extLst>
                    <a:ext uri="{9D8B030D-6E8A-4147-A177-3AD203B41FA5}">
                      <a16:colId xmlns:a16="http://schemas.microsoft.com/office/drawing/2014/main" val="2334179303"/>
                    </a:ext>
                  </a:extLst>
                </a:gridCol>
                <a:gridCol w="1103630">
                  <a:extLst>
                    <a:ext uri="{9D8B030D-6E8A-4147-A177-3AD203B41FA5}">
                      <a16:colId xmlns:a16="http://schemas.microsoft.com/office/drawing/2014/main" val="3640460087"/>
                    </a:ext>
                  </a:extLst>
                </a:gridCol>
                <a:gridCol w="919480">
                  <a:extLst>
                    <a:ext uri="{9D8B030D-6E8A-4147-A177-3AD203B41FA5}">
                      <a16:colId xmlns:a16="http://schemas.microsoft.com/office/drawing/2014/main" val="131823756"/>
                    </a:ext>
                  </a:extLst>
                </a:gridCol>
              </a:tblGrid>
              <a:tr h="250953">
                <a:tc>
                  <a:txBody>
                    <a:bodyPr/>
                    <a:lstStyle/>
                    <a:p>
                      <a:pPr algn="ctr"/>
                      <a:r>
                        <a:rPr lang="en-US" sz="1200" b="1" dirty="0">
                          <a:latin typeface="Courier New" panose="02070309020205020404" pitchFamily="49" charset="0"/>
                          <a:cs typeface="Courier New" panose="02070309020205020404" pitchFamily="49" charset="0"/>
                        </a:rPr>
                        <a:t>Filename</a:t>
                      </a:r>
                    </a:p>
                  </a:txBody>
                  <a:tcPr/>
                </a:tc>
                <a:tc>
                  <a:txBody>
                    <a:bodyPr/>
                    <a:lstStyle/>
                    <a:p>
                      <a:pPr algn="ctr"/>
                      <a:r>
                        <a:rPr lang="en-US" sz="1200" b="1" dirty="0">
                          <a:latin typeface="Courier New" panose="02070309020205020404" pitchFamily="49" charset="0"/>
                          <a:cs typeface="Courier New" panose="02070309020205020404" pitchFamily="49" charset="0"/>
                        </a:rPr>
                        <a:t>Cluster</a:t>
                      </a:r>
                    </a:p>
                    <a:p>
                      <a:pPr algn="ctr"/>
                      <a:r>
                        <a:rPr lang="en-US" sz="1200" b="1" dirty="0">
                          <a:latin typeface="Courier New" panose="02070309020205020404" pitchFamily="49" charset="0"/>
                          <a:cs typeface="Courier New" panose="02070309020205020404" pitchFamily="49" charset="0"/>
                        </a:rPr>
                        <a:t>(Hex)</a:t>
                      </a:r>
                    </a:p>
                  </a:txBody>
                  <a:tcPr/>
                </a:tc>
                <a:tc>
                  <a:txBody>
                    <a:bodyPr/>
                    <a:lstStyle/>
                    <a:p>
                      <a:pPr algn="ctr"/>
                      <a:r>
                        <a:rPr lang="en-US" sz="1200" b="1" dirty="0">
                          <a:latin typeface="Courier New" panose="02070309020205020404" pitchFamily="49" charset="0"/>
                          <a:cs typeface="Courier New" panose="02070309020205020404" pitchFamily="49" charset="0"/>
                        </a:rPr>
                        <a:t>Cluster</a:t>
                      </a:r>
                    </a:p>
                    <a:p>
                      <a:pPr algn="ctr"/>
                      <a:r>
                        <a:rPr lang="en-US" sz="1200" b="1" dirty="0">
                          <a:latin typeface="Courier New" panose="02070309020205020404" pitchFamily="49" charset="0"/>
                          <a:cs typeface="Courier New" panose="02070309020205020404" pitchFamily="49" charset="0"/>
                        </a:rPr>
                        <a:t>(Dec)</a:t>
                      </a:r>
                    </a:p>
                  </a:txBody>
                  <a:tcPr/>
                </a:tc>
                <a:tc>
                  <a:txBody>
                    <a:bodyPr/>
                    <a:lstStyle/>
                    <a:p>
                      <a:pPr algn="ctr"/>
                      <a:r>
                        <a:rPr lang="en-US" sz="1200" b="1" dirty="0">
                          <a:latin typeface="Courier New" panose="02070309020205020404" pitchFamily="49" charset="0"/>
                          <a:cs typeface="Courier New" panose="02070309020205020404" pitchFamily="49" charset="0"/>
                        </a:rPr>
                        <a:t>Start</a:t>
                      </a:r>
                    </a:p>
                    <a:p>
                      <a:pPr algn="ctr"/>
                      <a:r>
                        <a:rPr lang="en-US" sz="1200" b="1" dirty="0">
                          <a:latin typeface="Courier New" panose="02070309020205020404" pitchFamily="49" charset="0"/>
                          <a:cs typeface="Courier New" panose="02070309020205020404" pitchFamily="49" charset="0"/>
                        </a:rPr>
                        <a:t>Sector</a:t>
                      </a:r>
                    </a:p>
                    <a:p>
                      <a:pPr algn="ctr"/>
                      <a:r>
                        <a:rPr lang="en-US" sz="1200" b="1" dirty="0">
                          <a:latin typeface="Courier New" panose="02070309020205020404" pitchFamily="49" charset="0"/>
                          <a:cs typeface="Courier New" panose="02070309020205020404" pitchFamily="49" charset="0"/>
                        </a:rPr>
                        <a:t>(Partition)</a:t>
                      </a:r>
                    </a:p>
                  </a:txBody>
                  <a:tcPr/>
                </a:tc>
                <a:tc>
                  <a:txBody>
                    <a:bodyPr/>
                    <a:lstStyle/>
                    <a:p>
                      <a:pPr algn="ctr"/>
                      <a:r>
                        <a:rPr lang="en-US" sz="1200" b="1" dirty="0">
                          <a:latin typeface="Courier New" panose="02070309020205020404" pitchFamily="49" charset="0"/>
                          <a:cs typeface="Courier New" panose="02070309020205020404" pitchFamily="49" charset="0"/>
                        </a:rPr>
                        <a:t>Start</a:t>
                      </a:r>
                    </a:p>
                    <a:p>
                      <a:pPr algn="ctr"/>
                      <a:r>
                        <a:rPr lang="en-US" sz="1200" b="1" dirty="0">
                          <a:latin typeface="Courier New" panose="02070309020205020404" pitchFamily="49" charset="0"/>
                          <a:cs typeface="Courier New" panose="02070309020205020404" pitchFamily="49" charset="0"/>
                        </a:rPr>
                        <a:t>Sector</a:t>
                      </a:r>
                    </a:p>
                    <a:p>
                      <a:pPr algn="ctr"/>
                      <a:r>
                        <a:rPr lang="en-US" sz="1200" b="1" dirty="0">
                          <a:latin typeface="Courier New" panose="02070309020205020404" pitchFamily="49" charset="0"/>
                          <a:cs typeface="Courier New" panose="02070309020205020404" pitchFamily="49" charset="0"/>
                        </a:rPr>
                        <a:t>(Disk)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Storage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Address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(Hex)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Bytes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(Disk)</a:t>
                      </a:r>
                    </a:p>
                  </a:txBody>
                  <a:tcPr/>
                </a:tc>
                <a:tc>
                  <a:txBody>
                    <a:bodyPr/>
                    <a:lstStyle/>
                    <a:p>
                      <a:pPr algn="ctr"/>
                      <a:r>
                        <a:rPr lang="en-US" sz="1200" b="1" dirty="0">
                          <a:latin typeface="Courier New" panose="02070309020205020404" pitchFamily="49" charset="0"/>
                          <a:cs typeface="Courier New" panose="02070309020205020404" pitchFamily="49" charset="0"/>
                        </a:rPr>
                        <a:t>Size</a:t>
                      </a:r>
                    </a:p>
                    <a:p>
                      <a:pPr algn="ctr"/>
                      <a:r>
                        <a:rPr lang="en-US" sz="1200" b="1" dirty="0">
                          <a:latin typeface="Courier New" panose="02070309020205020404" pitchFamily="49" charset="0"/>
                          <a:cs typeface="Courier New" panose="02070309020205020404" pitchFamily="49" charset="0"/>
                        </a:rPr>
                        <a:t>(Bytes)</a:t>
                      </a:r>
                    </a:p>
                  </a:txBody>
                  <a:tcPr/>
                </a:tc>
                <a:extLst>
                  <a:ext uri="{0D108BD9-81ED-4DB2-BD59-A6C34878D82A}">
                    <a16:rowId xmlns:a16="http://schemas.microsoft.com/office/drawing/2014/main" val="2594178570"/>
                  </a:ext>
                </a:extLst>
              </a:tr>
              <a:tr h="212921">
                <a:tc>
                  <a:txBody>
                    <a:bodyPr/>
                    <a:lstStyle/>
                    <a:p>
                      <a:pPr algn="ctr"/>
                      <a:r>
                        <a:rPr lang="en-US" sz="1200" b="1" dirty="0">
                          <a:latin typeface="Courier New" panose="02070309020205020404" pitchFamily="49" charset="0"/>
                          <a:cs typeface="Courier New" panose="02070309020205020404" pitchFamily="49" charset="0"/>
                        </a:rPr>
                        <a:t>Tennessee.jpg</a:t>
                      </a:r>
                    </a:p>
                  </a:txBody>
                  <a:tcPr/>
                </a:tc>
                <a:tc>
                  <a:txBody>
                    <a:bodyPr/>
                    <a:lstStyle/>
                    <a:p>
                      <a:pPr algn="ctr"/>
                      <a:r>
                        <a:rPr lang="en-US" sz="1200" b="1" dirty="0">
                          <a:latin typeface="Courier New" panose="02070309020205020404" pitchFamily="49" charset="0"/>
                          <a:cs typeface="Courier New" panose="02070309020205020404" pitchFamily="49" charset="0"/>
                        </a:rPr>
                        <a:t>0x0005</a:t>
                      </a:r>
                    </a:p>
                  </a:txBody>
                  <a:tcPr/>
                </a:tc>
                <a:tc>
                  <a:txBody>
                    <a:bodyPr/>
                    <a:lstStyle/>
                    <a:p>
                      <a:pPr algn="ctr"/>
                      <a:r>
                        <a:rPr lang="en-US" sz="1200" b="1" dirty="0">
                          <a:latin typeface="Courier New" panose="02070309020205020404" pitchFamily="49" charset="0"/>
                          <a:cs typeface="Courier New" panose="02070309020205020404" pitchFamily="49" charset="0"/>
                        </a:rPr>
                        <a:t>5</a:t>
                      </a:r>
                    </a:p>
                  </a:txBody>
                  <a:tcPr/>
                </a:tc>
                <a:tc>
                  <a:txBody>
                    <a:bodyPr/>
                    <a:lstStyle/>
                    <a:p>
                      <a:pPr algn="ctr"/>
                      <a:r>
                        <a:rPr lang="en-US" sz="1200" b="1" dirty="0">
                          <a:latin typeface="Courier New" panose="02070309020205020404" pitchFamily="49" charset="0"/>
                          <a:cs typeface="Courier New" panose="02070309020205020404" pitchFamily="49" charset="0"/>
                        </a:rPr>
                        <a:t>436</a:t>
                      </a:r>
                    </a:p>
                  </a:txBody>
                  <a:tcPr/>
                </a:tc>
                <a:tc>
                  <a:txBody>
                    <a:bodyPr/>
                    <a:lstStyle/>
                    <a:p>
                      <a:pPr algn="ctr"/>
                      <a:r>
                        <a:rPr lang="en-US" sz="1200" b="1" dirty="0">
                          <a:latin typeface="Courier New" panose="02070309020205020404" pitchFamily="49" charset="0"/>
                          <a:cs typeface="Courier New" panose="02070309020205020404" pitchFamily="49" charset="0"/>
                        </a:rPr>
                        <a:t>2484</a:t>
                      </a:r>
                    </a:p>
                  </a:txBody>
                  <a:tcPr/>
                </a:tc>
                <a:tc>
                  <a:txBody>
                    <a:bodyPr/>
                    <a:lstStyle/>
                    <a:p>
                      <a:pPr algn="ctr"/>
                      <a:r>
                        <a:rPr lang="en-US" sz="1200" b="1" dirty="0">
                          <a:latin typeface="Courier New" panose="02070309020205020404" pitchFamily="49" charset="0"/>
                          <a:cs typeface="Courier New" panose="02070309020205020404" pitchFamily="49" charset="0"/>
                        </a:rPr>
                        <a:t>0x136800</a:t>
                      </a:r>
                    </a:p>
                  </a:txBody>
                  <a:tcPr/>
                </a:tc>
                <a:tc>
                  <a:txBody>
                    <a:bodyPr/>
                    <a:lstStyle/>
                    <a:p>
                      <a:pPr algn="ctr"/>
                      <a:r>
                        <a:rPr lang="en-US" sz="1200" b="1" dirty="0">
                          <a:latin typeface="Courier New" panose="02070309020205020404" pitchFamily="49" charset="0"/>
                          <a:cs typeface="Courier New" panose="02070309020205020404" pitchFamily="49" charset="0"/>
                        </a:rPr>
                        <a:t>1,271,808</a:t>
                      </a:r>
                    </a:p>
                  </a:txBody>
                  <a:tcPr/>
                </a:tc>
                <a:tc>
                  <a:txBody>
                    <a:bodyPr/>
                    <a:lstStyle/>
                    <a:p>
                      <a:pPr algn="ctr"/>
                      <a:r>
                        <a:rPr lang="en-US" sz="1200" b="1" dirty="0">
                          <a:latin typeface="Courier New" panose="02070309020205020404" pitchFamily="49" charset="0"/>
                          <a:cs typeface="Courier New" panose="02070309020205020404" pitchFamily="49" charset="0"/>
                        </a:rPr>
                        <a:t>10,252</a:t>
                      </a:r>
                    </a:p>
                  </a:txBody>
                  <a:tcPr/>
                </a:tc>
                <a:extLst>
                  <a:ext uri="{0D108BD9-81ED-4DB2-BD59-A6C34878D82A}">
                    <a16:rowId xmlns:a16="http://schemas.microsoft.com/office/drawing/2014/main" val="3933011358"/>
                  </a:ext>
                </a:extLst>
              </a:tr>
              <a:tr h="212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78850053"/>
                  </a:ext>
                </a:extLst>
              </a:tr>
              <a:tr h="212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31858125"/>
                  </a:ext>
                </a:extLst>
              </a:tr>
              <a:tr h="212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22169332"/>
                  </a:ext>
                </a:extLst>
              </a:tr>
              <a:tr h="212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777410405"/>
                  </a:ext>
                </a:extLst>
              </a:tr>
            </a:tbl>
          </a:graphicData>
        </a:graphic>
      </p:graphicFrame>
      <p:sp>
        <p:nvSpPr>
          <p:cNvPr id="46" name="CustomShape 1">
            <a:extLst>
              <a:ext uri="{FF2B5EF4-FFF2-40B4-BE49-F238E27FC236}">
                <a16:creationId xmlns:a16="http://schemas.microsoft.com/office/drawing/2014/main" id="{948E7E2B-283F-4B6E-822F-D245AB3C10EA}"/>
              </a:ext>
            </a:extLst>
          </p:cNvPr>
          <p:cNvSpPr/>
          <p:nvPr/>
        </p:nvSpPr>
        <p:spPr>
          <a:xfrm>
            <a:off x="292815" y="6070865"/>
            <a:ext cx="8558369" cy="565606"/>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1400" b="1" dirty="0">
                <a:solidFill>
                  <a:srgbClr val="000000"/>
                </a:solidFill>
                <a:latin typeface="Courier New" panose="02070309020205020404" pitchFamily="49" charset="0"/>
                <a:cs typeface="Courier New" panose="02070309020205020404" pitchFamily="49" charset="0"/>
              </a:rPr>
              <a:t>Filename(Active / Deleted)</a:t>
            </a:r>
          </a:p>
          <a:p>
            <a:pPr marL="800100" lvl="1" indent="-342900">
              <a:buFont typeface="Wingdings" panose="05000000000000000000" pitchFamily="2" charset="2"/>
              <a:buChar char="ü"/>
            </a:pPr>
            <a:r>
              <a:rPr lang="en-US" sz="1400" b="1" dirty="0">
                <a:solidFill>
                  <a:srgbClr val="000000"/>
                </a:solidFill>
                <a:latin typeface="Courier New" panose="02070309020205020404" pitchFamily="49" charset="0"/>
                <a:cs typeface="Courier New" panose="02070309020205020404" pitchFamily="49" charset="0"/>
              </a:rPr>
              <a:t>sudo dd if=fat.dd of=Tennessee.jpg bs=1 skip=1271808 count=10252</a:t>
            </a:r>
          </a:p>
        </p:txBody>
      </p:sp>
    </p:spTree>
    <p:extLst>
      <p:ext uri="{BB962C8B-B14F-4D97-AF65-F5344CB8AC3E}">
        <p14:creationId xmlns:p14="http://schemas.microsoft.com/office/powerpoint/2010/main" val="20963026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File Allocation Table</a:t>
            </a:r>
            <a:endParaRPr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7DE9519F-D6B6-4C20-8C3F-C68A16B656F9}"/>
              </a:ext>
            </a:extLst>
          </p:cNvPr>
          <p:cNvPicPr>
            <a:picLocks noChangeAspect="1"/>
          </p:cNvPicPr>
          <p:nvPr/>
        </p:nvPicPr>
        <p:blipFill rotWithShape="1">
          <a:blip r:embed="rId2"/>
          <a:srcRect t="10222"/>
          <a:stretch/>
        </p:blipFill>
        <p:spPr>
          <a:xfrm>
            <a:off x="1908002" y="629840"/>
            <a:ext cx="5327996" cy="1210973"/>
          </a:xfrm>
          <a:prstGeom prst="rect">
            <a:avLst/>
          </a:prstGeom>
        </p:spPr>
      </p:pic>
      <p:graphicFrame>
        <p:nvGraphicFramePr>
          <p:cNvPr id="8" name="Table 7">
            <a:extLst>
              <a:ext uri="{FF2B5EF4-FFF2-40B4-BE49-F238E27FC236}">
                <a16:creationId xmlns:a16="http://schemas.microsoft.com/office/drawing/2014/main" id="{B1613565-C2B4-4074-9578-9A5109F59D1E}"/>
              </a:ext>
            </a:extLst>
          </p:cNvPr>
          <p:cNvGraphicFramePr>
            <a:graphicFrameLocks noGrp="1"/>
          </p:cNvGraphicFramePr>
          <p:nvPr>
            <p:extLst>
              <p:ext uri="{D42A27DB-BD31-4B8C-83A1-F6EECF244321}">
                <p14:modId xmlns:p14="http://schemas.microsoft.com/office/powerpoint/2010/main" val="3912914094"/>
              </p:ext>
            </p:extLst>
          </p:nvPr>
        </p:nvGraphicFramePr>
        <p:xfrm>
          <a:off x="236509" y="2058174"/>
          <a:ext cx="1880235" cy="4613268"/>
        </p:xfrm>
        <a:graphic>
          <a:graphicData uri="http://schemas.openxmlformats.org/drawingml/2006/table">
            <a:tbl>
              <a:tblPr firstRow="1" bandRow="1">
                <a:tableStyleId>{616DA210-FB5B-4158-B5E0-FEB733F419BA}</a:tableStyleId>
              </a:tblPr>
              <a:tblGrid>
                <a:gridCol w="1024255">
                  <a:extLst>
                    <a:ext uri="{9D8B030D-6E8A-4147-A177-3AD203B41FA5}">
                      <a16:colId xmlns:a16="http://schemas.microsoft.com/office/drawing/2014/main" val="2815204384"/>
                    </a:ext>
                  </a:extLst>
                </a:gridCol>
                <a:gridCol w="855980">
                  <a:extLst>
                    <a:ext uri="{9D8B030D-6E8A-4147-A177-3AD203B41FA5}">
                      <a16:colId xmlns:a16="http://schemas.microsoft.com/office/drawing/2014/main" val="1727257123"/>
                    </a:ext>
                  </a:extLst>
                </a:gridCol>
              </a:tblGrid>
              <a:tr h="467988">
                <a:tc>
                  <a:txBody>
                    <a:bodyPr/>
                    <a:lstStyle/>
                    <a:p>
                      <a:pPr algn="ctr"/>
                      <a:r>
                        <a:rPr lang="en-US" sz="1100" b="1" dirty="0">
                          <a:latin typeface="Courier New" panose="02070309020205020404" pitchFamily="49" charset="0"/>
                          <a:cs typeface="Courier New" panose="02070309020205020404" pitchFamily="49" charset="0"/>
                        </a:rPr>
                        <a:t>Data Area</a:t>
                      </a:r>
                    </a:p>
                    <a:p>
                      <a:pPr algn="ctr"/>
                      <a:r>
                        <a:rPr lang="en-US" sz="1100" b="1" dirty="0">
                          <a:latin typeface="Courier New" panose="02070309020205020404" pitchFamily="49" charset="0"/>
                          <a:cs typeface="Courier New" panose="02070309020205020404" pitchFamily="49" charset="0"/>
                        </a:rPr>
                        <a:t>Cluster</a:t>
                      </a:r>
                    </a:p>
                  </a:txBody>
                  <a:tcPr/>
                </a:tc>
                <a:tc>
                  <a:txBody>
                    <a:bodyPr/>
                    <a:lstStyle/>
                    <a:p>
                      <a:pPr algn="ctr"/>
                      <a:r>
                        <a:rPr lang="en-US" sz="1100" b="1" dirty="0">
                          <a:latin typeface="Courier New" panose="02070309020205020404" pitchFamily="49" charset="0"/>
                          <a:cs typeface="Courier New" panose="02070309020205020404" pitchFamily="49" charset="0"/>
                        </a:rPr>
                        <a:t>Next</a:t>
                      </a:r>
                    </a:p>
                    <a:p>
                      <a:pPr algn="ctr"/>
                      <a:r>
                        <a:rPr lang="en-US" sz="1100" b="1" dirty="0">
                          <a:latin typeface="Courier New" panose="02070309020205020404" pitchFamily="49" charset="0"/>
                          <a:cs typeface="Courier New" panose="02070309020205020404" pitchFamily="49" charset="0"/>
                        </a:rPr>
                        <a:t>Cluster</a:t>
                      </a:r>
                    </a:p>
                  </a:txBody>
                  <a:tcPr/>
                </a:tc>
                <a:extLst>
                  <a:ext uri="{0D108BD9-81ED-4DB2-BD59-A6C34878D82A}">
                    <a16:rowId xmlns:a16="http://schemas.microsoft.com/office/drawing/2014/main" val="8270131"/>
                  </a:ext>
                </a:extLst>
              </a:tr>
              <a:tr h="219217">
                <a:tc>
                  <a:txBody>
                    <a:bodyPr/>
                    <a:lstStyle/>
                    <a:p>
                      <a:pPr algn="ctr"/>
                      <a:r>
                        <a:rPr lang="en-US" sz="1100" b="1" dirty="0">
                          <a:latin typeface="Courier New" panose="02070309020205020404" pitchFamily="49" charset="0"/>
                          <a:cs typeface="Courier New" panose="02070309020205020404" pitchFamily="49" charset="0"/>
                        </a:rPr>
                        <a:t>0x0000</a:t>
                      </a:r>
                    </a:p>
                  </a:txBody>
                  <a:tcPr/>
                </a:tc>
                <a:tc>
                  <a:txBody>
                    <a:bodyPr/>
                    <a:lstStyle/>
                    <a:p>
                      <a:pPr algn="ctr"/>
                      <a:r>
                        <a:rPr lang="en-US" sz="1100" b="1" dirty="0">
                          <a:latin typeface="Courier New" panose="02070309020205020404" pitchFamily="49" charset="0"/>
                          <a:cs typeface="Courier New" panose="02070309020205020404" pitchFamily="49" charset="0"/>
                        </a:rPr>
                        <a:t>0xF8FF</a:t>
                      </a:r>
                    </a:p>
                  </a:txBody>
                  <a:tcPr/>
                </a:tc>
                <a:extLst>
                  <a:ext uri="{0D108BD9-81ED-4DB2-BD59-A6C34878D82A}">
                    <a16:rowId xmlns:a16="http://schemas.microsoft.com/office/drawing/2014/main" val="1243040695"/>
                  </a:ext>
                </a:extLst>
              </a:tr>
              <a:tr h="2146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0xFFFF</a:t>
                      </a:r>
                    </a:p>
                  </a:txBody>
                  <a:tcPr/>
                </a:tc>
                <a:extLst>
                  <a:ext uri="{0D108BD9-81ED-4DB2-BD59-A6C34878D82A}">
                    <a16:rowId xmlns:a16="http://schemas.microsoft.com/office/drawing/2014/main" val="1082051460"/>
                  </a:ext>
                </a:extLst>
              </a:tr>
              <a:tr h="228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0xFFFF</a:t>
                      </a:r>
                    </a:p>
                  </a:txBody>
                  <a:tcPr/>
                </a:tc>
                <a:extLst>
                  <a:ext uri="{0D108BD9-81ED-4DB2-BD59-A6C34878D82A}">
                    <a16:rowId xmlns:a16="http://schemas.microsoft.com/office/drawing/2014/main" val="3161443909"/>
                  </a:ext>
                </a:extLst>
              </a:tr>
              <a:tr h="2149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0xFFFF</a:t>
                      </a:r>
                    </a:p>
                  </a:txBody>
                  <a:tcPr/>
                </a:tc>
                <a:extLst>
                  <a:ext uri="{0D108BD9-81ED-4DB2-BD59-A6C34878D82A}">
                    <a16:rowId xmlns:a16="http://schemas.microsoft.com/office/drawing/2014/main" val="3863243083"/>
                  </a:ext>
                </a:extLst>
              </a:tr>
              <a:tr h="238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0xFFFF</a:t>
                      </a:r>
                    </a:p>
                  </a:txBody>
                  <a:tcPr/>
                </a:tc>
                <a:extLst>
                  <a:ext uri="{0D108BD9-81ED-4DB2-BD59-A6C34878D82A}">
                    <a16:rowId xmlns:a16="http://schemas.microsoft.com/office/drawing/2014/main" val="908358182"/>
                  </a:ext>
                </a:extLst>
              </a:tr>
              <a:tr h="224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0x0006</a:t>
                      </a:r>
                    </a:p>
                  </a:txBody>
                  <a:tcPr/>
                </a:tc>
                <a:extLst>
                  <a:ext uri="{0D108BD9-81ED-4DB2-BD59-A6C34878D82A}">
                    <a16:rowId xmlns:a16="http://schemas.microsoft.com/office/drawing/2014/main" val="703290570"/>
                  </a:ext>
                </a:extLst>
              </a:tr>
              <a:tr h="2390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0x0007</a:t>
                      </a:r>
                    </a:p>
                  </a:txBody>
                  <a:tcPr/>
                </a:tc>
                <a:extLst>
                  <a:ext uri="{0D108BD9-81ED-4DB2-BD59-A6C34878D82A}">
                    <a16:rowId xmlns:a16="http://schemas.microsoft.com/office/drawing/2014/main" val="3892575157"/>
                  </a:ext>
                </a:extLst>
              </a:tr>
              <a:tr h="25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0x0008</a:t>
                      </a:r>
                    </a:p>
                  </a:txBody>
                  <a:tcPr/>
                </a:tc>
                <a:extLst>
                  <a:ext uri="{0D108BD9-81ED-4DB2-BD59-A6C34878D82A}">
                    <a16:rowId xmlns:a16="http://schemas.microsoft.com/office/drawing/2014/main" val="3431275954"/>
                  </a:ext>
                </a:extLst>
              </a:tr>
              <a:tr h="2110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0x0009</a:t>
                      </a:r>
                    </a:p>
                  </a:txBody>
                  <a:tcPr/>
                </a:tc>
                <a:extLst>
                  <a:ext uri="{0D108BD9-81ED-4DB2-BD59-A6C34878D82A}">
                    <a16:rowId xmlns:a16="http://schemas.microsoft.com/office/drawing/2014/main" val="3664255945"/>
                  </a:ext>
                </a:extLst>
              </a:tr>
              <a:tr h="2347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0x000A</a:t>
                      </a:r>
                    </a:p>
                  </a:txBody>
                  <a:tcPr/>
                </a:tc>
                <a:extLst>
                  <a:ext uri="{0D108BD9-81ED-4DB2-BD59-A6C34878D82A}">
                    <a16:rowId xmlns:a16="http://schemas.microsoft.com/office/drawing/2014/main" val="1096170428"/>
                  </a:ext>
                </a:extLst>
              </a:tr>
              <a:tr h="2302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0xFFFF</a:t>
                      </a:r>
                    </a:p>
                  </a:txBody>
                  <a:tcPr/>
                </a:tc>
                <a:extLst>
                  <a:ext uri="{0D108BD9-81ED-4DB2-BD59-A6C34878D82A}">
                    <a16:rowId xmlns:a16="http://schemas.microsoft.com/office/drawing/2014/main" val="1759738295"/>
                  </a:ext>
                </a:extLst>
              </a:tr>
              <a:tr h="244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086742"/>
                  </a:ext>
                </a:extLst>
              </a:tr>
              <a:tr h="258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13572920"/>
                  </a:ext>
                </a:extLst>
              </a:tr>
              <a:tr h="24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0643989"/>
                  </a:ext>
                </a:extLst>
              </a:tr>
              <a:tr h="2402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86723582"/>
                  </a:ext>
                </a:extLst>
              </a:tr>
              <a:tr h="226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0x000F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a:t>
                      </a:r>
                    </a:p>
                  </a:txBody>
                  <a:tcPr/>
                </a:tc>
                <a:extLst>
                  <a:ext uri="{0D108BD9-81ED-4DB2-BD59-A6C34878D82A}">
                    <a16:rowId xmlns:a16="http://schemas.microsoft.com/office/drawing/2014/main" val="1216408834"/>
                  </a:ext>
                </a:extLst>
              </a:tr>
            </a:tbl>
          </a:graphicData>
        </a:graphic>
      </p:graphicFrame>
      <p:graphicFrame>
        <p:nvGraphicFramePr>
          <p:cNvPr id="9" name="Table 8">
            <a:extLst>
              <a:ext uri="{FF2B5EF4-FFF2-40B4-BE49-F238E27FC236}">
                <a16:creationId xmlns:a16="http://schemas.microsoft.com/office/drawing/2014/main" id="{8D374AFF-24AA-4C34-A17D-D08D8AE498A4}"/>
              </a:ext>
            </a:extLst>
          </p:cNvPr>
          <p:cNvGraphicFramePr>
            <a:graphicFrameLocks noGrp="1"/>
          </p:cNvGraphicFramePr>
          <p:nvPr>
            <p:extLst/>
          </p:nvPr>
        </p:nvGraphicFramePr>
        <p:xfrm>
          <a:off x="2458093" y="2058174"/>
          <a:ext cx="1880235" cy="4613268"/>
        </p:xfrm>
        <a:graphic>
          <a:graphicData uri="http://schemas.openxmlformats.org/drawingml/2006/table">
            <a:tbl>
              <a:tblPr firstRow="1" bandRow="1">
                <a:tableStyleId>{616DA210-FB5B-4158-B5E0-FEB733F419BA}</a:tableStyleId>
              </a:tblPr>
              <a:tblGrid>
                <a:gridCol w="1024255">
                  <a:extLst>
                    <a:ext uri="{9D8B030D-6E8A-4147-A177-3AD203B41FA5}">
                      <a16:colId xmlns:a16="http://schemas.microsoft.com/office/drawing/2014/main" val="2815204384"/>
                    </a:ext>
                  </a:extLst>
                </a:gridCol>
                <a:gridCol w="855980">
                  <a:extLst>
                    <a:ext uri="{9D8B030D-6E8A-4147-A177-3AD203B41FA5}">
                      <a16:colId xmlns:a16="http://schemas.microsoft.com/office/drawing/2014/main" val="1727257123"/>
                    </a:ext>
                  </a:extLst>
                </a:gridCol>
              </a:tblGrid>
              <a:tr h="467988">
                <a:tc>
                  <a:txBody>
                    <a:bodyPr/>
                    <a:lstStyle/>
                    <a:p>
                      <a:pPr algn="ctr"/>
                      <a:r>
                        <a:rPr lang="en-US" sz="1100" b="1" dirty="0">
                          <a:latin typeface="Courier New" panose="02070309020205020404" pitchFamily="49" charset="0"/>
                          <a:cs typeface="Courier New" panose="02070309020205020404" pitchFamily="49" charset="0"/>
                        </a:rPr>
                        <a:t>Data Area</a:t>
                      </a:r>
                    </a:p>
                    <a:p>
                      <a:pPr algn="ctr"/>
                      <a:r>
                        <a:rPr lang="en-US" sz="1100" b="1" dirty="0">
                          <a:latin typeface="Courier New" panose="02070309020205020404" pitchFamily="49" charset="0"/>
                          <a:cs typeface="Courier New" panose="02070309020205020404" pitchFamily="49" charset="0"/>
                        </a:rPr>
                        <a:t>Cluster</a:t>
                      </a:r>
                    </a:p>
                  </a:txBody>
                  <a:tcPr/>
                </a:tc>
                <a:tc>
                  <a:txBody>
                    <a:bodyPr/>
                    <a:lstStyle/>
                    <a:p>
                      <a:pPr algn="ctr"/>
                      <a:r>
                        <a:rPr lang="en-US" sz="1100" b="1" dirty="0">
                          <a:latin typeface="Courier New" panose="02070309020205020404" pitchFamily="49" charset="0"/>
                          <a:cs typeface="Courier New" panose="02070309020205020404" pitchFamily="49" charset="0"/>
                        </a:rPr>
                        <a:t>Next</a:t>
                      </a:r>
                    </a:p>
                    <a:p>
                      <a:pPr algn="ctr"/>
                      <a:r>
                        <a:rPr lang="en-US" sz="1100" b="1" dirty="0">
                          <a:latin typeface="Courier New" panose="02070309020205020404" pitchFamily="49" charset="0"/>
                          <a:cs typeface="Courier New" panose="02070309020205020404" pitchFamily="49" charset="0"/>
                        </a:rPr>
                        <a:t>Cluster</a:t>
                      </a:r>
                    </a:p>
                  </a:txBody>
                  <a:tcPr/>
                </a:tc>
                <a:extLst>
                  <a:ext uri="{0D108BD9-81ED-4DB2-BD59-A6C34878D82A}">
                    <a16:rowId xmlns:a16="http://schemas.microsoft.com/office/drawing/2014/main" val="8270131"/>
                  </a:ext>
                </a:extLst>
              </a:tr>
              <a:tr h="219217">
                <a:tc>
                  <a:txBody>
                    <a:bodyPr/>
                    <a:lstStyle/>
                    <a:p>
                      <a:pPr algn="ctr"/>
                      <a:r>
                        <a:rPr lang="en-US" sz="1100" b="1" dirty="0">
                          <a:latin typeface="Courier New" panose="02070309020205020404" pitchFamily="49" charset="0"/>
                          <a:cs typeface="Courier New" panose="02070309020205020404" pitchFamily="49" charset="0"/>
                        </a:rPr>
                        <a:t>0x0010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43040695"/>
                  </a:ext>
                </a:extLst>
              </a:tr>
              <a:tr h="2146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82051460"/>
                  </a:ext>
                </a:extLst>
              </a:tr>
              <a:tr h="228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61443909"/>
                  </a:ext>
                </a:extLst>
              </a:tr>
              <a:tr h="2149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63243083"/>
                  </a:ext>
                </a:extLst>
              </a:tr>
              <a:tr h="238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08358182"/>
                  </a:ext>
                </a:extLst>
              </a:tr>
              <a:tr h="224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03290570"/>
                  </a:ext>
                </a:extLst>
              </a:tr>
              <a:tr h="2390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92575157"/>
                  </a:ext>
                </a:extLst>
              </a:tr>
              <a:tr h="25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431275954"/>
                  </a:ext>
                </a:extLst>
              </a:tr>
              <a:tr h="2110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64255945"/>
                  </a:ext>
                </a:extLst>
              </a:tr>
              <a:tr h="2347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96170428"/>
                  </a:ext>
                </a:extLst>
              </a:tr>
              <a:tr h="2302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59738295"/>
                  </a:ext>
                </a:extLst>
              </a:tr>
              <a:tr h="244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086742"/>
                  </a:ext>
                </a:extLst>
              </a:tr>
              <a:tr h="258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13572920"/>
                  </a:ext>
                </a:extLst>
              </a:tr>
              <a:tr h="24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0643989"/>
                  </a:ext>
                </a:extLst>
              </a:tr>
              <a:tr h="2402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86723582"/>
                  </a:ext>
                </a:extLst>
              </a:tr>
              <a:tr h="226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0x001F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a:t>
                      </a:r>
                    </a:p>
                  </a:txBody>
                  <a:tcPr/>
                </a:tc>
                <a:extLst>
                  <a:ext uri="{0D108BD9-81ED-4DB2-BD59-A6C34878D82A}">
                    <a16:rowId xmlns:a16="http://schemas.microsoft.com/office/drawing/2014/main" val="1216408834"/>
                  </a:ext>
                </a:extLst>
              </a:tr>
            </a:tbl>
          </a:graphicData>
        </a:graphic>
      </p:graphicFrame>
      <p:graphicFrame>
        <p:nvGraphicFramePr>
          <p:cNvPr id="10" name="Table 9">
            <a:extLst>
              <a:ext uri="{FF2B5EF4-FFF2-40B4-BE49-F238E27FC236}">
                <a16:creationId xmlns:a16="http://schemas.microsoft.com/office/drawing/2014/main" id="{104C4038-B9E8-4CC3-BCC7-599E21AEB7DE}"/>
              </a:ext>
            </a:extLst>
          </p:cNvPr>
          <p:cNvGraphicFramePr>
            <a:graphicFrameLocks noGrp="1"/>
          </p:cNvGraphicFramePr>
          <p:nvPr>
            <p:extLst/>
          </p:nvPr>
        </p:nvGraphicFramePr>
        <p:xfrm>
          <a:off x="4679677" y="2058174"/>
          <a:ext cx="1880235" cy="4613268"/>
        </p:xfrm>
        <a:graphic>
          <a:graphicData uri="http://schemas.openxmlformats.org/drawingml/2006/table">
            <a:tbl>
              <a:tblPr firstRow="1" bandRow="1">
                <a:tableStyleId>{616DA210-FB5B-4158-B5E0-FEB733F419BA}</a:tableStyleId>
              </a:tblPr>
              <a:tblGrid>
                <a:gridCol w="1024255">
                  <a:extLst>
                    <a:ext uri="{9D8B030D-6E8A-4147-A177-3AD203B41FA5}">
                      <a16:colId xmlns:a16="http://schemas.microsoft.com/office/drawing/2014/main" val="2815204384"/>
                    </a:ext>
                  </a:extLst>
                </a:gridCol>
                <a:gridCol w="855980">
                  <a:extLst>
                    <a:ext uri="{9D8B030D-6E8A-4147-A177-3AD203B41FA5}">
                      <a16:colId xmlns:a16="http://schemas.microsoft.com/office/drawing/2014/main" val="1727257123"/>
                    </a:ext>
                  </a:extLst>
                </a:gridCol>
              </a:tblGrid>
              <a:tr h="467988">
                <a:tc>
                  <a:txBody>
                    <a:bodyPr/>
                    <a:lstStyle/>
                    <a:p>
                      <a:pPr algn="ctr"/>
                      <a:r>
                        <a:rPr lang="en-US" sz="1100" b="1" dirty="0">
                          <a:latin typeface="Courier New" panose="02070309020205020404" pitchFamily="49" charset="0"/>
                          <a:cs typeface="Courier New" panose="02070309020205020404" pitchFamily="49" charset="0"/>
                        </a:rPr>
                        <a:t>Data Area</a:t>
                      </a:r>
                    </a:p>
                    <a:p>
                      <a:pPr algn="ctr"/>
                      <a:r>
                        <a:rPr lang="en-US" sz="1100" b="1" dirty="0">
                          <a:latin typeface="Courier New" panose="02070309020205020404" pitchFamily="49" charset="0"/>
                          <a:cs typeface="Courier New" panose="02070309020205020404" pitchFamily="49" charset="0"/>
                        </a:rPr>
                        <a:t>Cluster</a:t>
                      </a:r>
                    </a:p>
                  </a:txBody>
                  <a:tcPr/>
                </a:tc>
                <a:tc>
                  <a:txBody>
                    <a:bodyPr/>
                    <a:lstStyle/>
                    <a:p>
                      <a:pPr algn="ctr"/>
                      <a:r>
                        <a:rPr lang="en-US" sz="1100" b="1" dirty="0">
                          <a:latin typeface="Courier New" panose="02070309020205020404" pitchFamily="49" charset="0"/>
                          <a:cs typeface="Courier New" panose="02070309020205020404" pitchFamily="49" charset="0"/>
                        </a:rPr>
                        <a:t>Next</a:t>
                      </a:r>
                    </a:p>
                    <a:p>
                      <a:pPr algn="ctr"/>
                      <a:r>
                        <a:rPr lang="en-US" sz="1100" b="1" dirty="0">
                          <a:latin typeface="Courier New" panose="02070309020205020404" pitchFamily="49" charset="0"/>
                          <a:cs typeface="Courier New" panose="02070309020205020404" pitchFamily="49" charset="0"/>
                        </a:rPr>
                        <a:t>Cluster</a:t>
                      </a:r>
                    </a:p>
                  </a:txBody>
                  <a:tcPr/>
                </a:tc>
                <a:extLst>
                  <a:ext uri="{0D108BD9-81ED-4DB2-BD59-A6C34878D82A}">
                    <a16:rowId xmlns:a16="http://schemas.microsoft.com/office/drawing/2014/main" val="8270131"/>
                  </a:ext>
                </a:extLst>
              </a:tr>
              <a:tr h="219217">
                <a:tc>
                  <a:txBody>
                    <a:bodyPr/>
                    <a:lstStyle/>
                    <a:p>
                      <a:pPr algn="ctr"/>
                      <a:r>
                        <a:rPr lang="en-US" sz="1100" b="1" dirty="0">
                          <a:latin typeface="Courier New" panose="02070309020205020404" pitchFamily="49" charset="0"/>
                          <a:cs typeface="Courier New" panose="02070309020205020404" pitchFamily="49" charset="0"/>
                        </a:rPr>
                        <a:t>0x0020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43040695"/>
                  </a:ext>
                </a:extLst>
              </a:tr>
              <a:tr h="2146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82051460"/>
                  </a:ext>
                </a:extLst>
              </a:tr>
              <a:tr h="228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61443909"/>
                  </a:ext>
                </a:extLst>
              </a:tr>
              <a:tr h="2149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63243083"/>
                  </a:ext>
                </a:extLst>
              </a:tr>
              <a:tr h="238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08358182"/>
                  </a:ext>
                </a:extLst>
              </a:tr>
              <a:tr h="224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03290570"/>
                  </a:ext>
                </a:extLst>
              </a:tr>
              <a:tr h="2390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92575157"/>
                  </a:ext>
                </a:extLst>
              </a:tr>
              <a:tr h="25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431275954"/>
                  </a:ext>
                </a:extLst>
              </a:tr>
              <a:tr h="2110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64255945"/>
                  </a:ext>
                </a:extLst>
              </a:tr>
              <a:tr h="2347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96170428"/>
                  </a:ext>
                </a:extLst>
              </a:tr>
              <a:tr h="2302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59738295"/>
                  </a:ext>
                </a:extLst>
              </a:tr>
              <a:tr h="244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086742"/>
                  </a:ext>
                </a:extLst>
              </a:tr>
              <a:tr h="258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13572920"/>
                  </a:ext>
                </a:extLst>
              </a:tr>
              <a:tr h="24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0643989"/>
                  </a:ext>
                </a:extLst>
              </a:tr>
              <a:tr h="2402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86723582"/>
                  </a:ext>
                </a:extLst>
              </a:tr>
              <a:tr h="226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0x002F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a:t>
                      </a:r>
                    </a:p>
                  </a:txBody>
                  <a:tcPr/>
                </a:tc>
                <a:extLst>
                  <a:ext uri="{0D108BD9-81ED-4DB2-BD59-A6C34878D82A}">
                    <a16:rowId xmlns:a16="http://schemas.microsoft.com/office/drawing/2014/main" val="1216408834"/>
                  </a:ext>
                </a:extLst>
              </a:tr>
            </a:tbl>
          </a:graphicData>
        </a:graphic>
      </p:graphicFrame>
      <p:graphicFrame>
        <p:nvGraphicFramePr>
          <p:cNvPr id="11" name="Table 10">
            <a:extLst>
              <a:ext uri="{FF2B5EF4-FFF2-40B4-BE49-F238E27FC236}">
                <a16:creationId xmlns:a16="http://schemas.microsoft.com/office/drawing/2014/main" id="{CA039864-9D17-4032-BEFF-DF23FE224825}"/>
              </a:ext>
            </a:extLst>
          </p:cNvPr>
          <p:cNvGraphicFramePr>
            <a:graphicFrameLocks noGrp="1"/>
          </p:cNvGraphicFramePr>
          <p:nvPr>
            <p:extLst/>
          </p:nvPr>
        </p:nvGraphicFramePr>
        <p:xfrm>
          <a:off x="6901261" y="2058174"/>
          <a:ext cx="1880235" cy="4613268"/>
        </p:xfrm>
        <a:graphic>
          <a:graphicData uri="http://schemas.openxmlformats.org/drawingml/2006/table">
            <a:tbl>
              <a:tblPr firstRow="1" bandRow="1">
                <a:tableStyleId>{616DA210-FB5B-4158-B5E0-FEB733F419BA}</a:tableStyleId>
              </a:tblPr>
              <a:tblGrid>
                <a:gridCol w="1024255">
                  <a:extLst>
                    <a:ext uri="{9D8B030D-6E8A-4147-A177-3AD203B41FA5}">
                      <a16:colId xmlns:a16="http://schemas.microsoft.com/office/drawing/2014/main" val="2815204384"/>
                    </a:ext>
                  </a:extLst>
                </a:gridCol>
                <a:gridCol w="855980">
                  <a:extLst>
                    <a:ext uri="{9D8B030D-6E8A-4147-A177-3AD203B41FA5}">
                      <a16:colId xmlns:a16="http://schemas.microsoft.com/office/drawing/2014/main" val="1727257123"/>
                    </a:ext>
                  </a:extLst>
                </a:gridCol>
              </a:tblGrid>
              <a:tr h="467988">
                <a:tc>
                  <a:txBody>
                    <a:bodyPr/>
                    <a:lstStyle/>
                    <a:p>
                      <a:pPr algn="ctr"/>
                      <a:r>
                        <a:rPr lang="en-US" sz="1100" b="1" dirty="0">
                          <a:latin typeface="Courier New" panose="02070309020205020404" pitchFamily="49" charset="0"/>
                          <a:cs typeface="Courier New" panose="02070309020205020404" pitchFamily="49" charset="0"/>
                        </a:rPr>
                        <a:t>Data Area</a:t>
                      </a:r>
                    </a:p>
                    <a:p>
                      <a:pPr algn="ctr"/>
                      <a:r>
                        <a:rPr lang="en-US" sz="1100" b="1" dirty="0">
                          <a:latin typeface="Courier New" panose="02070309020205020404" pitchFamily="49" charset="0"/>
                          <a:cs typeface="Courier New" panose="02070309020205020404" pitchFamily="49" charset="0"/>
                        </a:rPr>
                        <a:t>Sector</a:t>
                      </a:r>
                    </a:p>
                  </a:txBody>
                  <a:tcPr/>
                </a:tc>
                <a:tc>
                  <a:txBody>
                    <a:bodyPr/>
                    <a:lstStyle/>
                    <a:p>
                      <a:pPr algn="ctr"/>
                      <a:r>
                        <a:rPr lang="en-US" sz="1100" b="1" dirty="0">
                          <a:latin typeface="Courier New" panose="02070309020205020404" pitchFamily="49" charset="0"/>
                          <a:cs typeface="Courier New" panose="02070309020205020404" pitchFamily="49" charset="0"/>
                        </a:rPr>
                        <a:t>Next</a:t>
                      </a:r>
                    </a:p>
                    <a:p>
                      <a:pPr algn="ctr"/>
                      <a:r>
                        <a:rPr lang="en-US" sz="1100" b="1" dirty="0">
                          <a:latin typeface="Courier New" panose="02070309020205020404" pitchFamily="49" charset="0"/>
                          <a:cs typeface="Courier New" panose="02070309020205020404" pitchFamily="49" charset="0"/>
                        </a:rPr>
                        <a:t>Sector</a:t>
                      </a:r>
                    </a:p>
                  </a:txBody>
                  <a:tcPr/>
                </a:tc>
                <a:extLst>
                  <a:ext uri="{0D108BD9-81ED-4DB2-BD59-A6C34878D82A}">
                    <a16:rowId xmlns:a16="http://schemas.microsoft.com/office/drawing/2014/main" val="8270131"/>
                  </a:ext>
                </a:extLst>
              </a:tr>
              <a:tr h="219217">
                <a:tc>
                  <a:txBody>
                    <a:bodyPr/>
                    <a:lstStyle/>
                    <a:p>
                      <a:pPr algn="ctr"/>
                      <a:r>
                        <a:rPr lang="en-US" sz="1100" b="1" dirty="0">
                          <a:latin typeface="Courier New" panose="02070309020205020404" pitchFamily="49" charset="0"/>
                          <a:cs typeface="Courier New" panose="02070309020205020404" pitchFamily="49" charset="0"/>
                        </a:rPr>
                        <a:t>0x0030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43040695"/>
                  </a:ext>
                </a:extLst>
              </a:tr>
              <a:tr h="2146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82051460"/>
                  </a:ext>
                </a:extLst>
              </a:tr>
              <a:tr h="228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61443909"/>
                  </a:ext>
                </a:extLst>
              </a:tr>
              <a:tr h="2149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63243083"/>
                  </a:ext>
                </a:extLst>
              </a:tr>
              <a:tr h="238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08358182"/>
                  </a:ext>
                </a:extLst>
              </a:tr>
              <a:tr h="224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03290570"/>
                  </a:ext>
                </a:extLst>
              </a:tr>
              <a:tr h="2390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92575157"/>
                  </a:ext>
                </a:extLst>
              </a:tr>
              <a:tr h="25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431275954"/>
                  </a:ext>
                </a:extLst>
              </a:tr>
              <a:tr h="2110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64255945"/>
                  </a:ext>
                </a:extLst>
              </a:tr>
              <a:tr h="2347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96170428"/>
                  </a:ext>
                </a:extLst>
              </a:tr>
              <a:tr h="2302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59738295"/>
                  </a:ext>
                </a:extLst>
              </a:tr>
              <a:tr h="244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086742"/>
                  </a:ext>
                </a:extLst>
              </a:tr>
              <a:tr h="258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13572920"/>
                  </a:ext>
                </a:extLst>
              </a:tr>
              <a:tr h="24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0643989"/>
                  </a:ext>
                </a:extLst>
              </a:tr>
              <a:tr h="2402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0x????</a:t>
                      </a:r>
                      <a:endPar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86723582"/>
                  </a:ext>
                </a:extLst>
              </a:tr>
              <a:tr h="226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0x003F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0x????</a:t>
                      </a:r>
                    </a:p>
                  </a:txBody>
                  <a:tcPr/>
                </a:tc>
                <a:extLst>
                  <a:ext uri="{0D108BD9-81ED-4DB2-BD59-A6C34878D82A}">
                    <a16:rowId xmlns:a16="http://schemas.microsoft.com/office/drawing/2014/main" val="1216408834"/>
                  </a:ext>
                </a:extLst>
              </a:tr>
            </a:tbl>
          </a:graphicData>
        </a:graphic>
      </p:graphicFrame>
      <p:sp>
        <p:nvSpPr>
          <p:cNvPr id="18" name="Rectangle 17">
            <a:extLst>
              <a:ext uri="{FF2B5EF4-FFF2-40B4-BE49-F238E27FC236}">
                <a16:creationId xmlns:a16="http://schemas.microsoft.com/office/drawing/2014/main" id="{B8360150-DE7D-4FF3-8E60-B71EDE29422B}"/>
              </a:ext>
            </a:extLst>
          </p:cNvPr>
          <p:cNvSpPr/>
          <p:nvPr/>
        </p:nvSpPr>
        <p:spPr>
          <a:xfrm>
            <a:off x="7569821" y="714750"/>
            <a:ext cx="1404498" cy="372727"/>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Allocated</a:t>
            </a:r>
          </a:p>
        </p:txBody>
      </p:sp>
      <p:sp>
        <p:nvSpPr>
          <p:cNvPr id="19" name="Rectangle 18">
            <a:extLst>
              <a:ext uri="{FF2B5EF4-FFF2-40B4-BE49-F238E27FC236}">
                <a16:creationId xmlns:a16="http://schemas.microsoft.com/office/drawing/2014/main" id="{C61D44C7-35BD-4407-AF79-8669C9314E7B}"/>
              </a:ext>
            </a:extLst>
          </p:cNvPr>
          <p:cNvSpPr/>
          <p:nvPr/>
        </p:nvSpPr>
        <p:spPr>
          <a:xfrm>
            <a:off x="7568182" y="1149338"/>
            <a:ext cx="1404499" cy="372727"/>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Unallocated</a:t>
            </a:r>
          </a:p>
        </p:txBody>
      </p:sp>
      <p:sp>
        <p:nvSpPr>
          <p:cNvPr id="2" name="Rectangle 1">
            <a:extLst>
              <a:ext uri="{FF2B5EF4-FFF2-40B4-BE49-F238E27FC236}">
                <a16:creationId xmlns:a16="http://schemas.microsoft.com/office/drawing/2014/main" id="{D84FA5B8-62B7-4B19-9F67-63C8E34D0CC1}"/>
              </a:ext>
            </a:extLst>
          </p:cNvPr>
          <p:cNvSpPr/>
          <p:nvPr/>
        </p:nvSpPr>
        <p:spPr>
          <a:xfrm>
            <a:off x="236508" y="3033074"/>
            <a:ext cx="1880235" cy="79185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E980B0-15D9-481E-82AC-D89BE0132026}"/>
              </a:ext>
            </a:extLst>
          </p:cNvPr>
          <p:cNvSpPr/>
          <p:nvPr/>
        </p:nvSpPr>
        <p:spPr>
          <a:xfrm>
            <a:off x="236507" y="3824926"/>
            <a:ext cx="1880235" cy="1548352"/>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460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60461"/>
            <a:ext cx="8915400" cy="1337078"/>
          </a:xfrm>
        </p:spPr>
        <p:txBody>
          <a:bodyPr/>
          <a:lstStyle/>
          <a:p>
            <a:pPr algn="ctr"/>
            <a:r>
              <a:rPr lang="en-US" sz="2800" b="1" dirty="0">
                <a:latin typeface="Courier New" panose="02070309020205020404" pitchFamily="49" charset="0"/>
                <a:cs typeface="Courier New" panose="02070309020205020404" pitchFamily="49" charset="0"/>
              </a:rPr>
              <a:t>Memory Dump Formats and Utilities</a:t>
            </a:r>
          </a:p>
        </p:txBody>
      </p:sp>
    </p:spTree>
    <p:extLst>
      <p:ext uri="{BB962C8B-B14F-4D97-AF65-F5344CB8AC3E}">
        <p14:creationId xmlns:p14="http://schemas.microsoft.com/office/powerpoint/2010/main" val="138957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6944" y="999243"/>
            <a:ext cx="8778333" cy="5420412"/>
          </a:xfrm>
          <a:prstGeom prst="rect">
            <a:avLst/>
          </a:prstGeom>
        </p:spPr>
        <p:txBody>
          <a:bodyPr>
            <a:noAutofit/>
          </a:body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Live memory capture involves collecting system RAM to identify key system and user activities including</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Running Services and Processes</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Operating System Configuration</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Deleted and Temporary Data</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Volatile Data</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Just as with storage formats there are numerous types of live memory dumps to be familiar with</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Memory dump formats can occur do to the structure of the RAM and virtual memory being collected</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A list of live memory dumps include:</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Raw Memory Dump</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Windows Crash Dump</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Windows Hibernation Files</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Expert Witness Format</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HPAK Format</a:t>
            </a:r>
          </a:p>
        </p:txBody>
      </p:sp>
      <p:sp>
        <p:nvSpPr>
          <p:cNvPr id="7" name="CustomShape 2"/>
          <p:cNvSpPr/>
          <p:nvPr/>
        </p:nvSpPr>
        <p:spPr>
          <a:xfrm>
            <a:off x="1533894" y="132896"/>
            <a:ext cx="6076213"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Live Memory Dump Formats</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871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p:cNvSpPr/>
          <p:nvPr/>
        </p:nvSpPr>
        <p:spPr>
          <a:xfrm>
            <a:off x="462170" y="113018"/>
            <a:ext cx="8219661"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Raw Memory Dump</a:t>
            </a:r>
          </a:p>
        </p:txBody>
      </p:sp>
      <p:sp>
        <p:nvSpPr>
          <p:cNvPr id="3" name="Content Placeholder 2">
            <a:extLst>
              <a:ext uri="{FF2B5EF4-FFF2-40B4-BE49-F238E27FC236}">
                <a16:creationId xmlns:a16="http://schemas.microsoft.com/office/drawing/2014/main" id="{2990FA8D-B5FA-43CF-9B9A-644EA3DC1CBC}"/>
              </a:ext>
            </a:extLst>
          </p:cNvPr>
          <p:cNvSpPr txBox="1">
            <a:spLocks/>
          </p:cNvSpPr>
          <p:nvPr/>
        </p:nvSpPr>
        <p:spPr>
          <a:xfrm>
            <a:off x="156944" y="1097150"/>
            <a:ext cx="8778333" cy="4964285"/>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Just as with raw images for storage devices, raw memory can also be collected in a raw format</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Structures between storage and memory devices is different</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Raw memory does not contain any header, metadata, or file signature identification</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All analysis tools take in raw memory dumps, but must first convert them into a usable format for analysis </a:t>
            </a:r>
          </a:p>
          <a:p>
            <a:pPr marL="342900" indent="-342900">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880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p:cNvSpPr/>
          <p:nvPr/>
        </p:nvSpPr>
        <p:spPr>
          <a:xfrm>
            <a:off x="462170" y="113018"/>
            <a:ext cx="8219661"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Crash Dump</a:t>
            </a:r>
          </a:p>
        </p:txBody>
      </p:sp>
      <p:pic>
        <p:nvPicPr>
          <p:cNvPr id="3" name="Picture 2" descr="A screenshot of a cell phone&#10;&#10;Description automatically generated">
            <a:extLst>
              <a:ext uri="{FF2B5EF4-FFF2-40B4-BE49-F238E27FC236}">
                <a16:creationId xmlns:a16="http://schemas.microsoft.com/office/drawing/2014/main" id="{811F2BCB-C375-45DD-9AFF-2B0C56AC7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87" y="1923428"/>
            <a:ext cx="4063448" cy="3447955"/>
          </a:xfrm>
          <a:prstGeom prst="rect">
            <a:avLst/>
          </a:prstGeom>
        </p:spPr>
      </p:pic>
      <p:sp>
        <p:nvSpPr>
          <p:cNvPr id="5" name="Content Placeholder 2">
            <a:extLst>
              <a:ext uri="{FF2B5EF4-FFF2-40B4-BE49-F238E27FC236}">
                <a16:creationId xmlns:a16="http://schemas.microsoft.com/office/drawing/2014/main" id="{D857127C-D93A-40C5-97A2-CEEE9FA1682F}"/>
              </a:ext>
            </a:extLst>
          </p:cNvPr>
          <p:cNvSpPr txBox="1">
            <a:spLocks/>
          </p:cNvSpPr>
          <p:nvPr/>
        </p:nvSpPr>
        <p:spPr>
          <a:xfrm>
            <a:off x="200287" y="897595"/>
            <a:ext cx="4616810" cy="5635487"/>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When Windows experiences a set of conditions that results in a system crash, a crash dump file is generated</a:t>
            </a:r>
          </a:p>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Volatility can take the crash dump file format and identify certain issues relative to the system, but this method is not the best from a forensic standpoint</a:t>
            </a:r>
          </a:p>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Crash dumps can be created on Windows systems through the use of:</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Blue Screens</a:t>
            </a:r>
          </a:p>
          <a:p>
            <a:pPr lvl="2">
              <a:buFont typeface="Courier New" panose="02070309020205020404" pitchFamily="49" charset="0"/>
              <a:buChar char="o"/>
            </a:pPr>
            <a:r>
              <a:rPr lang="en-US" sz="1800" b="1" dirty="0" err="1">
                <a:latin typeface="Courier New" panose="02070309020205020404" pitchFamily="49" charset="0"/>
                <a:cs typeface="Courier New" panose="02070309020205020404" pitchFamily="49" charset="0"/>
              </a:rPr>
              <a:t>SysInternals</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NotMyFault</a:t>
            </a:r>
            <a:endParaRPr lang="en-US" sz="1800" b="1" dirty="0">
              <a:latin typeface="Courier New" panose="02070309020205020404" pitchFamily="49" charset="0"/>
              <a:cs typeface="Courier New" panose="02070309020205020404" pitchFamily="49" charset="0"/>
            </a:endParaRPr>
          </a:p>
          <a:p>
            <a:pPr lvl="1">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CrashOnScrollControl</a:t>
            </a:r>
            <a:endParaRPr lang="en-US" sz="1800"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sz="1800" b="1" dirty="0">
                <a:latin typeface="Courier New" panose="02070309020205020404" pitchFamily="49" charset="0"/>
                <a:cs typeface="Courier New" panose="02070309020205020404" pitchFamily="49" charset="0"/>
              </a:rPr>
              <a:t>PS/2 &amp; USB Keyboards</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Debuggers</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Remote Kernel Debugger .crash and .dump commands</a:t>
            </a:r>
          </a:p>
        </p:txBody>
      </p:sp>
    </p:spTree>
    <p:extLst>
      <p:ext uri="{BB962C8B-B14F-4D97-AF65-F5344CB8AC3E}">
        <p14:creationId xmlns:p14="http://schemas.microsoft.com/office/powerpoint/2010/main" val="3617729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p:cNvSpPr/>
          <p:nvPr/>
        </p:nvSpPr>
        <p:spPr>
          <a:xfrm>
            <a:off x="462170" y="113018"/>
            <a:ext cx="8219661"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Hibernation Files</a:t>
            </a:r>
          </a:p>
        </p:txBody>
      </p:sp>
      <p:sp>
        <p:nvSpPr>
          <p:cNvPr id="3" name="Content Placeholder 2">
            <a:extLst>
              <a:ext uri="{FF2B5EF4-FFF2-40B4-BE49-F238E27FC236}">
                <a16:creationId xmlns:a16="http://schemas.microsoft.com/office/drawing/2014/main" id="{74BF6FC8-AF1A-42B7-AA4F-B061A38836A2}"/>
              </a:ext>
            </a:extLst>
          </p:cNvPr>
          <p:cNvSpPr txBox="1">
            <a:spLocks/>
          </p:cNvSpPr>
          <p:nvPr/>
        </p:nvSpPr>
        <p:spPr>
          <a:xfrm>
            <a:off x="182833" y="1256176"/>
            <a:ext cx="8778333" cy="3544424"/>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Windows OS’s produce a compressed copy of memory that is dumped to disk when executing the hibernation process</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hiberfil.sys</a:t>
            </a:r>
          </a:p>
          <a:p>
            <a:pPr>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 Forensic analysis of hibernation files started in 2008</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Sandman</a:t>
            </a:r>
          </a:p>
          <a:p>
            <a:pPr>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 Due to the compressed nature of hibernation files, analysis requires decompressing</a:t>
            </a:r>
          </a:p>
          <a:p>
            <a:pPr>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 Hibernation files can not substitute for live memory captures since networking and connection data are lost during the hibernation process</a:t>
            </a:r>
          </a:p>
        </p:txBody>
      </p:sp>
    </p:spTree>
    <p:extLst>
      <p:ext uri="{BB962C8B-B14F-4D97-AF65-F5344CB8AC3E}">
        <p14:creationId xmlns:p14="http://schemas.microsoft.com/office/powerpoint/2010/main" val="3949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60461"/>
            <a:ext cx="8915400" cy="1337078"/>
          </a:xfrm>
        </p:spPr>
        <p:txBody>
          <a:bodyPr/>
          <a:lstStyle/>
          <a:p>
            <a:pPr algn="ctr"/>
            <a:r>
              <a:rPr lang="en-US" sz="2800" b="1" dirty="0">
                <a:latin typeface="Courier New" panose="02070309020205020404" pitchFamily="49" charset="0"/>
                <a:cs typeface="Courier New" panose="02070309020205020404" pitchFamily="49" charset="0"/>
              </a:rPr>
              <a:t>Project #1 Recommendations</a:t>
            </a:r>
          </a:p>
        </p:txBody>
      </p:sp>
    </p:spTree>
    <p:extLst>
      <p:ext uri="{BB962C8B-B14F-4D97-AF65-F5344CB8AC3E}">
        <p14:creationId xmlns:p14="http://schemas.microsoft.com/office/powerpoint/2010/main" val="2581881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2833" y="1291474"/>
            <a:ext cx="8778333" cy="4901938"/>
          </a:xfrm>
          <a:prstGeom prst="rect">
            <a:avLst/>
          </a:prstGeom>
        </p:spPr>
        <p:txBody>
          <a:bodyPr>
            <a:noAutofit/>
          </a:body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EnCase Expert Witness format is used for memory dumps</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EWF format - EnCase Version &lt;= 6</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EWF2-EX01 Format - EnCase Version 7</a:t>
            </a:r>
          </a:p>
          <a:p>
            <a:pPr>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 There are three different methods of analyzing EWF memory dumps with Volatility</a:t>
            </a:r>
          </a:p>
          <a:p>
            <a:pPr lvl="1">
              <a:buFont typeface="Wingdings" panose="05000000000000000000" pitchFamily="2" charset="2"/>
              <a:buChar char="ü"/>
            </a:pPr>
            <a:r>
              <a:rPr lang="en-US" sz="2000" b="1" dirty="0" err="1">
                <a:latin typeface="Courier New" panose="02070309020205020404" pitchFamily="49" charset="0"/>
                <a:cs typeface="Courier New" panose="02070309020205020404" pitchFamily="49" charset="0"/>
              </a:rPr>
              <a:t>EWFAddresSpace</a:t>
            </a:r>
            <a:endParaRPr lang="en-US" sz="2000"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b="1" dirty="0">
                <a:latin typeface="Courier New" panose="02070309020205020404" pitchFamily="49" charset="0"/>
                <a:cs typeface="Courier New" panose="02070309020205020404" pitchFamily="49" charset="0"/>
              </a:rPr>
              <a:t>Volatility can be configured with a EWF module called </a:t>
            </a:r>
            <a:r>
              <a:rPr lang="en-US" b="1" dirty="0" err="1">
                <a:latin typeface="Courier New" panose="02070309020205020404" pitchFamily="49" charset="0"/>
                <a:cs typeface="Courier New" panose="02070309020205020404" pitchFamily="49" charset="0"/>
              </a:rPr>
              <a:t>libwef</a:t>
            </a:r>
            <a:endParaRPr lang="en-US"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b="1" dirty="0">
                <a:latin typeface="Courier New" panose="02070309020205020404" pitchFamily="49" charset="0"/>
                <a:cs typeface="Courier New" panose="02070309020205020404" pitchFamily="49" charset="0"/>
              </a:rPr>
              <a:t>Currently works with EWF format only</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Mounting with EnCase</a:t>
            </a:r>
          </a:p>
          <a:p>
            <a:pPr lvl="2">
              <a:buFont typeface="Courier New" panose="02070309020205020404" pitchFamily="49" charset="0"/>
              <a:buChar char="o"/>
            </a:pPr>
            <a:r>
              <a:rPr lang="en-US" b="1" dirty="0">
                <a:latin typeface="Courier New" panose="02070309020205020404" pitchFamily="49" charset="0"/>
                <a:cs typeface="Courier New" panose="02070309020205020404" pitchFamily="49" charset="0"/>
              </a:rPr>
              <a:t>Mounting EWF file with EnCase and run Volatility over the device</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Mounting with FTK Imager</a:t>
            </a:r>
          </a:p>
          <a:p>
            <a:pPr lvl="2">
              <a:buFont typeface="Courier New" panose="02070309020205020404" pitchFamily="49" charset="0"/>
              <a:buChar char="o"/>
            </a:pPr>
            <a:r>
              <a:rPr lang="en-US" b="1" dirty="0">
                <a:latin typeface="Courier New" panose="02070309020205020404" pitchFamily="49" charset="0"/>
                <a:cs typeface="Courier New" panose="02070309020205020404" pitchFamily="49" charset="0"/>
              </a:rPr>
              <a:t>Mounting EWF as a physical and logical device with FTK Imager and run Volatility on the image</a:t>
            </a:r>
          </a:p>
          <a:p>
            <a:pPr>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p:txBody>
      </p:sp>
      <p:sp>
        <p:nvSpPr>
          <p:cNvPr id="7" name="CustomShape 2"/>
          <p:cNvSpPr/>
          <p:nvPr/>
        </p:nvSpPr>
        <p:spPr>
          <a:xfrm>
            <a:off x="462170" y="113018"/>
            <a:ext cx="8219661"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EnCase Expert Witness Format</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100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p:cNvSpPr/>
          <p:nvPr/>
        </p:nvSpPr>
        <p:spPr>
          <a:xfrm>
            <a:off x="462170" y="113018"/>
            <a:ext cx="8219661"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HPAK Format</a:t>
            </a:r>
          </a:p>
        </p:txBody>
      </p:sp>
      <p:sp>
        <p:nvSpPr>
          <p:cNvPr id="3" name="Content Placeholder 2">
            <a:extLst>
              <a:ext uri="{FF2B5EF4-FFF2-40B4-BE49-F238E27FC236}">
                <a16:creationId xmlns:a16="http://schemas.microsoft.com/office/drawing/2014/main" id="{3020775F-DACE-4A53-AB23-6F37980E41DD}"/>
              </a:ext>
            </a:extLst>
          </p:cNvPr>
          <p:cNvSpPr txBox="1">
            <a:spLocks/>
          </p:cNvSpPr>
          <p:nvPr/>
        </p:nvSpPr>
        <p:spPr>
          <a:xfrm>
            <a:off x="182833" y="1093508"/>
            <a:ext cx="8778333" cy="2960017"/>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HPAK format combines both physical memory and Windows page files into the same output</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HPAK is a proprietary format used by the </a:t>
            </a:r>
            <a:r>
              <a:rPr lang="en-US" sz="2000" b="1" dirty="0" err="1">
                <a:latin typeface="Courier New" panose="02070309020205020404" pitchFamily="49" charset="0"/>
                <a:cs typeface="Courier New" panose="02070309020205020404" pitchFamily="49" charset="0"/>
              </a:rPr>
              <a:t>FastDump</a:t>
            </a:r>
            <a:r>
              <a:rPr lang="en-US" sz="2000" b="1" dirty="0">
                <a:latin typeface="Courier New" panose="02070309020205020404" pitchFamily="49" charset="0"/>
                <a:cs typeface="Courier New" panose="02070309020205020404" pitchFamily="49" charset="0"/>
              </a:rPr>
              <a:t> utility</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If using </a:t>
            </a:r>
            <a:r>
              <a:rPr lang="en-US" sz="2000" b="1" dirty="0" err="1">
                <a:latin typeface="Courier New" panose="02070309020205020404" pitchFamily="49" charset="0"/>
                <a:cs typeface="Courier New" panose="02070309020205020404" pitchFamily="49" charset="0"/>
              </a:rPr>
              <a:t>FastDump</a:t>
            </a:r>
            <a:r>
              <a:rPr lang="en-US" sz="2000" b="1" dirty="0">
                <a:latin typeface="Courier New" panose="02070309020205020404" pitchFamily="49" charset="0"/>
                <a:cs typeface="Courier New" panose="02070309020205020404" pitchFamily="49" charset="0"/>
              </a:rPr>
              <a:t>, the HPAK format must be specified with the –</a:t>
            </a:r>
            <a:r>
              <a:rPr lang="en-US" sz="2000" b="1" dirty="0" err="1">
                <a:latin typeface="Courier New" panose="02070309020205020404" pitchFamily="49" charset="0"/>
                <a:cs typeface="Courier New" panose="02070309020205020404" pitchFamily="49" charset="0"/>
              </a:rPr>
              <a:t>hpak</a:t>
            </a:r>
            <a:r>
              <a:rPr lang="en-US" sz="2000" b="1" dirty="0">
                <a:latin typeface="Courier New" panose="02070309020205020404" pitchFamily="49" charset="0"/>
                <a:cs typeface="Courier New" panose="02070309020205020404" pitchFamily="49" charset="0"/>
              </a:rPr>
              <a:t> option, otherwise it will generate a raw memory dump</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When analyzing HPAK formatted memory dumps with volatility, the *.</a:t>
            </a:r>
            <a:r>
              <a:rPr lang="en-US" sz="2000" b="1" dirty="0" err="1">
                <a:latin typeface="Courier New" panose="02070309020205020404" pitchFamily="49" charset="0"/>
                <a:cs typeface="Courier New" panose="02070309020205020404" pitchFamily="49" charset="0"/>
              </a:rPr>
              <a:t>hpak</a:t>
            </a:r>
            <a:r>
              <a:rPr lang="en-US" sz="2000" b="1" dirty="0">
                <a:latin typeface="Courier New" panose="02070309020205020404" pitchFamily="49" charset="0"/>
                <a:cs typeface="Courier New" panose="02070309020205020404" pitchFamily="49" charset="0"/>
              </a:rPr>
              <a:t> file extension will be utilized</a:t>
            </a:r>
          </a:p>
        </p:txBody>
      </p:sp>
    </p:spTree>
    <p:extLst>
      <p:ext uri="{BB962C8B-B14F-4D97-AF65-F5344CB8AC3E}">
        <p14:creationId xmlns:p14="http://schemas.microsoft.com/office/powerpoint/2010/main" val="20519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6944" y="999243"/>
            <a:ext cx="8778333" cy="5090472"/>
          </a:xfrm>
          <a:prstGeom prst="rect">
            <a:avLst/>
          </a:prstGeom>
        </p:spPr>
        <p:txBody>
          <a:bodyPr>
            <a:noAutofit/>
          </a:body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It is important to understand the difference between host-based live memory versus virtual machine live memory</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The host provides VM’s with their resources so there are some similarities to what is collected</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We have been introduced to the different  hypervisor configurations</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Type I Hypervisor</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Type II Hypervisor</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There are numerous methods of collecting live memory from a virtual machine</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Direct VM Memory Acquisition</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Hypervisor Memory Acquisition</a:t>
            </a:r>
          </a:p>
          <a:p>
            <a:pPr marL="800100" lvl="1"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Hypervisor Forensics</a:t>
            </a:r>
          </a:p>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Hypervisor memory acquisition is less invasive </a:t>
            </a:r>
          </a:p>
        </p:txBody>
      </p:sp>
      <p:sp>
        <p:nvSpPr>
          <p:cNvPr id="7" name="CustomShape 2"/>
          <p:cNvSpPr/>
          <p:nvPr/>
        </p:nvSpPr>
        <p:spPr>
          <a:xfrm>
            <a:off x="356563" y="132896"/>
            <a:ext cx="8430875"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Virtual Machine Memory Dumps</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2334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6944" y="659876"/>
            <a:ext cx="8778333" cy="6131217"/>
          </a:xfrm>
          <a:prstGeom prst="rect">
            <a:avLst/>
          </a:prstGeom>
        </p:spPr>
        <p:txBody>
          <a:bodyPr>
            <a:noAutofit/>
          </a:bodyPr>
          <a:lstStyle/>
          <a:p>
            <a:pPr marL="342900" indent="-342900">
              <a:buFont typeface="Wingdings" panose="05000000000000000000" pitchFamily="2" charset="2"/>
              <a:buChar char="Ø"/>
            </a:pPr>
            <a:r>
              <a:rPr lang="en-US" sz="1400" b="1" dirty="0">
                <a:latin typeface="Courier New" panose="02070309020205020404" pitchFamily="49" charset="0"/>
                <a:cs typeface="Courier New" panose="02070309020205020404" pitchFamily="49" charset="0"/>
              </a:rPr>
              <a:t>There are a number of well-known hypervisors and each of them has different considerations when considering forensic memory collection</a:t>
            </a:r>
          </a:p>
          <a:p>
            <a:pPr lvl="1">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VMWare</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Suspending, pausing, or snapshotting the VM results in a copy of memory on the hosts file system and is tracked in the .</a:t>
            </a:r>
            <a:r>
              <a:rPr lang="en-US" sz="1400" b="1" dirty="0" err="1">
                <a:latin typeface="Courier New" panose="02070309020205020404" pitchFamily="49" charset="0"/>
                <a:cs typeface="Courier New" panose="02070309020205020404" pitchFamily="49" charset="0"/>
              </a:rPr>
              <a:t>vmx</a:t>
            </a:r>
            <a:r>
              <a:rPr lang="en-US" sz="1400" b="1" dirty="0">
                <a:latin typeface="Courier New" panose="02070309020205020404" pitchFamily="49" charset="0"/>
                <a:cs typeface="Courier New" panose="02070309020205020404" pitchFamily="49" charset="0"/>
              </a:rPr>
              <a:t> configuration file</a:t>
            </a:r>
          </a:p>
          <a:p>
            <a:pPr lvl="1">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VirtualBox</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Does not create a memory when suspending, pausing, or snapshotting</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Three method of creating a VB memory dump</a:t>
            </a:r>
          </a:p>
          <a:p>
            <a:pPr lvl="3"/>
            <a:r>
              <a:rPr lang="en-US" sz="1400" b="1" dirty="0" err="1">
                <a:latin typeface="Courier New" panose="02070309020205020404" pitchFamily="49" charset="0"/>
                <a:cs typeface="Courier New" panose="02070309020205020404" pitchFamily="49" charset="0"/>
              </a:rPr>
              <a:t>vboxmanage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debugvm</a:t>
            </a:r>
            <a:endParaRPr lang="en-US" sz="1400" b="1" dirty="0">
              <a:latin typeface="Courier New" panose="02070309020205020404" pitchFamily="49" charset="0"/>
              <a:cs typeface="Courier New" panose="02070309020205020404" pitchFamily="49" charset="0"/>
            </a:endParaRPr>
          </a:p>
          <a:p>
            <a:pPr lvl="3"/>
            <a:r>
              <a:rPr lang="en-US" sz="1400" b="1" dirty="0">
                <a:latin typeface="Courier New" panose="02070309020205020404" pitchFamily="49" charset="0"/>
                <a:cs typeface="Courier New" panose="02070309020205020404" pitchFamily="49" charset="0"/>
              </a:rPr>
              <a:t>Debug when starting a VM session and use .</a:t>
            </a:r>
            <a:r>
              <a:rPr lang="en-US" sz="1400" b="1" dirty="0" err="1">
                <a:latin typeface="Courier New" panose="02070309020205020404" pitchFamily="49" charset="0"/>
                <a:cs typeface="Courier New" panose="02070309020205020404" pitchFamily="49" charset="0"/>
              </a:rPr>
              <a:t>pgmphystofile</a:t>
            </a:r>
            <a:r>
              <a:rPr lang="en-US" sz="1400" b="1" dirty="0">
                <a:latin typeface="Courier New" panose="02070309020205020404" pitchFamily="49" charset="0"/>
                <a:cs typeface="Courier New" panose="02070309020205020404" pitchFamily="49" charset="0"/>
              </a:rPr>
              <a:t> command</a:t>
            </a:r>
          </a:p>
          <a:p>
            <a:pPr lvl="3"/>
            <a:r>
              <a:rPr lang="en-US" sz="1400" b="1" dirty="0">
                <a:latin typeface="Courier New" panose="02070309020205020404" pitchFamily="49" charset="0"/>
                <a:cs typeface="Courier New" panose="02070309020205020404" pitchFamily="49" charset="0"/>
              </a:rPr>
              <a:t>Utilize VirtualBox Python API; </a:t>
            </a:r>
            <a:r>
              <a:rPr lang="en-US" sz="1400" b="1" dirty="0" err="1">
                <a:latin typeface="Courier New" panose="02070309020205020404" pitchFamily="49" charset="0"/>
                <a:cs typeface="Courier New" panose="02070309020205020404" pitchFamily="49" charset="0"/>
              </a:rPr>
              <a:t>vboxapi</a:t>
            </a:r>
            <a:endParaRPr lang="en-US" sz="1400"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A tool called Cuckoo Sandbox can be used to save VB memory dumps from VB VMs to ELF64 core dump format</a:t>
            </a:r>
          </a:p>
          <a:p>
            <a:pPr lvl="1">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QEMU</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Very similar configuration to VB and saves VM memory in ELF64 core dump format</a:t>
            </a:r>
          </a:p>
          <a:p>
            <a:pPr lvl="1">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Xen / KVM</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Utilizes the </a:t>
            </a:r>
            <a:r>
              <a:rPr lang="en-US" sz="1400" b="1" dirty="0" err="1">
                <a:latin typeface="Courier New" panose="02070309020205020404" pitchFamily="49" charset="0"/>
                <a:cs typeface="Courier New" panose="02070309020205020404" pitchFamily="49" charset="0"/>
              </a:rPr>
              <a:t>LibVMI</a:t>
            </a:r>
            <a:r>
              <a:rPr lang="en-US" sz="1400" b="1" dirty="0">
                <a:latin typeface="Courier New" panose="02070309020205020404" pitchFamily="49" charset="0"/>
                <a:cs typeface="Courier New" panose="02070309020205020404" pitchFamily="49" charset="0"/>
              </a:rPr>
              <a:t> library which can collect real-time memory extraction without the need for running code inside the VM</a:t>
            </a:r>
          </a:p>
          <a:p>
            <a:pPr lvl="1">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Microsoft Hyper-V</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To save live memory, it is necessary to save the VM state or create a snapshot</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Locate .bin, physical memory file, and .</a:t>
            </a:r>
            <a:r>
              <a:rPr lang="en-US" sz="1400" b="1" dirty="0" err="1">
                <a:latin typeface="Courier New" panose="02070309020205020404" pitchFamily="49" charset="0"/>
                <a:cs typeface="Courier New" panose="02070309020205020404" pitchFamily="49" charset="0"/>
              </a:rPr>
              <a:t>vsv</a:t>
            </a:r>
            <a:r>
              <a:rPr lang="en-US" sz="1400" b="1" dirty="0">
                <a:latin typeface="Courier New" panose="02070309020205020404" pitchFamily="49" charset="0"/>
                <a:cs typeface="Courier New" panose="02070309020205020404" pitchFamily="49" charset="0"/>
              </a:rPr>
              <a:t>, metadata from the configuration directory</a:t>
            </a: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Volatility does not support Hyper-V directly and requires the vm2dmp tool to concert the files to a Windows crash dump</a:t>
            </a:r>
          </a:p>
        </p:txBody>
      </p:sp>
      <p:sp>
        <p:nvSpPr>
          <p:cNvPr id="7" name="CustomShape 2"/>
          <p:cNvSpPr/>
          <p:nvPr/>
        </p:nvSpPr>
        <p:spPr>
          <a:xfrm>
            <a:off x="356563" y="66907"/>
            <a:ext cx="8430875" cy="45156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Virtual Machine Hypervisor Memory</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061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6563" y="1647335"/>
            <a:ext cx="5159773" cy="3563330"/>
          </a:xfrm>
          <a:prstGeom prst="rect">
            <a:avLst/>
          </a:prstGeom>
        </p:spPr>
        <p:txBody>
          <a:bodyPr>
            <a:noAutofit/>
          </a:body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VMWare related to memory files</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vmx</a:t>
            </a:r>
            <a:endParaRPr lang="en-US" sz="2000"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sz="1600" b="1" dirty="0">
                <a:latin typeface="Courier New" panose="02070309020205020404" pitchFamily="49" charset="0"/>
                <a:cs typeface="Courier New" panose="02070309020205020404" pitchFamily="49" charset="0"/>
              </a:rPr>
              <a:t>VM Configuration File</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vmem</a:t>
            </a:r>
            <a:endParaRPr lang="en-US" sz="2000" b="1" dirty="0">
              <a:latin typeface="Courier New" panose="02070309020205020404" pitchFamily="49" charset="0"/>
              <a:cs typeface="Courier New" panose="02070309020205020404" pitchFamily="49" charset="0"/>
            </a:endParaRPr>
          </a:p>
          <a:p>
            <a:pPr lvl="2">
              <a:buFont typeface="Wingdings" panose="05000000000000000000" pitchFamily="2" charset="2"/>
              <a:buChar char="ü"/>
            </a:pPr>
            <a:r>
              <a:rPr lang="en-US" sz="1600" b="1" dirty="0">
                <a:latin typeface="Courier New" panose="02070309020205020404" pitchFamily="49" charset="0"/>
                <a:cs typeface="Courier New" panose="02070309020205020404" pitchFamily="49" charset="0"/>
              </a:rPr>
              <a:t>VM Memory</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vmsn</a:t>
            </a:r>
            <a:endParaRPr lang="en-US" sz="2000" b="1" dirty="0">
              <a:latin typeface="Courier New" panose="02070309020205020404" pitchFamily="49" charset="0"/>
              <a:cs typeface="Courier New" panose="02070309020205020404" pitchFamily="49" charset="0"/>
            </a:endParaRPr>
          </a:p>
          <a:p>
            <a:pPr lvl="2">
              <a:buFont typeface="Wingdings" panose="05000000000000000000" pitchFamily="2" charset="2"/>
              <a:buChar char="ü"/>
            </a:pPr>
            <a:r>
              <a:rPr lang="en-US" sz="1600" b="1" dirty="0">
                <a:latin typeface="Courier New" panose="02070309020205020404" pitchFamily="49" charset="0"/>
                <a:cs typeface="Courier New" panose="02070309020205020404" pitchFamily="49" charset="0"/>
              </a:rPr>
              <a:t>VM Snapshot</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vmss</a:t>
            </a:r>
            <a:endParaRPr lang="en-US" sz="2000" b="1" dirty="0">
              <a:latin typeface="Courier New" panose="02070309020205020404" pitchFamily="49" charset="0"/>
              <a:cs typeface="Courier New" panose="02070309020205020404" pitchFamily="49" charset="0"/>
            </a:endParaRPr>
          </a:p>
          <a:p>
            <a:pPr lvl="2">
              <a:buFont typeface="Wingdings" panose="05000000000000000000" pitchFamily="2" charset="2"/>
              <a:buChar char="ü"/>
            </a:pPr>
            <a:r>
              <a:rPr lang="en-US" sz="1600" b="1" dirty="0">
                <a:latin typeface="Courier New" panose="02070309020205020404" pitchFamily="49" charset="0"/>
                <a:cs typeface="Courier New" panose="02070309020205020404" pitchFamily="49" charset="0"/>
              </a:rPr>
              <a:t>VM Saved Data</a:t>
            </a:r>
          </a:p>
          <a:p>
            <a:pPr lvl="1">
              <a:buFont typeface="Wingdings" panose="05000000000000000000" pitchFamily="2" charset="2"/>
              <a:buChar char="ü"/>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nvram</a:t>
            </a:r>
            <a:endParaRPr lang="en-US" sz="2000" b="1" dirty="0">
              <a:latin typeface="Courier New" panose="02070309020205020404" pitchFamily="49" charset="0"/>
              <a:cs typeface="Courier New" panose="02070309020205020404" pitchFamily="49" charset="0"/>
            </a:endParaRPr>
          </a:p>
          <a:p>
            <a:pPr lvl="2">
              <a:buFont typeface="Wingdings" panose="05000000000000000000" pitchFamily="2" charset="2"/>
              <a:buChar char="ü"/>
            </a:pPr>
            <a:r>
              <a:rPr lang="en-US" sz="1600" b="1" dirty="0">
                <a:latin typeface="Courier New" panose="02070309020205020404" pitchFamily="49" charset="0"/>
                <a:cs typeface="Courier New" panose="02070309020205020404" pitchFamily="49" charset="0"/>
              </a:rPr>
              <a:t>VM BIOS</a:t>
            </a:r>
          </a:p>
        </p:txBody>
      </p:sp>
      <p:sp>
        <p:nvSpPr>
          <p:cNvPr id="7" name="CustomShape 2"/>
          <p:cNvSpPr/>
          <p:nvPr/>
        </p:nvSpPr>
        <p:spPr>
          <a:xfrm>
            <a:off x="356563" y="132896"/>
            <a:ext cx="8430875" cy="61622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VMWare Memory Related Files</a:t>
            </a:r>
            <a:endParaRPr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B9ECB68E-AA57-4F84-946D-AC1B44FAC695}"/>
              </a:ext>
            </a:extLst>
          </p:cNvPr>
          <p:cNvPicPr>
            <a:picLocks noChangeAspect="1"/>
          </p:cNvPicPr>
          <p:nvPr/>
        </p:nvPicPr>
        <p:blipFill rotWithShape="1">
          <a:blip r:embed="rId2"/>
          <a:srcRect r="15942"/>
          <a:stretch/>
        </p:blipFill>
        <p:spPr>
          <a:xfrm>
            <a:off x="4950749" y="2423398"/>
            <a:ext cx="3923183" cy="2011204"/>
          </a:xfrm>
          <a:prstGeom prst="rect">
            <a:avLst/>
          </a:prstGeom>
          <a:ln>
            <a:solidFill>
              <a:schemeClr val="tx1"/>
            </a:solidFill>
          </a:ln>
        </p:spPr>
      </p:pic>
    </p:spTree>
    <p:extLst>
      <p:ext uri="{BB962C8B-B14F-4D97-AF65-F5344CB8AC3E}">
        <p14:creationId xmlns:p14="http://schemas.microsoft.com/office/powerpoint/2010/main" val="282610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1156207" y="105660"/>
            <a:ext cx="6831587" cy="708178"/>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Type I Hypervisor</a:t>
            </a:r>
          </a:p>
          <a:p>
            <a:pPr algn="ctr">
              <a:lnSpc>
                <a:spcPct val="100000"/>
              </a:lnSpc>
            </a:pPr>
            <a:r>
              <a:rPr lang="en-US" sz="2800" b="1" dirty="0">
                <a:latin typeface="Courier New" panose="02070309020205020404" pitchFamily="49" charset="0"/>
                <a:cs typeface="Courier New" panose="02070309020205020404" pitchFamily="49" charset="0"/>
              </a:rPr>
              <a:t>Host Memory Acquisition</a:t>
            </a:r>
            <a:endParaRPr lang="en-US" sz="28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C5B25F45-AF2C-4CFE-ADAB-CF6D47879EDC}"/>
              </a:ext>
            </a:extLst>
          </p:cNvPr>
          <p:cNvSpPr/>
          <p:nvPr/>
        </p:nvSpPr>
        <p:spPr>
          <a:xfrm>
            <a:off x="397673" y="4087266"/>
            <a:ext cx="8326496" cy="2221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58AA59-B3C3-4DE2-8A88-C05B6A4C5F94}"/>
              </a:ext>
            </a:extLst>
          </p:cNvPr>
          <p:cNvSpPr/>
          <p:nvPr/>
        </p:nvSpPr>
        <p:spPr>
          <a:xfrm>
            <a:off x="476979" y="427186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F960396-7A60-46DB-8CE3-A511581D1496}"/>
              </a:ext>
            </a:extLst>
          </p:cNvPr>
          <p:cNvSpPr txBox="1"/>
          <p:nvPr/>
        </p:nvSpPr>
        <p:spPr>
          <a:xfrm>
            <a:off x="6825362" y="6399660"/>
            <a:ext cx="1976823"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Host Hardware</a:t>
            </a:r>
          </a:p>
        </p:txBody>
      </p:sp>
      <p:sp>
        <p:nvSpPr>
          <p:cNvPr id="29" name="Rectangle: Rounded Corners 28">
            <a:extLst>
              <a:ext uri="{FF2B5EF4-FFF2-40B4-BE49-F238E27FC236}">
                <a16:creationId xmlns:a16="http://schemas.microsoft.com/office/drawing/2014/main" id="{0ECA89F9-3817-4D41-B9B0-9DC83DEF0BC5}"/>
              </a:ext>
            </a:extLst>
          </p:cNvPr>
          <p:cNvSpPr/>
          <p:nvPr/>
        </p:nvSpPr>
        <p:spPr>
          <a:xfrm>
            <a:off x="404955" y="3463630"/>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558D11E-281F-4639-B9C0-EE0D28EA2395}"/>
              </a:ext>
            </a:extLst>
          </p:cNvPr>
          <p:cNvSpPr txBox="1"/>
          <p:nvPr/>
        </p:nvSpPr>
        <p:spPr>
          <a:xfrm>
            <a:off x="3790376" y="3505980"/>
            <a:ext cx="1563248"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Hypervisor</a:t>
            </a:r>
          </a:p>
        </p:txBody>
      </p:sp>
      <p:sp>
        <p:nvSpPr>
          <p:cNvPr id="36" name="Rectangle: Rounded Corners 35">
            <a:extLst>
              <a:ext uri="{FF2B5EF4-FFF2-40B4-BE49-F238E27FC236}">
                <a16:creationId xmlns:a16="http://schemas.microsoft.com/office/drawing/2014/main" id="{9B38D025-4FF3-4B7C-92EF-B475BA4B1CBA}"/>
              </a:ext>
            </a:extLst>
          </p:cNvPr>
          <p:cNvSpPr/>
          <p:nvPr/>
        </p:nvSpPr>
        <p:spPr>
          <a:xfrm>
            <a:off x="397673"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A8647EA-F60A-4CAC-B734-79619554BADE}"/>
              </a:ext>
            </a:extLst>
          </p:cNvPr>
          <p:cNvSpPr txBox="1"/>
          <p:nvPr/>
        </p:nvSpPr>
        <p:spPr>
          <a:xfrm>
            <a:off x="2431789" y="1946549"/>
            <a:ext cx="801823" cy="33855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VM #1</a:t>
            </a:r>
          </a:p>
        </p:txBody>
      </p:sp>
      <p:sp>
        <p:nvSpPr>
          <p:cNvPr id="40" name="Rectangle: Rounded Corners 39">
            <a:extLst>
              <a:ext uri="{FF2B5EF4-FFF2-40B4-BE49-F238E27FC236}">
                <a16:creationId xmlns:a16="http://schemas.microsoft.com/office/drawing/2014/main" id="{96A7A473-B6F1-468C-B64C-28E1EF893CF9}"/>
              </a:ext>
            </a:extLst>
          </p:cNvPr>
          <p:cNvSpPr/>
          <p:nvPr/>
        </p:nvSpPr>
        <p:spPr>
          <a:xfrm>
            <a:off x="484525"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9E02E3D-48FC-4103-958F-B27EB768872A}"/>
              </a:ext>
            </a:extLst>
          </p:cNvPr>
          <p:cNvSpPr txBox="1"/>
          <p:nvPr/>
        </p:nvSpPr>
        <p:spPr>
          <a:xfrm>
            <a:off x="484525"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CPU</a:t>
            </a:r>
          </a:p>
        </p:txBody>
      </p:sp>
      <p:sp>
        <p:nvSpPr>
          <p:cNvPr id="45" name="Rectangle: Rounded Corners 44">
            <a:extLst>
              <a:ext uri="{FF2B5EF4-FFF2-40B4-BE49-F238E27FC236}">
                <a16:creationId xmlns:a16="http://schemas.microsoft.com/office/drawing/2014/main" id="{9453BE1A-57D5-45ED-8A1C-48BDC4F232E6}"/>
              </a:ext>
            </a:extLst>
          </p:cNvPr>
          <p:cNvSpPr/>
          <p:nvPr/>
        </p:nvSpPr>
        <p:spPr>
          <a:xfrm>
            <a:off x="1125137"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A91E911-118F-46D2-B0C8-CAB965D7DDE4}"/>
              </a:ext>
            </a:extLst>
          </p:cNvPr>
          <p:cNvSpPr txBox="1"/>
          <p:nvPr/>
        </p:nvSpPr>
        <p:spPr>
          <a:xfrm>
            <a:off x="1192263"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20</a:t>
            </a:r>
          </a:p>
          <a:p>
            <a:pPr algn="ctr"/>
            <a:r>
              <a:rPr lang="en-US" b="1" dirty="0">
                <a:latin typeface="Courier New" panose="02070309020205020404" pitchFamily="49" charset="0"/>
                <a:cs typeface="Courier New" panose="02070309020205020404" pitchFamily="49" charset="0"/>
              </a:rPr>
              <a:t>GB</a:t>
            </a:r>
          </a:p>
        </p:txBody>
      </p:sp>
      <p:sp>
        <p:nvSpPr>
          <p:cNvPr id="47" name="Rectangle: Rounded Corners 46">
            <a:extLst>
              <a:ext uri="{FF2B5EF4-FFF2-40B4-BE49-F238E27FC236}">
                <a16:creationId xmlns:a16="http://schemas.microsoft.com/office/drawing/2014/main" id="{F540F72F-3942-4A7C-A942-D71283D40F1C}"/>
              </a:ext>
            </a:extLst>
          </p:cNvPr>
          <p:cNvSpPr/>
          <p:nvPr/>
        </p:nvSpPr>
        <p:spPr>
          <a:xfrm>
            <a:off x="1761761"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06B0FA9-74B8-4CA1-9B31-37C2228CAE9E}"/>
              </a:ext>
            </a:extLst>
          </p:cNvPr>
          <p:cNvSpPr txBox="1"/>
          <p:nvPr/>
        </p:nvSpPr>
        <p:spPr>
          <a:xfrm>
            <a:off x="1759958"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500</a:t>
            </a:r>
          </a:p>
          <a:p>
            <a:pPr algn="ctr"/>
            <a:r>
              <a:rPr lang="en-US" b="1" dirty="0">
                <a:latin typeface="Courier New" panose="02070309020205020404" pitchFamily="49" charset="0"/>
                <a:cs typeface="Courier New" panose="02070309020205020404" pitchFamily="49" charset="0"/>
              </a:rPr>
              <a:t>GB</a:t>
            </a:r>
          </a:p>
        </p:txBody>
      </p:sp>
      <p:sp>
        <p:nvSpPr>
          <p:cNvPr id="49" name="Rectangle: Rounded Corners 48">
            <a:extLst>
              <a:ext uri="{FF2B5EF4-FFF2-40B4-BE49-F238E27FC236}">
                <a16:creationId xmlns:a16="http://schemas.microsoft.com/office/drawing/2014/main" id="{5891BED0-E639-4A86-A42E-D7B4C72CEAF7}"/>
              </a:ext>
            </a:extLst>
          </p:cNvPr>
          <p:cNvSpPr/>
          <p:nvPr/>
        </p:nvSpPr>
        <p:spPr>
          <a:xfrm>
            <a:off x="2408708"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BEA6C67-F167-4522-AEA2-095AF237A3EC}"/>
              </a:ext>
            </a:extLst>
          </p:cNvPr>
          <p:cNvSpPr txBox="1"/>
          <p:nvPr/>
        </p:nvSpPr>
        <p:spPr>
          <a:xfrm>
            <a:off x="2406905"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225" name="TextBox 224">
            <a:extLst>
              <a:ext uri="{FF2B5EF4-FFF2-40B4-BE49-F238E27FC236}">
                <a16:creationId xmlns:a16="http://schemas.microsoft.com/office/drawing/2014/main" id="{5C503FAD-CA7C-4B73-BD34-92B94ED18CB4}"/>
              </a:ext>
            </a:extLst>
          </p:cNvPr>
          <p:cNvSpPr txBox="1"/>
          <p:nvPr/>
        </p:nvSpPr>
        <p:spPr>
          <a:xfrm>
            <a:off x="896005" y="590897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8 CPUs</a:t>
            </a:r>
          </a:p>
        </p:txBody>
      </p:sp>
      <p:sp>
        <p:nvSpPr>
          <p:cNvPr id="52" name="TextBox 51">
            <a:extLst>
              <a:ext uri="{FF2B5EF4-FFF2-40B4-BE49-F238E27FC236}">
                <a16:creationId xmlns:a16="http://schemas.microsoft.com/office/drawing/2014/main" id="{A1CA4FC3-50F6-48E8-AD4B-563BC4B37B07}"/>
              </a:ext>
            </a:extLst>
          </p:cNvPr>
          <p:cNvSpPr txBox="1"/>
          <p:nvPr/>
        </p:nvSpPr>
        <p:spPr>
          <a:xfrm>
            <a:off x="3137044" y="590897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64 GB</a:t>
            </a:r>
          </a:p>
        </p:txBody>
      </p:sp>
      <p:sp>
        <p:nvSpPr>
          <p:cNvPr id="53" name="TextBox 52">
            <a:extLst>
              <a:ext uri="{FF2B5EF4-FFF2-40B4-BE49-F238E27FC236}">
                <a16:creationId xmlns:a16="http://schemas.microsoft.com/office/drawing/2014/main" id="{CA4B1AF3-C605-4300-A719-966169E97C50}"/>
              </a:ext>
            </a:extLst>
          </p:cNvPr>
          <p:cNvSpPr txBox="1"/>
          <p:nvPr/>
        </p:nvSpPr>
        <p:spPr>
          <a:xfrm>
            <a:off x="5243667" y="590897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10 TB</a:t>
            </a:r>
          </a:p>
        </p:txBody>
      </p:sp>
      <p:sp>
        <p:nvSpPr>
          <p:cNvPr id="54" name="TextBox 53">
            <a:extLst>
              <a:ext uri="{FF2B5EF4-FFF2-40B4-BE49-F238E27FC236}">
                <a16:creationId xmlns:a16="http://schemas.microsoft.com/office/drawing/2014/main" id="{78E34E6F-FCD4-4B01-8369-89B5C9896AB2}"/>
              </a:ext>
            </a:extLst>
          </p:cNvPr>
          <p:cNvSpPr txBox="1"/>
          <p:nvPr/>
        </p:nvSpPr>
        <p:spPr>
          <a:xfrm>
            <a:off x="7176330" y="590897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 NICs</a:t>
            </a:r>
          </a:p>
        </p:txBody>
      </p:sp>
      <p:sp>
        <p:nvSpPr>
          <p:cNvPr id="55" name="Rectangle: Rounded Corners 54">
            <a:extLst>
              <a:ext uri="{FF2B5EF4-FFF2-40B4-BE49-F238E27FC236}">
                <a16:creationId xmlns:a16="http://schemas.microsoft.com/office/drawing/2014/main" id="{F33423C0-669E-46D0-99CE-EDFF5906BB48}"/>
              </a:ext>
            </a:extLst>
          </p:cNvPr>
          <p:cNvSpPr/>
          <p:nvPr/>
        </p:nvSpPr>
        <p:spPr>
          <a:xfrm>
            <a:off x="3210395"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C25A97-857A-4371-818D-293042742C69}"/>
              </a:ext>
            </a:extLst>
          </p:cNvPr>
          <p:cNvSpPr txBox="1"/>
          <p:nvPr/>
        </p:nvSpPr>
        <p:spPr>
          <a:xfrm>
            <a:off x="5244511" y="1946549"/>
            <a:ext cx="801823" cy="338554"/>
          </a:xfrm>
          <a:prstGeom prst="rect">
            <a:avLst/>
          </a:prstGeom>
          <a:noFill/>
        </p:spPr>
        <p:txBody>
          <a:bodyPr wrap="none" rtlCol="0">
            <a:spAutoFit/>
          </a:bodyPr>
          <a:lstStyle/>
          <a:p>
            <a:r>
              <a:rPr lang="en-US" sz="1600" b="1" dirty="0">
                <a:solidFill>
                  <a:srgbClr val="0070C0"/>
                </a:solidFill>
                <a:latin typeface="Courier New" panose="02070309020205020404" pitchFamily="49" charset="0"/>
                <a:cs typeface="Courier New" panose="02070309020205020404" pitchFamily="49" charset="0"/>
              </a:rPr>
              <a:t>VM #2</a:t>
            </a:r>
          </a:p>
        </p:txBody>
      </p:sp>
      <p:sp>
        <p:nvSpPr>
          <p:cNvPr id="57" name="Rectangle: Rounded Corners 56">
            <a:extLst>
              <a:ext uri="{FF2B5EF4-FFF2-40B4-BE49-F238E27FC236}">
                <a16:creationId xmlns:a16="http://schemas.microsoft.com/office/drawing/2014/main" id="{926E8AC8-504E-4FEC-AAD6-7662F26EDB01}"/>
              </a:ext>
            </a:extLst>
          </p:cNvPr>
          <p:cNvSpPr/>
          <p:nvPr/>
        </p:nvSpPr>
        <p:spPr>
          <a:xfrm>
            <a:off x="3297247"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978BF62-9A0F-4E94-BDFA-093E7A7F7CF1}"/>
              </a:ext>
            </a:extLst>
          </p:cNvPr>
          <p:cNvSpPr txBox="1"/>
          <p:nvPr/>
        </p:nvSpPr>
        <p:spPr>
          <a:xfrm>
            <a:off x="3297247"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59" name="Rectangle: Rounded Corners 58">
            <a:extLst>
              <a:ext uri="{FF2B5EF4-FFF2-40B4-BE49-F238E27FC236}">
                <a16:creationId xmlns:a16="http://schemas.microsoft.com/office/drawing/2014/main" id="{D2920555-BB47-4DA3-95D5-292AA3B81844}"/>
              </a:ext>
            </a:extLst>
          </p:cNvPr>
          <p:cNvSpPr/>
          <p:nvPr/>
        </p:nvSpPr>
        <p:spPr>
          <a:xfrm>
            <a:off x="3937859"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EDE8772-D45A-4715-946A-3B61F2DFC915}"/>
              </a:ext>
            </a:extLst>
          </p:cNvPr>
          <p:cNvSpPr txBox="1"/>
          <p:nvPr/>
        </p:nvSpPr>
        <p:spPr>
          <a:xfrm>
            <a:off x="4004985"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a:t>
            </a:r>
          </a:p>
          <a:p>
            <a:pPr algn="ctr"/>
            <a:r>
              <a:rPr lang="en-US" b="1" dirty="0">
                <a:latin typeface="Courier New" panose="02070309020205020404" pitchFamily="49" charset="0"/>
                <a:cs typeface="Courier New" panose="02070309020205020404" pitchFamily="49" charset="0"/>
              </a:rPr>
              <a:t>GB</a:t>
            </a:r>
          </a:p>
        </p:txBody>
      </p:sp>
      <p:sp>
        <p:nvSpPr>
          <p:cNvPr id="61" name="Rectangle: Rounded Corners 60">
            <a:extLst>
              <a:ext uri="{FF2B5EF4-FFF2-40B4-BE49-F238E27FC236}">
                <a16:creationId xmlns:a16="http://schemas.microsoft.com/office/drawing/2014/main" id="{3CA40B09-E8A4-4C85-BC73-A68AD815B911}"/>
              </a:ext>
            </a:extLst>
          </p:cNvPr>
          <p:cNvSpPr/>
          <p:nvPr/>
        </p:nvSpPr>
        <p:spPr>
          <a:xfrm>
            <a:off x="4574483"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E62F675-A463-4AFF-A6DD-CDB2DF6E9015}"/>
              </a:ext>
            </a:extLst>
          </p:cNvPr>
          <p:cNvSpPr txBox="1"/>
          <p:nvPr/>
        </p:nvSpPr>
        <p:spPr>
          <a:xfrm>
            <a:off x="4641609"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TB</a:t>
            </a:r>
          </a:p>
        </p:txBody>
      </p:sp>
      <p:sp>
        <p:nvSpPr>
          <p:cNvPr id="63" name="Rectangle: Rounded Corners 62">
            <a:extLst>
              <a:ext uri="{FF2B5EF4-FFF2-40B4-BE49-F238E27FC236}">
                <a16:creationId xmlns:a16="http://schemas.microsoft.com/office/drawing/2014/main" id="{110ED2DF-62D1-4715-8BF0-2C532BCB5475}"/>
              </a:ext>
            </a:extLst>
          </p:cNvPr>
          <p:cNvSpPr/>
          <p:nvPr/>
        </p:nvSpPr>
        <p:spPr>
          <a:xfrm>
            <a:off x="5221430"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A205AC0-C4ED-48B3-9D99-0ADDD4B25463}"/>
              </a:ext>
            </a:extLst>
          </p:cNvPr>
          <p:cNvSpPr txBox="1"/>
          <p:nvPr/>
        </p:nvSpPr>
        <p:spPr>
          <a:xfrm>
            <a:off x="5219627"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65" name="Rectangle: Rounded Corners 64">
            <a:extLst>
              <a:ext uri="{FF2B5EF4-FFF2-40B4-BE49-F238E27FC236}">
                <a16:creationId xmlns:a16="http://schemas.microsoft.com/office/drawing/2014/main" id="{455DBF53-AC29-41E0-9459-11E4E7D47634}"/>
              </a:ext>
            </a:extLst>
          </p:cNvPr>
          <p:cNvSpPr/>
          <p:nvPr/>
        </p:nvSpPr>
        <p:spPr>
          <a:xfrm>
            <a:off x="6041374"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580FD6B-92FF-488C-84C7-18F29FBA0471}"/>
              </a:ext>
            </a:extLst>
          </p:cNvPr>
          <p:cNvSpPr txBox="1"/>
          <p:nvPr/>
        </p:nvSpPr>
        <p:spPr>
          <a:xfrm>
            <a:off x="8075490" y="1946549"/>
            <a:ext cx="801823" cy="338554"/>
          </a:xfrm>
          <a:prstGeom prst="rect">
            <a:avLst/>
          </a:prstGeom>
          <a:noFill/>
        </p:spPr>
        <p:txBody>
          <a:bodyPr wrap="none" rtlCol="0">
            <a:spAutoFit/>
          </a:bodyPr>
          <a:lstStyle/>
          <a:p>
            <a:r>
              <a:rPr lang="en-US" sz="1600" b="1" dirty="0">
                <a:solidFill>
                  <a:srgbClr val="00B050"/>
                </a:solidFill>
                <a:latin typeface="Courier New" panose="02070309020205020404" pitchFamily="49" charset="0"/>
                <a:cs typeface="Courier New" panose="02070309020205020404" pitchFamily="49" charset="0"/>
              </a:rPr>
              <a:t>VM #3</a:t>
            </a:r>
          </a:p>
        </p:txBody>
      </p:sp>
      <p:sp>
        <p:nvSpPr>
          <p:cNvPr id="67" name="Rectangle: Rounded Corners 66">
            <a:extLst>
              <a:ext uri="{FF2B5EF4-FFF2-40B4-BE49-F238E27FC236}">
                <a16:creationId xmlns:a16="http://schemas.microsoft.com/office/drawing/2014/main" id="{D8BAF31C-7A2E-447E-83D7-23310126EE71}"/>
              </a:ext>
            </a:extLst>
          </p:cNvPr>
          <p:cNvSpPr/>
          <p:nvPr/>
        </p:nvSpPr>
        <p:spPr>
          <a:xfrm>
            <a:off x="6128226"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F91AEFD-20DA-4345-A3B4-944A1CB53C27}"/>
              </a:ext>
            </a:extLst>
          </p:cNvPr>
          <p:cNvSpPr txBox="1"/>
          <p:nvPr/>
        </p:nvSpPr>
        <p:spPr>
          <a:xfrm>
            <a:off x="6128226"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69" name="Rectangle: Rounded Corners 68">
            <a:extLst>
              <a:ext uri="{FF2B5EF4-FFF2-40B4-BE49-F238E27FC236}">
                <a16:creationId xmlns:a16="http://schemas.microsoft.com/office/drawing/2014/main" id="{A7EA1C1F-FD30-4643-BD71-71EBF18B40C8}"/>
              </a:ext>
            </a:extLst>
          </p:cNvPr>
          <p:cNvSpPr/>
          <p:nvPr/>
        </p:nvSpPr>
        <p:spPr>
          <a:xfrm>
            <a:off x="6768838"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0995C19-BDD8-4B87-AA40-C0659CB55DB6}"/>
              </a:ext>
            </a:extLst>
          </p:cNvPr>
          <p:cNvSpPr txBox="1"/>
          <p:nvPr/>
        </p:nvSpPr>
        <p:spPr>
          <a:xfrm>
            <a:off x="6835964"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10</a:t>
            </a:r>
          </a:p>
          <a:p>
            <a:pPr algn="ctr"/>
            <a:r>
              <a:rPr lang="en-US" b="1" dirty="0">
                <a:latin typeface="Courier New" panose="02070309020205020404" pitchFamily="49" charset="0"/>
                <a:cs typeface="Courier New" panose="02070309020205020404" pitchFamily="49" charset="0"/>
              </a:rPr>
              <a:t>GB</a:t>
            </a:r>
          </a:p>
        </p:txBody>
      </p:sp>
      <p:sp>
        <p:nvSpPr>
          <p:cNvPr id="71" name="Rectangle: Rounded Corners 70">
            <a:extLst>
              <a:ext uri="{FF2B5EF4-FFF2-40B4-BE49-F238E27FC236}">
                <a16:creationId xmlns:a16="http://schemas.microsoft.com/office/drawing/2014/main" id="{9519C3F8-7A88-4E95-99DB-E85FF2A61F55}"/>
              </a:ext>
            </a:extLst>
          </p:cNvPr>
          <p:cNvSpPr/>
          <p:nvPr/>
        </p:nvSpPr>
        <p:spPr>
          <a:xfrm>
            <a:off x="7405462"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14C7D9E-A6EA-4CC3-84C3-023A9DA49E1D}"/>
              </a:ext>
            </a:extLst>
          </p:cNvPr>
          <p:cNvSpPr txBox="1"/>
          <p:nvPr/>
        </p:nvSpPr>
        <p:spPr>
          <a:xfrm>
            <a:off x="7472588"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TB</a:t>
            </a:r>
          </a:p>
        </p:txBody>
      </p:sp>
      <p:sp>
        <p:nvSpPr>
          <p:cNvPr id="73" name="Rectangle: Rounded Corners 72">
            <a:extLst>
              <a:ext uri="{FF2B5EF4-FFF2-40B4-BE49-F238E27FC236}">
                <a16:creationId xmlns:a16="http://schemas.microsoft.com/office/drawing/2014/main" id="{179851F1-E0C5-4C73-B2F2-8E92D5BB419C}"/>
              </a:ext>
            </a:extLst>
          </p:cNvPr>
          <p:cNvSpPr/>
          <p:nvPr/>
        </p:nvSpPr>
        <p:spPr>
          <a:xfrm>
            <a:off x="8052409"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BB0737C-6F80-4888-9B95-6A2583333B22}"/>
              </a:ext>
            </a:extLst>
          </p:cNvPr>
          <p:cNvSpPr txBox="1"/>
          <p:nvPr/>
        </p:nvSpPr>
        <p:spPr>
          <a:xfrm>
            <a:off x="8050606"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85" name="Rectangle 84">
            <a:extLst>
              <a:ext uri="{FF2B5EF4-FFF2-40B4-BE49-F238E27FC236}">
                <a16:creationId xmlns:a16="http://schemas.microsoft.com/office/drawing/2014/main" id="{54D3FAC4-288C-48BA-B988-914263BF333B}"/>
              </a:ext>
            </a:extLst>
          </p:cNvPr>
          <p:cNvSpPr/>
          <p:nvPr/>
        </p:nvSpPr>
        <p:spPr>
          <a:xfrm>
            <a:off x="2574025" y="426040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184EA22-E17C-429B-A831-E3BF7524E1DD}"/>
              </a:ext>
            </a:extLst>
          </p:cNvPr>
          <p:cNvSpPr/>
          <p:nvPr/>
        </p:nvSpPr>
        <p:spPr>
          <a:xfrm>
            <a:off x="4672484" y="4260407"/>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4ABDCB-0F09-4993-9842-2D2EAF4E5CC7}"/>
              </a:ext>
            </a:extLst>
          </p:cNvPr>
          <p:cNvSpPr/>
          <p:nvPr/>
        </p:nvSpPr>
        <p:spPr>
          <a:xfrm>
            <a:off x="6772267" y="4260409"/>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AD0A3A3-5191-413F-9B45-73A56D2DE8F5}"/>
              </a:ext>
            </a:extLst>
          </p:cNvPr>
          <p:cNvSpPr/>
          <p:nvPr/>
        </p:nvSpPr>
        <p:spPr>
          <a:xfrm>
            <a:off x="500770" y="5642221"/>
            <a:ext cx="1833170" cy="2199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2553E73-1202-436A-8F91-12366C557369}"/>
              </a:ext>
            </a:extLst>
          </p:cNvPr>
          <p:cNvSpPr/>
          <p:nvPr/>
        </p:nvSpPr>
        <p:spPr>
          <a:xfrm>
            <a:off x="493199" y="5257577"/>
            <a:ext cx="1822778" cy="3676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41FC0CF-CD63-499C-AE31-5937E78B1EF1}"/>
              </a:ext>
            </a:extLst>
          </p:cNvPr>
          <p:cNvSpPr/>
          <p:nvPr/>
        </p:nvSpPr>
        <p:spPr>
          <a:xfrm>
            <a:off x="500770" y="4891577"/>
            <a:ext cx="1823231"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D9EE10E-BEC1-4273-A443-749A7BCA60D7}"/>
              </a:ext>
            </a:extLst>
          </p:cNvPr>
          <p:cNvSpPr/>
          <p:nvPr/>
        </p:nvSpPr>
        <p:spPr>
          <a:xfrm>
            <a:off x="2596270" y="5440547"/>
            <a:ext cx="1835085" cy="4059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08123AD-4AE9-4E16-B186-26F7DC2D613E}"/>
              </a:ext>
            </a:extLst>
          </p:cNvPr>
          <p:cNvSpPr/>
          <p:nvPr/>
        </p:nvSpPr>
        <p:spPr>
          <a:xfrm>
            <a:off x="2586331" y="5235010"/>
            <a:ext cx="1835085" cy="204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F3BAB3F-A6A2-43FD-AA68-C9E510732D53}"/>
              </a:ext>
            </a:extLst>
          </p:cNvPr>
          <p:cNvSpPr/>
          <p:nvPr/>
        </p:nvSpPr>
        <p:spPr>
          <a:xfrm>
            <a:off x="2586331" y="4891576"/>
            <a:ext cx="1835085" cy="344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1D8E3B7-D6D0-4952-ABB2-1C6E221D1567}"/>
              </a:ext>
            </a:extLst>
          </p:cNvPr>
          <p:cNvSpPr/>
          <p:nvPr/>
        </p:nvSpPr>
        <p:spPr>
          <a:xfrm>
            <a:off x="4687528" y="5698964"/>
            <a:ext cx="1835085" cy="1537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A537E8-63FE-4E01-92DA-9C6BF4C847C5}"/>
              </a:ext>
            </a:extLst>
          </p:cNvPr>
          <p:cNvSpPr/>
          <p:nvPr/>
        </p:nvSpPr>
        <p:spPr>
          <a:xfrm>
            <a:off x="4683377" y="5459470"/>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5341AE1-0C7C-4893-AC4F-65F7B7639D3E}"/>
              </a:ext>
            </a:extLst>
          </p:cNvPr>
          <p:cNvSpPr/>
          <p:nvPr/>
        </p:nvSpPr>
        <p:spPr>
          <a:xfrm>
            <a:off x="4683377" y="5103556"/>
            <a:ext cx="1835085"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D7D5F47-4515-4CD0-81A5-B50F14D8F565}"/>
              </a:ext>
            </a:extLst>
          </p:cNvPr>
          <p:cNvSpPr/>
          <p:nvPr/>
        </p:nvSpPr>
        <p:spPr>
          <a:xfrm>
            <a:off x="6794512" y="5600660"/>
            <a:ext cx="1835085" cy="24262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B94F93C-D8E9-4E6F-BD7A-8539A10DBC52}"/>
              </a:ext>
            </a:extLst>
          </p:cNvPr>
          <p:cNvSpPr/>
          <p:nvPr/>
        </p:nvSpPr>
        <p:spPr>
          <a:xfrm>
            <a:off x="6784573" y="5353269"/>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887F49E-BE7F-4FA2-BD3D-118C4D03ACAC}"/>
              </a:ext>
            </a:extLst>
          </p:cNvPr>
          <p:cNvSpPr/>
          <p:nvPr/>
        </p:nvSpPr>
        <p:spPr>
          <a:xfrm>
            <a:off x="6784573" y="5095628"/>
            <a:ext cx="1835085" cy="2426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D03D4A-E7E8-436A-881A-9D601FA11962}"/>
              </a:ext>
            </a:extLst>
          </p:cNvPr>
          <p:cNvSpPr/>
          <p:nvPr/>
        </p:nvSpPr>
        <p:spPr>
          <a:xfrm>
            <a:off x="2526384" y="4213271"/>
            <a:ext cx="1957837" cy="1695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2">
            <a:extLst>
              <a:ext uri="{FF2B5EF4-FFF2-40B4-BE49-F238E27FC236}">
                <a16:creationId xmlns:a16="http://schemas.microsoft.com/office/drawing/2014/main" id="{4FDA9F94-E939-41FA-8E60-93A8DE68461E}"/>
              </a:ext>
            </a:extLst>
          </p:cNvPr>
          <p:cNvSpPr txBox="1">
            <a:spLocks/>
          </p:cNvSpPr>
          <p:nvPr/>
        </p:nvSpPr>
        <p:spPr>
          <a:xfrm>
            <a:off x="156944" y="1084086"/>
            <a:ext cx="8778333" cy="623078"/>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Host memory acquisition collects the entire host physical memory and host </a:t>
            </a:r>
            <a:r>
              <a:rPr lang="en-US" sz="2000" b="1" dirty="0" err="1">
                <a:latin typeface="Courier New" panose="02070309020205020404" pitchFamily="49" charset="0"/>
                <a:cs typeface="Courier New" panose="02070309020205020404" pitchFamily="49" charset="0"/>
              </a:rPr>
              <a:t>pagefiles</a:t>
            </a:r>
            <a:endParaRPr lang="en-US" sz="2000" b="1" dirty="0">
              <a:latin typeface="Courier New" panose="02070309020205020404" pitchFamily="49" charset="0"/>
              <a:cs typeface="Courier New" panose="02070309020205020404" pitchFamily="49" charset="0"/>
            </a:endParaRPr>
          </a:p>
        </p:txBody>
      </p:sp>
      <p:sp>
        <p:nvSpPr>
          <p:cNvPr id="77" name="Rectangle 76">
            <a:extLst>
              <a:ext uri="{FF2B5EF4-FFF2-40B4-BE49-F238E27FC236}">
                <a16:creationId xmlns:a16="http://schemas.microsoft.com/office/drawing/2014/main" id="{908B75FB-A54E-424B-B38A-1837F96B4AFF}"/>
              </a:ext>
            </a:extLst>
          </p:cNvPr>
          <p:cNvSpPr/>
          <p:nvPr/>
        </p:nvSpPr>
        <p:spPr>
          <a:xfrm>
            <a:off x="4625567" y="4213272"/>
            <a:ext cx="1957837" cy="1695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37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1156207" y="105660"/>
            <a:ext cx="6831587" cy="708178"/>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Type I Hypervisor</a:t>
            </a:r>
          </a:p>
          <a:p>
            <a:pPr algn="ctr">
              <a:lnSpc>
                <a:spcPct val="100000"/>
              </a:lnSpc>
            </a:pPr>
            <a:r>
              <a:rPr lang="en-US" sz="2800" b="1" dirty="0">
                <a:latin typeface="Courier New" panose="02070309020205020404" pitchFamily="49" charset="0"/>
                <a:cs typeface="Courier New" panose="02070309020205020404" pitchFamily="49" charset="0"/>
              </a:rPr>
              <a:t>VM Memory Acquisition</a:t>
            </a:r>
            <a:endParaRPr lang="en-US" sz="28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C5B25F45-AF2C-4CFE-ADAB-CF6D47879EDC}"/>
              </a:ext>
            </a:extLst>
          </p:cNvPr>
          <p:cNvSpPr/>
          <p:nvPr/>
        </p:nvSpPr>
        <p:spPr>
          <a:xfrm>
            <a:off x="397673" y="4087266"/>
            <a:ext cx="8326496" cy="2221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58AA59-B3C3-4DE2-8A88-C05B6A4C5F94}"/>
              </a:ext>
            </a:extLst>
          </p:cNvPr>
          <p:cNvSpPr/>
          <p:nvPr/>
        </p:nvSpPr>
        <p:spPr>
          <a:xfrm>
            <a:off x="476979" y="427186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F960396-7A60-46DB-8CE3-A511581D1496}"/>
              </a:ext>
            </a:extLst>
          </p:cNvPr>
          <p:cNvSpPr txBox="1"/>
          <p:nvPr/>
        </p:nvSpPr>
        <p:spPr>
          <a:xfrm>
            <a:off x="6825362" y="6399660"/>
            <a:ext cx="1976823"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Host Hardware</a:t>
            </a:r>
          </a:p>
        </p:txBody>
      </p:sp>
      <p:sp>
        <p:nvSpPr>
          <p:cNvPr id="29" name="Rectangle: Rounded Corners 28">
            <a:extLst>
              <a:ext uri="{FF2B5EF4-FFF2-40B4-BE49-F238E27FC236}">
                <a16:creationId xmlns:a16="http://schemas.microsoft.com/office/drawing/2014/main" id="{0ECA89F9-3817-4D41-B9B0-9DC83DEF0BC5}"/>
              </a:ext>
            </a:extLst>
          </p:cNvPr>
          <p:cNvSpPr/>
          <p:nvPr/>
        </p:nvSpPr>
        <p:spPr>
          <a:xfrm>
            <a:off x="404955" y="3463630"/>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558D11E-281F-4639-B9C0-EE0D28EA2395}"/>
              </a:ext>
            </a:extLst>
          </p:cNvPr>
          <p:cNvSpPr txBox="1"/>
          <p:nvPr/>
        </p:nvSpPr>
        <p:spPr>
          <a:xfrm>
            <a:off x="3790376" y="3505980"/>
            <a:ext cx="1563248"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Hypervisor</a:t>
            </a:r>
          </a:p>
        </p:txBody>
      </p:sp>
      <p:sp>
        <p:nvSpPr>
          <p:cNvPr id="36" name="Rectangle: Rounded Corners 35">
            <a:extLst>
              <a:ext uri="{FF2B5EF4-FFF2-40B4-BE49-F238E27FC236}">
                <a16:creationId xmlns:a16="http://schemas.microsoft.com/office/drawing/2014/main" id="{9B38D025-4FF3-4B7C-92EF-B475BA4B1CBA}"/>
              </a:ext>
            </a:extLst>
          </p:cNvPr>
          <p:cNvSpPr/>
          <p:nvPr/>
        </p:nvSpPr>
        <p:spPr>
          <a:xfrm>
            <a:off x="397673"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A8647EA-F60A-4CAC-B734-79619554BADE}"/>
              </a:ext>
            </a:extLst>
          </p:cNvPr>
          <p:cNvSpPr txBox="1"/>
          <p:nvPr/>
        </p:nvSpPr>
        <p:spPr>
          <a:xfrm>
            <a:off x="2431789" y="1946549"/>
            <a:ext cx="801823" cy="33855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VM #1</a:t>
            </a:r>
          </a:p>
        </p:txBody>
      </p:sp>
      <p:sp>
        <p:nvSpPr>
          <p:cNvPr id="40" name="Rectangle: Rounded Corners 39">
            <a:extLst>
              <a:ext uri="{FF2B5EF4-FFF2-40B4-BE49-F238E27FC236}">
                <a16:creationId xmlns:a16="http://schemas.microsoft.com/office/drawing/2014/main" id="{96A7A473-B6F1-468C-B64C-28E1EF893CF9}"/>
              </a:ext>
            </a:extLst>
          </p:cNvPr>
          <p:cNvSpPr/>
          <p:nvPr/>
        </p:nvSpPr>
        <p:spPr>
          <a:xfrm>
            <a:off x="484525"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9E02E3D-48FC-4103-958F-B27EB768872A}"/>
              </a:ext>
            </a:extLst>
          </p:cNvPr>
          <p:cNvSpPr txBox="1"/>
          <p:nvPr/>
        </p:nvSpPr>
        <p:spPr>
          <a:xfrm>
            <a:off x="484525"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CPU</a:t>
            </a:r>
          </a:p>
        </p:txBody>
      </p:sp>
      <p:sp>
        <p:nvSpPr>
          <p:cNvPr id="45" name="Rectangle: Rounded Corners 44">
            <a:extLst>
              <a:ext uri="{FF2B5EF4-FFF2-40B4-BE49-F238E27FC236}">
                <a16:creationId xmlns:a16="http://schemas.microsoft.com/office/drawing/2014/main" id="{9453BE1A-57D5-45ED-8A1C-48BDC4F232E6}"/>
              </a:ext>
            </a:extLst>
          </p:cNvPr>
          <p:cNvSpPr/>
          <p:nvPr/>
        </p:nvSpPr>
        <p:spPr>
          <a:xfrm>
            <a:off x="1125137"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A91E911-118F-46D2-B0C8-CAB965D7DDE4}"/>
              </a:ext>
            </a:extLst>
          </p:cNvPr>
          <p:cNvSpPr txBox="1"/>
          <p:nvPr/>
        </p:nvSpPr>
        <p:spPr>
          <a:xfrm>
            <a:off x="1192263"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20</a:t>
            </a:r>
          </a:p>
          <a:p>
            <a:pPr algn="ctr"/>
            <a:r>
              <a:rPr lang="en-US" b="1" dirty="0">
                <a:latin typeface="Courier New" panose="02070309020205020404" pitchFamily="49" charset="0"/>
                <a:cs typeface="Courier New" panose="02070309020205020404" pitchFamily="49" charset="0"/>
              </a:rPr>
              <a:t>GB</a:t>
            </a:r>
          </a:p>
        </p:txBody>
      </p:sp>
      <p:sp>
        <p:nvSpPr>
          <p:cNvPr id="47" name="Rectangle: Rounded Corners 46">
            <a:extLst>
              <a:ext uri="{FF2B5EF4-FFF2-40B4-BE49-F238E27FC236}">
                <a16:creationId xmlns:a16="http://schemas.microsoft.com/office/drawing/2014/main" id="{F540F72F-3942-4A7C-A942-D71283D40F1C}"/>
              </a:ext>
            </a:extLst>
          </p:cNvPr>
          <p:cNvSpPr/>
          <p:nvPr/>
        </p:nvSpPr>
        <p:spPr>
          <a:xfrm>
            <a:off x="1761761"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06B0FA9-74B8-4CA1-9B31-37C2228CAE9E}"/>
              </a:ext>
            </a:extLst>
          </p:cNvPr>
          <p:cNvSpPr txBox="1"/>
          <p:nvPr/>
        </p:nvSpPr>
        <p:spPr>
          <a:xfrm>
            <a:off x="1759958"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500</a:t>
            </a:r>
          </a:p>
          <a:p>
            <a:pPr algn="ctr"/>
            <a:r>
              <a:rPr lang="en-US" b="1" dirty="0">
                <a:latin typeface="Courier New" panose="02070309020205020404" pitchFamily="49" charset="0"/>
                <a:cs typeface="Courier New" panose="02070309020205020404" pitchFamily="49" charset="0"/>
              </a:rPr>
              <a:t>GB</a:t>
            </a:r>
          </a:p>
        </p:txBody>
      </p:sp>
      <p:sp>
        <p:nvSpPr>
          <p:cNvPr id="49" name="Rectangle: Rounded Corners 48">
            <a:extLst>
              <a:ext uri="{FF2B5EF4-FFF2-40B4-BE49-F238E27FC236}">
                <a16:creationId xmlns:a16="http://schemas.microsoft.com/office/drawing/2014/main" id="{5891BED0-E639-4A86-A42E-D7B4C72CEAF7}"/>
              </a:ext>
            </a:extLst>
          </p:cNvPr>
          <p:cNvSpPr/>
          <p:nvPr/>
        </p:nvSpPr>
        <p:spPr>
          <a:xfrm>
            <a:off x="2408708" y="236444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BEA6C67-F167-4522-AEA2-095AF237A3EC}"/>
              </a:ext>
            </a:extLst>
          </p:cNvPr>
          <p:cNvSpPr txBox="1"/>
          <p:nvPr/>
        </p:nvSpPr>
        <p:spPr>
          <a:xfrm>
            <a:off x="2406905"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225" name="TextBox 224">
            <a:extLst>
              <a:ext uri="{FF2B5EF4-FFF2-40B4-BE49-F238E27FC236}">
                <a16:creationId xmlns:a16="http://schemas.microsoft.com/office/drawing/2014/main" id="{5C503FAD-CA7C-4B73-BD34-92B94ED18CB4}"/>
              </a:ext>
            </a:extLst>
          </p:cNvPr>
          <p:cNvSpPr txBox="1"/>
          <p:nvPr/>
        </p:nvSpPr>
        <p:spPr>
          <a:xfrm>
            <a:off x="896005" y="590897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8 CPUs</a:t>
            </a:r>
          </a:p>
        </p:txBody>
      </p:sp>
      <p:sp>
        <p:nvSpPr>
          <p:cNvPr id="52" name="TextBox 51">
            <a:extLst>
              <a:ext uri="{FF2B5EF4-FFF2-40B4-BE49-F238E27FC236}">
                <a16:creationId xmlns:a16="http://schemas.microsoft.com/office/drawing/2014/main" id="{A1CA4FC3-50F6-48E8-AD4B-563BC4B37B07}"/>
              </a:ext>
            </a:extLst>
          </p:cNvPr>
          <p:cNvSpPr txBox="1"/>
          <p:nvPr/>
        </p:nvSpPr>
        <p:spPr>
          <a:xfrm>
            <a:off x="3137044" y="590897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64 GB</a:t>
            </a:r>
          </a:p>
        </p:txBody>
      </p:sp>
      <p:sp>
        <p:nvSpPr>
          <p:cNvPr id="53" name="TextBox 52">
            <a:extLst>
              <a:ext uri="{FF2B5EF4-FFF2-40B4-BE49-F238E27FC236}">
                <a16:creationId xmlns:a16="http://schemas.microsoft.com/office/drawing/2014/main" id="{CA4B1AF3-C605-4300-A719-966169E97C50}"/>
              </a:ext>
            </a:extLst>
          </p:cNvPr>
          <p:cNvSpPr txBox="1"/>
          <p:nvPr/>
        </p:nvSpPr>
        <p:spPr>
          <a:xfrm>
            <a:off x="5243667" y="590897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10 TB</a:t>
            </a:r>
          </a:p>
        </p:txBody>
      </p:sp>
      <p:sp>
        <p:nvSpPr>
          <p:cNvPr id="54" name="TextBox 53">
            <a:extLst>
              <a:ext uri="{FF2B5EF4-FFF2-40B4-BE49-F238E27FC236}">
                <a16:creationId xmlns:a16="http://schemas.microsoft.com/office/drawing/2014/main" id="{78E34E6F-FCD4-4B01-8369-89B5C9896AB2}"/>
              </a:ext>
            </a:extLst>
          </p:cNvPr>
          <p:cNvSpPr txBox="1"/>
          <p:nvPr/>
        </p:nvSpPr>
        <p:spPr>
          <a:xfrm>
            <a:off x="7176330" y="590897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 NICs</a:t>
            </a:r>
          </a:p>
        </p:txBody>
      </p:sp>
      <p:sp>
        <p:nvSpPr>
          <p:cNvPr id="55" name="Rectangle: Rounded Corners 54">
            <a:extLst>
              <a:ext uri="{FF2B5EF4-FFF2-40B4-BE49-F238E27FC236}">
                <a16:creationId xmlns:a16="http://schemas.microsoft.com/office/drawing/2014/main" id="{F33423C0-669E-46D0-99CE-EDFF5906BB48}"/>
              </a:ext>
            </a:extLst>
          </p:cNvPr>
          <p:cNvSpPr/>
          <p:nvPr/>
        </p:nvSpPr>
        <p:spPr>
          <a:xfrm>
            <a:off x="3210395"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C25A97-857A-4371-818D-293042742C69}"/>
              </a:ext>
            </a:extLst>
          </p:cNvPr>
          <p:cNvSpPr txBox="1"/>
          <p:nvPr/>
        </p:nvSpPr>
        <p:spPr>
          <a:xfrm>
            <a:off x="5244511" y="1946549"/>
            <a:ext cx="801823" cy="338554"/>
          </a:xfrm>
          <a:prstGeom prst="rect">
            <a:avLst/>
          </a:prstGeom>
          <a:noFill/>
        </p:spPr>
        <p:txBody>
          <a:bodyPr wrap="none" rtlCol="0">
            <a:spAutoFit/>
          </a:bodyPr>
          <a:lstStyle/>
          <a:p>
            <a:r>
              <a:rPr lang="en-US" sz="1600" b="1" dirty="0">
                <a:solidFill>
                  <a:srgbClr val="0070C0"/>
                </a:solidFill>
                <a:latin typeface="Courier New" panose="02070309020205020404" pitchFamily="49" charset="0"/>
                <a:cs typeface="Courier New" panose="02070309020205020404" pitchFamily="49" charset="0"/>
              </a:rPr>
              <a:t>VM #2</a:t>
            </a:r>
          </a:p>
        </p:txBody>
      </p:sp>
      <p:sp>
        <p:nvSpPr>
          <p:cNvPr id="57" name="Rectangle: Rounded Corners 56">
            <a:extLst>
              <a:ext uri="{FF2B5EF4-FFF2-40B4-BE49-F238E27FC236}">
                <a16:creationId xmlns:a16="http://schemas.microsoft.com/office/drawing/2014/main" id="{926E8AC8-504E-4FEC-AAD6-7662F26EDB01}"/>
              </a:ext>
            </a:extLst>
          </p:cNvPr>
          <p:cNvSpPr/>
          <p:nvPr/>
        </p:nvSpPr>
        <p:spPr>
          <a:xfrm>
            <a:off x="3297247"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978BF62-9A0F-4E94-BDFA-093E7A7F7CF1}"/>
              </a:ext>
            </a:extLst>
          </p:cNvPr>
          <p:cNvSpPr txBox="1"/>
          <p:nvPr/>
        </p:nvSpPr>
        <p:spPr>
          <a:xfrm>
            <a:off x="3297247"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59" name="Rectangle: Rounded Corners 58">
            <a:extLst>
              <a:ext uri="{FF2B5EF4-FFF2-40B4-BE49-F238E27FC236}">
                <a16:creationId xmlns:a16="http://schemas.microsoft.com/office/drawing/2014/main" id="{D2920555-BB47-4DA3-95D5-292AA3B81844}"/>
              </a:ext>
            </a:extLst>
          </p:cNvPr>
          <p:cNvSpPr/>
          <p:nvPr/>
        </p:nvSpPr>
        <p:spPr>
          <a:xfrm>
            <a:off x="3937859"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EDE8772-D45A-4715-946A-3B61F2DFC915}"/>
              </a:ext>
            </a:extLst>
          </p:cNvPr>
          <p:cNvSpPr txBox="1"/>
          <p:nvPr/>
        </p:nvSpPr>
        <p:spPr>
          <a:xfrm>
            <a:off x="4004985"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a:t>
            </a:r>
          </a:p>
          <a:p>
            <a:pPr algn="ctr"/>
            <a:r>
              <a:rPr lang="en-US" b="1" dirty="0">
                <a:latin typeface="Courier New" panose="02070309020205020404" pitchFamily="49" charset="0"/>
                <a:cs typeface="Courier New" panose="02070309020205020404" pitchFamily="49" charset="0"/>
              </a:rPr>
              <a:t>GB</a:t>
            </a:r>
          </a:p>
        </p:txBody>
      </p:sp>
      <p:sp>
        <p:nvSpPr>
          <p:cNvPr id="61" name="Rectangle: Rounded Corners 60">
            <a:extLst>
              <a:ext uri="{FF2B5EF4-FFF2-40B4-BE49-F238E27FC236}">
                <a16:creationId xmlns:a16="http://schemas.microsoft.com/office/drawing/2014/main" id="{3CA40B09-E8A4-4C85-BC73-A68AD815B911}"/>
              </a:ext>
            </a:extLst>
          </p:cNvPr>
          <p:cNvSpPr/>
          <p:nvPr/>
        </p:nvSpPr>
        <p:spPr>
          <a:xfrm>
            <a:off x="4574483"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E62F675-A463-4AFF-A6DD-CDB2DF6E9015}"/>
              </a:ext>
            </a:extLst>
          </p:cNvPr>
          <p:cNvSpPr txBox="1"/>
          <p:nvPr/>
        </p:nvSpPr>
        <p:spPr>
          <a:xfrm>
            <a:off x="4641609"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TB</a:t>
            </a:r>
          </a:p>
        </p:txBody>
      </p:sp>
      <p:sp>
        <p:nvSpPr>
          <p:cNvPr id="63" name="Rectangle: Rounded Corners 62">
            <a:extLst>
              <a:ext uri="{FF2B5EF4-FFF2-40B4-BE49-F238E27FC236}">
                <a16:creationId xmlns:a16="http://schemas.microsoft.com/office/drawing/2014/main" id="{110ED2DF-62D1-4715-8BF0-2C532BCB5475}"/>
              </a:ext>
            </a:extLst>
          </p:cNvPr>
          <p:cNvSpPr/>
          <p:nvPr/>
        </p:nvSpPr>
        <p:spPr>
          <a:xfrm>
            <a:off x="5221430" y="236444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A205AC0-C4ED-48B3-9D99-0ADDD4B25463}"/>
              </a:ext>
            </a:extLst>
          </p:cNvPr>
          <p:cNvSpPr txBox="1"/>
          <p:nvPr/>
        </p:nvSpPr>
        <p:spPr>
          <a:xfrm>
            <a:off x="5219627"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65" name="Rectangle: Rounded Corners 64">
            <a:extLst>
              <a:ext uri="{FF2B5EF4-FFF2-40B4-BE49-F238E27FC236}">
                <a16:creationId xmlns:a16="http://schemas.microsoft.com/office/drawing/2014/main" id="{455DBF53-AC29-41E0-9459-11E4E7D47634}"/>
              </a:ext>
            </a:extLst>
          </p:cNvPr>
          <p:cNvSpPr/>
          <p:nvPr/>
        </p:nvSpPr>
        <p:spPr>
          <a:xfrm>
            <a:off x="6041374" y="227627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580FD6B-92FF-488C-84C7-18F29FBA0471}"/>
              </a:ext>
            </a:extLst>
          </p:cNvPr>
          <p:cNvSpPr txBox="1"/>
          <p:nvPr/>
        </p:nvSpPr>
        <p:spPr>
          <a:xfrm>
            <a:off x="8075490" y="1946549"/>
            <a:ext cx="801823" cy="338554"/>
          </a:xfrm>
          <a:prstGeom prst="rect">
            <a:avLst/>
          </a:prstGeom>
          <a:noFill/>
        </p:spPr>
        <p:txBody>
          <a:bodyPr wrap="none" rtlCol="0">
            <a:spAutoFit/>
          </a:bodyPr>
          <a:lstStyle/>
          <a:p>
            <a:r>
              <a:rPr lang="en-US" sz="1600" b="1" dirty="0">
                <a:solidFill>
                  <a:srgbClr val="00B050"/>
                </a:solidFill>
                <a:latin typeface="Courier New" panose="02070309020205020404" pitchFamily="49" charset="0"/>
                <a:cs typeface="Courier New" panose="02070309020205020404" pitchFamily="49" charset="0"/>
              </a:rPr>
              <a:t>VM #3</a:t>
            </a:r>
          </a:p>
        </p:txBody>
      </p:sp>
      <p:sp>
        <p:nvSpPr>
          <p:cNvPr id="67" name="Rectangle: Rounded Corners 66">
            <a:extLst>
              <a:ext uri="{FF2B5EF4-FFF2-40B4-BE49-F238E27FC236}">
                <a16:creationId xmlns:a16="http://schemas.microsoft.com/office/drawing/2014/main" id="{D8BAF31C-7A2E-447E-83D7-23310126EE71}"/>
              </a:ext>
            </a:extLst>
          </p:cNvPr>
          <p:cNvSpPr/>
          <p:nvPr/>
        </p:nvSpPr>
        <p:spPr>
          <a:xfrm>
            <a:off x="6128226"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F91AEFD-20DA-4345-A3B4-944A1CB53C27}"/>
              </a:ext>
            </a:extLst>
          </p:cNvPr>
          <p:cNvSpPr txBox="1"/>
          <p:nvPr/>
        </p:nvSpPr>
        <p:spPr>
          <a:xfrm>
            <a:off x="6128226" y="245440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69" name="Rectangle: Rounded Corners 68">
            <a:extLst>
              <a:ext uri="{FF2B5EF4-FFF2-40B4-BE49-F238E27FC236}">
                <a16:creationId xmlns:a16="http://schemas.microsoft.com/office/drawing/2014/main" id="{A7EA1C1F-FD30-4643-BD71-71EBF18B40C8}"/>
              </a:ext>
            </a:extLst>
          </p:cNvPr>
          <p:cNvSpPr/>
          <p:nvPr/>
        </p:nvSpPr>
        <p:spPr>
          <a:xfrm>
            <a:off x="6768838"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0995C19-BDD8-4B87-AA40-C0659CB55DB6}"/>
              </a:ext>
            </a:extLst>
          </p:cNvPr>
          <p:cNvSpPr txBox="1"/>
          <p:nvPr/>
        </p:nvSpPr>
        <p:spPr>
          <a:xfrm>
            <a:off x="6835964"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10</a:t>
            </a:r>
          </a:p>
          <a:p>
            <a:pPr algn="ctr"/>
            <a:r>
              <a:rPr lang="en-US" b="1" dirty="0">
                <a:latin typeface="Courier New" panose="02070309020205020404" pitchFamily="49" charset="0"/>
                <a:cs typeface="Courier New" panose="02070309020205020404" pitchFamily="49" charset="0"/>
              </a:rPr>
              <a:t>GB</a:t>
            </a:r>
          </a:p>
        </p:txBody>
      </p:sp>
      <p:sp>
        <p:nvSpPr>
          <p:cNvPr id="71" name="Rectangle: Rounded Corners 70">
            <a:extLst>
              <a:ext uri="{FF2B5EF4-FFF2-40B4-BE49-F238E27FC236}">
                <a16:creationId xmlns:a16="http://schemas.microsoft.com/office/drawing/2014/main" id="{9519C3F8-7A88-4E95-99DB-E85FF2A61F55}"/>
              </a:ext>
            </a:extLst>
          </p:cNvPr>
          <p:cNvSpPr/>
          <p:nvPr/>
        </p:nvSpPr>
        <p:spPr>
          <a:xfrm>
            <a:off x="7405462"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14C7D9E-A6EA-4CC3-84C3-023A9DA49E1D}"/>
              </a:ext>
            </a:extLst>
          </p:cNvPr>
          <p:cNvSpPr txBox="1"/>
          <p:nvPr/>
        </p:nvSpPr>
        <p:spPr>
          <a:xfrm>
            <a:off x="7472588" y="244384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TB</a:t>
            </a:r>
          </a:p>
        </p:txBody>
      </p:sp>
      <p:sp>
        <p:nvSpPr>
          <p:cNvPr id="73" name="Rectangle: Rounded Corners 72">
            <a:extLst>
              <a:ext uri="{FF2B5EF4-FFF2-40B4-BE49-F238E27FC236}">
                <a16:creationId xmlns:a16="http://schemas.microsoft.com/office/drawing/2014/main" id="{179851F1-E0C5-4C73-B2F2-8E92D5BB419C}"/>
              </a:ext>
            </a:extLst>
          </p:cNvPr>
          <p:cNvSpPr/>
          <p:nvPr/>
        </p:nvSpPr>
        <p:spPr>
          <a:xfrm>
            <a:off x="8052409" y="236444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BB0737C-6F80-4888-9B95-6A2583333B22}"/>
              </a:ext>
            </a:extLst>
          </p:cNvPr>
          <p:cNvSpPr txBox="1"/>
          <p:nvPr/>
        </p:nvSpPr>
        <p:spPr>
          <a:xfrm>
            <a:off x="8050606" y="244384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85" name="Rectangle 84">
            <a:extLst>
              <a:ext uri="{FF2B5EF4-FFF2-40B4-BE49-F238E27FC236}">
                <a16:creationId xmlns:a16="http://schemas.microsoft.com/office/drawing/2014/main" id="{54D3FAC4-288C-48BA-B988-914263BF333B}"/>
              </a:ext>
            </a:extLst>
          </p:cNvPr>
          <p:cNvSpPr/>
          <p:nvPr/>
        </p:nvSpPr>
        <p:spPr>
          <a:xfrm>
            <a:off x="2574025" y="426040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184EA22-E17C-429B-A831-E3BF7524E1DD}"/>
              </a:ext>
            </a:extLst>
          </p:cNvPr>
          <p:cNvSpPr/>
          <p:nvPr/>
        </p:nvSpPr>
        <p:spPr>
          <a:xfrm>
            <a:off x="4672484" y="4260407"/>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4ABDCB-0F09-4993-9842-2D2EAF4E5CC7}"/>
              </a:ext>
            </a:extLst>
          </p:cNvPr>
          <p:cNvSpPr/>
          <p:nvPr/>
        </p:nvSpPr>
        <p:spPr>
          <a:xfrm>
            <a:off x="6772267" y="4260409"/>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AD0A3A3-5191-413F-9B45-73A56D2DE8F5}"/>
              </a:ext>
            </a:extLst>
          </p:cNvPr>
          <p:cNvSpPr/>
          <p:nvPr/>
        </p:nvSpPr>
        <p:spPr>
          <a:xfrm>
            <a:off x="500770" y="5642221"/>
            <a:ext cx="1833170" cy="2199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2553E73-1202-436A-8F91-12366C557369}"/>
              </a:ext>
            </a:extLst>
          </p:cNvPr>
          <p:cNvSpPr/>
          <p:nvPr/>
        </p:nvSpPr>
        <p:spPr>
          <a:xfrm>
            <a:off x="493199" y="5257577"/>
            <a:ext cx="1822778" cy="3676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41FC0CF-CD63-499C-AE31-5937E78B1EF1}"/>
              </a:ext>
            </a:extLst>
          </p:cNvPr>
          <p:cNvSpPr/>
          <p:nvPr/>
        </p:nvSpPr>
        <p:spPr>
          <a:xfrm>
            <a:off x="500770" y="4891577"/>
            <a:ext cx="1823231"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D9EE10E-BEC1-4273-A443-749A7BCA60D7}"/>
              </a:ext>
            </a:extLst>
          </p:cNvPr>
          <p:cNvSpPr/>
          <p:nvPr/>
        </p:nvSpPr>
        <p:spPr>
          <a:xfrm>
            <a:off x="2596270" y="5440547"/>
            <a:ext cx="1835085" cy="4059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08123AD-4AE9-4E16-B186-26F7DC2D613E}"/>
              </a:ext>
            </a:extLst>
          </p:cNvPr>
          <p:cNvSpPr/>
          <p:nvPr/>
        </p:nvSpPr>
        <p:spPr>
          <a:xfrm>
            <a:off x="2586331" y="5235010"/>
            <a:ext cx="1835085" cy="204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F3BAB3F-A6A2-43FD-AA68-C9E510732D53}"/>
              </a:ext>
            </a:extLst>
          </p:cNvPr>
          <p:cNvSpPr/>
          <p:nvPr/>
        </p:nvSpPr>
        <p:spPr>
          <a:xfrm>
            <a:off x="2586331" y="4891576"/>
            <a:ext cx="1835085" cy="344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1D8E3B7-D6D0-4952-ABB2-1C6E221D1567}"/>
              </a:ext>
            </a:extLst>
          </p:cNvPr>
          <p:cNvSpPr/>
          <p:nvPr/>
        </p:nvSpPr>
        <p:spPr>
          <a:xfrm>
            <a:off x="4687528" y="5698964"/>
            <a:ext cx="1835085" cy="1537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A537E8-63FE-4E01-92DA-9C6BF4C847C5}"/>
              </a:ext>
            </a:extLst>
          </p:cNvPr>
          <p:cNvSpPr/>
          <p:nvPr/>
        </p:nvSpPr>
        <p:spPr>
          <a:xfrm>
            <a:off x="4683377" y="5459470"/>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5341AE1-0C7C-4893-AC4F-65F7B7639D3E}"/>
              </a:ext>
            </a:extLst>
          </p:cNvPr>
          <p:cNvSpPr/>
          <p:nvPr/>
        </p:nvSpPr>
        <p:spPr>
          <a:xfrm>
            <a:off x="4683377" y="5103556"/>
            <a:ext cx="1835085"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D7D5F47-4515-4CD0-81A5-B50F14D8F565}"/>
              </a:ext>
            </a:extLst>
          </p:cNvPr>
          <p:cNvSpPr/>
          <p:nvPr/>
        </p:nvSpPr>
        <p:spPr>
          <a:xfrm>
            <a:off x="6794512" y="5600660"/>
            <a:ext cx="1835085" cy="24262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B94F93C-D8E9-4E6F-BD7A-8539A10DBC52}"/>
              </a:ext>
            </a:extLst>
          </p:cNvPr>
          <p:cNvSpPr/>
          <p:nvPr/>
        </p:nvSpPr>
        <p:spPr>
          <a:xfrm>
            <a:off x="6784573" y="5353269"/>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887F49E-BE7F-4FA2-BD3D-118C4D03ACAC}"/>
              </a:ext>
            </a:extLst>
          </p:cNvPr>
          <p:cNvSpPr/>
          <p:nvPr/>
        </p:nvSpPr>
        <p:spPr>
          <a:xfrm>
            <a:off x="6784573" y="5095628"/>
            <a:ext cx="1835085" cy="2426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D03D4A-E7E8-436A-881A-9D601FA11962}"/>
              </a:ext>
            </a:extLst>
          </p:cNvPr>
          <p:cNvSpPr/>
          <p:nvPr/>
        </p:nvSpPr>
        <p:spPr>
          <a:xfrm>
            <a:off x="2526384" y="5383773"/>
            <a:ext cx="1957837" cy="536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2">
            <a:extLst>
              <a:ext uri="{FF2B5EF4-FFF2-40B4-BE49-F238E27FC236}">
                <a16:creationId xmlns:a16="http://schemas.microsoft.com/office/drawing/2014/main" id="{4FDA9F94-E939-41FA-8E60-93A8DE68461E}"/>
              </a:ext>
            </a:extLst>
          </p:cNvPr>
          <p:cNvSpPr txBox="1">
            <a:spLocks/>
          </p:cNvSpPr>
          <p:nvPr/>
        </p:nvSpPr>
        <p:spPr>
          <a:xfrm>
            <a:off x="156944" y="1112367"/>
            <a:ext cx="8778333" cy="623078"/>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VM memory acquisition collects VM physical memory (i.e. part of the host physical memory) and VM </a:t>
            </a:r>
            <a:r>
              <a:rPr lang="en-US" sz="2000" b="1" dirty="0" err="1">
                <a:latin typeface="Courier New" panose="02070309020205020404" pitchFamily="49" charset="0"/>
                <a:cs typeface="Courier New" panose="02070309020205020404" pitchFamily="49" charset="0"/>
              </a:rPr>
              <a:t>pagefiles</a:t>
            </a:r>
            <a:endParaRPr lang="en-US" sz="2000" b="1" dirty="0">
              <a:latin typeface="Courier New" panose="02070309020205020404" pitchFamily="49" charset="0"/>
              <a:cs typeface="Courier New" panose="02070309020205020404" pitchFamily="49" charset="0"/>
            </a:endParaRPr>
          </a:p>
        </p:txBody>
      </p:sp>
      <p:sp>
        <p:nvSpPr>
          <p:cNvPr id="77" name="Rectangle 76">
            <a:extLst>
              <a:ext uri="{FF2B5EF4-FFF2-40B4-BE49-F238E27FC236}">
                <a16:creationId xmlns:a16="http://schemas.microsoft.com/office/drawing/2014/main" id="{908B75FB-A54E-424B-B38A-1837F96B4AFF}"/>
              </a:ext>
            </a:extLst>
          </p:cNvPr>
          <p:cNvSpPr/>
          <p:nvPr/>
        </p:nvSpPr>
        <p:spPr>
          <a:xfrm>
            <a:off x="4625487" y="5642221"/>
            <a:ext cx="1957837" cy="277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5974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1156207" y="105660"/>
            <a:ext cx="6831587" cy="708178"/>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Type II Hypervisor</a:t>
            </a:r>
          </a:p>
          <a:p>
            <a:pPr algn="ctr">
              <a:lnSpc>
                <a:spcPct val="100000"/>
              </a:lnSpc>
            </a:pPr>
            <a:r>
              <a:rPr lang="en-US" sz="2800" b="1" dirty="0">
                <a:latin typeface="Courier New" panose="02070309020205020404" pitchFamily="49" charset="0"/>
                <a:cs typeface="Courier New" panose="02070309020205020404" pitchFamily="49" charset="0"/>
              </a:rPr>
              <a:t>Host Memory Acquisition</a:t>
            </a:r>
            <a:endParaRPr lang="en-US" sz="28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C5B25F45-AF2C-4CFE-ADAB-CF6D47879EDC}"/>
              </a:ext>
            </a:extLst>
          </p:cNvPr>
          <p:cNvSpPr/>
          <p:nvPr/>
        </p:nvSpPr>
        <p:spPr>
          <a:xfrm>
            <a:off x="408275" y="4302706"/>
            <a:ext cx="8326496" cy="2221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58AA59-B3C3-4DE2-8A88-C05B6A4C5F94}"/>
              </a:ext>
            </a:extLst>
          </p:cNvPr>
          <p:cNvSpPr/>
          <p:nvPr/>
        </p:nvSpPr>
        <p:spPr>
          <a:xfrm>
            <a:off x="487581" y="448730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F960396-7A60-46DB-8CE3-A511581D1496}"/>
              </a:ext>
            </a:extLst>
          </p:cNvPr>
          <p:cNvSpPr txBox="1"/>
          <p:nvPr/>
        </p:nvSpPr>
        <p:spPr>
          <a:xfrm>
            <a:off x="6835964" y="6511403"/>
            <a:ext cx="1976823"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Host Hardware</a:t>
            </a:r>
          </a:p>
        </p:txBody>
      </p:sp>
      <p:sp>
        <p:nvSpPr>
          <p:cNvPr id="21" name="TextBox 20">
            <a:extLst>
              <a:ext uri="{FF2B5EF4-FFF2-40B4-BE49-F238E27FC236}">
                <a16:creationId xmlns:a16="http://schemas.microsoft.com/office/drawing/2014/main" id="{6E96993F-1C08-4855-B480-92165DFD01CF}"/>
              </a:ext>
            </a:extLst>
          </p:cNvPr>
          <p:cNvSpPr txBox="1"/>
          <p:nvPr/>
        </p:nvSpPr>
        <p:spPr>
          <a:xfrm>
            <a:off x="3032156" y="3729681"/>
            <a:ext cx="3079689"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Host Operating System</a:t>
            </a:r>
          </a:p>
        </p:txBody>
      </p:sp>
      <p:sp>
        <p:nvSpPr>
          <p:cNvPr id="29" name="Rectangle: Rounded Corners 28">
            <a:extLst>
              <a:ext uri="{FF2B5EF4-FFF2-40B4-BE49-F238E27FC236}">
                <a16:creationId xmlns:a16="http://schemas.microsoft.com/office/drawing/2014/main" id="{0ECA89F9-3817-4D41-B9B0-9DC83DEF0BC5}"/>
              </a:ext>
            </a:extLst>
          </p:cNvPr>
          <p:cNvSpPr/>
          <p:nvPr/>
        </p:nvSpPr>
        <p:spPr>
          <a:xfrm>
            <a:off x="404955" y="3105416"/>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558D11E-281F-4639-B9C0-EE0D28EA2395}"/>
              </a:ext>
            </a:extLst>
          </p:cNvPr>
          <p:cNvSpPr txBox="1"/>
          <p:nvPr/>
        </p:nvSpPr>
        <p:spPr>
          <a:xfrm>
            <a:off x="3790376" y="3147766"/>
            <a:ext cx="1563248"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Hypervisor</a:t>
            </a:r>
          </a:p>
        </p:txBody>
      </p:sp>
      <p:sp>
        <p:nvSpPr>
          <p:cNvPr id="36" name="Rectangle: Rounded Corners 35">
            <a:extLst>
              <a:ext uri="{FF2B5EF4-FFF2-40B4-BE49-F238E27FC236}">
                <a16:creationId xmlns:a16="http://schemas.microsoft.com/office/drawing/2014/main" id="{9B38D025-4FF3-4B7C-92EF-B475BA4B1CBA}"/>
              </a:ext>
            </a:extLst>
          </p:cNvPr>
          <p:cNvSpPr/>
          <p:nvPr/>
        </p:nvSpPr>
        <p:spPr>
          <a:xfrm>
            <a:off x="397673" y="193691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A8647EA-F60A-4CAC-B734-79619554BADE}"/>
              </a:ext>
            </a:extLst>
          </p:cNvPr>
          <p:cNvSpPr txBox="1"/>
          <p:nvPr/>
        </p:nvSpPr>
        <p:spPr>
          <a:xfrm>
            <a:off x="2431789" y="1607189"/>
            <a:ext cx="801823" cy="33855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VM #1</a:t>
            </a:r>
          </a:p>
        </p:txBody>
      </p:sp>
      <p:sp>
        <p:nvSpPr>
          <p:cNvPr id="40" name="Rectangle: Rounded Corners 39">
            <a:extLst>
              <a:ext uri="{FF2B5EF4-FFF2-40B4-BE49-F238E27FC236}">
                <a16:creationId xmlns:a16="http://schemas.microsoft.com/office/drawing/2014/main" id="{96A7A473-B6F1-468C-B64C-28E1EF893CF9}"/>
              </a:ext>
            </a:extLst>
          </p:cNvPr>
          <p:cNvSpPr/>
          <p:nvPr/>
        </p:nvSpPr>
        <p:spPr>
          <a:xfrm>
            <a:off x="484525" y="202508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9E02E3D-48FC-4103-958F-B27EB768872A}"/>
              </a:ext>
            </a:extLst>
          </p:cNvPr>
          <p:cNvSpPr txBox="1"/>
          <p:nvPr/>
        </p:nvSpPr>
        <p:spPr>
          <a:xfrm>
            <a:off x="484525" y="211504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CPU</a:t>
            </a:r>
          </a:p>
        </p:txBody>
      </p:sp>
      <p:sp>
        <p:nvSpPr>
          <p:cNvPr id="45" name="Rectangle: Rounded Corners 44">
            <a:extLst>
              <a:ext uri="{FF2B5EF4-FFF2-40B4-BE49-F238E27FC236}">
                <a16:creationId xmlns:a16="http://schemas.microsoft.com/office/drawing/2014/main" id="{9453BE1A-57D5-45ED-8A1C-48BDC4F232E6}"/>
              </a:ext>
            </a:extLst>
          </p:cNvPr>
          <p:cNvSpPr/>
          <p:nvPr/>
        </p:nvSpPr>
        <p:spPr>
          <a:xfrm>
            <a:off x="1125137" y="202508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A91E911-118F-46D2-B0C8-CAB965D7DDE4}"/>
              </a:ext>
            </a:extLst>
          </p:cNvPr>
          <p:cNvSpPr txBox="1"/>
          <p:nvPr/>
        </p:nvSpPr>
        <p:spPr>
          <a:xfrm>
            <a:off x="1192263" y="210448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20</a:t>
            </a:r>
          </a:p>
          <a:p>
            <a:pPr algn="ctr"/>
            <a:r>
              <a:rPr lang="en-US" b="1" dirty="0">
                <a:latin typeface="Courier New" panose="02070309020205020404" pitchFamily="49" charset="0"/>
                <a:cs typeface="Courier New" panose="02070309020205020404" pitchFamily="49" charset="0"/>
              </a:rPr>
              <a:t>GB</a:t>
            </a:r>
          </a:p>
        </p:txBody>
      </p:sp>
      <p:sp>
        <p:nvSpPr>
          <p:cNvPr id="47" name="Rectangle: Rounded Corners 46">
            <a:extLst>
              <a:ext uri="{FF2B5EF4-FFF2-40B4-BE49-F238E27FC236}">
                <a16:creationId xmlns:a16="http://schemas.microsoft.com/office/drawing/2014/main" id="{F540F72F-3942-4A7C-A942-D71283D40F1C}"/>
              </a:ext>
            </a:extLst>
          </p:cNvPr>
          <p:cNvSpPr/>
          <p:nvPr/>
        </p:nvSpPr>
        <p:spPr>
          <a:xfrm>
            <a:off x="1761761" y="202508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06B0FA9-74B8-4CA1-9B31-37C2228CAE9E}"/>
              </a:ext>
            </a:extLst>
          </p:cNvPr>
          <p:cNvSpPr txBox="1"/>
          <p:nvPr/>
        </p:nvSpPr>
        <p:spPr>
          <a:xfrm>
            <a:off x="1759958" y="210448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500</a:t>
            </a:r>
          </a:p>
          <a:p>
            <a:pPr algn="ctr"/>
            <a:r>
              <a:rPr lang="en-US" b="1" dirty="0">
                <a:latin typeface="Courier New" panose="02070309020205020404" pitchFamily="49" charset="0"/>
                <a:cs typeface="Courier New" panose="02070309020205020404" pitchFamily="49" charset="0"/>
              </a:rPr>
              <a:t>GB</a:t>
            </a:r>
          </a:p>
        </p:txBody>
      </p:sp>
      <p:sp>
        <p:nvSpPr>
          <p:cNvPr id="49" name="Rectangle: Rounded Corners 48">
            <a:extLst>
              <a:ext uri="{FF2B5EF4-FFF2-40B4-BE49-F238E27FC236}">
                <a16:creationId xmlns:a16="http://schemas.microsoft.com/office/drawing/2014/main" id="{5891BED0-E639-4A86-A42E-D7B4C72CEAF7}"/>
              </a:ext>
            </a:extLst>
          </p:cNvPr>
          <p:cNvSpPr/>
          <p:nvPr/>
        </p:nvSpPr>
        <p:spPr>
          <a:xfrm>
            <a:off x="2408708" y="2025085"/>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BEA6C67-F167-4522-AEA2-095AF237A3EC}"/>
              </a:ext>
            </a:extLst>
          </p:cNvPr>
          <p:cNvSpPr txBox="1"/>
          <p:nvPr/>
        </p:nvSpPr>
        <p:spPr>
          <a:xfrm>
            <a:off x="2406905" y="210448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225" name="TextBox 224">
            <a:extLst>
              <a:ext uri="{FF2B5EF4-FFF2-40B4-BE49-F238E27FC236}">
                <a16:creationId xmlns:a16="http://schemas.microsoft.com/office/drawing/2014/main" id="{5C503FAD-CA7C-4B73-BD34-92B94ED18CB4}"/>
              </a:ext>
            </a:extLst>
          </p:cNvPr>
          <p:cNvSpPr txBox="1"/>
          <p:nvPr/>
        </p:nvSpPr>
        <p:spPr>
          <a:xfrm>
            <a:off x="906607" y="612441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8 CPUs</a:t>
            </a:r>
          </a:p>
        </p:txBody>
      </p:sp>
      <p:sp>
        <p:nvSpPr>
          <p:cNvPr id="52" name="TextBox 51">
            <a:extLst>
              <a:ext uri="{FF2B5EF4-FFF2-40B4-BE49-F238E27FC236}">
                <a16:creationId xmlns:a16="http://schemas.microsoft.com/office/drawing/2014/main" id="{A1CA4FC3-50F6-48E8-AD4B-563BC4B37B07}"/>
              </a:ext>
            </a:extLst>
          </p:cNvPr>
          <p:cNvSpPr txBox="1"/>
          <p:nvPr/>
        </p:nvSpPr>
        <p:spPr>
          <a:xfrm>
            <a:off x="3147646" y="612441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64 GB</a:t>
            </a:r>
          </a:p>
        </p:txBody>
      </p:sp>
      <p:sp>
        <p:nvSpPr>
          <p:cNvPr id="53" name="TextBox 52">
            <a:extLst>
              <a:ext uri="{FF2B5EF4-FFF2-40B4-BE49-F238E27FC236}">
                <a16:creationId xmlns:a16="http://schemas.microsoft.com/office/drawing/2014/main" id="{CA4B1AF3-C605-4300-A719-966169E97C50}"/>
              </a:ext>
            </a:extLst>
          </p:cNvPr>
          <p:cNvSpPr txBox="1"/>
          <p:nvPr/>
        </p:nvSpPr>
        <p:spPr>
          <a:xfrm>
            <a:off x="5254269" y="6124416"/>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10 TB</a:t>
            </a:r>
          </a:p>
        </p:txBody>
      </p:sp>
      <p:sp>
        <p:nvSpPr>
          <p:cNvPr id="54" name="TextBox 53">
            <a:extLst>
              <a:ext uri="{FF2B5EF4-FFF2-40B4-BE49-F238E27FC236}">
                <a16:creationId xmlns:a16="http://schemas.microsoft.com/office/drawing/2014/main" id="{78E34E6F-FCD4-4B01-8369-89B5C9896AB2}"/>
              </a:ext>
            </a:extLst>
          </p:cNvPr>
          <p:cNvSpPr txBox="1"/>
          <p:nvPr/>
        </p:nvSpPr>
        <p:spPr>
          <a:xfrm>
            <a:off x="7186932" y="6124416"/>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 NICs</a:t>
            </a:r>
          </a:p>
        </p:txBody>
      </p:sp>
      <p:sp>
        <p:nvSpPr>
          <p:cNvPr id="55" name="Rectangle: Rounded Corners 54">
            <a:extLst>
              <a:ext uri="{FF2B5EF4-FFF2-40B4-BE49-F238E27FC236}">
                <a16:creationId xmlns:a16="http://schemas.microsoft.com/office/drawing/2014/main" id="{F33423C0-669E-46D0-99CE-EDFF5906BB48}"/>
              </a:ext>
            </a:extLst>
          </p:cNvPr>
          <p:cNvSpPr/>
          <p:nvPr/>
        </p:nvSpPr>
        <p:spPr>
          <a:xfrm>
            <a:off x="3210395" y="193691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C25A97-857A-4371-818D-293042742C69}"/>
              </a:ext>
            </a:extLst>
          </p:cNvPr>
          <p:cNvSpPr txBox="1"/>
          <p:nvPr/>
        </p:nvSpPr>
        <p:spPr>
          <a:xfrm>
            <a:off x="5244511" y="1607189"/>
            <a:ext cx="801823" cy="338554"/>
          </a:xfrm>
          <a:prstGeom prst="rect">
            <a:avLst/>
          </a:prstGeom>
          <a:noFill/>
        </p:spPr>
        <p:txBody>
          <a:bodyPr wrap="none" rtlCol="0">
            <a:spAutoFit/>
          </a:bodyPr>
          <a:lstStyle/>
          <a:p>
            <a:r>
              <a:rPr lang="en-US" sz="1600" b="1" dirty="0">
                <a:solidFill>
                  <a:srgbClr val="0070C0"/>
                </a:solidFill>
                <a:latin typeface="Courier New" panose="02070309020205020404" pitchFamily="49" charset="0"/>
                <a:cs typeface="Courier New" panose="02070309020205020404" pitchFamily="49" charset="0"/>
              </a:rPr>
              <a:t>VM #2</a:t>
            </a:r>
          </a:p>
        </p:txBody>
      </p:sp>
      <p:sp>
        <p:nvSpPr>
          <p:cNvPr id="57" name="Rectangle: Rounded Corners 56">
            <a:extLst>
              <a:ext uri="{FF2B5EF4-FFF2-40B4-BE49-F238E27FC236}">
                <a16:creationId xmlns:a16="http://schemas.microsoft.com/office/drawing/2014/main" id="{926E8AC8-504E-4FEC-AAD6-7662F26EDB01}"/>
              </a:ext>
            </a:extLst>
          </p:cNvPr>
          <p:cNvSpPr/>
          <p:nvPr/>
        </p:nvSpPr>
        <p:spPr>
          <a:xfrm>
            <a:off x="3297247" y="202508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978BF62-9A0F-4E94-BDFA-093E7A7F7CF1}"/>
              </a:ext>
            </a:extLst>
          </p:cNvPr>
          <p:cNvSpPr txBox="1"/>
          <p:nvPr/>
        </p:nvSpPr>
        <p:spPr>
          <a:xfrm>
            <a:off x="3297247" y="211504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59" name="Rectangle: Rounded Corners 58">
            <a:extLst>
              <a:ext uri="{FF2B5EF4-FFF2-40B4-BE49-F238E27FC236}">
                <a16:creationId xmlns:a16="http://schemas.microsoft.com/office/drawing/2014/main" id="{D2920555-BB47-4DA3-95D5-292AA3B81844}"/>
              </a:ext>
            </a:extLst>
          </p:cNvPr>
          <p:cNvSpPr/>
          <p:nvPr/>
        </p:nvSpPr>
        <p:spPr>
          <a:xfrm>
            <a:off x="3937859" y="202508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EDE8772-D45A-4715-946A-3B61F2DFC915}"/>
              </a:ext>
            </a:extLst>
          </p:cNvPr>
          <p:cNvSpPr txBox="1"/>
          <p:nvPr/>
        </p:nvSpPr>
        <p:spPr>
          <a:xfrm>
            <a:off x="4004985" y="210448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a:t>
            </a:r>
          </a:p>
          <a:p>
            <a:pPr algn="ctr"/>
            <a:r>
              <a:rPr lang="en-US" b="1" dirty="0">
                <a:latin typeface="Courier New" panose="02070309020205020404" pitchFamily="49" charset="0"/>
                <a:cs typeface="Courier New" panose="02070309020205020404" pitchFamily="49" charset="0"/>
              </a:rPr>
              <a:t>GB</a:t>
            </a:r>
          </a:p>
        </p:txBody>
      </p:sp>
      <p:sp>
        <p:nvSpPr>
          <p:cNvPr id="61" name="Rectangle: Rounded Corners 60">
            <a:extLst>
              <a:ext uri="{FF2B5EF4-FFF2-40B4-BE49-F238E27FC236}">
                <a16:creationId xmlns:a16="http://schemas.microsoft.com/office/drawing/2014/main" id="{3CA40B09-E8A4-4C85-BC73-A68AD815B911}"/>
              </a:ext>
            </a:extLst>
          </p:cNvPr>
          <p:cNvSpPr/>
          <p:nvPr/>
        </p:nvSpPr>
        <p:spPr>
          <a:xfrm>
            <a:off x="4574483" y="202508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E62F675-A463-4AFF-A6DD-CDB2DF6E9015}"/>
              </a:ext>
            </a:extLst>
          </p:cNvPr>
          <p:cNvSpPr txBox="1"/>
          <p:nvPr/>
        </p:nvSpPr>
        <p:spPr>
          <a:xfrm>
            <a:off x="4641609" y="210448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TB</a:t>
            </a:r>
          </a:p>
        </p:txBody>
      </p:sp>
      <p:sp>
        <p:nvSpPr>
          <p:cNvPr id="63" name="Rectangle: Rounded Corners 62">
            <a:extLst>
              <a:ext uri="{FF2B5EF4-FFF2-40B4-BE49-F238E27FC236}">
                <a16:creationId xmlns:a16="http://schemas.microsoft.com/office/drawing/2014/main" id="{110ED2DF-62D1-4715-8BF0-2C532BCB5475}"/>
              </a:ext>
            </a:extLst>
          </p:cNvPr>
          <p:cNvSpPr/>
          <p:nvPr/>
        </p:nvSpPr>
        <p:spPr>
          <a:xfrm>
            <a:off x="5221430" y="2025085"/>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A205AC0-C4ED-48B3-9D99-0ADDD4B25463}"/>
              </a:ext>
            </a:extLst>
          </p:cNvPr>
          <p:cNvSpPr txBox="1"/>
          <p:nvPr/>
        </p:nvSpPr>
        <p:spPr>
          <a:xfrm>
            <a:off x="5219627" y="210448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65" name="Rectangle: Rounded Corners 64">
            <a:extLst>
              <a:ext uri="{FF2B5EF4-FFF2-40B4-BE49-F238E27FC236}">
                <a16:creationId xmlns:a16="http://schemas.microsoft.com/office/drawing/2014/main" id="{455DBF53-AC29-41E0-9459-11E4E7D47634}"/>
              </a:ext>
            </a:extLst>
          </p:cNvPr>
          <p:cNvSpPr/>
          <p:nvPr/>
        </p:nvSpPr>
        <p:spPr>
          <a:xfrm>
            <a:off x="6041374" y="1936913"/>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580FD6B-92FF-488C-84C7-18F29FBA0471}"/>
              </a:ext>
            </a:extLst>
          </p:cNvPr>
          <p:cNvSpPr txBox="1"/>
          <p:nvPr/>
        </p:nvSpPr>
        <p:spPr>
          <a:xfrm>
            <a:off x="8075490" y="1607189"/>
            <a:ext cx="801823" cy="338554"/>
          </a:xfrm>
          <a:prstGeom prst="rect">
            <a:avLst/>
          </a:prstGeom>
          <a:noFill/>
        </p:spPr>
        <p:txBody>
          <a:bodyPr wrap="none" rtlCol="0">
            <a:spAutoFit/>
          </a:bodyPr>
          <a:lstStyle/>
          <a:p>
            <a:r>
              <a:rPr lang="en-US" sz="1600" b="1" dirty="0">
                <a:solidFill>
                  <a:srgbClr val="00B050"/>
                </a:solidFill>
                <a:latin typeface="Courier New" panose="02070309020205020404" pitchFamily="49" charset="0"/>
                <a:cs typeface="Courier New" panose="02070309020205020404" pitchFamily="49" charset="0"/>
              </a:rPr>
              <a:t>VM #3</a:t>
            </a:r>
          </a:p>
        </p:txBody>
      </p:sp>
      <p:sp>
        <p:nvSpPr>
          <p:cNvPr id="67" name="Rectangle: Rounded Corners 66">
            <a:extLst>
              <a:ext uri="{FF2B5EF4-FFF2-40B4-BE49-F238E27FC236}">
                <a16:creationId xmlns:a16="http://schemas.microsoft.com/office/drawing/2014/main" id="{D8BAF31C-7A2E-447E-83D7-23310126EE71}"/>
              </a:ext>
            </a:extLst>
          </p:cNvPr>
          <p:cNvSpPr/>
          <p:nvPr/>
        </p:nvSpPr>
        <p:spPr>
          <a:xfrm>
            <a:off x="6128226" y="202508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F91AEFD-20DA-4345-A3B4-944A1CB53C27}"/>
              </a:ext>
            </a:extLst>
          </p:cNvPr>
          <p:cNvSpPr txBox="1"/>
          <p:nvPr/>
        </p:nvSpPr>
        <p:spPr>
          <a:xfrm>
            <a:off x="6128226" y="211504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69" name="Rectangle: Rounded Corners 68">
            <a:extLst>
              <a:ext uri="{FF2B5EF4-FFF2-40B4-BE49-F238E27FC236}">
                <a16:creationId xmlns:a16="http://schemas.microsoft.com/office/drawing/2014/main" id="{A7EA1C1F-FD30-4643-BD71-71EBF18B40C8}"/>
              </a:ext>
            </a:extLst>
          </p:cNvPr>
          <p:cNvSpPr/>
          <p:nvPr/>
        </p:nvSpPr>
        <p:spPr>
          <a:xfrm>
            <a:off x="6768838" y="202508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0995C19-BDD8-4B87-AA40-C0659CB55DB6}"/>
              </a:ext>
            </a:extLst>
          </p:cNvPr>
          <p:cNvSpPr txBox="1"/>
          <p:nvPr/>
        </p:nvSpPr>
        <p:spPr>
          <a:xfrm>
            <a:off x="6835964" y="210448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10</a:t>
            </a:r>
          </a:p>
          <a:p>
            <a:pPr algn="ctr"/>
            <a:r>
              <a:rPr lang="en-US" b="1" dirty="0">
                <a:latin typeface="Courier New" panose="02070309020205020404" pitchFamily="49" charset="0"/>
                <a:cs typeface="Courier New" panose="02070309020205020404" pitchFamily="49" charset="0"/>
              </a:rPr>
              <a:t>GB</a:t>
            </a:r>
          </a:p>
        </p:txBody>
      </p:sp>
      <p:sp>
        <p:nvSpPr>
          <p:cNvPr id="71" name="Rectangle: Rounded Corners 70">
            <a:extLst>
              <a:ext uri="{FF2B5EF4-FFF2-40B4-BE49-F238E27FC236}">
                <a16:creationId xmlns:a16="http://schemas.microsoft.com/office/drawing/2014/main" id="{9519C3F8-7A88-4E95-99DB-E85FF2A61F55}"/>
              </a:ext>
            </a:extLst>
          </p:cNvPr>
          <p:cNvSpPr/>
          <p:nvPr/>
        </p:nvSpPr>
        <p:spPr>
          <a:xfrm>
            <a:off x="7405462" y="202508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14C7D9E-A6EA-4CC3-84C3-023A9DA49E1D}"/>
              </a:ext>
            </a:extLst>
          </p:cNvPr>
          <p:cNvSpPr txBox="1"/>
          <p:nvPr/>
        </p:nvSpPr>
        <p:spPr>
          <a:xfrm>
            <a:off x="7472588" y="2104484"/>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TB</a:t>
            </a:r>
          </a:p>
        </p:txBody>
      </p:sp>
      <p:sp>
        <p:nvSpPr>
          <p:cNvPr id="73" name="Rectangle: Rounded Corners 72">
            <a:extLst>
              <a:ext uri="{FF2B5EF4-FFF2-40B4-BE49-F238E27FC236}">
                <a16:creationId xmlns:a16="http://schemas.microsoft.com/office/drawing/2014/main" id="{179851F1-E0C5-4C73-B2F2-8E92D5BB419C}"/>
              </a:ext>
            </a:extLst>
          </p:cNvPr>
          <p:cNvSpPr/>
          <p:nvPr/>
        </p:nvSpPr>
        <p:spPr>
          <a:xfrm>
            <a:off x="8052409" y="2025085"/>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BB0737C-6F80-4888-9B95-6A2583333B22}"/>
              </a:ext>
            </a:extLst>
          </p:cNvPr>
          <p:cNvSpPr txBox="1"/>
          <p:nvPr/>
        </p:nvSpPr>
        <p:spPr>
          <a:xfrm>
            <a:off x="8050606" y="2104484"/>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75" name="Rectangle: Rounded Corners 74">
            <a:extLst>
              <a:ext uri="{FF2B5EF4-FFF2-40B4-BE49-F238E27FC236}">
                <a16:creationId xmlns:a16="http://schemas.microsoft.com/office/drawing/2014/main" id="{999B38D9-04DC-4EE9-A4E1-AF538CFB7CFD}"/>
              </a:ext>
            </a:extLst>
          </p:cNvPr>
          <p:cNvSpPr/>
          <p:nvPr/>
        </p:nvSpPr>
        <p:spPr>
          <a:xfrm>
            <a:off x="404955" y="3673283"/>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4D3FAC4-288C-48BA-B988-914263BF333B}"/>
              </a:ext>
            </a:extLst>
          </p:cNvPr>
          <p:cNvSpPr/>
          <p:nvPr/>
        </p:nvSpPr>
        <p:spPr>
          <a:xfrm>
            <a:off x="2584627" y="447584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184EA22-E17C-429B-A831-E3BF7524E1DD}"/>
              </a:ext>
            </a:extLst>
          </p:cNvPr>
          <p:cNvSpPr/>
          <p:nvPr/>
        </p:nvSpPr>
        <p:spPr>
          <a:xfrm>
            <a:off x="4683086" y="4475847"/>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4ABDCB-0F09-4993-9842-2D2EAF4E5CC7}"/>
              </a:ext>
            </a:extLst>
          </p:cNvPr>
          <p:cNvSpPr/>
          <p:nvPr/>
        </p:nvSpPr>
        <p:spPr>
          <a:xfrm>
            <a:off x="6782869" y="4475849"/>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AD0A3A3-5191-413F-9B45-73A56D2DE8F5}"/>
              </a:ext>
            </a:extLst>
          </p:cNvPr>
          <p:cNvSpPr/>
          <p:nvPr/>
        </p:nvSpPr>
        <p:spPr>
          <a:xfrm>
            <a:off x="511372" y="5857661"/>
            <a:ext cx="1833170" cy="2199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2553E73-1202-436A-8F91-12366C557369}"/>
              </a:ext>
            </a:extLst>
          </p:cNvPr>
          <p:cNvSpPr/>
          <p:nvPr/>
        </p:nvSpPr>
        <p:spPr>
          <a:xfrm>
            <a:off x="503801" y="5473017"/>
            <a:ext cx="1822778" cy="3676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41FC0CF-CD63-499C-AE31-5937E78B1EF1}"/>
              </a:ext>
            </a:extLst>
          </p:cNvPr>
          <p:cNvSpPr/>
          <p:nvPr/>
        </p:nvSpPr>
        <p:spPr>
          <a:xfrm>
            <a:off x="511372" y="5107017"/>
            <a:ext cx="1823231"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D9EE10E-BEC1-4273-A443-749A7BCA60D7}"/>
              </a:ext>
            </a:extLst>
          </p:cNvPr>
          <p:cNvSpPr/>
          <p:nvPr/>
        </p:nvSpPr>
        <p:spPr>
          <a:xfrm>
            <a:off x="2606872" y="5655987"/>
            <a:ext cx="1835085" cy="4059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08123AD-4AE9-4E16-B186-26F7DC2D613E}"/>
              </a:ext>
            </a:extLst>
          </p:cNvPr>
          <p:cNvSpPr/>
          <p:nvPr/>
        </p:nvSpPr>
        <p:spPr>
          <a:xfrm>
            <a:off x="2596933" y="5450450"/>
            <a:ext cx="1835085" cy="204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F3BAB3F-A6A2-43FD-AA68-C9E510732D53}"/>
              </a:ext>
            </a:extLst>
          </p:cNvPr>
          <p:cNvSpPr/>
          <p:nvPr/>
        </p:nvSpPr>
        <p:spPr>
          <a:xfrm>
            <a:off x="2596933" y="5107016"/>
            <a:ext cx="1835085" cy="344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1D8E3B7-D6D0-4952-ABB2-1C6E221D1567}"/>
              </a:ext>
            </a:extLst>
          </p:cNvPr>
          <p:cNvSpPr/>
          <p:nvPr/>
        </p:nvSpPr>
        <p:spPr>
          <a:xfrm>
            <a:off x="4698130" y="5914404"/>
            <a:ext cx="1835085" cy="1537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A537E8-63FE-4E01-92DA-9C6BF4C847C5}"/>
              </a:ext>
            </a:extLst>
          </p:cNvPr>
          <p:cNvSpPr/>
          <p:nvPr/>
        </p:nvSpPr>
        <p:spPr>
          <a:xfrm>
            <a:off x="4693979" y="5674910"/>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5341AE1-0C7C-4893-AC4F-65F7B7639D3E}"/>
              </a:ext>
            </a:extLst>
          </p:cNvPr>
          <p:cNvSpPr/>
          <p:nvPr/>
        </p:nvSpPr>
        <p:spPr>
          <a:xfrm>
            <a:off x="4693979" y="5318996"/>
            <a:ext cx="1835085"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D7D5F47-4515-4CD0-81A5-B50F14D8F565}"/>
              </a:ext>
            </a:extLst>
          </p:cNvPr>
          <p:cNvSpPr/>
          <p:nvPr/>
        </p:nvSpPr>
        <p:spPr>
          <a:xfrm>
            <a:off x="6805114" y="5816100"/>
            <a:ext cx="1835085" cy="24262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B94F93C-D8E9-4E6F-BD7A-8539A10DBC52}"/>
              </a:ext>
            </a:extLst>
          </p:cNvPr>
          <p:cNvSpPr/>
          <p:nvPr/>
        </p:nvSpPr>
        <p:spPr>
          <a:xfrm>
            <a:off x="6795175" y="5568709"/>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887F49E-BE7F-4FA2-BD3D-118C4D03ACAC}"/>
              </a:ext>
            </a:extLst>
          </p:cNvPr>
          <p:cNvSpPr/>
          <p:nvPr/>
        </p:nvSpPr>
        <p:spPr>
          <a:xfrm>
            <a:off x="6795175" y="5311068"/>
            <a:ext cx="1835085" cy="2426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EFFA3FA-48D5-4A4A-A895-A92658EF7048}"/>
              </a:ext>
            </a:extLst>
          </p:cNvPr>
          <p:cNvSpPr/>
          <p:nvPr/>
        </p:nvSpPr>
        <p:spPr>
          <a:xfrm>
            <a:off x="2535811" y="4401812"/>
            <a:ext cx="1957837" cy="1763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ontent Placeholder 2">
            <a:extLst>
              <a:ext uri="{FF2B5EF4-FFF2-40B4-BE49-F238E27FC236}">
                <a16:creationId xmlns:a16="http://schemas.microsoft.com/office/drawing/2014/main" id="{9A9F8079-E3A0-48A4-BEE3-CFCDBA90660E}"/>
              </a:ext>
            </a:extLst>
          </p:cNvPr>
          <p:cNvSpPr txBox="1">
            <a:spLocks/>
          </p:cNvSpPr>
          <p:nvPr/>
        </p:nvSpPr>
        <p:spPr>
          <a:xfrm>
            <a:off x="156944" y="1084086"/>
            <a:ext cx="8778333" cy="623078"/>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Host memory acquisition collects the entire host physical memory and host </a:t>
            </a:r>
            <a:r>
              <a:rPr lang="en-US" sz="1800" b="1" dirty="0" err="1">
                <a:latin typeface="Courier New" panose="02070309020205020404" pitchFamily="49" charset="0"/>
                <a:cs typeface="Courier New" panose="02070309020205020404" pitchFamily="49" charset="0"/>
              </a:rPr>
              <a:t>pagefiles</a:t>
            </a:r>
            <a:endParaRPr lang="en-US" sz="1800" b="1" dirty="0">
              <a:latin typeface="Courier New" panose="02070309020205020404" pitchFamily="49" charset="0"/>
              <a:cs typeface="Courier New" panose="02070309020205020404" pitchFamily="49" charset="0"/>
            </a:endParaRPr>
          </a:p>
        </p:txBody>
      </p:sp>
      <p:sp>
        <p:nvSpPr>
          <p:cNvPr id="79" name="Rectangle 78">
            <a:extLst>
              <a:ext uri="{FF2B5EF4-FFF2-40B4-BE49-F238E27FC236}">
                <a16:creationId xmlns:a16="http://schemas.microsoft.com/office/drawing/2014/main" id="{4CC72C46-3832-4894-88A7-5E748D1364B0}"/>
              </a:ext>
            </a:extLst>
          </p:cNvPr>
          <p:cNvSpPr/>
          <p:nvPr/>
        </p:nvSpPr>
        <p:spPr>
          <a:xfrm>
            <a:off x="4641609" y="4397365"/>
            <a:ext cx="1957837" cy="1763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0390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1156207" y="105660"/>
            <a:ext cx="6831587" cy="708178"/>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Type II Hypervisor</a:t>
            </a:r>
          </a:p>
          <a:p>
            <a:pPr algn="ctr">
              <a:lnSpc>
                <a:spcPct val="100000"/>
              </a:lnSpc>
            </a:pPr>
            <a:r>
              <a:rPr lang="en-US" sz="2800" b="1" dirty="0">
                <a:latin typeface="Courier New" panose="02070309020205020404" pitchFamily="49" charset="0"/>
                <a:cs typeface="Courier New" panose="02070309020205020404" pitchFamily="49" charset="0"/>
              </a:rPr>
              <a:t>VM Memory Acquisition</a:t>
            </a:r>
            <a:endParaRPr lang="en-US" sz="28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C5B25F45-AF2C-4CFE-ADAB-CF6D47879EDC}"/>
              </a:ext>
            </a:extLst>
          </p:cNvPr>
          <p:cNvSpPr/>
          <p:nvPr/>
        </p:nvSpPr>
        <p:spPr>
          <a:xfrm>
            <a:off x="408275" y="4085885"/>
            <a:ext cx="8326496" cy="2221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58AA59-B3C3-4DE2-8A88-C05B6A4C5F94}"/>
              </a:ext>
            </a:extLst>
          </p:cNvPr>
          <p:cNvSpPr/>
          <p:nvPr/>
        </p:nvSpPr>
        <p:spPr>
          <a:xfrm>
            <a:off x="487581" y="4270487"/>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F960396-7A60-46DB-8CE3-A511581D1496}"/>
              </a:ext>
            </a:extLst>
          </p:cNvPr>
          <p:cNvSpPr txBox="1"/>
          <p:nvPr/>
        </p:nvSpPr>
        <p:spPr>
          <a:xfrm>
            <a:off x="6835964" y="6313436"/>
            <a:ext cx="1976823"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Host Hardware</a:t>
            </a:r>
          </a:p>
        </p:txBody>
      </p:sp>
      <p:sp>
        <p:nvSpPr>
          <p:cNvPr id="21" name="TextBox 20">
            <a:extLst>
              <a:ext uri="{FF2B5EF4-FFF2-40B4-BE49-F238E27FC236}">
                <a16:creationId xmlns:a16="http://schemas.microsoft.com/office/drawing/2014/main" id="{6E96993F-1C08-4855-B480-92165DFD01CF}"/>
              </a:ext>
            </a:extLst>
          </p:cNvPr>
          <p:cNvSpPr txBox="1"/>
          <p:nvPr/>
        </p:nvSpPr>
        <p:spPr>
          <a:xfrm>
            <a:off x="3032156" y="3512860"/>
            <a:ext cx="3079689"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Host Operating System</a:t>
            </a:r>
          </a:p>
        </p:txBody>
      </p:sp>
      <p:sp>
        <p:nvSpPr>
          <p:cNvPr id="29" name="Rectangle: Rounded Corners 28">
            <a:extLst>
              <a:ext uri="{FF2B5EF4-FFF2-40B4-BE49-F238E27FC236}">
                <a16:creationId xmlns:a16="http://schemas.microsoft.com/office/drawing/2014/main" id="{0ECA89F9-3817-4D41-B9B0-9DC83DEF0BC5}"/>
              </a:ext>
            </a:extLst>
          </p:cNvPr>
          <p:cNvSpPr/>
          <p:nvPr/>
        </p:nvSpPr>
        <p:spPr>
          <a:xfrm>
            <a:off x="404955" y="2888595"/>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558D11E-281F-4639-B9C0-EE0D28EA2395}"/>
              </a:ext>
            </a:extLst>
          </p:cNvPr>
          <p:cNvSpPr txBox="1"/>
          <p:nvPr/>
        </p:nvSpPr>
        <p:spPr>
          <a:xfrm>
            <a:off x="3790376" y="2930945"/>
            <a:ext cx="1563248"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Hypervisor</a:t>
            </a:r>
          </a:p>
        </p:txBody>
      </p:sp>
      <p:sp>
        <p:nvSpPr>
          <p:cNvPr id="36" name="Rectangle: Rounded Corners 35">
            <a:extLst>
              <a:ext uri="{FF2B5EF4-FFF2-40B4-BE49-F238E27FC236}">
                <a16:creationId xmlns:a16="http://schemas.microsoft.com/office/drawing/2014/main" id="{9B38D025-4FF3-4B7C-92EF-B475BA4B1CBA}"/>
              </a:ext>
            </a:extLst>
          </p:cNvPr>
          <p:cNvSpPr/>
          <p:nvPr/>
        </p:nvSpPr>
        <p:spPr>
          <a:xfrm>
            <a:off x="397673" y="1720092"/>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A8647EA-F60A-4CAC-B734-79619554BADE}"/>
              </a:ext>
            </a:extLst>
          </p:cNvPr>
          <p:cNvSpPr txBox="1"/>
          <p:nvPr/>
        </p:nvSpPr>
        <p:spPr>
          <a:xfrm>
            <a:off x="2431789" y="1390368"/>
            <a:ext cx="801823" cy="33855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VM #1</a:t>
            </a:r>
          </a:p>
        </p:txBody>
      </p:sp>
      <p:sp>
        <p:nvSpPr>
          <p:cNvPr id="40" name="Rectangle: Rounded Corners 39">
            <a:extLst>
              <a:ext uri="{FF2B5EF4-FFF2-40B4-BE49-F238E27FC236}">
                <a16:creationId xmlns:a16="http://schemas.microsoft.com/office/drawing/2014/main" id="{96A7A473-B6F1-468C-B64C-28E1EF893CF9}"/>
              </a:ext>
            </a:extLst>
          </p:cNvPr>
          <p:cNvSpPr/>
          <p:nvPr/>
        </p:nvSpPr>
        <p:spPr>
          <a:xfrm>
            <a:off x="484525" y="1808264"/>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9E02E3D-48FC-4103-958F-B27EB768872A}"/>
              </a:ext>
            </a:extLst>
          </p:cNvPr>
          <p:cNvSpPr txBox="1"/>
          <p:nvPr/>
        </p:nvSpPr>
        <p:spPr>
          <a:xfrm>
            <a:off x="484525" y="1898222"/>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CPU</a:t>
            </a:r>
          </a:p>
        </p:txBody>
      </p:sp>
      <p:sp>
        <p:nvSpPr>
          <p:cNvPr id="45" name="Rectangle: Rounded Corners 44">
            <a:extLst>
              <a:ext uri="{FF2B5EF4-FFF2-40B4-BE49-F238E27FC236}">
                <a16:creationId xmlns:a16="http://schemas.microsoft.com/office/drawing/2014/main" id="{9453BE1A-57D5-45ED-8A1C-48BDC4F232E6}"/>
              </a:ext>
            </a:extLst>
          </p:cNvPr>
          <p:cNvSpPr/>
          <p:nvPr/>
        </p:nvSpPr>
        <p:spPr>
          <a:xfrm>
            <a:off x="1125137" y="1808264"/>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A91E911-118F-46D2-B0C8-CAB965D7DDE4}"/>
              </a:ext>
            </a:extLst>
          </p:cNvPr>
          <p:cNvSpPr txBox="1"/>
          <p:nvPr/>
        </p:nvSpPr>
        <p:spPr>
          <a:xfrm>
            <a:off x="1192263" y="1887663"/>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20</a:t>
            </a:r>
          </a:p>
          <a:p>
            <a:pPr algn="ctr"/>
            <a:r>
              <a:rPr lang="en-US" b="1" dirty="0">
                <a:latin typeface="Courier New" panose="02070309020205020404" pitchFamily="49" charset="0"/>
                <a:cs typeface="Courier New" panose="02070309020205020404" pitchFamily="49" charset="0"/>
              </a:rPr>
              <a:t>GB</a:t>
            </a:r>
          </a:p>
        </p:txBody>
      </p:sp>
      <p:sp>
        <p:nvSpPr>
          <p:cNvPr id="47" name="Rectangle: Rounded Corners 46">
            <a:extLst>
              <a:ext uri="{FF2B5EF4-FFF2-40B4-BE49-F238E27FC236}">
                <a16:creationId xmlns:a16="http://schemas.microsoft.com/office/drawing/2014/main" id="{F540F72F-3942-4A7C-A942-D71283D40F1C}"/>
              </a:ext>
            </a:extLst>
          </p:cNvPr>
          <p:cNvSpPr/>
          <p:nvPr/>
        </p:nvSpPr>
        <p:spPr>
          <a:xfrm>
            <a:off x="1761761" y="1808264"/>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06B0FA9-74B8-4CA1-9B31-37C2228CAE9E}"/>
              </a:ext>
            </a:extLst>
          </p:cNvPr>
          <p:cNvSpPr txBox="1"/>
          <p:nvPr/>
        </p:nvSpPr>
        <p:spPr>
          <a:xfrm>
            <a:off x="1759958" y="188766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500</a:t>
            </a:r>
          </a:p>
          <a:p>
            <a:pPr algn="ctr"/>
            <a:r>
              <a:rPr lang="en-US" b="1" dirty="0">
                <a:latin typeface="Courier New" panose="02070309020205020404" pitchFamily="49" charset="0"/>
                <a:cs typeface="Courier New" panose="02070309020205020404" pitchFamily="49" charset="0"/>
              </a:rPr>
              <a:t>GB</a:t>
            </a:r>
          </a:p>
        </p:txBody>
      </p:sp>
      <p:sp>
        <p:nvSpPr>
          <p:cNvPr id="49" name="Rectangle: Rounded Corners 48">
            <a:extLst>
              <a:ext uri="{FF2B5EF4-FFF2-40B4-BE49-F238E27FC236}">
                <a16:creationId xmlns:a16="http://schemas.microsoft.com/office/drawing/2014/main" id="{5891BED0-E639-4A86-A42E-D7B4C72CEAF7}"/>
              </a:ext>
            </a:extLst>
          </p:cNvPr>
          <p:cNvSpPr/>
          <p:nvPr/>
        </p:nvSpPr>
        <p:spPr>
          <a:xfrm>
            <a:off x="2408708" y="1808264"/>
            <a:ext cx="574757" cy="8288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BEA6C67-F167-4522-AEA2-095AF237A3EC}"/>
              </a:ext>
            </a:extLst>
          </p:cNvPr>
          <p:cNvSpPr txBox="1"/>
          <p:nvPr/>
        </p:nvSpPr>
        <p:spPr>
          <a:xfrm>
            <a:off x="2406905" y="188766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225" name="TextBox 224">
            <a:extLst>
              <a:ext uri="{FF2B5EF4-FFF2-40B4-BE49-F238E27FC236}">
                <a16:creationId xmlns:a16="http://schemas.microsoft.com/office/drawing/2014/main" id="{5C503FAD-CA7C-4B73-BD34-92B94ED18CB4}"/>
              </a:ext>
            </a:extLst>
          </p:cNvPr>
          <p:cNvSpPr txBox="1"/>
          <p:nvPr/>
        </p:nvSpPr>
        <p:spPr>
          <a:xfrm>
            <a:off x="906607" y="5907595"/>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8 CPUs</a:t>
            </a:r>
          </a:p>
        </p:txBody>
      </p:sp>
      <p:sp>
        <p:nvSpPr>
          <p:cNvPr id="52" name="TextBox 51">
            <a:extLst>
              <a:ext uri="{FF2B5EF4-FFF2-40B4-BE49-F238E27FC236}">
                <a16:creationId xmlns:a16="http://schemas.microsoft.com/office/drawing/2014/main" id="{A1CA4FC3-50F6-48E8-AD4B-563BC4B37B07}"/>
              </a:ext>
            </a:extLst>
          </p:cNvPr>
          <p:cNvSpPr txBox="1"/>
          <p:nvPr/>
        </p:nvSpPr>
        <p:spPr>
          <a:xfrm>
            <a:off x="3147646" y="5907595"/>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64 GB</a:t>
            </a:r>
          </a:p>
        </p:txBody>
      </p:sp>
      <p:sp>
        <p:nvSpPr>
          <p:cNvPr id="53" name="TextBox 52">
            <a:extLst>
              <a:ext uri="{FF2B5EF4-FFF2-40B4-BE49-F238E27FC236}">
                <a16:creationId xmlns:a16="http://schemas.microsoft.com/office/drawing/2014/main" id="{CA4B1AF3-C605-4300-A719-966169E97C50}"/>
              </a:ext>
            </a:extLst>
          </p:cNvPr>
          <p:cNvSpPr txBox="1"/>
          <p:nvPr/>
        </p:nvSpPr>
        <p:spPr>
          <a:xfrm>
            <a:off x="5254269" y="5907595"/>
            <a:ext cx="873957"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10 TB</a:t>
            </a:r>
          </a:p>
        </p:txBody>
      </p:sp>
      <p:sp>
        <p:nvSpPr>
          <p:cNvPr id="54" name="TextBox 53">
            <a:extLst>
              <a:ext uri="{FF2B5EF4-FFF2-40B4-BE49-F238E27FC236}">
                <a16:creationId xmlns:a16="http://schemas.microsoft.com/office/drawing/2014/main" id="{78E34E6F-FCD4-4B01-8369-89B5C9896AB2}"/>
              </a:ext>
            </a:extLst>
          </p:cNvPr>
          <p:cNvSpPr txBox="1"/>
          <p:nvPr/>
        </p:nvSpPr>
        <p:spPr>
          <a:xfrm>
            <a:off x="7186932" y="5907595"/>
            <a:ext cx="1011815" cy="369332"/>
          </a:xfrm>
          <a:prstGeom prst="rect">
            <a:avLst/>
          </a:prstGeom>
          <a:noFill/>
        </p:spPr>
        <p:txBody>
          <a:bodyPr wrap="none" rtlCol="0">
            <a:spAutoFit/>
          </a:bodyPr>
          <a:lstStyle/>
          <a:p>
            <a:pPr algn="ctr"/>
            <a:r>
              <a:rPr lang="en-US" b="1" dirty="0">
                <a:solidFill>
                  <a:srgbClr val="7030A0"/>
                </a:solidFill>
                <a:latin typeface="Courier New" panose="02070309020205020404" pitchFamily="49" charset="0"/>
                <a:cs typeface="Courier New" panose="02070309020205020404" pitchFamily="49" charset="0"/>
              </a:rPr>
              <a:t>6 NICs</a:t>
            </a:r>
          </a:p>
        </p:txBody>
      </p:sp>
      <p:sp>
        <p:nvSpPr>
          <p:cNvPr id="55" name="Rectangle: Rounded Corners 54">
            <a:extLst>
              <a:ext uri="{FF2B5EF4-FFF2-40B4-BE49-F238E27FC236}">
                <a16:creationId xmlns:a16="http://schemas.microsoft.com/office/drawing/2014/main" id="{F33423C0-669E-46D0-99CE-EDFF5906BB48}"/>
              </a:ext>
            </a:extLst>
          </p:cNvPr>
          <p:cNvSpPr/>
          <p:nvPr/>
        </p:nvSpPr>
        <p:spPr>
          <a:xfrm>
            <a:off x="3210395" y="1720092"/>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C25A97-857A-4371-818D-293042742C69}"/>
              </a:ext>
            </a:extLst>
          </p:cNvPr>
          <p:cNvSpPr txBox="1"/>
          <p:nvPr/>
        </p:nvSpPr>
        <p:spPr>
          <a:xfrm>
            <a:off x="5244511" y="1390368"/>
            <a:ext cx="801823" cy="338554"/>
          </a:xfrm>
          <a:prstGeom prst="rect">
            <a:avLst/>
          </a:prstGeom>
          <a:noFill/>
        </p:spPr>
        <p:txBody>
          <a:bodyPr wrap="none" rtlCol="0">
            <a:spAutoFit/>
          </a:bodyPr>
          <a:lstStyle/>
          <a:p>
            <a:r>
              <a:rPr lang="en-US" sz="1600" b="1" dirty="0">
                <a:solidFill>
                  <a:srgbClr val="0070C0"/>
                </a:solidFill>
                <a:latin typeface="Courier New" panose="02070309020205020404" pitchFamily="49" charset="0"/>
                <a:cs typeface="Courier New" panose="02070309020205020404" pitchFamily="49" charset="0"/>
              </a:rPr>
              <a:t>VM #2</a:t>
            </a:r>
          </a:p>
        </p:txBody>
      </p:sp>
      <p:sp>
        <p:nvSpPr>
          <p:cNvPr id="57" name="Rectangle: Rounded Corners 56">
            <a:extLst>
              <a:ext uri="{FF2B5EF4-FFF2-40B4-BE49-F238E27FC236}">
                <a16:creationId xmlns:a16="http://schemas.microsoft.com/office/drawing/2014/main" id="{926E8AC8-504E-4FEC-AAD6-7662F26EDB01}"/>
              </a:ext>
            </a:extLst>
          </p:cNvPr>
          <p:cNvSpPr/>
          <p:nvPr/>
        </p:nvSpPr>
        <p:spPr>
          <a:xfrm>
            <a:off x="3297247" y="1808264"/>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978BF62-9A0F-4E94-BDFA-093E7A7F7CF1}"/>
              </a:ext>
            </a:extLst>
          </p:cNvPr>
          <p:cNvSpPr txBox="1"/>
          <p:nvPr/>
        </p:nvSpPr>
        <p:spPr>
          <a:xfrm>
            <a:off x="3297247" y="1898222"/>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59" name="Rectangle: Rounded Corners 58">
            <a:extLst>
              <a:ext uri="{FF2B5EF4-FFF2-40B4-BE49-F238E27FC236}">
                <a16:creationId xmlns:a16="http://schemas.microsoft.com/office/drawing/2014/main" id="{D2920555-BB47-4DA3-95D5-292AA3B81844}"/>
              </a:ext>
            </a:extLst>
          </p:cNvPr>
          <p:cNvSpPr/>
          <p:nvPr/>
        </p:nvSpPr>
        <p:spPr>
          <a:xfrm>
            <a:off x="3937859" y="1808264"/>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EDE8772-D45A-4715-946A-3B61F2DFC915}"/>
              </a:ext>
            </a:extLst>
          </p:cNvPr>
          <p:cNvSpPr txBox="1"/>
          <p:nvPr/>
        </p:nvSpPr>
        <p:spPr>
          <a:xfrm>
            <a:off x="4004985" y="1887663"/>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5</a:t>
            </a:r>
          </a:p>
          <a:p>
            <a:pPr algn="ctr"/>
            <a:r>
              <a:rPr lang="en-US" b="1" dirty="0">
                <a:latin typeface="Courier New" panose="02070309020205020404" pitchFamily="49" charset="0"/>
                <a:cs typeface="Courier New" panose="02070309020205020404" pitchFamily="49" charset="0"/>
              </a:rPr>
              <a:t>GB</a:t>
            </a:r>
          </a:p>
        </p:txBody>
      </p:sp>
      <p:sp>
        <p:nvSpPr>
          <p:cNvPr id="61" name="Rectangle: Rounded Corners 60">
            <a:extLst>
              <a:ext uri="{FF2B5EF4-FFF2-40B4-BE49-F238E27FC236}">
                <a16:creationId xmlns:a16="http://schemas.microsoft.com/office/drawing/2014/main" id="{3CA40B09-E8A4-4C85-BC73-A68AD815B911}"/>
              </a:ext>
            </a:extLst>
          </p:cNvPr>
          <p:cNvSpPr/>
          <p:nvPr/>
        </p:nvSpPr>
        <p:spPr>
          <a:xfrm>
            <a:off x="4574483" y="1808264"/>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E62F675-A463-4AFF-A6DD-CDB2DF6E9015}"/>
              </a:ext>
            </a:extLst>
          </p:cNvPr>
          <p:cNvSpPr txBox="1"/>
          <p:nvPr/>
        </p:nvSpPr>
        <p:spPr>
          <a:xfrm>
            <a:off x="4641609" y="1887663"/>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TB</a:t>
            </a:r>
          </a:p>
        </p:txBody>
      </p:sp>
      <p:sp>
        <p:nvSpPr>
          <p:cNvPr id="63" name="Rectangle: Rounded Corners 62">
            <a:extLst>
              <a:ext uri="{FF2B5EF4-FFF2-40B4-BE49-F238E27FC236}">
                <a16:creationId xmlns:a16="http://schemas.microsoft.com/office/drawing/2014/main" id="{110ED2DF-62D1-4715-8BF0-2C532BCB5475}"/>
              </a:ext>
            </a:extLst>
          </p:cNvPr>
          <p:cNvSpPr/>
          <p:nvPr/>
        </p:nvSpPr>
        <p:spPr>
          <a:xfrm>
            <a:off x="5221430" y="1808264"/>
            <a:ext cx="574757" cy="828872"/>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A205AC0-C4ED-48B3-9D99-0ADDD4B25463}"/>
              </a:ext>
            </a:extLst>
          </p:cNvPr>
          <p:cNvSpPr txBox="1"/>
          <p:nvPr/>
        </p:nvSpPr>
        <p:spPr>
          <a:xfrm>
            <a:off x="5219627" y="188766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65" name="Rectangle: Rounded Corners 64">
            <a:extLst>
              <a:ext uri="{FF2B5EF4-FFF2-40B4-BE49-F238E27FC236}">
                <a16:creationId xmlns:a16="http://schemas.microsoft.com/office/drawing/2014/main" id="{455DBF53-AC29-41E0-9459-11E4E7D47634}"/>
              </a:ext>
            </a:extLst>
          </p:cNvPr>
          <p:cNvSpPr/>
          <p:nvPr/>
        </p:nvSpPr>
        <p:spPr>
          <a:xfrm>
            <a:off x="6041374" y="1720092"/>
            <a:ext cx="2693397" cy="100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580FD6B-92FF-488C-84C7-18F29FBA0471}"/>
              </a:ext>
            </a:extLst>
          </p:cNvPr>
          <p:cNvSpPr txBox="1"/>
          <p:nvPr/>
        </p:nvSpPr>
        <p:spPr>
          <a:xfrm>
            <a:off x="8075490" y="1390368"/>
            <a:ext cx="801823" cy="338554"/>
          </a:xfrm>
          <a:prstGeom prst="rect">
            <a:avLst/>
          </a:prstGeom>
          <a:noFill/>
        </p:spPr>
        <p:txBody>
          <a:bodyPr wrap="none" rtlCol="0">
            <a:spAutoFit/>
          </a:bodyPr>
          <a:lstStyle/>
          <a:p>
            <a:r>
              <a:rPr lang="en-US" sz="1600" b="1" dirty="0">
                <a:solidFill>
                  <a:srgbClr val="00B050"/>
                </a:solidFill>
                <a:latin typeface="Courier New" panose="02070309020205020404" pitchFamily="49" charset="0"/>
                <a:cs typeface="Courier New" panose="02070309020205020404" pitchFamily="49" charset="0"/>
              </a:rPr>
              <a:t>VM #3</a:t>
            </a:r>
          </a:p>
        </p:txBody>
      </p:sp>
      <p:sp>
        <p:nvSpPr>
          <p:cNvPr id="67" name="Rectangle: Rounded Corners 66">
            <a:extLst>
              <a:ext uri="{FF2B5EF4-FFF2-40B4-BE49-F238E27FC236}">
                <a16:creationId xmlns:a16="http://schemas.microsoft.com/office/drawing/2014/main" id="{D8BAF31C-7A2E-447E-83D7-23310126EE71}"/>
              </a:ext>
            </a:extLst>
          </p:cNvPr>
          <p:cNvSpPr/>
          <p:nvPr/>
        </p:nvSpPr>
        <p:spPr>
          <a:xfrm>
            <a:off x="6128226" y="1808264"/>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F91AEFD-20DA-4345-A3B4-944A1CB53C27}"/>
              </a:ext>
            </a:extLst>
          </p:cNvPr>
          <p:cNvSpPr txBox="1"/>
          <p:nvPr/>
        </p:nvSpPr>
        <p:spPr>
          <a:xfrm>
            <a:off x="6128226" y="1898222"/>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CPU</a:t>
            </a:r>
          </a:p>
        </p:txBody>
      </p:sp>
      <p:sp>
        <p:nvSpPr>
          <p:cNvPr id="69" name="Rectangle: Rounded Corners 68">
            <a:extLst>
              <a:ext uri="{FF2B5EF4-FFF2-40B4-BE49-F238E27FC236}">
                <a16:creationId xmlns:a16="http://schemas.microsoft.com/office/drawing/2014/main" id="{A7EA1C1F-FD30-4643-BD71-71EBF18B40C8}"/>
              </a:ext>
            </a:extLst>
          </p:cNvPr>
          <p:cNvSpPr/>
          <p:nvPr/>
        </p:nvSpPr>
        <p:spPr>
          <a:xfrm>
            <a:off x="6768838" y="1808264"/>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0995C19-BDD8-4B87-AA40-C0659CB55DB6}"/>
              </a:ext>
            </a:extLst>
          </p:cNvPr>
          <p:cNvSpPr txBox="1"/>
          <p:nvPr/>
        </p:nvSpPr>
        <p:spPr>
          <a:xfrm>
            <a:off x="6835964" y="1887663"/>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10</a:t>
            </a:r>
          </a:p>
          <a:p>
            <a:pPr algn="ctr"/>
            <a:r>
              <a:rPr lang="en-US" b="1" dirty="0">
                <a:latin typeface="Courier New" panose="02070309020205020404" pitchFamily="49" charset="0"/>
                <a:cs typeface="Courier New" panose="02070309020205020404" pitchFamily="49" charset="0"/>
              </a:rPr>
              <a:t>GB</a:t>
            </a:r>
          </a:p>
        </p:txBody>
      </p:sp>
      <p:sp>
        <p:nvSpPr>
          <p:cNvPr id="71" name="Rectangle: Rounded Corners 70">
            <a:extLst>
              <a:ext uri="{FF2B5EF4-FFF2-40B4-BE49-F238E27FC236}">
                <a16:creationId xmlns:a16="http://schemas.microsoft.com/office/drawing/2014/main" id="{9519C3F8-7A88-4E95-99DB-E85FF2A61F55}"/>
              </a:ext>
            </a:extLst>
          </p:cNvPr>
          <p:cNvSpPr/>
          <p:nvPr/>
        </p:nvSpPr>
        <p:spPr>
          <a:xfrm>
            <a:off x="7405462" y="1808264"/>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14C7D9E-A6EA-4CC3-84C3-023A9DA49E1D}"/>
              </a:ext>
            </a:extLst>
          </p:cNvPr>
          <p:cNvSpPr txBox="1"/>
          <p:nvPr/>
        </p:nvSpPr>
        <p:spPr>
          <a:xfrm>
            <a:off x="7472588" y="1887663"/>
            <a:ext cx="460382"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2</a:t>
            </a:r>
          </a:p>
          <a:p>
            <a:pPr algn="ctr"/>
            <a:r>
              <a:rPr lang="en-US" b="1" dirty="0">
                <a:latin typeface="Courier New" panose="02070309020205020404" pitchFamily="49" charset="0"/>
                <a:cs typeface="Courier New" panose="02070309020205020404" pitchFamily="49" charset="0"/>
              </a:rPr>
              <a:t>TB</a:t>
            </a:r>
          </a:p>
        </p:txBody>
      </p:sp>
      <p:sp>
        <p:nvSpPr>
          <p:cNvPr id="73" name="Rectangle: Rounded Corners 72">
            <a:extLst>
              <a:ext uri="{FF2B5EF4-FFF2-40B4-BE49-F238E27FC236}">
                <a16:creationId xmlns:a16="http://schemas.microsoft.com/office/drawing/2014/main" id="{179851F1-E0C5-4C73-B2F2-8E92D5BB419C}"/>
              </a:ext>
            </a:extLst>
          </p:cNvPr>
          <p:cNvSpPr/>
          <p:nvPr/>
        </p:nvSpPr>
        <p:spPr>
          <a:xfrm>
            <a:off x="8052409" y="1808264"/>
            <a:ext cx="574757" cy="82887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BB0737C-6F80-4888-9B95-6A2583333B22}"/>
              </a:ext>
            </a:extLst>
          </p:cNvPr>
          <p:cNvSpPr txBox="1"/>
          <p:nvPr/>
        </p:nvSpPr>
        <p:spPr>
          <a:xfrm>
            <a:off x="8050606" y="1887663"/>
            <a:ext cx="598241" cy="646331"/>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1</a:t>
            </a:r>
          </a:p>
          <a:p>
            <a:pPr algn="ctr"/>
            <a:r>
              <a:rPr lang="en-US" b="1" dirty="0">
                <a:latin typeface="Courier New" panose="02070309020205020404" pitchFamily="49" charset="0"/>
                <a:cs typeface="Courier New" panose="02070309020205020404" pitchFamily="49" charset="0"/>
              </a:rPr>
              <a:t>NIC</a:t>
            </a:r>
          </a:p>
        </p:txBody>
      </p:sp>
      <p:sp>
        <p:nvSpPr>
          <p:cNvPr id="75" name="Rectangle: Rounded Corners 74">
            <a:extLst>
              <a:ext uri="{FF2B5EF4-FFF2-40B4-BE49-F238E27FC236}">
                <a16:creationId xmlns:a16="http://schemas.microsoft.com/office/drawing/2014/main" id="{999B38D9-04DC-4EE9-A4E1-AF538CFB7CFD}"/>
              </a:ext>
            </a:extLst>
          </p:cNvPr>
          <p:cNvSpPr/>
          <p:nvPr/>
        </p:nvSpPr>
        <p:spPr>
          <a:xfrm>
            <a:off x="404955" y="3456462"/>
            <a:ext cx="8334090" cy="44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4D3FAC4-288C-48BA-B988-914263BF333B}"/>
              </a:ext>
            </a:extLst>
          </p:cNvPr>
          <p:cNvSpPr/>
          <p:nvPr/>
        </p:nvSpPr>
        <p:spPr>
          <a:xfrm>
            <a:off x="2584627" y="4259027"/>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184EA22-E17C-429B-A831-E3BF7524E1DD}"/>
              </a:ext>
            </a:extLst>
          </p:cNvPr>
          <p:cNvSpPr/>
          <p:nvPr/>
        </p:nvSpPr>
        <p:spPr>
          <a:xfrm>
            <a:off x="4683086" y="4259026"/>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4ABDCB-0F09-4993-9842-2D2EAF4E5CC7}"/>
              </a:ext>
            </a:extLst>
          </p:cNvPr>
          <p:cNvSpPr/>
          <p:nvPr/>
        </p:nvSpPr>
        <p:spPr>
          <a:xfrm>
            <a:off x="6782869" y="4259028"/>
            <a:ext cx="1859698" cy="15902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AD0A3A3-5191-413F-9B45-73A56D2DE8F5}"/>
              </a:ext>
            </a:extLst>
          </p:cNvPr>
          <p:cNvSpPr/>
          <p:nvPr/>
        </p:nvSpPr>
        <p:spPr>
          <a:xfrm>
            <a:off x="511372" y="5640840"/>
            <a:ext cx="1833170" cy="2199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2553E73-1202-436A-8F91-12366C557369}"/>
              </a:ext>
            </a:extLst>
          </p:cNvPr>
          <p:cNvSpPr/>
          <p:nvPr/>
        </p:nvSpPr>
        <p:spPr>
          <a:xfrm>
            <a:off x="503801" y="5256196"/>
            <a:ext cx="1822778" cy="3676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41FC0CF-CD63-499C-AE31-5937E78B1EF1}"/>
              </a:ext>
            </a:extLst>
          </p:cNvPr>
          <p:cNvSpPr/>
          <p:nvPr/>
        </p:nvSpPr>
        <p:spPr>
          <a:xfrm>
            <a:off x="511372" y="4890196"/>
            <a:ext cx="1823231"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D9EE10E-BEC1-4273-A443-749A7BCA60D7}"/>
              </a:ext>
            </a:extLst>
          </p:cNvPr>
          <p:cNvSpPr/>
          <p:nvPr/>
        </p:nvSpPr>
        <p:spPr>
          <a:xfrm>
            <a:off x="2606872" y="5439166"/>
            <a:ext cx="1835085" cy="4059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08123AD-4AE9-4E16-B186-26F7DC2D613E}"/>
              </a:ext>
            </a:extLst>
          </p:cNvPr>
          <p:cNvSpPr/>
          <p:nvPr/>
        </p:nvSpPr>
        <p:spPr>
          <a:xfrm>
            <a:off x="2596933" y="5233629"/>
            <a:ext cx="1835085" cy="204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F3BAB3F-A6A2-43FD-AA68-C9E510732D53}"/>
              </a:ext>
            </a:extLst>
          </p:cNvPr>
          <p:cNvSpPr/>
          <p:nvPr/>
        </p:nvSpPr>
        <p:spPr>
          <a:xfrm>
            <a:off x="2596933" y="4890195"/>
            <a:ext cx="1835085" cy="344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1D8E3B7-D6D0-4952-ABB2-1C6E221D1567}"/>
              </a:ext>
            </a:extLst>
          </p:cNvPr>
          <p:cNvSpPr/>
          <p:nvPr/>
        </p:nvSpPr>
        <p:spPr>
          <a:xfrm>
            <a:off x="4698130" y="5697583"/>
            <a:ext cx="1835085" cy="1537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A537E8-63FE-4E01-92DA-9C6BF4C847C5}"/>
              </a:ext>
            </a:extLst>
          </p:cNvPr>
          <p:cNvSpPr/>
          <p:nvPr/>
        </p:nvSpPr>
        <p:spPr>
          <a:xfrm>
            <a:off x="4693979" y="5458089"/>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5341AE1-0C7C-4893-AC4F-65F7B7639D3E}"/>
              </a:ext>
            </a:extLst>
          </p:cNvPr>
          <p:cNvSpPr/>
          <p:nvPr/>
        </p:nvSpPr>
        <p:spPr>
          <a:xfrm>
            <a:off x="4693979" y="5102175"/>
            <a:ext cx="1835085" cy="367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D7D5F47-4515-4CD0-81A5-B50F14D8F565}"/>
              </a:ext>
            </a:extLst>
          </p:cNvPr>
          <p:cNvSpPr/>
          <p:nvPr/>
        </p:nvSpPr>
        <p:spPr>
          <a:xfrm>
            <a:off x="6805114" y="5599279"/>
            <a:ext cx="1835085" cy="24262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B94F93C-D8E9-4E6F-BD7A-8539A10DBC52}"/>
              </a:ext>
            </a:extLst>
          </p:cNvPr>
          <p:cNvSpPr/>
          <p:nvPr/>
        </p:nvSpPr>
        <p:spPr>
          <a:xfrm>
            <a:off x="6795175" y="5351888"/>
            <a:ext cx="1835085" cy="2426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887F49E-BE7F-4FA2-BD3D-118C4D03ACAC}"/>
              </a:ext>
            </a:extLst>
          </p:cNvPr>
          <p:cNvSpPr/>
          <p:nvPr/>
        </p:nvSpPr>
        <p:spPr>
          <a:xfrm>
            <a:off x="6795175" y="5094247"/>
            <a:ext cx="1835085" cy="2426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41230BD-75E9-4E70-A285-DFF43125A5B5}"/>
              </a:ext>
            </a:extLst>
          </p:cNvPr>
          <p:cNvSpPr/>
          <p:nvPr/>
        </p:nvSpPr>
        <p:spPr>
          <a:xfrm>
            <a:off x="2526384" y="5383773"/>
            <a:ext cx="1957837" cy="536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6C6BDA9-95E3-4033-9734-CA8CA3A6FB5B}"/>
              </a:ext>
            </a:extLst>
          </p:cNvPr>
          <p:cNvSpPr/>
          <p:nvPr/>
        </p:nvSpPr>
        <p:spPr>
          <a:xfrm>
            <a:off x="4625487" y="5642221"/>
            <a:ext cx="1957837" cy="277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3302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6944" y="1055803"/>
            <a:ext cx="8778333" cy="5090475"/>
          </a:xfrm>
          <a:prstGeom prst="rect">
            <a:avLst/>
          </a:prstGeom>
        </p:spPr>
        <p:txBody>
          <a:bodyPr>
            <a:noAutofit/>
          </a:bodyPr>
          <a:lstStyle/>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Instead of attempting to collect memory dumps from inside of a VM, research has shown that hypervisors can be analyzed directly from the host memory</a:t>
            </a:r>
          </a:p>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An open source tool called Actaeon, can take a host memory and perform memory forensics of virtualization environments </a:t>
            </a:r>
          </a:p>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With a host memory dump, Actaeon can achieve three objectives:</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Locate any hypervisor configured with Intel VT-x technology</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Show relationships among different hypervisors running on a host</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Recognize address space of each VM</a:t>
            </a:r>
          </a:p>
          <a:p>
            <a:pPr marL="342900" indent="-342900">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Actaeon consists of three components:</a:t>
            </a:r>
          </a:p>
          <a:p>
            <a:pPr lvl="1">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hyperls</a:t>
            </a:r>
            <a:endParaRPr lang="en-US" sz="1800" b="1" dirty="0">
              <a:latin typeface="Courier New" panose="02070309020205020404" pitchFamily="49" charset="0"/>
              <a:cs typeface="Courier New" panose="02070309020205020404" pitchFamily="49" charset="0"/>
            </a:endParaRPr>
          </a:p>
          <a:p>
            <a:pPr lvl="2">
              <a:buFont typeface="Courier New" panose="02070309020205020404" pitchFamily="49" charset="0"/>
              <a:buChar char="o"/>
            </a:pPr>
            <a:r>
              <a:rPr lang="en-US" sz="1400" b="1" dirty="0">
                <a:latin typeface="Courier New" panose="02070309020205020404" pitchFamily="49" charset="0"/>
                <a:cs typeface="Courier New" panose="02070309020205020404" pitchFamily="49" charset="0"/>
              </a:rPr>
              <a:t>Volatility plugin to list the hypervisors in a memory dump</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Volatility patch to allow plugins and commands to be applied to each guest OS</a:t>
            </a:r>
          </a:p>
          <a:p>
            <a:pPr lvl="1">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A Virtual Machine Control Structure (VMCS) layout dumper</a:t>
            </a:r>
          </a:p>
        </p:txBody>
      </p:sp>
      <p:sp>
        <p:nvSpPr>
          <p:cNvPr id="7" name="CustomShape 2"/>
          <p:cNvSpPr/>
          <p:nvPr/>
        </p:nvSpPr>
        <p:spPr>
          <a:xfrm>
            <a:off x="356563" y="66907"/>
            <a:ext cx="8430875" cy="451566"/>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Hypervisor Forensics</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168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Partition Sector Start Locations</a:t>
            </a:r>
            <a:endParaRPr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21791CAB-DE95-4F09-B104-39C9B68090DB}"/>
              </a:ext>
            </a:extLst>
          </p:cNvPr>
          <p:cNvPicPr>
            <a:picLocks noChangeAspect="1"/>
          </p:cNvPicPr>
          <p:nvPr/>
        </p:nvPicPr>
        <p:blipFill>
          <a:blip r:embed="rId2"/>
          <a:stretch>
            <a:fillRect/>
          </a:stretch>
        </p:blipFill>
        <p:spPr>
          <a:xfrm>
            <a:off x="361920" y="2055082"/>
            <a:ext cx="4604526" cy="4518056"/>
          </a:xfrm>
          <a:prstGeom prst="rect">
            <a:avLst/>
          </a:prstGeom>
          <a:ln>
            <a:solidFill>
              <a:schemeClr val="tx1"/>
            </a:solidFill>
          </a:ln>
        </p:spPr>
      </p:pic>
      <p:sp>
        <p:nvSpPr>
          <p:cNvPr id="4" name="Rectangle 3">
            <a:extLst>
              <a:ext uri="{FF2B5EF4-FFF2-40B4-BE49-F238E27FC236}">
                <a16:creationId xmlns:a16="http://schemas.microsoft.com/office/drawing/2014/main" id="{C5062E79-0387-49B2-A470-A5624F20EF6F}"/>
              </a:ext>
            </a:extLst>
          </p:cNvPr>
          <p:cNvSpPr/>
          <p:nvPr/>
        </p:nvSpPr>
        <p:spPr>
          <a:xfrm>
            <a:off x="2089724" y="6035101"/>
            <a:ext cx="813731" cy="10174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4A2635-1DC3-42C2-8F0E-E7BD8CD9461C}"/>
              </a:ext>
            </a:extLst>
          </p:cNvPr>
          <p:cNvSpPr txBox="1"/>
          <p:nvPr/>
        </p:nvSpPr>
        <p:spPr>
          <a:xfrm>
            <a:off x="5936451" y="3102534"/>
            <a:ext cx="2529859"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Partition #1: 0x800</a:t>
            </a:r>
          </a:p>
        </p:txBody>
      </p:sp>
      <p:sp>
        <p:nvSpPr>
          <p:cNvPr id="9" name="TextBox 8">
            <a:extLst>
              <a:ext uri="{FF2B5EF4-FFF2-40B4-BE49-F238E27FC236}">
                <a16:creationId xmlns:a16="http://schemas.microsoft.com/office/drawing/2014/main" id="{41E7FE10-D0AF-4DDB-87BD-9125FB9F7E1A}"/>
              </a:ext>
            </a:extLst>
          </p:cNvPr>
          <p:cNvSpPr txBox="1"/>
          <p:nvPr/>
        </p:nvSpPr>
        <p:spPr>
          <a:xfrm>
            <a:off x="5195866" y="3815143"/>
            <a:ext cx="3764172" cy="1077218"/>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Since these are the number</a:t>
            </a:r>
          </a:p>
          <a:p>
            <a:pPr algn="ctr"/>
            <a:r>
              <a:rPr lang="en-US" sz="1600" b="1" dirty="0">
                <a:latin typeface="Courier New" panose="02070309020205020404" pitchFamily="49" charset="0"/>
                <a:cs typeface="Courier New" panose="02070309020205020404" pitchFamily="49" charset="0"/>
              </a:rPr>
              <a:t>of sectors that we must move</a:t>
            </a:r>
          </a:p>
          <a:p>
            <a:pPr algn="ctr"/>
            <a:r>
              <a:rPr lang="en-US" sz="1600" b="1" dirty="0">
                <a:latin typeface="Courier New" panose="02070309020205020404" pitchFamily="49" charset="0"/>
                <a:cs typeface="Courier New" panose="02070309020205020404" pitchFamily="49" charset="0"/>
              </a:rPr>
              <a:t>to find the address we must</a:t>
            </a:r>
          </a:p>
          <a:p>
            <a:pPr algn="ctr"/>
            <a:r>
              <a:rPr lang="en-US" sz="1600" b="1" dirty="0">
                <a:latin typeface="Courier New" panose="02070309020205020404" pitchFamily="49" charset="0"/>
                <a:cs typeface="Courier New" panose="02070309020205020404" pitchFamily="49" charset="0"/>
              </a:rPr>
              <a:t>multiply by 512 bytes (0x200)</a:t>
            </a:r>
          </a:p>
        </p:txBody>
      </p:sp>
      <p:sp>
        <p:nvSpPr>
          <p:cNvPr id="10" name="TextBox 9">
            <a:extLst>
              <a:ext uri="{FF2B5EF4-FFF2-40B4-BE49-F238E27FC236}">
                <a16:creationId xmlns:a16="http://schemas.microsoft.com/office/drawing/2014/main" id="{237E2AE0-CD8B-4A5B-B80F-38C1337846A6}"/>
              </a:ext>
            </a:extLst>
          </p:cNvPr>
          <p:cNvSpPr txBox="1"/>
          <p:nvPr/>
        </p:nvSpPr>
        <p:spPr>
          <a:xfrm>
            <a:off x="5813021" y="5301918"/>
            <a:ext cx="2776721" cy="584775"/>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Partition #1</a:t>
            </a:r>
          </a:p>
          <a:p>
            <a:pPr algn="ctr"/>
            <a:r>
              <a:rPr lang="en-US" sz="1600" b="1" dirty="0">
                <a:latin typeface="Courier New" panose="02070309020205020404" pitchFamily="49" charset="0"/>
                <a:cs typeface="Courier New" panose="02070309020205020404" pitchFamily="49" charset="0"/>
              </a:rPr>
              <a:t>Boot Sector: 0x100000</a:t>
            </a:r>
          </a:p>
        </p:txBody>
      </p:sp>
      <p:pic>
        <p:nvPicPr>
          <p:cNvPr id="2" name="Picture 1">
            <a:extLst>
              <a:ext uri="{FF2B5EF4-FFF2-40B4-BE49-F238E27FC236}">
                <a16:creationId xmlns:a16="http://schemas.microsoft.com/office/drawing/2014/main" id="{C7808ACA-BF55-41BF-8C93-73166344FA16}"/>
              </a:ext>
            </a:extLst>
          </p:cNvPr>
          <p:cNvPicPr>
            <a:picLocks noChangeAspect="1"/>
          </p:cNvPicPr>
          <p:nvPr/>
        </p:nvPicPr>
        <p:blipFill rotWithShape="1">
          <a:blip r:embed="rId3"/>
          <a:srcRect b="2308"/>
          <a:stretch/>
        </p:blipFill>
        <p:spPr>
          <a:xfrm>
            <a:off x="2423376" y="658478"/>
            <a:ext cx="4297248" cy="1179749"/>
          </a:xfrm>
          <a:prstGeom prst="rect">
            <a:avLst/>
          </a:prstGeom>
        </p:spPr>
      </p:pic>
    </p:spTree>
    <p:extLst>
      <p:ext uri="{BB962C8B-B14F-4D97-AF65-F5344CB8AC3E}">
        <p14:creationId xmlns:p14="http://schemas.microsoft.com/office/powerpoint/2010/main" val="10220484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60461"/>
            <a:ext cx="8915400" cy="1337078"/>
          </a:xfrm>
        </p:spPr>
        <p:txBody>
          <a:bodyPr/>
          <a:lstStyle/>
          <a:p>
            <a:pPr algn="ctr"/>
            <a:r>
              <a:rPr lang="en-US" sz="2800" b="1" dirty="0">
                <a:latin typeface="Courier New" panose="02070309020205020404" pitchFamily="49" charset="0"/>
                <a:cs typeface="Courier New" panose="02070309020205020404" pitchFamily="49" charset="0"/>
              </a:rPr>
              <a:t>Windows Volatile Memory Collection</a:t>
            </a:r>
          </a:p>
        </p:txBody>
      </p:sp>
    </p:spTree>
    <p:extLst>
      <p:ext uri="{BB962C8B-B14F-4D97-AF65-F5344CB8AC3E}">
        <p14:creationId xmlns:p14="http://schemas.microsoft.com/office/powerpoint/2010/main" val="2695700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Memory Acquisition Tools</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132008" y="1172565"/>
            <a:ext cx="8919713" cy="4989696"/>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Main memory accesses data randomly instead of sequentially like it is on block devices allowing quicker data access</a:t>
            </a: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List of known Windows memory acquisition tools:</a:t>
            </a: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FTK Imager - </a:t>
            </a:r>
            <a:r>
              <a:rPr lang="en-US" sz="1800" b="1" dirty="0" err="1">
                <a:latin typeface="Courier New" panose="02070309020205020404" pitchFamily="49" charset="0"/>
                <a:cs typeface="Courier New" panose="02070309020205020404" pitchFamily="49" charset="0"/>
              </a:rPr>
              <a:t>AccessData</a:t>
            </a:r>
            <a:endParaRPr lang="en-US" sz="18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DumpIt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MoonSols</a:t>
            </a:r>
            <a:endParaRPr lang="en-US" sz="18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Rekall</a:t>
            </a:r>
            <a:r>
              <a:rPr lang="en-US" sz="1800" b="1" dirty="0">
                <a:latin typeface="Courier New" panose="02070309020205020404" pitchFamily="49" charset="0"/>
                <a:cs typeface="Courier New" panose="02070309020205020404" pitchFamily="49" charset="0"/>
              </a:rPr>
              <a:t> - Open Source</a:t>
            </a: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KnTTools</a:t>
            </a:r>
            <a:r>
              <a:rPr lang="en-US" sz="1800" b="1" dirty="0">
                <a:latin typeface="Courier New" panose="02070309020205020404" pitchFamily="49" charset="0"/>
                <a:cs typeface="Courier New" panose="02070309020205020404" pitchFamily="49" charset="0"/>
              </a:rPr>
              <a:t> - GMG Systems</a:t>
            </a: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F-Response – F-Response</a:t>
            </a: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Memoryze</a:t>
            </a:r>
            <a:r>
              <a:rPr lang="en-US" sz="1800" b="1" dirty="0">
                <a:latin typeface="Courier New" panose="02070309020205020404" pitchFamily="49" charset="0"/>
                <a:cs typeface="Courier New" panose="02070309020205020404" pitchFamily="49" charset="0"/>
              </a:rPr>
              <a:t> - Mandiant</a:t>
            </a: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FastDump</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HBGary</a:t>
            </a:r>
            <a:endParaRPr lang="en-US" sz="18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r>
              <a:rPr lang="en-US" sz="1800" b="1" dirty="0" err="1">
                <a:latin typeface="Courier New" panose="02070309020205020404" pitchFamily="49" charset="0"/>
                <a:cs typeface="Courier New" panose="02070309020205020404" pitchFamily="49" charset="0"/>
              </a:rPr>
              <a:t>WinEn</a:t>
            </a:r>
            <a:r>
              <a:rPr lang="en-US" sz="1800" b="1" dirty="0">
                <a:latin typeface="Courier New" panose="02070309020205020404" pitchFamily="49" charset="0"/>
                <a:cs typeface="Courier New" panose="02070309020205020404" pitchFamily="49" charset="0"/>
              </a:rPr>
              <a:t> - EnCase</a:t>
            </a: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Live RAM Capturer - </a:t>
            </a:r>
            <a:r>
              <a:rPr lang="en-US" sz="1800" b="1" dirty="0" err="1">
                <a:latin typeface="Courier New" panose="02070309020205020404" pitchFamily="49" charset="0"/>
                <a:cs typeface="Courier New" panose="02070309020205020404" pitchFamily="49" charset="0"/>
              </a:rPr>
              <a:t>Belkasoft</a:t>
            </a:r>
            <a:endParaRPr lang="en-US" sz="18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Windows Memory Reader - ATC-NY</a:t>
            </a:r>
          </a:p>
          <a:p>
            <a:pPr>
              <a:spcBef>
                <a:spcPts val="0"/>
              </a:spcBef>
              <a:buFont typeface="Wingdings" panose="05000000000000000000" pitchFamily="2" charset="2"/>
              <a:buChar char="Ø"/>
            </a:pPr>
            <a:endParaRPr lang="en-US" sz="18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The need for multiple memory acquisition tools serves multiple purposes</a:t>
            </a: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Different OS’s work better with some tools</a:t>
            </a:r>
          </a:p>
          <a:p>
            <a:pPr lvl="1">
              <a:spcBef>
                <a:spcPts val="0"/>
              </a:spcBef>
              <a:buFont typeface="Wingdings" panose="05000000000000000000" pitchFamily="2" charset="2"/>
              <a:buChar char="ü"/>
            </a:pPr>
            <a:r>
              <a:rPr lang="en-US" sz="1800" b="1" dirty="0">
                <a:latin typeface="Courier New" panose="02070309020205020404" pitchFamily="49" charset="0"/>
                <a:cs typeface="Courier New" panose="02070309020205020404" pitchFamily="49" charset="0"/>
              </a:rPr>
              <a:t>Different acquisition tools may find different valuable digital artifacts</a:t>
            </a:r>
          </a:p>
          <a:p>
            <a:pPr lvl="1">
              <a:spcBef>
                <a:spcPts val="0"/>
              </a:spcBef>
              <a:buFont typeface="Wingdings" panose="05000000000000000000" pitchFamily="2" charset="2"/>
              <a:buChar char="ü"/>
            </a:pPr>
            <a:endParaRPr lang="en-US" sz="18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325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Live Memory Acquisition Considerations</a:t>
            </a:r>
            <a:endParaRPr dirty="0">
              <a:latin typeface="Courier New" panose="02070309020205020404" pitchFamily="49" charset="0"/>
              <a:cs typeface="Courier New" panose="02070309020205020404" pitchFamily="49" charset="0"/>
            </a:endParaRPr>
          </a:p>
        </p:txBody>
      </p:sp>
      <p:sp>
        <p:nvSpPr>
          <p:cNvPr id="40" name="Content Placeholder 1">
            <a:extLst>
              <a:ext uri="{FF2B5EF4-FFF2-40B4-BE49-F238E27FC236}">
                <a16:creationId xmlns:a16="http://schemas.microsoft.com/office/drawing/2014/main" id="{1D0E4CAC-E336-4B0F-BA97-9954484C9AC7}"/>
              </a:ext>
            </a:extLst>
          </p:cNvPr>
          <p:cNvSpPr txBox="1">
            <a:spLocks/>
          </p:cNvSpPr>
          <p:nvPr/>
        </p:nvSpPr>
        <p:spPr>
          <a:xfrm>
            <a:off x="75243" y="960354"/>
            <a:ext cx="8919713" cy="2667429"/>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1900" b="1" dirty="0">
                <a:latin typeface="Courier New" panose="02070309020205020404" pitchFamily="49" charset="0"/>
                <a:cs typeface="Courier New" panose="02070309020205020404" pitchFamily="49" charset="0"/>
              </a:rPr>
              <a:t> Before determining which tools and techniques are needed for live memory acquisition, it is necessary to answer some preliminary questions</a:t>
            </a:r>
          </a:p>
          <a:p>
            <a:pPr lvl="1">
              <a:spcBef>
                <a:spcPts val="0"/>
              </a:spcBef>
              <a:buFont typeface="Wingdings" panose="05000000000000000000" pitchFamily="2" charset="2"/>
              <a:buChar char="Ø"/>
            </a:pPr>
            <a:endParaRPr lang="en-US" sz="1900" b="1" dirty="0">
              <a:latin typeface="Courier New" panose="02070309020205020404" pitchFamily="49" charset="0"/>
              <a:cs typeface="Courier New" panose="02070309020205020404" pitchFamily="49" charset="0"/>
            </a:endParaRP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Local vs. Remote</a:t>
            </a: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Virtual Machine vs. Physical Host</a:t>
            </a: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Workstation vs. Server</a:t>
            </a: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Administrative Access vs. User Access</a:t>
            </a: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Large vs. Small Memory Collection</a:t>
            </a:r>
          </a:p>
          <a:p>
            <a:pPr lvl="1">
              <a:spcBef>
                <a:spcPts val="0"/>
              </a:spcBef>
              <a:buFont typeface="Wingdings" panose="05000000000000000000" pitchFamily="2" charset="2"/>
              <a:buChar char="ü"/>
            </a:pPr>
            <a:r>
              <a:rPr lang="en-US" sz="1900" b="1" dirty="0">
                <a:latin typeface="Courier New" panose="02070309020205020404" pitchFamily="49" charset="0"/>
                <a:cs typeface="Courier New" panose="02070309020205020404" pitchFamily="49" charset="0"/>
              </a:rPr>
              <a:t>CLI vs. GUI</a:t>
            </a:r>
          </a:p>
        </p:txBody>
      </p:sp>
      <p:pic>
        <p:nvPicPr>
          <p:cNvPr id="42" name="Picture 41" descr="A circuit board&#10;&#10;Description automatically generated">
            <a:extLst>
              <a:ext uri="{FF2B5EF4-FFF2-40B4-BE49-F238E27FC236}">
                <a16:creationId xmlns:a16="http://schemas.microsoft.com/office/drawing/2014/main" id="{32A9B81C-793D-4CA3-887E-58B08F52C6FD}"/>
              </a:ext>
            </a:extLst>
          </p:cNvPr>
          <p:cNvPicPr>
            <a:picLocks noChangeAspect="1"/>
          </p:cNvPicPr>
          <p:nvPr/>
        </p:nvPicPr>
        <p:blipFill rotWithShape="1">
          <a:blip r:embed="rId2">
            <a:extLst>
              <a:ext uri="{28A0092B-C50C-407E-A947-70E740481C1C}">
                <a14:useLocalDpi xmlns:a14="http://schemas.microsoft.com/office/drawing/2010/main" val="0"/>
              </a:ext>
            </a:extLst>
          </a:blip>
          <a:srcRect t="35012" b="19075"/>
          <a:stretch/>
        </p:blipFill>
        <p:spPr>
          <a:xfrm>
            <a:off x="1952625" y="4015409"/>
            <a:ext cx="5238750" cy="2405269"/>
          </a:xfrm>
          <a:prstGeom prst="rect">
            <a:avLst/>
          </a:prstGeom>
        </p:spPr>
      </p:pic>
    </p:spTree>
    <p:extLst>
      <p:ext uri="{BB962C8B-B14F-4D97-AF65-F5344CB8AC3E}">
        <p14:creationId xmlns:p14="http://schemas.microsoft.com/office/powerpoint/2010/main" val="4172130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FTK Imager</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154756" y="1258528"/>
            <a:ext cx="4725357" cy="504288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1900" b="1" dirty="0">
                <a:latin typeface="Courier New" panose="02070309020205020404" pitchFamily="49" charset="0"/>
                <a:cs typeface="Courier New" panose="02070309020205020404" pitchFamily="49" charset="0"/>
              </a:rPr>
              <a:t>In addition to disk images, FTK Imager also has the ability to collect live memory dumps</a:t>
            </a:r>
          </a:p>
          <a:p>
            <a:pPr marL="0" indent="0">
              <a:spcBef>
                <a:spcPts val="0"/>
              </a:spcBef>
              <a:buNone/>
            </a:pPr>
            <a:endParaRPr lang="en-US" sz="19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900" b="1" dirty="0">
                <a:latin typeface="Courier New" panose="02070309020205020404" pitchFamily="49" charset="0"/>
                <a:cs typeface="Courier New" panose="02070309020205020404" pitchFamily="49" charset="0"/>
              </a:rPr>
              <a:t>Each memory dump is saved as a *.mem file and can then be fed into a memory analysis toolkit</a:t>
            </a:r>
          </a:p>
          <a:p>
            <a:pPr marL="0" indent="0">
              <a:spcBef>
                <a:spcPts val="0"/>
              </a:spcBef>
              <a:buNone/>
            </a:pPr>
            <a:endParaRPr lang="en-US" sz="19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900" b="1" dirty="0">
                <a:latin typeface="Courier New" panose="02070309020205020404" pitchFamily="49" charset="0"/>
                <a:cs typeface="Courier New" panose="02070309020205020404" pitchFamily="49" charset="0"/>
              </a:rPr>
              <a:t>Best practices recommend running FTK Imager from removable media and storing the results of memory analysis on external systems</a:t>
            </a:r>
          </a:p>
          <a:p>
            <a:pPr>
              <a:spcBef>
                <a:spcPts val="0"/>
              </a:spcBef>
              <a:buFont typeface="Wingdings" panose="05000000000000000000" pitchFamily="2" charset="2"/>
              <a:buChar char="Ø"/>
            </a:pPr>
            <a:endParaRPr lang="en-US" sz="19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900" b="1" dirty="0">
                <a:latin typeface="Courier New" panose="02070309020205020404" pitchFamily="49" charset="0"/>
                <a:cs typeface="Courier New" panose="02070309020205020404" pitchFamily="49" charset="0"/>
              </a:rPr>
              <a:t>In addition to main memory, it is also possible to extract the Windows </a:t>
            </a:r>
            <a:r>
              <a:rPr lang="en-US" sz="1900" b="1" dirty="0" err="1">
                <a:latin typeface="Courier New" panose="02070309020205020404" pitchFamily="49" charset="0"/>
                <a:cs typeface="Courier New" panose="02070309020205020404" pitchFamily="49" charset="0"/>
              </a:rPr>
              <a:t>pagefile</a:t>
            </a:r>
            <a:r>
              <a:rPr lang="en-US" sz="1900" b="1" dirty="0">
                <a:latin typeface="Courier New" panose="02070309020205020404" pitchFamily="49" charset="0"/>
                <a:cs typeface="Courier New" panose="02070309020205020404" pitchFamily="49" charset="0"/>
              </a:rPr>
              <a:t> which can provide additional insight into live system  </a:t>
            </a:r>
          </a:p>
          <a:p>
            <a:pPr lvl="1">
              <a:spcBef>
                <a:spcPts val="0"/>
              </a:spcBef>
              <a:buFont typeface="Wingdings" panose="05000000000000000000" pitchFamily="2" charset="2"/>
              <a:buChar char="ü"/>
            </a:pPr>
            <a:endParaRPr lang="en-US" sz="1900" b="1"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34F7154-7F78-4A8B-9877-2515DF9560DB}"/>
              </a:ext>
            </a:extLst>
          </p:cNvPr>
          <p:cNvPicPr>
            <a:picLocks noChangeAspect="1"/>
          </p:cNvPicPr>
          <p:nvPr/>
        </p:nvPicPr>
        <p:blipFill>
          <a:blip r:embed="rId2"/>
          <a:stretch>
            <a:fillRect/>
          </a:stretch>
        </p:blipFill>
        <p:spPr>
          <a:xfrm>
            <a:off x="5053686" y="1526604"/>
            <a:ext cx="3812017" cy="4029369"/>
          </a:xfrm>
          <a:prstGeom prst="rect">
            <a:avLst/>
          </a:prstGeom>
          <a:ln>
            <a:solidFill>
              <a:schemeClr val="tx1"/>
            </a:solidFill>
          </a:ln>
        </p:spPr>
      </p:pic>
    </p:spTree>
    <p:extLst>
      <p:ext uri="{BB962C8B-B14F-4D97-AF65-F5344CB8AC3E}">
        <p14:creationId xmlns:p14="http://schemas.microsoft.com/office/powerpoint/2010/main" val="398116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1A05F5-930E-4902-9B1E-414AA7E36FBC}"/>
              </a:ext>
            </a:extLst>
          </p:cNvPr>
          <p:cNvPicPr>
            <a:picLocks noChangeAspect="1"/>
          </p:cNvPicPr>
          <p:nvPr/>
        </p:nvPicPr>
        <p:blipFill rotWithShape="1">
          <a:blip r:embed="rId2"/>
          <a:srcRect l="535" r="-1"/>
          <a:stretch/>
        </p:blipFill>
        <p:spPr>
          <a:xfrm>
            <a:off x="290156" y="4008353"/>
            <a:ext cx="3854465" cy="1836462"/>
          </a:xfrm>
          <a:prstGeom prst="rect">
            <a:avLst/>
          </a:prstGeom>
          <a:noFill/>
          <a:ln>
            <a:solidFill>
              <a:schemeClr val="tx1"/>
            </a:solidFill>
          </a:ln>
        </p:spPr>
      </p:pic>
      <p:cxnSp>
        <p:nvCxnSpPr>
          <p:cNvPr id="9" name="Straight Connector 8">
            <a:extLst>
              <a:ext uri="{FF2B5EF4-FFF2-40B4-BE49-F238E27FC236}">
                <a16:creationId xmlns:a16="http://schemas.microsoft.com/office/drawing/2014/main" id="{A2CD9CA2-C0A8-4A2B-A308-1630C1DB3E7E}"/>
              </a:ext>
            </a:extLst>
          </p:cNvPr>
          <p:cNvCxnSpPr>
            <a:cxnSpLocks/>
          </p:cNvCxnSpPr>
          <p:nvPr/>
        </p:nvCxnSpPr>
        <p:spPr>
          <a:xfrm>
            <a:off x="1232456" y="4999990"/>
            <a:ext cx="3766930" cy="101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08A71F-9625-4ECC-801A-A7F10228D1A9}"/>
              </a:ext>
            </a:extLst>
          </p:cNvPr>
          <p:cNvCxnSpPr>
            <a:cxnSpLocks/>
            <a:stCxn id="5" idx="3"/>
          </p:cNvCxnSpPr>
          <p:nvPr/>
        </p:nvCxnSpPr>
        <p:spPr>
          <a:xfrm>
            <a:off x="2733264" y="4888214"/>
            <a:ext cx="5585792" cy="1124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FTK Imager – RAM Extraction</a:t>
            </a:r>
            <a:endParaRPr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1B41D866-54E1-4A1F-BEF1-C6A75485F3AD}"/>
              </a:ext>
            </a:extLst>
          </p:cNvPr>
          <p:cNvSpPr/>
          <p:nvPr/>
        </p:nvSpPr>
        <p:spPr>
          <a:xfrm>
            <a:off x="1232456" y="4776438"/>
            <a:ext cx="1500808" cy="223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7A346A-9D22-4102-908E-FED42D26D7DD}"/>
              </a:ext>
            </a:extLst>
          </p:cNvPr>
          <p:cNvPicPr>
            <a:picLocks noChangeAspect="1"/>
          </p:cNvPicPr>
          <p:nvPr/>
        </p:nvPicPr>
        <p:blipFill rotWithShape="1">
          <a:blip r:embed="rId2"/>
          <a:srcRect l="25022" t="43611" r="43687" b="47848"/>
          <a:stretch/>
        </p:blipFill>
        <p:spPr>
          <a:xfrm>
            <a:off x="4999386" y="6012721"/>
            <a:ext cx="3389244" cy="438382"/>
          </a:xfrm>
          <a:prstGeom prst="rect">
            <a:avLst/>
          </a:prstGeom>
          <a:noFill/>
          <a:ln>
            <a:solidFill>
              <a:schemeClr val="tx1"/>
            </a:solidFill>
          </a:ln>
        </p:spPr>
      </p:pic>
      <p:pic>
        <p:nvPicPr>
          <p:cNvPr id="17" name="Picture 16">
            <a:extLst>
              <a:ext uri="{FF2B5EF4-FFF2-40B4-BE49-F238E27FC236}">
                <a16:creationId xmlns:a16="http://schemas.microsoft.com/office/drawing/2014/main" id="{B5B89FBE-C03F-432E-B4EE-BBD33430917B}"/>
              </a:ext>
            </a:extLst>
          </p:cNvPr>
          <p:cNvPicPr>
            <a:picLocks noChangeAspect="1"/>
          </p:cNvPicPr>
          <p:nvPr/>
        </p:nvPicPr>
        <p:blipFill>
          <a:blip r:embed="rId3"/>
          <a:stretch>
            <a:fillRect/>
          </a:stretch>
        </p:blipFill>
        <p:spPr>
          <a:xfrm>
            <a:off x="2000205" y="845279"/>
            <a:ext cx="5495925" cy="2066925"/>
          </a:xfrm>
          <a:prstGeom prst="rect">
            <a:avLst/>
          </a:prstGeom>
          <a:ln>
            <a:solidFill>
              <a:schemeClr val="tx1"/>
            </a:solidFill>
          </a:ln>
        </p:spPr>
      </p:pic>
      <p:sp>
        <p:nvSpPr>
          <p:cNvPr id="18" name="TextBox 17">
            <a:extLst>
              <a:ext uri="{FF2B5EF4-FFF2-40B4-BE49-F238E27FC236}">
                <a16:creationId xmlns:a16="http://schemas.microsoft.com/office/drawing/2014/main" id="{F4D6B0D0-15E8-4C9F-8BC4-998B5BBBC240}"/>
              </a:ext>
            </a:extLst>
          </p:cNvPr>
          <p:cNvSpPr txBox="1"/>
          <p:nvPr/>
        </p:nvSpPr>
        <p:spPr>
          <a:xfrm>
            <a:off x="4572000" y="3652449"/>
            <a:ext cx="4154556" cy="1015663"/>
          </a:xfrm>
          <a:prstGeom prst="rect">
            <a:avLst/>
          </a:prstGeom>
          <a:noFill/>
        </p:spPr>
        <p:txBody>
          <a:bodyPr wrap="square" rtlCol="0">
            <a:spAutoFit/>
          </a:bodyPr>
          <a:lstStyle/>
          <a:p>
            <a:pPr algn="ctr"/>
            <a:r>
              <a:rPr lang="en-US" sz="2000" b="1" dirty="0">
                <a:latin typeface="Courier New" panose="02070309020205020404" pitchFamily="49" charset="0"/>
                <a:cs typeface="Courier New" panose="02070309020205020404" pitchFamily="49" charset="0"/>
              </a:rPr>
              <a:t>Why is there an difference</a:t>
            </a:r>
          </a:p>
          <a:p>
            <a:pPr algn="ctr"/>
            <a:r>
              <a:rPr lang="en-US" sz="2000" b="1" dirty="0">
                <a:latin typeface="Courier New" panose="02070309020205020404" pitchFamily="49" charset="0"/>
                <a:cs typeface="Courier New" panose="02070309020205020404" pitchFamily="49" charset="0"/>
              </a:rPr>
              <a:t>between system and extractor tool RAM size? </a:t>
            </a:r>
          </a:p>
        </p:txBody>
      </p:sp>
      <p:sp>
        <p:nvSpPr>
          <p:cNvPr id="19" name="Rectangle 18">
            <a:extLst>
              <a:ext uri="{FF2B5EF4-FFF2-40B4-BE49-F238E27FC236}">
                <a16:creationId xmlns:a16="http://schemas.microsoft.com/office/drawing/2014/main" id="{36897DFC-7DC2-4189-A338-7EA33DC84D0F}"/>
              </a:ext>
            </a:extLst>
          </p:cNvPr>
          <p:cNvSpPr/>
          <p:nvPr/>
        </p:nvSpPr>
        <p:spPr>
          <a:xfrm>
            <a:off x="3498578" y="2601187"/>
            <a:ext cx="1898370" cy="2811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F3EFBC-2FC3-4B50-B339-F6905D22C755}"/>
              </a:ext>
            </a:extLst>
          </p:cNvPr>
          <p:cNvSpPr/>
          <p:nvPr/>
        </p:nvSpPr>
        <p:spPr>
          <a:xfrm>
            <a:off x="7676326" y="6032600"/>
            <a:ext cx="712304" cy="359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923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a:t>
            </a:r>
            <a:r>
              <a:rPr lang="en-US" sz="2800" b="1" dirty="0" err="1">
                <a:latin typeface="Courier New" panose="02070309020205020404" pitchFamily="49" charset="0"/>
                <a:cs typeface="Courier New" panose="02070309020205020404" pitchFamily="49" charset="0"/>
              </a:rPr>
              <a:t>Pagefile</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75243" y="844826"/>
            <a:ext cx="8976478" cy="398559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The Windows </a:t>
            </a:r>
            <a:r>
              <a:rPr lang="en-US" sz="2000" b="1" dirty="0" err="1">
                <a:latin typeface="Courier New" panose="02070309020205020404" pitchFamily="49" charset="0"/>
                <a:cs typeface="Courier New" panose="02070309020205020404" pitchFamily="49" charset="0"/>
              </a:rPr>
              <a:t>pagefile</a:t>
            </a:r>
            <a:r>
              <a:rPr lang="en-US" sz="2000" b="1" dirty="0">
                <a:latin typeface="Courier New" panose="02070309020205020404" pitchFamily="49" charset="0"/>
                <a:cs typeface="Courier New" panose="02070309020205020404" pitchFamily="49" charset="0"/>
              </a:rPr>
              <a:t> is used to aid in the management of system RAM</a:t>
            </a:r>
          </a:p>
          <a:p>
            <a:pPr>
              <a:spcBef>
                <a:spcPts val="0"/>
              </a:spcBef>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The operating system determines the most and least used pages in RAM</a:t>
            </a:r>
          </a:p>
          <a:p>
            <a:pPr>
              <a:spcBef>
                <a:spcPts val="0"/>
              </a:spcBef>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For the least used pages, they are moved from RAM into a file named pagefile.sys on disk</a:t>
            </a:r>
          </a:p>
          <a:p>
            <a:pPr>
              <a:spcBef>
                <a:spcPts val="0"/>
              </a:spcBef>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Once those least used pages are moved, RAM is now freed up for immediate use</a:t>
            </a:r>
          </a:p>
          <a:p>
            <a:pPr>
              <a:spcBef>
                <a:spcPts val="0"/>
              </a:spcBef>
              <a:buFont typeface="Wingdings" panose="05000000000000000000" pitchFamily="2" charset="2"/>
              <a:buChar char="Ø"/>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In addition to imaging physical RAM, it is also possible to copy the </a:t>
            </a:r>
            <a:r>
              <a:rPr lang="en-US" sz="2000" b="1" dirty="0" err="1">
                <a:latin typeface="Courier New" panose="02070309020205020404" pitchFamily="49" charset="0"/>
                <a:cs typeface="Courier New" panose="02070309020205020404" pitchFamily="49" charset="0"/>
              </a:rPr>
              <a:t>pagefile</a:t>
            </a:r>
            <a:r>
              <a:rPr lang="en-US" sz="2000" b="1" dirty="0">
                <a:latin typeface="Courier New" panose="02070309020205020404" pitchFamily="49" charset="0"/>
                <a:cs typeface="Courier New" panose="02070309020205020404" pitchFamily="49" charset="0"/>
              </a:rPr>
              <a:t> for forensic analysis</a:t>
            </a:r>
          </a:p>
          <a:p>
            <a:pPr lvl="1">
              <a:spcBef>
                <a:spcPts val="0"/>
              </a:spcBef>
              <a:buFont typeface="Wingdings" panose="05000000000000000000" pitchFamily="2" charset="2"/>
              <a:buChar char="ü"/>
            </a:pPr>
            <a:endParaRPr lang="en-US" sz="2000" b="1"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A40D4A03-B71B-4421-B0D2-84478E07B9F4}"/>
              </a:ext>
            </a:extLst>
          </p:cNvPr>
          <p:cNvPicPr>
            <a:picLocks noChangeAspect="1"/>
          </p:cNvPicPr>
          <p:nvPr/>
        </p:nvPicPr>
        <p:blipFill>
          <a:blip r:embed="rId2"/>
          <a:stretch>
            <a:fillRect/>
          </a:stretch>
        </p:blipFill>
        <p:spPr>
          <a:xfrm>
            <a:off x="2703237" y="4880112"/>
            <a:ext cx="3737527" cy="1774934"/>
          </a:xfrm>
          <a:prstGeom prst="rect">
            <a:avLst/>
          </a:prstGeom>
          <a:ln>
            <a:solidFill>
              <a:schemeClr val="tx1"/>
            </a:solidFill>
          </a:ln>
        </p:spPr>
      </p:pic>
    </p:spTree>
    <p:extLst>
      <p:ext uri="{BB962C8B-B14F-4D97-AF65-F5344CB8AC3E}">
        <p14:creationId xmlns:p14="http://schemas.microsoft.com/office/powerpoint/2010/main" val="3042079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err="1">
                <a:latin typeface="Courier New" panose="02070309020205020404" pitchFamily="49" charset="0"/>
                <a:cs typeface="Courier New" panose="02070309020205020404" pitchFamily="49" charset="0"/>
              </a:rPr>
              <a:t>DumpIt</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75242" y="1073476"/>
            <a:ext cx="8976479" cy="191482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Freely available memory acquisition software originally called win32dd</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a:latin typeface="Courier New" panose="02070309020205020404" pitchFamily="49" charset="0"/>
                <a:cs typeface="Courier New" panose="02070309020205020404" pitchFamily="49" charset="0"/>
              </a:rPr>
              <a:t>Allows physical memory acquisition on Windows as a raw memory dump or as a Microsoft crash dump</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2000" b="1" dirty="0" err="1">
                <a:latin typeface="Courier New" panose="02070309020205020404" pitchFamily="49" charset="0"/>
                <a:cs typeface="Courier New" panose="02070309020205020404" pitchFamily="49" charset="0"/>
              </a:rPr>
              <a:t>DumpIt</a:t>
            </a:r>
            <a:r>
              <a:rPr lang="en-US" sz="2000" b="1" dirty="0">
                <a:latin typeface="Courier New" panose="02070309020205020404" pitchFamily="49" charset="0"/>
                <a:cs typeface="Courier New" panose="02070309020205020404" pitchFamily="49" charset="0"/>
              </a:rPr>
              <a:t> creates both .mem and .raw files during </a:t>
            </a:r>
            <a:r>
              <a:rPr lang="en-US" sz="2000" b="1" dirty="0" err="1">
                <a:latin typeface="Courier New" panose="02070309020205020404" pitchFamily="49" charset="0"/>
                <a:cs typeface="Courier New" panose="02070309020205020404" pitchFamily="49" charset="0"/>
              </a:rPr>
              <a:t>acqusition</a:t>
            </a:r>
            <a:endParaRPr lang="en-US" sz="2000" b="1"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2052642-97AA-4606-BA4B-5FEC2F490AB0}"/>
              </a:ext>
            </a:extLst>
          </p:cNvPr>
          <p:cNvPicPr>
            <a:picLocks noChangeAspect="1"/>
          </p:cNvPicPr>
          <p:nvPr/>
        </p:nvPicPr>
        <p:blipFill>
          <a:blip r:embed="rId2"/>
          <a:stretch>
            <a:fillRect/>
          </a:stretch>
        </p:blipFill>
        <p:spPr>
          <a:xfrm>
            <a:off x="890885" y="3664363"/>
            <a:ext cx="7362230" cy="2839594"/>
          </a:xfrm>
          <a:prstGeom prst="rect">
            <a:avLst/>
          </a:prstGeom>
          <a:ln>
            <a:solidFill>
              <a:schemeClr val="tx1"/>
            </a:solidFill>
          </a:ln>
        </p:spPr>
      </p:pic>
    </p:spTree>
    <p:extLst>
      <p:ext uri="{BB962C8B-B14F-4D97-AF65-F5344CB8AC3E}">
        <p14:creationId xmlns:p14="http://schemas.microsoft.com/office/powerpoint/2010/main" val="2571427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err="1">
                <a:latin typeface="Courier New" panose="02070309020205020404" pitchFamily="49" charset="0"/>
                <a:cs typeface="Courier New" panose="02070309020205020404" pitchFamily="49" charset="0"/>
              </a:rPr>
              <a:t>DumpIt</a:t>
            </a:r>
            <a:r>
              <a:rPr lang="en-US" sz="2800" b="1" dirty="0">
                <a:latin typeface="Courier New" panose="02070309020205020404" pitchFamily="49" charset="0"/>
                <a:cs typeface="Courier New" panose="02070309020205020404" pitchFamily="49" charset="0"/>
              </a:rPr>
              <a:t> Acquisition</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75242" y="960354"/>
            <a:ext cx="8790461" cy="878385"/>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1800" b="1" dirty="0" err="1">
                <a:latin typeface="Courier New" panose="02070309020205020404" pitchFamily="49" charset="0"/>
                <a:cs typeface="Courier New" panose="02070309020205020404" pitchFamily="49" charset="0"/>
              </a:rPr>
              <a:t>DumpIt</a:t>
            </a:r>
            <a:r>
              <a:rPr lang="en-US" sz="1800" b="1" dirty="0">
                <a:latin typeface="Courier New" panose="02070309020205020404" pitchFamily="49" charset="0"/>
                <a:cs typeface="Courier New" panose="02070309020205020404" pitchFamily="49" charset="0"/>
              </a:rPr>
              <a:t> can be utilized in either CLI or GUI mode</a:t>
            </a:r>
          </a:p>
          <a:p>
            <a:pPr>
              <a:spcBef>
                <a:spcPts val="0"/>
              </a:spcBef>
              <a:buFont typeface="Wingdings" panose="05000000000000000000" pitchFamily="2" charset="2"/>
              <a:buChar char="Ø"/>
            </a:pPr>
            <a:endParaRPr lang="en-US" sz="18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800" b="1" dirty="0" err="1">
                <a:latin typeface="Courier New" panose="02070309020205020404" pitchFamily="49" charset="0"/>
                <a:cs typeface="Courier New" panose="02070309020205020404" pitchFamily="49" charset="0"/>
              </a:rPr>
              <a:t>DumpIt</a:t>
            </a:r>
            <a:r>
              <a:rPr lang="en-US" sz="1800" b="1" dirty="0">
                <a:latin typeface="Courier New" panose="02070309020205020404" pitchFamily="49" charset="0"/>
                <a:cs typeface="Courier New" panose="02070309020205020404" pitchFamily="49" charset="0"/>
              </a:rPr>
              <a:t> application saves each dump as a *.</a:t>
            </a:r>
            <a:r>
              <a:rPr lang="en-US" sz="1800" b="1" dirty="0" err="1">
                <a:latin typeface="Courier New" panose="02070309020205020404" pitchFamily="49" charset="0"/>
                <a:cs typeface="Courier New" panose="02070309020205020404" pitchFamily="49" charset="0"/>
              </a:rPr>
              <a:t>dmp</a:t>
            </a:r>
            <a:r>
              <a:rPr lang="en-US" sz="1800" b="1" dirty="0">
                <a:latin typeface="Courier New" panose="02070309020205020404" pitchFamily="49" charset="0"/>
                <a:cs typeface="Courier New" panose="02070309020205020404" pitchFamily="49" charset="0"/>
              </a:rPr>
              <a:t> file</a:t>
            </a:r>
          </a:p>
        </p:txBody>
      </p:sp>
      <p:pic>
        <p:nvPicPr>
          <p:cNvPr id="3" name="Picture 2">
            <a:extLst>
              <a:ext uri="{FF2B5EF4-FFF2-40B4-BE49-F238E27FC236}">
                <a16:creationId xmlns:a16="http://schemas.microsoft.com/office/drawing/2014/main" id="{8EAF42CE-B8FC-4C48-98F7-5677D31CCF21}"/>
              </a:ext>
            </a:extLst>
          </p:cNvPr>
          <p:cNvPicPr>
            <a:picLocks noChangeAspect="1"/>
          </p:cNvPicPr>
          <p:nvPr/>
        </p:nvPicPr>
        <p:blipFill>
          <a:blip r:embed="rId2"/>
          <a:stretch>
            <a:fillRect/>
          </a:stretch>
        </p:blipFill>
        <p:spPr>
          <a:xfrm>
            <a:off x="2235596" y="1887588"/>
            <a:ext cx="4672808" cy="2149051"/>
          </a:xfrm>
          <a:prstGeom prst="rect">
            <a:avLst/>
          </a:prstGeom>
          <a:ln>
            <a:solidFill>
              <a:schemeClr val="tx1"/>
            </a:solidFill>
          </a:ln>
        </p:spPr>
      </p:pic>
      <p:pic>
        <p:nvPicPr>
          <p:cNvPr id="6" name="Picture 5">
            <a:extLst>
              <a:ext uri="{FF2B5EF4-FFF2-40B4-BE49-F238E27FC236}">
                <a16:creationId xmlns:a16="http://schemas.microsoft.com/office/drawing/2014/main" id="{8ACA6423-FA1E-42B8-94C1-05BC5A06B3FF}"/>
              </a:ext>
            </a:extLst>
          </p:cNvPr>
          <p:cNvPicPr>
            <a:picLocks noChangeAspect="1"/>
          </p:cNvPicPr>
          <p:nvPr/>
        </p:nvPicPr>
        <p:blipFill>
          <a:blip r:embed="rId3"/>
          <a:stretch>
            <a:fillRect/>
          </a:stretch>
        </p:blipFill>
        <p:spPr>
          <a:xfrm>
            <a:off x="2049823" y="4333461"/>
            <a:ext cx="5044354" cy="2310690"/>
          </a:xfrm>
          <a:prstGeom prst="rect">
            <a:avLst/>
          </a:prstGeom>
          <a:ln>
            <a:solidFill>
              <a:schemeClr val="tx1"/>
            </a:solidFill>
          </a:ln>
        </p:spPr>
      </p:pic>
    </p:spTree>
    <p:extLst>
      <p:ext uri="{BB962C8B-B14F-4D97-AF65-F5344CB8AC3E}">
        <p14:creationId xmlns:p14="http://schemas.microsoft.com/office/powerpoint/2010/main" val="3411795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2">
            <a:extLst>
              <a:ext uri="{FF2B5EF4-FFF2-40B4-BE49-F238E27FC236}">
                <a16:creationId xmlns:a16="http://schemas.microsoft.com/office/drawing/2014/main" id="{42D076BF-DA8F-4583-8FD6-29E758B1802B}"/>
              </a:ext>
            </a:extLst>
          </p:cNvPr>
          <p:cNvSpPr/>
          <p:nvPr/>
        </p:nvSpPr>
        <p:spPr>
          <a:xfrm>
            <a:off x="444616" y="94579"/>
            <a:ext cx="8607105" cy="620785"/>
          </a:xfrm>
          <a:prstGeom prst="rect">
            <a:avLst/>
          </a:prstGeom>
          <a:noFill/>
          <a:ln>
            <a:noFill/>
          </a:ln>
        </p:spPr>
        <p:txBody>
          <a:bodyPr lIns="90000" tIns="45000" rIns="90000" bIns="45000" anchor="ctr"/>
          <a:lstStyle/>
          <a:p>
            <a:pPr algn="ctr">
              <a:lnSpc>
                <a:spcPct val="100000"/>
              </a:lnSpc>
            </a:pPr>
            <a:r>
              <a:rPr lang="en-US" sz="2800" b="1" dirty="0" err="1">
                <a:latin typeface="Courier New" panose="02070309020205020404" pitchFamily="49" charset="0"/>
                <a:cs typeface="Courier New" panose="02070309020205020404" pitchFamily="49" charset="0"/>
              </a:rPr>
              <a:t>Rekall</a:t>
            </a:r>
            <a:endParaRPr dirty="0">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424F3179-0F4A-46F2-9C37-02ACC846F178}"/>
              </a:ext>
            </a:extLst>
          </p:cNvPr>
          <p:cNvSpPr txBox="1">
            <a:spLocks/>
          </p:cNvSpPr>
          <p:nvPr/>
        </p:nvSpPr>
        <p:spPr>
          <a:xfrm>
            <a:off x="75242" y="960354"/>
            <a:ext cx="8790461" cy="1464794"/>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Open source memory acquisition software</a:t>
            </a:r>
          </a:p>
          <a:p>
            <a:pPr lvl="1">
              <a:spcBef>
                <a:spcPts val="0"/>
              </a:spcBef>
              <a:buFont typeface="Wingdings" panose="05000000000000000000" pitchFamily="2" charset="2"/>
              <a:buChar char="ü"/>
            </a:pPr>
            <a:r>
              <a:rPr lang="en-US" sz="1400" b="1" dirty="0">
                <a:latin typeface="Courier New" panose="02070309020205020404" pitchFamily="49" charset="0"/>
                <a:cs typeface="Courier New" panose="02070309020205020404" pitchFamily="49" charset="0"/>
              </a:rPr>
              <a:t>https://github.com/google/rekall/releases</a:t>
            </a: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Char char="Ø"/>
            </a:pPr>
            <a:r>
              <a:rPr lang="en-US" sz="1800" b="1" dirty="0">
                <a:latin typeface="Courier New" panose="02070309020205020404" pitchFamily="49" charset="0"/>
                <a:cs typeface="Courier New" panose="02070309020205020404" pitchFamily="49" charset="0"/>
              </a:rPr>
              <a:t>Allows physical memory acquisition on Windows as a raw memory dump or as a Microsoft crash dump </a:t>
            </a:r>
          </a:p>
        </p:txBody>
      </p:sp>
      <p:pic>
        <p:nvPicPr>
          <p:cNvPr id="3" name="Picture 2">
            <a:extLst>
              <a:ext uri="{FF2B5EF4-FFF2-40B4-BE49-F238E27FC236}">
                <a16:creationId xmlns:a16="http://schemas.microsoft.com/office/drawing/2014/main" id="{0EA9CDC4-AE38-4C2B-AF54-91D0F3A40CAF}"/>
              </a:ext>
            </a:extLst>
          </p:cNvPr>
          <p:cNvPicPr>
            <a:picLocks noChangeAspect="1"/>
          </p:cNvPicPr>
          <p:nvPr/>
        </p:nvPicPr>
        <p:blipFill>
          <a:blip r:embed="rId2"/>
          <a:stretch>
            <a:fillRect/>
          </a:stretch>
        </p:blipFill>
        <p:spPr>
          <a:xfrm>
            <a:off x="1801948" y="3165555"/>
            <a:ext cx="5540103" cy="3373107"/>
          </a:xfrm>
          <a:prstGeom prst="rect">
            <a:avLst/>
          </a:prstGeom>
          <a:ln>
            <a:solidFill>
              <a:schemeClr val="tx1"/>
            </a:solidFill>
          </a:ln>
        </p:spPr>
      </p:pic>
    </p:spTree>
    <p:extLst>
      <p:ext uri="{BB962C8B-B14F-4D97-AF65-F5344CB8AC3E}">
        <p14:creationId xmlns:p14="http://schemas.microsoft.com/office/powerpoint/2010/main" val="390266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60461"/>
            <a:ext cx="8915400" cy="1337078"/>
          </a:xfrm>
        </p:spPr>
        <p:txBody>
          <a:bodyPr/>
          <a:lstStyle/>
          <a:p>
            <a:pPr algn="ctr"/>
            <a:r>
              <a:rPr lang="en-US" sz="2800" b="1" dirty="0">
                <a:latin typeface="Courier New" panose="02070309020205020404" pitchFamily="49" charset="0"/>
                <a:cs typeface="Courier New" panose="02070309020205020404" pitchFamily="49" charset="0"/>
              </a:rPr>
              <a:t>Windows Volatile Memory Analysis</a:t>
            </a:r>
          </a:p>
        </p:txBody>
      </p:sp>
    </p:spTree>
    <p:extLst>
      <p:ext uri="{BB962C8B-B14F-4D97-AF65-F5344CB8AC3E}">
        <p14:creationId xmlns:p14="http://schemas.microsoft.com/office/powerpoint/2010/main" val="408986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Partition Location Confirmation</a:t>
            </a:r>
            <a:endParaRPr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C444AF3E-E3F2-4472-AC9A-37F79CEB6486}"/>
              </a:ext>
            </a:extLst>
          </p:cNvPr>
          <p:cNvPicPr>
            <a:picLocks noChangeAspect="1"/>
          </p:cNvPicPr>
          <p:nvPr/>
        </p:nvPicPr>
        <p:blipFill>
          <a:blip r:embed="rId2"/>
          <a:stretch>
            <a:fillRect/>
          </a:stretch>
        </p:blipFill>
        <p:spPr>
          <a:xfrm>
            <a:off x="414719" y="2958641"/>
            <a:ext cx="8314562" cy="2981276"/>
          </a:xfrm>
          <a:prstGeom prst="rect">
            <a:avLst/>
          </a:prstGeom>
        </p:spPr>
      </p:pic>
      <p:sp>
        <p:nvSpPr>
          <p:cNvPr id="5" name="TextBox 4">
            <a:extLst>
              <a:ext uri="{FF2B5EF4-FFF2-40B4-BE49-F238E27FC236}">
                <a16:creationId xmlns:a16="http://schemas.microsoft.com/office/drawing/2014/main" id="{C4F58DD5-5A58-4B3E-BEDF-841259035976}"/>
              </a:ext>
            </a:extLst>
          </p:cNvPr>
          <p:cNvSpPr txBox="1"/>
          <p:nvPr/>
        </p:nvSpPr>
        <p:spPr>
          <a:xfrm>
            <a:off x="1011814" y="1743690"/>
            <a:ext cx="6614470" cy="400110"/>
          </a:xfrm>
          <a:prstGeom prst="rect">
            <a:avLst/>
          </a:prstGeom>
          <a:noFill/>
        </p:spPr>
        <p:txBody>
          <a:bodyPr wrap="square" rtlCol="0">
            <a:spAutoFit/>
          </a:bodyPr>
          <a:lstStyle/>
          <a:p>
            <a:pPr algn="ctr"/>
            <a:r>
              <a:rPr lang="en-US" sz="2000" b="1" dirty="0">
                <a:latin typeface="Courier New" panose="02070309020205020404" pitchFamily="49" charset="0"/>
                <a:cs typeface="Courier New" panose="02070309020205020404" pitchFamily="49" charset="0"/>
              </a:rPr>
              <a:t>Partition #1: 0x800 -&gt; 2048</a:t>
            </a:r>
          </a:p>
        </p:txBody>
      </p:sp>
      <p:sp>
        <p:nvSpPr>
          <p:cNvPr id="6" name="Rectangle 5">
            <a:extLst>
              <a:ext uri="{FF2B5EF4-FFF2-40B4-BE49-F238E27FC236}">
                <a16:creationId xmlns:a16="http://schemas.microsoft.com/office/drawing/2014/main" id="{4E480A3B-E4DF-4E87-9DC8-17C347BDBA00}"/>
              </a:ext>
            </a:extLst>
          </p:cNvPr>
          <p:cNvSpPr/>
          <p:nvPr/>
        </p:nvSpPr>
        <p:spPr>
          <a:xfrm>
            <a:off x="2215299" y="4994867"/>
            <a:ext cx="1150070" cy="23701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3283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Framework</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680264"/>
            <a:ext cx="8950853" cy="2102693"/>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Integrated into SANS SIFT</a:t>
            </a:r>
          </a:p>
          <a:p>
            <a:pPr>
              <a:lnSpc>
                <a:spcPct val="100000"/>
              </a:lnSpc>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Address Space Voting Rounds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Explicit file format search</a:t>
            </a:r>
          </a:p>
          <a:p>
            <a:pPr>
              <a:lnSpc>
                <a:spcPct val="100000"/>
              </a:lnSpc>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Cross Platform</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https://www.volatilityfoundation.org/24</a:t>
            </a:r>
          </a:p>
        </p:txBody>
      </p:sp>
      <p:pic>
        <p:nvPicPr>
          <p:cNvPr id="2" name="Picture 1">
            <a:extLst>
              <a:ext uri="{FF2B5EF4-FFF2-40B4-BE49-F238E27FC236}">
                <a16:creationId xmlns:a16="http://schemas.microsoft.com/office/drawing/2014/main" id="{0E48A83B-1C26-4F89-8ECF-E6959222B655}"/>
              </a:ext>
            </a:extLst>
          </p:cNvPr>
          <p:cNvPicPr>
            <a:picLocks noChangeAspect="1"/>
          </p:cNvPicPr>
          <p:nvPr/>
        </p:nvPicPr>
        <p:blipFill>
          <a:blip r:embed="rId2"/>
          <a:stretch>
            <a:fillRect/>
          </a:stretch>
        </p:blipFill>
        <p:spPr>
          <a:xfrm>
            <a:off x="1165725" y="3341173"/>
            <a:ext cx="6812550" cy="3235010"/>
          </a:xfrm>
          <a:prstGeom prst="rect">
            <a:avLst/>
          </a:prstGeom>
          <a:ln>
            <a:solidFill>
              <a:schemeClr val="tx1"/>
            </a:solidFill>
          </a:ln>
        </p:spPr>
      </p:pic>
    </p:spTree>
    <p:extLst>
      <p:ext uri="{BB962C8B-B14F-4D97-AF65-F5344CB8AC3E}">
        <p14:creationId xmlns:p14="http://schemas.microsoft.com/office/powerpoint/2010/main" val="30318534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48287" y="87918"/>
            <a:ext cx="9047427" cy="383424"/>
          </a:xfrm>
          <a:prstGeom prst="rect">
            <a:avLst/>
          </a:prstGeom>
          <a:noFill/>
          <a:ln>
            <a:noFill/>
          </a:ln>
        </p:spPr>
        <p:txBody>
          <a:bodyPr lIns="90000" tIns="45000" rIns="90000" bIns="45000" anchor="ctr"/>
          <a:lstStyle/>
          <a:p>
            <a:pPr algn="ctr">
              <a:lnSpc>
                <a:spcPct val="100000"/>
              </a:lnSpc>
            </a:pPr>
            <a:r>
              <a:rPr lang="en-US" sz="2500" b="1" dirty="0">
                <a:latin typeface="Courier New" panose="02070309020205020404" pitchFamily="49" charset="0"/>
                <a:cs typeface="Courier New" panose="02070309020205020404" pitchFamily="49" charset="0"/>
              </a:rPr>
              <a:t>Volatility Framework Developer Considerations</a:t>
            </a:r>
            <a:endParaRPr sz="2500"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72999"/>
            <a:ext cx="8950853" cy="3167406"/>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VTypes</a:t>
            </a:r>
            <a:endParaRPr lang="en-US" b="1" dirty="0">
              <a:solidFill>
                <a:srgbClr val="000000"/>
              </a:solidFill>
              <a:latin typeface="Courier New" panose="02070309020205020404" pitchFamily="49" charset="0"/>
              <a:cs typeface="Courier New" panose="02070309020205020404" pitchFamily="49" charset="0"/>
            </a:endParaRP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Most OS’s are written in C</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Volatility is written in Python</a:t>
            </a:r>
          </a:p>
          <a:p>
            <a:pPr marL="742950" lvl="1" indent="-285750">
              <a:buFont typeface="Wingdings" panose="05000000000000000000" pitchFamily="2" charset="2"/>
              <a:buChar char="ü"/>
            </a:pPr>
            <a:r>
              <a:rPr lang="en-US" b="1" dirty="0" err="1">
                <a:solidFill>
                  <a:srgbClr val="000000"/>
                </a:solidFill>
                <a:latin typeface="Courier New" panose="02070309020205020404" pitchFamily="49" charset="0"/>
                <a:cs typeface="Courier New" panose="02070309020205020404" pitchFamily="49" charset="0"/>
              </a:rPr>
              <a:t>VTypes</a:t>
            </a:r>
            <a:r>
              <a:rPr lang="en-US" b="1" dirty="0">
                <a:solidFill>
                  <a:srgbClr val="000000"/>
                </a:solidFill>
                <a:latin typeface="Courier New" panose="02070309020205020404" pitchFamily="49" charset="0"/>
                <a:cs typeface="Courier New" panose="02070309020205020404" pitchFamily="49" charset="0"/>
              </a:rPr>
              <a:t> is a way to represent C data structures in Python source files</a:t>
            </a:r>
          </a:p>
          <a:p>
            <a:endParaRPr lang="en-US" b="1"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US" b="1" dirty="0">
                <a:solidFill>
                  <a:srgbClr val="000000"/>
                </a:solidFill>
                <a:latin typeface="Courier New" panose="02070309020205020404" pitchFamily="49" charset="0"/>
                <a:cs typeface="Courier New" panose="02070309020205020404" pitchFamily="49" charset="0"/>
              </a:rPr>
              <a:t>The structures can contain object names, offsets, and types that match the operating system being analyzed</a:t>
            </a:r>
          </a:p>
          <a:p>
            <a:pPr marL="285750" indent="-285750">
              <a:buFont typeface="Wingdings" panose="05000000000000000000" pitchFamily="2" charset="2"/>
              <a:buChar char="Ø"/>
            </a:pPr>
            <a:endParaRPr lang="en-US" b="1"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US" b="1" dirty="0">
                <a:solidFill>
                  <a:srgbClr val="000000"/>
                </a:solidFill>
                <a:latin typeface="Courier New" panose="02070309020205020404" pitchFamily="49" charset="0"/>
                <a:cs typeface="Courier New" panose="02070309020205020404" pitchFamily="49" charset="0"/>
              </a:rPr>
              <a:t>By translating these structures Volatility knows how to treat the underlying data as either an integer, string, or pointer</a:t>
            </a:r>
          </a:p>
        </p:txBody>
      </p:sp>
      <p:pic>
        <p:nvPicPr>
          <p:cNvPr id="3" name="Picture 2">
            <a:extLst>
              <a:ext uri="{FF2B5EF4-FFF2-40B4-BE49-F238E27FC236}">
                <a16:creationId xmlns:a16="http://schemas.microsoft.com/office/drawing/2014/main" id="{75906736-FE81-427E-AD7E-A8B90C094CB7}"/>
              </a:ext>
            </a:extLst>
          </p:cNvPr>
          <p:cNvPicPr>
            <a:picLocks noChangeAspect="1"/>
          </p:cNvPicPr>
          <p:nvPr/>
        </p:nvPicPr>
        <p:blipFill>
          <a:blip r:embed="rId2"/>
          <a:stretch>
            <a:fillRect/>
          </a:stretch>
        </p:blipFill>
        <p:spPr>
          <a:xfrm>
            <a:off x="862780" y="4085243"/>
            <a:ext cx="2065082" cy="2304107"/>
          </a:xfrm>
          <a:prstGeom prst="rect">
            <a:avLst/>
          </a:prstGeom>
          <a:ln>
            <a:solidFill>
              <a:schemeClr val="tx1"/>
            </a:solidFill>
          </a:ln>
        </p:spPr>
      </p:pic>
      <p:pic>
        <p:nvPicPr>
          <p:cNvPr id="4" name="Picture 3">
            <a:extLst>
              <a:ext uri="{FF2B5EF4-FFF2-40B4-BE49-F238E27FC236}">
                <a16:creationId xmlns:a16="http://schemas.microsoft.com/office/drawing/2014/main" id="{9779A9AD-15E7-484C-83D3-2F1CB58510EF}"/>
              </a:ext>
            </a:extLst>
          </p:cNvPr>
          <p:cNvPicPr>
            <a:picLocks noChangeAspect="1"/>
          </p:cNvPicPr>
          <p:nvPr/>
        </p:nvPicPr>
        <p:blipFill>
          <a:blip r:embed="rId3"/>
          <a:stretch>
            <a:fillRect/>
          </a:stretch>
        </p:blipFill>
        <p:spPr>
          <a:xfrm>
            <a:off x="5347452" y="4085243"/>
            <a:ext cx="3508786" cy="2274903"/>
          </a:xfrm>
          <a:prstGeom prst="rect">
            <a:avLst/>
          </a:prstGeom>
          <a:ln>
            <a:solidFill>
              <a:schemeClr val="tx1"/>
            </a:solidFill>
          </a:ln>
        </p:spPr>
      </p:pic>
      <p:sp>
        <p:nvSpPr>
          <p:cNvPr id="5" name="TextBox 4">
            <a:extLst>
              <a:ext uri="{FF2B5EF4-FFF2-40B4-BE49-F238E27FC236}">
                <a16:creationId xmlns:a16="http://schemas.microsoft.com/office/drawing/2014/main" id="{1C6C4352-5E3C-4AE7-9662-30F5B0EAD384}"/>
              </a:ext>
            </a:extLst>
          </p:cNvPr>
          <p:cNvSpPr txBox="1"/>
          <p:nvPr/>
        </p:nvSpPr>
        <p:spPr>
          <a:xfrm>
            <a:off x="1182626" y="6389350"/>
            <a:ext cx="1425390"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Structure</a:t>
            </a:r>
          </a:p>
        </p:txBody>
      </p:sp>
      <p:sp>
        <p:nvSpPr>
          <p:cNvPr id="8" name="TextBox 7">
            <a:extLst>
              <a:ext uri="{FF2B5EF4-FFF2-40B4-BE49-F238E27FC236}">
                <a16:creationId xmlns:a16="http://schemas.microsoft.com/office/drawing/2014/main" id="{FD610DB1-1CDA-49FB-8639-5FE3B3B81EF0}"/>
              </a:ext>
            </a:extLst>
          </p:cNvPr>
          <p:cNvSpPr txBox="1"/>
          <p:nvPr/>
        </p:nvSpPr>
        <p:spPr>
          <a:xfrm>
            <a:off x="6664866" y="6389350"/>
            <a:ext cx="873957"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VType</a:t>
            </a:r>
            <a:endParaRPr lang="en-US"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960C5A6-4519-4DDB-ABA0-2AC371A1BBC0}"/>
              </a:ext>
            </a:extLst>
          </p:cNvPr>
          <p:cNvSpPr txBox="1"/>
          <p:nvPr/>
        </p:nvSpPr>
        <p:spPr>
          <a:xfrm>
            <a:off x="3714771" y="4079253"/>
            <a:ext cx="1486304"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Structure Name</a:t>
            </a:r>
          </a:p>
        </p:txBody>
      </p:sp>
      <p:sp>
        <p:nvSpPr>
          <p:cNvPr id="10" name="TextBox 9">
            <a:extLst>
              <a:ext uri="{FF2B5EF4-FFF2-40B4-BE49-F238E27FC236}">
                <a16:creationId xmlns:a16="http://schemas.microsoft.com/office/drawing/2014/main" id="{E78AE27A-2620-4EFD-80B3-999ECB08F857}"/>
              </a:ext>
            </a:extLst>
          </p:cNvPr>
          <p:cNvSpPr txBox="1"/>
          <p:nvPr/>
        </p:nvSpPr>
        <p:spPr>
          <a:xfrm>
            <a:off x="6921271" y="4103562"/>
            <a:ext cx="1486304" cy="276999"/>
          </a:xfrm>
          <a:prstGeom prst="rect">
            <a:avLst/>
          </a:prstGeom>
          <a:noFill/>
        </p:spPr>
        <p:txBody>
          <a:bodyPr wrap="none" rtlCol="0">
            <a:spAutoFit/>
          </a:bodyPr>
          <a:lstStyle/>
          <a:p>
            <a:r>
              <a:rPr lang="en-US" sz="1200" b="1" dirty="0">
                <a:solidFill>
                  <a:schemeClr val="accent6">
                    <a:lumMod val="75000"/>
                  </a:schemeClr>
                </a:solidFill>
                <a:latin typeface="Courier New" panose="02070309020205020404" pitchFamily="49" charset="0"/>
                <a:cs typeface="Courier New" panose="02070309020205020404" pitchFamily="49" charset="0"/>
              </a:rPr>
              <a:t>Structure Size</a:t>
            </a:r>
          </a:p>
        </p:txBody>
      </p:sp>
      <p:sp>
        <p:nvSpPr>
          <p:cNvPr id="9" name="Rectangle 8">
            <a:extLst>
              <a:ext uri="{FF2B5EF4-FFF2-40B4-BE49-F238E27FC236}">
                <a16:creationId xmlns:a16="http://schemas.microsoft.com/office/drawing/2014/main" id="{6912A143-67A6-46C6-919A-6E1B823794C9}"/>
              </a:ext>
            </a:extLst>
          </p:cNvPr>
          <p:cNvSpPr/>
          <p:nvPr/>
        </p:nvSpPr>
        <p:spPr>
          <a:xfrm>
            <a:off x="6268825" y="4103562"/>
            <a:ext cx="203783" cy="25269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58EA1BE-3940-4017-817F-D2ED6E2A783A}"/>
              </a:ext>
            </a:extLst>
          </p:cNvPr>
          <p:cNvSpPr txBox="1"/>
          <p:nvPr/>
        </p:nvSpPr>
        <p:spPr>
          <a:xfrm>
            <a:off x="3900719" y="4391030"/>
            <a:ext cx="1114408"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Process ID</a:t>
            </a:r>
          </a:p>
        </p:txBody>
      </p:sp>
      <p:sp>
        <p:nvSpPr>
          <p:cNvPr id="14" name="TextBox 13">
            <a:extLst>
              <a:ext uri="{FF2B5EF4-FFF2-40B4-BE49-F238E27FC236}">
                <a16:creationId xmlns:a16="http://schemas.microsoft.com/office/drawing/2014/main" id="{74FA2EE7-3821-4291-8901-97E93B315BD0}"/>
              </a:ext>
            </a:extLst>
          </p:cNvPr>
          <p:cNvSpPr txBox="1"/>
          <p:nvPr/>
        </p:nvSpPr>
        <p:spPr>
          <a:xfrm>
            <a:off x="3889940" y="4708126"/>
            <a:ext cx="1114408"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Parent PID</a:t>
            </a:r>
          </a:p>
        </p:txBody>
      </p:sp>
      <p:sp>
        <p:nvSpPr>
          <p:cNvPr id="15" name="TextBox 14">
            <a:extLst>
              <a:ext uri="{FF2B5EF4-FFF2-40B4-BE49-F238E27FC236}">
                <a16:creationId xmlns:a16="http://schemas.microsoft.com/office/drawing/2014/main" id="{46B026E0-1EFF-410B-8AF9-949E56269F64}"/>
              </a:ext>
            </a:extLst>
          </p:cNvPr>
          <p:cNvSpPr txBox="1"/>
          <p:nvPr/>
        </p:nvSpPr>
        <p:spPr>
          <a:xfrm>
            <a:off x="3993693" y="5019903"/>
            <a:ext cx="928459"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PID Name</a:t>
            </a:r>
          </a:p>
        </p:txBody>
      </p:sp>
      <p:sp>
        <p:nvSpPr>
          <p:cNvPr id="16" name="TextBox 15">
            <a:extLst>
              <a:ext uri="{FF2B5EF4-FFF2-40B4-BE49-F238E27FC236}">
                <a16:creationId xmlns:a16="http://schemas.microsoft.com/office/drawing/2014/main" id="{BF81A92B-DC33-491B-BD6F-AFB936FC9F68}"/>
              </a:ext>
            </a:extLst>
          </p:cNvPr>
          <p:cNvSpPr txBox="1"/>
          <p:nvPr/>
        </p:nvSpPr>
        <p:spPr>
          <a:xfrm>
            <a:off x="4040179" y="5331680"/>
            <a:ext cx="835485"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Pointer</a:t>
            </a:r>
          </a:p>
        </p:txBody>
      </p:sp>
      <p:sp>
        <p:nvSpPr>
          <p:cNvPr id="17" name="TextBox 16">
            <a:extLst>
              <a:ext uri="{FF2B5EF4-FFF2-40B4-BE49-F238E27FC236}">
                <a16:creationId xmlns:a16="http://schemas.microsoft.com/office/drawing/2014/main" id="{76E8BFD3-018F-4494-AEC5-AC88884658E4}"/>
              </a:ext>
            </a:extLst>
          </p:cNvPr>
          <p:cNvSpPr txBox="1"/>
          <p:nvPr/>
        </p:nvSpPr>
        <p:spPr>
          <a:xfrm>
            <a:off x="4040179" y="5643457"/>
            <a:ext cx="835485" cy="276999"/>
          </a:xfrm>
          <a:prstGeom prst="rect">
            <a:avLst/>
          </a:prstGeom>
          <a:noFill/>
        </p:spPr>
        <p:txBody>
          <a:bodyPr wrap="none" rtlCol="0">
            <a:spAutoFit/>
          </a:bodyPr>
          <a:lstStyle/>
          <a:p>
            <a:r>
              <a:rPr lang="en-US" sz="1200" b="1" dirty="0">
                <a:solidFill>
                  <a:srgbClr val="FF0000"/>
                </a:solidFill>
                <a:latin typeface="Courier New" panose="02070309020205020404" pitchFamily="49" charset="0"/>
                <a:cs typeface="Courier New" panose="02070309020205020404" pitchFamily="49" charset="0"/>
              </a:rPr>
              <a:t>Pointer</a:t>
            </a:r>
          </a:p>
        </p:txBody>
      </p:sp>
      <p:sp>
        <p:nvSpPr>
          <p:cNvPr id="18" name="Rectangle 17">
            <a:extLst>
              <a:ext uri="{FF2B5EF4-FFF2-40B4-BE49-F238E27FC236}">
                <a16:creationId xmlns:a16="http://schemas.microsoft.com/office/drawing/2014/main" id="{BC1A3D92-A9EC-4828-AD52-25FA3BCBEC41}"/>
              </a:ext>
            </a:extLst>
          </p:cNvPr>
          <p:cNvSpPr/>
          <p:nvPr/>
        </p:nvSpPr>
        <p:spPr>
          <a:xfrm>
            <a:off x="6014301" y="4422038"/>
            <a:ext cx="203783" cy="2526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833314-E454-4EE9-893B-3E2F86D8B681}"/>
              </a:ext>
            </a:extLst>
          </p:cNvPr>
          <p:cNvSpPr/>
          <p:nvPr/>
        </p:nvSpPr>
        <p:spPr>
          <a:xfrm>
            <a:off x="6634809" y="4738932"/>
            <a:ext cx="203783" cy="2526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E47A37-9F3D-46DD-A5F2-78A740E12424}"/>
              </a:ext>
            </a:extLst>
          </p:cNvPr>
          <p:cNvSpPr/>
          <p:nvPr/>
        </p:nvSpPr>
        <p:spPr>
          <a:xfrm>
            <a:off x="6218084" y="5063167"/>
            <a:ext cx="203783" cy="2526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2D191F-6E87-4ABD-8538-D5FC21557AB8}"/>
              </a:ext>
            </a:extLst>
          </p:cNvPr>
          <p:cNvSpPr/>
          <p:nvPr/>
        </p:nvSpPr>
        <p:spPr>
          <a:xfrm>
            <a:off x="6999952" y="5368021"/>
            <a:ext cx="268114" cy="27543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82E9BE-564C-4A61-B6C3-C481C779D6A6}"/>
              </a:ext>
            </a:extLst>
          </p:cNvPr>
          <p:cNvSpPr/>
          <p:nvPr/>
        </p:nvSpPr>
        <p:spPr>
          <a:xfrm>
            <a:off x="6046188" y="5706399"/>
            <a:ext cx="279197" cy="2526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45311ED-549C-4EC0-AD43-D75877C036E5}"/>
              </a:ext>
            </a:extLst>
          </p:cNvPr>
          <p:cNvSpPr txBox="1"/>
          <p:nvPr/>
        </p:nvSpPr>
        <p:spPr>
          <a:xfrm>
            <a:off x="7246680" y="4421952"/>
            <a:ext cx="835485" cy="276999"/>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Offsets</a:t>
            </a:r>
          </a:p>
        </p:txBody>
      </p:sp>
    </p:spTree>
    <p:extLst>
      <p:ext uri="{BB962C8B-B14F-4D97-AF65-F5344CB8AC3E}">
        <p14:creationId xmlns:p14="http://schemas.microsoft.com/office/powerpoint/2010/main" val="5356975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Overlays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680264"/>
            <a:ext cx="8950853" cy="3740907"/>
          </a:xfrm>
          <a:prstGeom prst="rect">
            <a:avLst/>
          </a:prstGeom>
          <a:noFill/>
          <a:ln>
            <a:noFill/>
          </a:ln>
        </p:spPr>
        <p:txBody>
          <a:bodyPr lIns="90000" tIns="45000" rIns="90000" bIns="45000"/>
          <a:lstStyle/>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C-based operating systems, such as Windows, utilize numerous void pointers (void *) throughout the codebase</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A void pointer is a pointer to data whose type is unknown or arbitrary at the time of the allocation</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There is usually not enough information based on the void pointer to derive the data types automatically and additional steps, such as dereferencing pointers may be necessary</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Overlays allow us to essentially patch the generated structure definitions</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The process to create an overlay is usually though reverse engineering or trial and error</a:t>
            </a:r>
          </a:p>
        </p:txBody>
      </p:sp>
      <p:pic>
        <p:nvPicPr>
          <p:cNvPr id="4" name="Picture 3">
            <a:extLst>
              <a:ext uri="{FF2B5EF4-FFF2-40B4-BE49-F238E27FC236}">
                <a16:creationId xmlns:a16="http://schemas.microsoft.com/office/drawing/2014/main" id="{7B3125D9-34DD-44DB-BB5C-A6124FAE4D3C}"/>
              </a:ext>
            </a:extLst>
          </p:cNvPr>
          <p:cNvPicPr>
            <a:picLocks noChangeAspect="1"/>
          </p:cNvPicPr>
          <p:nvPr/>
        </p:nvPicPr>
        <p:blipFill>
          <a:blip r:embed="rId2"/>
          <a:stretch>
            <a:fillRect/>
          </a:stretch>
        </p:blipFill>
        <p:spPr>
          <a:xfrm>
            <a:off x="554926" y="4698596"/>
            <a:ext cx="1390985" cy="1551986"/>
          </a:xfrm>
          <a:prstGeom prst="rect">
            <a:avLst/>
          </a:prstGeom>
          <a:ln>
            <a:solidFill>
              <a:schemeClr val="tx1"/>
            </a:solidFill>
          </a:ln>
        </p:spPr>
      </p:pic>
      <p:sp>
        <p:nvSpPr>
          <p:cNvPr id="5" name="TextBox 4">
            <a:extLst>
              <a:ext uri="{FF2B5EF4-FFF2-40B4-BE49-F238E27FC236}">
                <a16:creationId xmlns:a16="http://schemas.microsoft.com/office/drawing/2014/main" id="{89C782B2-C2E5-4769-AD30-0FE4227C7B16}"/>
              </a:ext>
            </a:extLst>
          </p:cNvPr>
          <p:cNvSpPr txBox="1"/>
          <p:nvPr/>
        </p:nvSpPr>
        <p:spPr>
          <a:xfrm>
            <a:off x="535925" y="6266200"/>
            <a:ext cx="1425390"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Structure</a:t>
            </a:r>
          </a:p>
        </p:txBody>
      </p:sp>
      <p:pic>
        <p:nvPicPr>
          <p:cNvPr id="2" name="Picture 1">
            <a:extLst>
              <a:ext uri="{FF2B5EF4-FFF2-40B4-BE49-F238E27FC236}">
                <a16:creationId xmlns:a16="http://schemas.microsoft.com/office/drawing/2014/main" id="{71FBB155-A1EB-4D19-B382-32F96FB47ED0}"/>
              </a:ext>
            </a:extLst>
          </p:cNvPr>
          <p:cNvPicPr>
            <a:picLocks noChangeAspect="1"/>
          </p:cNvPicPr>
          <p:nvPr/>
        </p:nvPicPr>
        <p:blipFill>
          <a:blip r:embed="rId3"/>
          <a:stretch>
            <a:fillRect/>
          </a:stretch>
        </p:blipFill>
        <p:spPr>
          <a:xfrm>
            <a:off x="6127064" y="5074343"/>
            <a:ext cx="2657475" cy="838200"/>
          </a:xfrm>
          <a:prstGeom prst="rect">
            <a:avLst/>
          </a:prstGeom>
          <a:ln>
            <a:solidFill>
              <a:schemeClr val="tx1"/>
            </a:solidFill>
          </a:ln>
        </p:spPr>
      </p:pic>
      <p:pic>
        <p:nvPicPr>
          <p:cNvPr id="7" name="Picture 6">
            <a:extLst>
              <a:ext uri="{FF2B5EF4-FFF2-40B4-BE49-F238E27FC236}">
                <a16:creationId xmlns:a16="http://schemas.microsoft.com/office/drawing/2014/main" id="{71DECB8D-4986-48BA-9E79-C44FDCC7A1E1}"/>
              </a:ext>
            </a:extLst>
          </p:cNvPr>
          <p:cNvPicPr>
            <a:picLocks noChangeAspect="1"/>
          </p:cNvPicPr>
          <p:nvPr/>
        </p:nvPicPr>
        <p:blipFill>
          <a:blip r:embed="rId4"/>
          <a:stretch>
            <a:fillRect/>
          </a:stretch>
        </p:blipFill>
        <p:spPr>
          <a:xfrm>
            <a:off x="2754050" y="4630041"/>
            <a:ext cx="2605245" cy="1689097"/>
          </a:xfrm>
          <a:prstGeom prst="rect">
            <a:avLst/>
          </a:prstGeom>
          <a:ln>
            <a:solidFill>
              <a:schemeClr val="tx1"/>
            </a:solidFill>
          </a:ln>
        </p:spPr>
      </p:pic>
      <p:sp>
        <p:nvSpPr>
          <p:cNvPr id="8" name="TextBox 7">
            <a:extLst>
              <a:ext uri="{FF2B5EF4-FFF2-40B4-BE49-F238E27FC236}">
                <a16:creationId xmlns:a16="http://schemas.microsoft.com/office/drawing/2014/main" id="{CA033CB7-1AE4-4D9A-9E84-EE7671558DB5}"/>
              </a:ext>
            </a:extLst>
          </p:cNvPr>
          <p:cNvSpPr txBox="1"/>
          <p:nvPr/>
        </p:nvSpPr>
        <p:spPr>
          <a:xfrm>
            <a:off x="3619693" y="6319138"/>
            <a:ext cx="873957"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VType</a:t>
            </a:r>
            <a:endParaRPr lang="en-US"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BA89918-45EC-4939-91CF-53C98B10EE4A}"/>
              </a:ext>
            </a:extLst>
          </p:cNvPr>
          <p:cNvSpPr txBox="1"/>
          <p:nvPr/>
        </p:nvSpPr>
        <p:spPr>
          <a:xfrm>
            <a:off x="6880964" y="5881250"/>
            <a:ext cx="114967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Overlay</a:t>
            </a:r>
          </a:p>
        </p:txBody>
      </p:sp>
      <p:cxnSp>
        <p:nvCxnSpPr>
          <p:cNvPr id="10" name="Straight Connector 9">
            <a:extLst>
              <a:ext uri="{FF2B5EF4-FFF2-40B4-BE49-F238E27FC236}">
                <a16:creationId xmlns:a16="http://schemas.microsoft.com/office/drawing/2014/main" id="{8788B292-3A4C-484D-AC3D-C101DA218F52}"/>
              </a:ext>
            </a:extLst>
          </p:cNvPr>
          <p:cNvCxnSpPr>
            <a:cxnSpLocks/>
          </p:cNvCxnSpPr>
          <p:nvPr/>
        </p:nvCxnSpPr>
        <p:spPr>
          <a:xfrm>
            <a:off x="2886028" y="5912543"/>
            <a:ext cx="168303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A7CC47-4B1D-4F7A-85CE-3086EC1A6D43}"/>
              </a:ext>
            </a:extLst>
          </p:cNvPr>
          <p:cNvSpPr/>
          <p:nvPr/>
        </p:nvSpPr>
        <p:spPr>
          <a:xfrm>
            <a:off x="6880964" y="5074342"/>
            <a:ext cx="509650" cy="270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0E81376-A122-44F9-8B42-F0792B75FA95}"/>
              </a:ext>
            </a:extLst>
          </p:cNvPr>
          <p:cNvSpPr txBox="1"/>
          <p:nvPr/>
        </p:nvSpPr>
        <p:spPr>
          <a:xfrm>
            <a:off x="6661139" y="4812731"/>
            <a:ext cx="949299" cy="261610"/>
          </a:xfrm>
          <a:prstGeom prst="rect">
            <a:avLst/>
          </a:prstGeom>
          <a:noFill/>
        </p:spPr>
        <p:txBody>
          <a:bodyPr wrap="none" rtlCol="0">
            <a:spAutoFit/>
          </a:bodyPr>
          <a:lstStyle/>
          <a:p>
            <a:r>
              <a:rPr lang="en-US" sz="1100" b="1" dirty="0">
                <a:solidFill>
                  <a:srgbClr val="FF0000"/>
                </a:solidFill>
                <a:latin typeface="Courier New" panose="02070309020205020404" pitchFamily="49" charset="0"/>
                <a:cs typeface="Courier New" panose="02070309020205020404" pitchFamily="49" charset="0"/>
              </a:rPr>
              <a:t>No Change</a:t>
            </a:r>
          </a:p>
        </p:txBody>
      </p:sp>
    </p:spTree>
    <p:extLst>
      <p:ext uri="{BB962C8B-B14F-4D97-AF65-F5344CB8AC3E}">
        <p14:creationId xmlns:p14="http://schemas.microsoft.com/office/powerpoint/2010/main" val="21598687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Object &amp; Classes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810704"/>
            <a:ext cx="8950853" cy="5637229"/>
          </a:xfrm>
          <a:prstGeom prst="rect">
            <a:avLst/>
          </a:prstGeom>
          <a:noFill/>
          <a:ln>
            <a:noFill/>
          </a:ln>
        </p:spPr>
        <p:txBody>
          <a:bodyPr lIns="90000" tIns="45000" rIns="90000" bIns="45000"/>
          <a:lstStyle/>
          <a:p>
            <a:pPr>
              <a:lnSpc>
                <a:spcPct val="100000"/>
              </a:lnSpc>
              <a:buFont typeface="Wingdings" charset="2"/>
              <a:buChar char=""/>
            </a:pPr>
            <a:r>
              <a:rPr lang="en-US" sz="1700" b="1" dirty="0">
                <a:solidFill>
                  <a:srgbClr val="000000"/>
                </a:solidFill>
                <a:latin typeface="Courier New" panose="02070309020205020404" pitchFamily="49" charset="0"/>
                <a:cs typeface="Courier New" panose="02070309020205020404" pitchFamily="49" charset="0"/>
              </a:rPr>
              <a:t> A Volatility object is an instance of a structure that exists at a specific address within an address space (AS) which is an interface into a memory dump file</a:t>
            </a:r>
          </a:p>
          <a:p>
            <a:pPr marL="742950" lvl="1" indent="-28575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Example: Instantiate an _EPROCESS structure at address 0x80dc1a70 of your memory dump</a:t>
            </a:r>
          </a:p>
          <a:p>
            <a:pPr marL="742950" lvl="1" indent="-28575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An object is usually created through a call to Volatility’s </a:t>
            </a:r>
            <a:r>
              <a:rPr lang="en-US" sz="1700" b="1" dirty="0" err="1">
                <a:solidFill>
                  <a:srgbClr val="000000"/>
                </a:solidFill>
                <a:latin typeface="Courier New" panose="02070309020205020404" pitchFamily="49" charset="0"/>
                <a:cs typeface="Courier New" panose="02070309020205020404" pitchFamily="49" charset="0"/>
              </a:rPr>
              <a:t>obj.Object</a:t>
            </a:r>
            <a:r>
              <a:rPr lang="en-US" sz="1700" b="1" dirty="0">
                <a:solidFill>
                  <a:srgbClr val="000000"/>
                </a:solidFill>
                <a:latin typeface="Courier New" panose="02070309020205020404" pitchFamily="49" charset="0"/>
                <a:cs typeface="Courier New" panose="02070309020205020404" pitchFamily="49" charset="0"/>
              </a:rPr>
              <a:t>() API</a:t>
            </a:r>
          </a:p>
          <a:p>
            <a:pPr marL="742950" lvl="1" indent="-28575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Through the API, we can access each of the underlying structure members</a:t>
            </a:r>
          </a:p>
          <a:p>
            <a:pPr lvl="1"/>
            <a:endParaRPr lang="en-US" sz="17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700" b="1" dirty="0">
                <a:solidFill>
                  <a:srgbClr val="000000"/>
                </a:solidFill>
                <a:latin typeface="Courier New" panose="02070309020205020404" pitchFamily="49" charset="0"/>
                <a:cs typeface="Courier New" panose="02070309020205020404" pitchFamily="49" charset="0"/>
              </a:rPr>
              <a:t> To extend the functionality of an object we can use an object class which allows us to attach methods or properties to an object that then become accessible to all instances of the object</a:t>
            </a:r>
          </a:p>
          <a:p>
            <a:pPr>
              <a:lnSpc>
                <a:spcPct val="100000"/>
              </a:lnSpc>
              <a:buFont typeface="Wingdings" charset="2"/>
              <a:buChar char=""/>
            </a:pPr>
            <a:endParaRPr lang="en-US" sz="17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700" b="1" dirty="0">
                <a:solidFill>
                  <a:srgbClr val="000000"/>
                </a:solidFill>
                <a:latin typeface="Courier New" panose="02070309020205020404" pitchFamily="49" charset="0"/>
                <a:cs typeface="Courier New" panose="02070309020205020404" pitchFamily="49" charset="0"/>
              </a:rPr>
              <a:t> Object classes allow code sharing between plugins and enables API use in the framework</a:t>
            </a:r>
          </a:p>
          <a:p>
            <a:pPr lvl="1">
              <a:buFont typeface="Wingdings" charset="2"/>
              <a:buChar char=""/>
            </a:pPr>
            <a:r>
              <a:rPr lang="en-US" sz="1700" b="1" dirty="0">
                <a:solidFill>
                  <a:srgbClr val="000000"/>
                </a:solidFill>
                <a:latin typeface="Courier New" panose="02070309020205020404" pitchFamily="49" charset="0"/>
                <a:cs typeface="Courier New" panose="02070309020205020404" pitchFamily="49" charset="0"/>
              </a:rPr>
              <a:t> Example: Lets assume that a significant number of plugins use _EPROCESS objects and they all need to identify suspicious processes</a:t>
            </a:r>
          </a:p>
          <a:p>
            <a:pPr lvl="1">
              <a:buFont typeface="Wingdings" charset="2"/>
              <a:buChar char=""/>
            </a:pPr>
            <a:r>
              <a:rPr lang="en-US" sz="1700" b="1" dirty="0">
                <a:solidFill>
                  <a:srgbClr val="000000"/>
                </a:solidFill>
                <a:latin typeface="Courier New" panose="02070309020205020404" pitchFamily="49" charset="0"/>
                <a:cs typeface="Courier New" panose="02070309020205020404" pitchFamily="49" charset="0"/>
              </a:rPr>
              <a:t> An object class can be written to filter for suspicious processes</a:t>
            </a:r>
          </a:p>
        </p:txBody>
      </p:sp>
    </p:spTree>
    <p:extLst>
      <p:ext uri="{BB962C8B-B14F-4D97-AF65-F5344CB8AC3E}">
        <p14:creationId xmlns:p14="http://schemas.microsoft.com/office/powerpoint/2010/main" val="10505809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Profiles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593890"/>
            <a:ext cx="8950853" cy="6099142"/>
          </a:xfrm>
          <a:prstGeom prst="rect">
            <a:avLst/>
          </a:prstGeom>
          <a:noFill/>
          <a:ln>
            <a:noFill/>
          </a:ln>
        </p:spPr>
        <p:txBody>
          <a:bodyPr lIns="90000" tIns="45000" rIns="90000" bIns="45000"/>
          <a:lstStyle/>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A profile is a collection of the </a:t>
            </a:r>
            <a:r>
              <a:rPr lang="en-US" sz="1600" b="1" dirty="0" err="1">
                <a:solidFill>
                  <a:srgbClr val="000000"/>
                </a:solidFill>
                <a:latin typeface="Courier New" panose="02070309020205020404" pitchFamily="49" charset="0"/>
                <a:cs typeface="Courier New" panose="02070309020205020404" pitchFamily="49" charset="0"/>
              </a:rPr>
              <a:t>VTypes</a:t>
            </a:r>
            <a:r>
              <a:rPr lang="en-US" sz="1600" b="1" dirty="0">
                <a:solidFill>
                  <a:srgbClr val="000000"/>
                </a:solidFill>
                <a:latin typeface="Courier New" panose="02070309020205020404" pitchFamily="49" charset="0"/>
                <a:cs typeface="Courier New" panose="02070309020205020404" pitchFamily="49" charset="0"/>
              </a:rPr>
              <a:t>, overlays, and object classes for a specific operating system version and hardware architecture</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x86</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x64</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ARM</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Profiles also include:</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Metadata</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OS Name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Kernel Version</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Build Number</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System Call Information</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System Call Indexes and Names	</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Constant Values</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Global Variables With Hard-Coded Addresses </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Native types</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Low-level language types (int, char, long)</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System map</a:t>
            </a:r>
          </a:p>
          <a:p>
            <a:pPr marL="1257300" lvl="2" indent="-34290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Critical Global Variables and Functions Addresses</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Each profile has a unique name based on OS's name, version, service pack, and architecture </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Win7SP1x64 - 64-bit Windows 7 Service Pack 1 System</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Win2012SP0x64 - 64-bit Windows Server 2012</a:t>
            </a:r>
          </a:p>
        </p:txBody>
      </p:sp>
    </p:spTree>
    <p:extLst>
      <p:ext uri="{BB962C8B-B14F-4D97-AF65-F5344CB8AC3E}">
        <p14:creationId xmlns:p14="http://schemas.microsoft.com/office/powerpoint/2010/main" val="2303651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Address Spaces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65107"/>
            <a:ext cx="8950853" cy="1883827"/>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Address spaces (AS) provide access to data in RAM, handle virtual-to-physical-address translation, and accounts for differences in memory dump file formats</a:t>
            </a:r>
          </a:p>
          <a:p>
            <a:pPr>
              <a:lnSpc>
                <a:spcPct val="100000"/>
              </a:lnSpc>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AS's are configured to recognize memory layouts and storage methods to recreate memory</a:t>
            </a:r>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77906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289140" y="87918"/>
            <a:ext cx="8565720" cy="383424"/>
          </a:xfrm>
          <a:prstGeom prst="rect">
            <a:avLst/>
          </a:prstGeom>
          <a:noFill/>
          <a:ln>
            <a:noFill/>
          </a:ln>
        </p:spPr>
        <p:txBody>
          <a:bodyPr lIns="90000" tIns="45000" rIns="90000" bIns="45000" anchor="ctr"/>
          <a:lstStyle/>
          <a:p>
            <a:pPr algn="ctr">
              <a:lnSpc>
                <a:spcPct val="100000"/>
              </a:lnSpc>
            </a:pPr>
            <a:r>
              <a:rPr lang="en-US" sz="2600" b="1" dirty="0">
                <a:latin typeface="Courier New" panose="02070309020205020404" pitchFamily="49" charset="0"/>
                <a:cs typeface="Courier New" panose="02070309020205020404" pitchFamily="49" charset="0"/>
              </a:rPr>
              <a:t>Volatility Virtual / Paged Address Spaces</a:t>
            </a:r>
            <a:endParaRPr sz="2600"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65107"/>
            <a:ext cx="8950853" cy="5852509"/>
          </a:xfrm>
          <a:prstGeom prst="rect">
            <a:avLst/>
          </a:prstGeom>
          <a:noFill/>
          <a:ln>
            <a:noFill/>
          </a:ln>
        </p:spPr>
        <p:txBody>
          <a:bodyPr lIns="90000" tIns="45000" rIns="90000" bIns="45000"/>
          <a:lstStyle/>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Virtual / Paged Address Spaces are used to reconstruct virtual memory</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VPASs use Intel and AMD-based algorithms to translate physical to virtual memory</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An important aspect regarding virtual ASs is that they deal only with memory that is both allocated and accessible and does not include swapped disk </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A virtual AS contains the subset of memory that programs on a system can “see” at the time of the acquisition without producing a page fault to read swapped data back into RAM</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VPASs are composed of kernel and process ASs</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Kernel AS provides a view of the memory that is allocated and accessible to device drivers and modules running in kernel mode</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A process AS provides a view of memory from the perspective of a specific process which each have a private AS</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Mapping back data found in a memory dump to the processes that were currently accessing it is a common investigative technique</a:t>
            </a:r>
          </a:p>
        </p:txBody>
      </p:sp>
    </p:spTree>
    <p:extLst>
      <p:ext uri="{BB962C8B-B14F-4D97-AF65-F5344CB8AC3E}">
        <p14:creationId xmlns:p14="http://schemas.microsoft.com/office/powerpoint/2010/main" val="8238298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Physical Space</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65107"/>
            <a:ext cx="8950853" cy="2663893"/>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Physical AS have to do with various file formats that memory acquisition tools use to store physical memory</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Physical AS also include crash dumps, hibernation files, and VM snapshots</a:t>
            </a:r>
          </a:p>
          <a:p>
            <a:pPr>
              <a:lnSpc>
                <a:spcPct val="100000"/>
              </a:lnSpc>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Unlike virtual AS, physical AS contain memory ranges that the OS has marked as freed or de-allocated allowing historical artifact analysis</a:t>
            </a:r>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6846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Example Memory Dumps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08545"/>
            <a:ext cx="8950853" cy="1120254"/>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There are numerous repositories for example memory dump files</a:t>
            </a:r>
          </a:p>
          <a:p>
            <a:pPr>
              <a:lnSpc>
                <a:spcPct val="100000"/>
              </a:lnSpc>
              <a:buFont typeface="Wingdings" charset="2"/>
              <a:buChar char=""/>
            </a:pPr>
            <a:endParaRPr lang="en-US" sz="1600"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We will make use of the Volatility Foundation repository</a:t>
            </a:r>
          </a:p>
          <a:p>
            <a:pPr marL="742950" lvl="1" indent="-285750">
              <a:buFont typeface="Wingdings" panose="05000000000000000000" pitchFamily="2" charset="2"/>
              <a:buChar char="ü"/>
            </a:pPr>
            <a:r>
              <a:rPr lang="en-US" sz="1400" b="1" dirty="0">
                <a:solidFill>
                  <a:srgbClr val="000000"/>
                </a:solidFill>
                <a:latin typeface="Courier New" panose="02070309020205020404" pitchFamily="49" charset="0"/>
                <a:cs typeface="Courier New" panose="02070309020205020404" pitchFamily="49" charset="0"/>
              </a:rPr>
              <a:t>https://github.com/volatilityfoundation/volatility/wiki/Memory-Samples</a:t>
            </a:r>
          </a:p>
        </p:txBody>
      </p:sp>
      <p:pic>
        <p:nvPicPr>
          <p:cNvPr id="2" name="Picture 1">
            <a:extLst>
              <a:ext uri="{FF2B5EF4-FFF2-40B4-BE49-F238E27FC236}">
                <a16:creationId xmlns:a16="http://schemas.microsoft.com/office/drawing/2014/main" id="{C0A19B0A-F65C-4871-992A-8A3C39052656}"/>
              </a:ext>
            </a:extLst>
          </p:cNvPr>
          <p:cNvPicPr>
            <a:picLocks noChangeAspect="1"/>
          </p:cNvPicPr>
          <p:nvPr/>
        </p:nvPicPr>
        <p:blipFill>
          <a:blip r:embed="rId2"/>
          <a:stretch>
            <a:fillRect/>
          </a:stretch>
        </p:blipFill>
        <p:spPr>
          <a:xfrm>
            <a:off x="2790211" y="1858592"/>
            <a:ext cx="3563578" cy="4872171"/>
          </a:xfrm>
          <a:prstGeom prst="rect">
            <a:avLst/>
          </a:prstGeom>
          <a:ln>
            <a:solidFill>
              <a:schemeClr val="tx1"/>
            </a:solidFill>
          </a:ln>
        </p:spPr>
      </p:pic>
    </p:spTree>
    <p:extLst>
      <p:ext uri="{BB962C8B-B14F-4D97-AF65-F5344CB8AC3E}">
        <p14:creationId xmlns:p14="http://schemas.microsoft.com/office/powerpoint/2010/main" val="33262022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57EC4EB-B907-47F1-AF97-053D0433B6B4}"/>
              </a:ext>
            </a:extLst>
          </p:cNvPr>
          <p:cNvCxnSpPr>
            <a:cxnSpLocks/>
          </p:cNvCxnSpPr>
          <p:nvPr/>
        </p:nvCxnSpPr>
        <p:spPr>
          <a:xfrm flipH="1" flipV="1">
            <a:off x="240270" y="3748529"/>
            <a:ext cx="2005763" cy="14146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B79E83-B14C-4CBA-85A6-951B9C9FEC0F}"/>
              </a:ext>
            </a:extLst>
          </p:cNvPr>
          <p:cNvSpPr/>
          <p:nvPr/>
        </p:nvSpPr>
        <p:spPr>
          <a:xfrm>
            <a:off x="160252" y="1033610"/>
            <a:ext cx="4562574" cy="271491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CustomShape 2"/>
          <p:cNvSpPr/>
          <p:nvPr/>
        </p:nvSpPr>
        <p:spPr>
          <a:xfrm>
            <a:off x="288670" y="87917"/>
            <a:ext cx="8566660" cy="602287"/>
          </a:xfrm>
          <a:prstGeom prst="rect">
            <a:avLst/>
          </a:prstGeom>
          <a:noFill/>
          <a:ln>
            <a:noFill/>
          </a:ln>
        </p:spPr>
        <p:txBody>
          <a:bodyPr lIns="90000" tIns="45000" rIns="90000" bIns="45000" anchor="ctr"/>
          <a:lstStyle/>
          <a:p>
            <a:pPr algn="ctr"/>
            <a:r>
              <a:rPr lang="en-US" sz="2200" b="1" dirty="0">
                <a:latin typeface="Courier New" panose="02070309020205020404" pitchFamily="49" charset="0"/>
                <a:cs typeface="Courier New" panose="02070309020205020404" pitchFamily="49" charset="0"/>
              </a:rPr>
              <a:t>Collect Volatile Evidence – Removable Media</a:t>
            </a:r>
          </a:p>
        </p:txBody>
      </p:sp>
      <p:pic>
        <p:nvPicPr>
          <p:cNvPr id="6" name="Picture 5">
            <a:extLst>
              <a:ext uri="{FF2B5EF4-FFF2-40B4-BE49-F238E27FC236}">
                <a16:creationId xmlns:a16="http://schemas.microsoft.com/office/drawing/2014/main" id="{C958DD4C-B56E-4750-903C-986B87130F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067" b="1972"/>
          <a:stretch/>
        </p:blipFill>
        <p:spPr>
          <a:xfrm>
            <a:off x="1580109" y="5151083"/>
            <a:ext cx="1531175" cy="1316222"/>
          </a:xfrm>
          <a:prstGeom prst="rect">
            <a:avLst/>
          </a:prstGeom>
        </p:spPr>
      </p:pic>
      <p:pic>
        <p:nvPicPr>
          <p:cNvPr id="1026" name="Picture 2" descr="Image result for thumb drive">
            <a:extLst>
              <a:ext uri="{FF2B5EF4-FFF2-40B4-BE49-F238E27FC236}">
                <a16:creationId xmlns:a16="http://schemas.microsoft.com/office/drawing/2014/main" id="{336EC2C1-2CF7-457A-B750-CF45ED649B66}"/>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6216" b="95946" l="4167" r="97000">
                        <a14:foregroundMark x1="7667" y1="70811" x2="13333" y2="80000"/>
                        <a14:foregroundMark x1="9167" y1="82973" x2="16667" y2="90000"/>
                        <a14:foregroundMark x1="16667" y1="90000" x2="16667" y2="90000"/>
                        <a14:foregroundMark x1="5333" y1="81622" x2="4167" y2="72703"/>
                        <a14:foregroundMark x1="18000" y1="95946" x2="21833" y2="95405"/>
                        <a14:foregroundMark x1="56333" y1="64054" x2="90667" y2="35676"/>
                        <a14:foregroundMark x1="90667" y1="35676" x2="94167" y2="22162"/>
                        <a14:foregroundMark x1="94167" y1="22162" x2="89167" y2="9189"/>
                        <a14:foregroundMark x1="89167" y1="9189" x2="79000" y2="5676"/>
                        <a14:foregroundMark x1="79000" y1="5676" x2="70667" y2="6486"/>
                        <a14:foregroundMark x1="70667" y1="6486" x2="68167" y2="8378"/>
                        <a14:foregroundMark x1="90500" y1="33514" x2="97000" y2="23784"/>
                        <a14:foregroundMark x1="97000" y1="23784" x2="97000" y2="23784"/>
                      </a14:backgroundRemoval>
                    </a14:imgEffect>
                  </a14:imgLayer>
                </a14:imgProps>
              </a:ext>
              <a:ext uri="{28A0092B-C50C-407E-A947-70E740481C1C}">
                <a14:useLocalDpi xmlns:a14="http://schemas.microsoft.com/office/drawing/2010/main" val="0"/>
              </a:ext>
            </a:extLst>
          </a:blip>
          <a:srcRect/>
          <a:stretch>
            <a:fillRect/>
          </a:stretch>
        </p:blipFill>
        <p:spPr bwMode="auto">
          <a:xfrm>
            <a:off x="1757691" y="4862073"/>
            <a:ext cx="976682" cy="6022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D6BB982-3560-4005-8D86-E00CAE33DBBE}"/>
              </a:ext>
            </a:extLst>
          </p:cNvPr>
          <p:cNvSpPr txBox="1"/>
          <p:nvPr/>
        </p:nvSpPr>
        <p:spPr>
          <a:xfrm>
            <a:off x="1555255" y="6457074"/>
            <a:ext cx="1580882"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Target System</a:t>
            </a:r>
          </a:p>
        </p:txBody>
      </p:sp>
      <p:sp>
        <p:nvSpPr>
          <p:cNvPr id="11" name="TextBox 10">
            <a:extLst>
              <a:ext uri="{FF2B5EF4-FFF2-40B4-BE49-F238E27FC236}">
                <a16:creationId xmlns:a16="http://schemas.microsoft.com/office/drawing/2014/main" id="{A204848C-5EE4-4B43-8249-7D4F83A11782}"/>
              </a:ext>
            </a:extLst>
          </p:cNvPr>
          <p:cNvSpPr txBox="1"/>
          <p:nvPr/>
        </p:nvSpPr>
        <p:spPr>
          <a:xfrm>
            <a:off x="2069347" y="3771906"/>
            <a:ext cx="936475"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Toolkit</a:t>
            </a:r>
          </a:p>
        </p:txBody>
      </p:sp>
      <p:pic>
        <p:nvPicPr>
          <p:cNvPr id="7" name="Picture 6">
            <a:extLst>
              <a:ext uri="{FF2B5EF4-FFF2-40B4-BE49-F238E27FC236}">
                <a16:creationId xmlns:a16="http://schemas.microsoft.com/office/drawing/2014/main" id="{B7212D04-B296-44CE-879A-BB9836B4DD96}"/>
              </a:ext>
            </a:extLst>
          </p:cNvPr>
          <p:cNvPicPr>
            <a:picLocks noChangeAspect="1"/>
          </p:cNvPicPr>
          <p:nvPr/>
        </p:nvPicPr>
        <p:blipFill rotWithShape="1">
          <a:blip r:embed="rId5"/>
          <a:srcRect l="18970" t="4947" r="3196" b="12778"/>
          <a:stretch/>
        </p:blipFill>
        <p:spPr>
          <a:xfrm>
            <a:off x="240270" y="1153909"/>
            <a:ext cx="2674376" cy="1395635"/>
          </a:xfrm>
          <a:prstGeom prst="rect">
            <a:avLst/>
          </a:prstGeom>
          <a:ln>
            <a:solidFill>
              <a:schemeClr val="tx1"/>
            </a:solidFill>
          </a:ln>
        </p:spPr>
      </p:pic>
      <p:pic>
        <p:nvPicPr>
          <p:cNvPr id="9" name="Picture 8" descr="A screen shot of a computer&#10;&#10;Description automatically generated">
            <a:extLst>
              <a:ext uri="{FF2B5EF4-FFF2-40B4-BE49-F238E27FC236}">
                <a16:creationId xmlns:a16="http://schemas.microsoft.com/office/drawing/2014/main" id="{C5CB26CF-979D-41B0-A37B-4EE9EED974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9813" y="1708977"/>
            <a:ext cx="2468509" cy="1502876"/>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D64B183-C06D-4232-BD24-9803D417BC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6087" y="2094187"/>
            <a:ext cx="2671778" cy="1502875"/>
          </a:xfrm>
          <a:prstGeom prst="rect">
            <a:avLst/>
          </a:prstGeom>
        </p:spPr>
      </p:pic>
      <p:cxnSp>
        <p:nvCxnSpPr>
          <p:cNvPr id="20" name="Straight Connector 19">
            <a:extLst>
              <a:ext uri="{FF2B5EF4-FFF2-40B4-BE49-F238E27FC236}">
                <a16:creationId xmlns:a16="http://schemas.microsoft.com/office/drawing/2014/main" id="{8AA6A091-685D-460A-92E1-5B9935E7BEDF}"/>
              </a:ext>
            </a:extLst>
          </p:cNvPr>
          <p:cNvCxnSpPr>
            <a:cxnSpLocks/>
          </p:cNvCxnSpPr>
          <p:nvPr/>
        </p:nvCxnSpPr>
        <p:spPr>
          <a:xfrm flipH="1">
            <a:off x="2670272" y="3748529"/>
            <a:ext cx="2052554" cy="1347157"/>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4DEB129-AEB0-46F0-ABF4-F81F653DF6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067" b="1972"/>
          <a:stretch/>
        </p:blipFill>
        <p:spPr>
          <a:xfrm>
            <a:off x="5862608" y="5151083"/>
            <a:ext cx="1531175" cy="1316222"/>
          </a:xfrm>
          <a:prstGeom prst="rect">
            <a:avLst/>
          </a:prstGeom>
        </p:spPr>
      </p:pic>
      <p:sp>
        <p:nvSpPr>
          <p:cNvPr id="29" name="TextBox 28">
            <a:extLst>
              <a:ext uri="{FF2B5EF4-FFF2-40B4-BE49-F238E27FC236}">
                <a16:creationId xmlns:a16="http://schemas.microsoft.com/office/drawing/2014/main" id="{EEA020C7-3540-4D59-8628-606CC6B7BEE3}"/>
              </a:ext>
            </a:extLst>
          </p:cNvPr>
          <p:cNvSpPr txBox="1"/>
          <p:nvPr/>
        </p:nvSpPr>
        <p:spPr>
          <a:xfrm>
            <a:off x="5746095" y="6423551"/>
            <a:ext cx="1795684"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Analysis System</a:t>
            </a:r>
          </a:p>
        </p:txBody>
      </p:sp>
    </p:spTree>
    <p:extLst>
      <p:ext uri="{BB962C8B-B14F-4D97-AF65-F5344CB8AC3E}">
        <p14:creationId xmlns:p14="http://schemas.microsoft.com/office/powerpoint/2010/main" val="2153541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63C557-35F4-4749-A5B5-2B6E9012FC3F}"/>
              </a:ext>
            </a:extLst>
          </p:cNvPr>
          <p:cNvPicPr>
            <a:picLocks noChangeAspect="1"/>
          </p:cNvPicPr>
          <p:nvPr/>
        </p:nvPicPr>
        <p:blipFill>
          <a:blip r:embed="rId2"/>
          <a:stretch>
            <a:fillRect/>
          </a:stretch>
        </p:blipFill>
        <p:spPr>
          <a:xfrm>
            <a:off x="4956385" y="1570615"/>
            <a:ext cx="4107779" cy="4037287"/>
          </a:xfrm>
          <a:prstGeom prst="rect">
            <a:avLst/>
          </a:prstGeom>
          <a:ln>
            <a:solidFill>
              <a:schemeClr val="tx1"/>
            </a:solidFill>
          </a:ln>
        </p:spPr>
      </p:pic>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Partition #1 Boot Sector</a:t>
            </a:r>
            <a:endParaRPr dirty="0">
              <a:latin typeface="Courier New" panose="02070309020205020404" pitchFamily="49" charset="0"/>
              <a:cs typeface="Courier New" panose="02070309020205020404" pitchFamily="49" charset="0"/>
            </a:endParaRPr>
          </a:p>
        </p:txBody>
      </p:sp>
      <p:pic>
        <p:nvPicPr>
          <p:cNvPr id="12" name="Picture 11">
            <a:extLst>
              <a:ext uri="{FF2B5EF4-FFF2-40B4-BE49-F238E27FC236}">
                <a16:creationId xmlns:a16="http://schemas.microsoft.com/office/drawing/2014/main" id="{25194834-8757-4AEA-8B0F-E087C63961DC}"/>
              </a:ext>
            </a:extLst>
          </p:cNvPr>
          <p:cNvPicPr>
            <a:picLocks noChangeAspect="1"/>
          </p:cNvPicPr>
          <p:nvPr/>
        </p:nvPicPr>
        <p:blipFill>
          <a:blip r:embed="rId3"/>
          <a:stretch>
            <a:fillRect/>
          </a:stretch>
        </p:blipFill>
        <p:spPr>
          <a:xfrm>
            <a:off x="144308" y="1667708"/>
            <a:ext cx="2857349" cy="3843101"/>
          </a:xfrm>
          <a:prstGeom prst="rect">
            <a:avLst/>
          </a:prstGeom>
          <a:ln>
            <a:solidFill>
              <a:schemeClr val="tx1"/>
            </a:solidFill>
          </a:ln>
        </p:spPr>
      </p:pic>
      <p:sp>
        <p:nvSpPr>
          <p:cNvPr id="11" name="TextBox 10">
            <a:extLst>
              <a:ext uri="{FF2B5EF4-FFF2-40B4-BE49-F238E27FC236}">
                <a16:creationId xmlns:a16="http://schemas.microsoft.com/office/drawing/2014/main" id="{924CA0EC-ECA7-411C-A82C-44D2706667CD}"/>
              </a:ext>
            </a:extLst>
          </p:cNvPr>
          <p:cNvSpPr txBox="1"/>
          <p:nvPr/>
        </p:nvSpPr>
        <p:spPr>
          <a:xfrm>
            <a:off x="2928941" y="2240790"/>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8539190E-C9AB-4983-964A-AB3270E861C6}"/>
              </a:ext>
            </a:extLst>
          </p:cNvPr>
          <p:cNvSpPr txBox="1"/>
          <p:nvPr/>
        </p:nvSpPr>
        <p:spPr>
          <a:xfrm>
            <a:off x="2936085" y="2394866"/>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2C21ACC8-20BB-47B4-9C23-CA5F736CB7D6}"/>
              </a:ext>
            </a:extLst>
          </p:cNvPr>
          <p:cNvSpPr txBox="1"/>
          <p:nvPr/>
        </p:nvSpPr>
        <p:spPr>
          <a:xfrm>
            <a:off x="2936086" y="2558896"/>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97328D87-80E8-4F7F-B268-D3709D055275}"/>
              </a:ext>
            </a:extLst>
          </p:cNvPr>
          <p:cNvSpPr txBox="1"/>
          <p:nvPr/>
        </p:nvSpPr>
        <p:spPr>
          <a:xfrm>
            <a:off x="2936087" y="2725671"/>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08F2C3EA-F0AF-40CC-A5ED-9C952BF81CE6}"/>
              </a:ext>
            </a:extLst>
          </p:cNvPr>
          <p:cNvSpPr txBox="1"/>
          <p:nvPr/>
        </p:nvSpPr>
        <p:spPr>
          <a:xfrm>
            <a:off x="2928939" y="2902854"/>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21" name="TextBox 20">
            <a:extLst>
              <a:ext uri="{FF2B5EF4-FFF2-40B4-BE49-F238E27FC236}">
                <a16:creationId xmlns:a16="http://schemas.microsoft.com/office/drawing/2014/main" id="{389E74D8-4C49-4E4B-9755-8CDA72669D65}"/>
              </a:ext>
            </a:extLst>
          </p:cNvPr>
          <p:cNvSpPr txBox="1"/>
          <p:nvPr/>
        </p:nvSpPr>
        <p:spPr>
          <a:xfrm>
            <a:off x="2926694" y="3382538"/>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3B7E00F1-7770-4C20-8D16-207B319CEE6F}"/>
              </a:ext>
            </a:extLst>
          </p:cNvPr>
          <p:cNvSpPr txBox="1"/>
          <p:nvPr/>
        </p:nvSpPr>
        <p:spPr>
          <a:xfrm>
            <a:off x="2923946" y="3835240"/>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9435397F-E4A3-4701-AF41-D7A990B866E2}"/>
              </a:ext>
            </a:extLst>
          </p:cNvPr>
          <p:cNvSpPr txBox="1"/>
          <p:nvPr/>
        </p:nvSpPr>
        <p:spPr>
          <a:xfrm>
            <a:off x="2916485" y="4016472"/>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27" name="TextBox 26">
            <a:extLst>
              <a:ext uri="{FF2B5EF4-FFF2-40B4-BE49-F238E27FC236}">
                <a16:creationId xmlns:a16="http://schemas.microsoft.com/office/drawing/2014/main" id="{C09FD076-FEB8-4024-9117-B56EF2D13DE6}"/>
              </a:ext>
            </a:extLst>
          </p:cNvPr>
          <p:cNvSpPr txBox="1"/>
          <p:nvPr/>
        </p:nvSpPr>
        <p:spPr>
          <a:xfrm>
            <a:off x="2928939" y="4641081"/>
            <a:ext cx="399468"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a:t>
            </a:r>
          </a:p>
        </p:txBody>
      </p:sp>
      <p:sp>
        <p:nvSpPr>
          <p:cNvPr id="28" name="TextBox 27">
            <a:extLst>
              <a:ext uri="{FF2B5EF4-FFF2-40B4-BE49-F238E27FC236}">
                <a16:creationId xmlns:a16="http://schemas.microsoft.com/office/drawing/2014/main" id="{398CB84F-3B71-4364-B2FF-A023A4E6B3D3}"/>
              </a:ext>
            </a:extLst>
          </p:cNvPr>
          <p:cNvSpPr txBox="1"/>
          <p:nvPr/>
        </p:nvSpPr>
        <p:spPr>
          <a:xfrm>
            <a:off x="3405655" y="5975448"/>
            <a:ext cx="2332690" cy="738664"/>
          </a:xfrm>
          <a:prstGeom prst="rect">
            <a:avLst/>
          </a:prstGeom>
          <a:noFill/>
        </p:spPr>
        <p:txBody>
          <a:bodyPr wrap="none" rtlCol="0">
            <a:spAutoFit/>
          </a:bodyPr>
          <a:lstStyle/>
          <a:p>
            <a:pPr algn="ctr"/>
            <a:r>
              <a:rPr lang="en-US" sz="1400" b="1" dirty="0">
                <a:solidFill>
                  <a:srgbClr val="FF0000"/>
                </a:solidFill>
                <a:latin typeface="Courier New" panose="02070309020205020404" pitchFamily="49" charset="0"/>
                <a:cs typeface="Courier New" panose="02070309020205020404" pitchFamily="49" charset="0"/>
              </a:rPr>
              <a:t>?? bytes / sector</a:t>
            </a:r>
          </a:p>
          <a:p>
            <a:pPr algn="ctr"/>
            <a:r>
              <a:rPr lang="en-US" sz="1400" b="1" dirty="0">
                <a:solidFill>
                  <a:srgbClr val="FF0000"/>
                </a:solidFill>
                <a:latin typeface="Courier New" panose="02070309020205020404" pitchFamily="49" charset="0"/>
                <a:cs typeface="Courier New" panose="02070309020205020404" pitchFamily="49" charset="0"/>
              </a:rPr>
              <a:t>?? sectors / cluster</a:t>
            </a:r>
          </a:p>
          <a:p>
            <a:pPr algn="ctr"/>
            <a:r>
              <a:rPr lang="en-US" sz="1400" b="1" dirty="0">
                <a:solidFill>
                  <a:srgbClr val="FF0000"/>
                </a:solidFill>
                <a:latin typeface="Courier New" panose="02070309020205020404" pitchFamily="49" charset="0"/>
                <a:cs typeface="Courier New" panose="02070309020205020404" pitchFamily="49" charset="0"/>
              </a:rPr>
              <a:t>?? bytes / cluster</a:t>
            </a:r>
          </a:p>
        </p:txBody>
      </p:sp>
      <p:sp>
        <p:nvSpPr>
          <p:cNvPr id="16" name="CustomShape 1">
            <a:extLst>
              <a:ext uri="{FF2B5EF4-FFF2-40B4-BE49-F238E27FC236}">
                <a16:creationId xmlns:a16="http://schemas.microsoft.com/office/drawing/2014/main" id="{0F8F3C55-9EBB-4622-9F92-3F8AE48694F5}"/>
              </a:ext>
            </a:extLst>
          </p:cNvPr>
          <p:cNvSpPr/>
          <p:nvPr/>
        </p:nvSpPr>
        <p:spPr>
          <a:xfrm>
            <a:off x="271674" y="834585"/>
            <a:ext cx="8641089" cy="600363"/>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1700" b="1" dirty="0">
                <a:solidFill>
                  <a:srgbClr val="000000"/>
                </a:solidFill>
                <a:latin typeface="Courier New" panose="02070309020205020404" pitchFamily="49" charset="0"/>
                <a:cs typeface="Courier New" panose="02070309020205020404" pitchFamily="49" charset="0"/>
              </a:rPr>
              <a:t>Information gathered from the partition boot record for use later in the partition</a:t>
            </a:r>
          </a:p>
        </p:txBody>
      </p:sp>
    </p:spTree>
    <p:extLst>
      <p:ext uri="{BB962C8B-B14F-4D97-AF65-F5344CB8AC3E}">
        <p14:creationId xmlns:p14="http://schemas.microsoft.com/office/powerpoint/2010/main" val="36152914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57EC4EB-B907-47F1-AF97-053D0433B6B4}"/>
              </a:ext>
            </a:extLst>
          </p:cNvPr>
          <p:cNvCxnSpPr>
            <a:cxnSpLocks/>
          </p:cNvCxnSpPr>
          <p:nvPr/>
        </p:nvCxnSpPr>
        <p:spPr>
          <a:xfrm flipH="1" flipV="1">
            <a:off x="4090956" y="3621165"/>
            <a:ext cx="2236886" cy="1513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A6A091-685D-460A-92E1-5B9935E7BEDF}"/>
              </a:ext>
            </a:extLst>
          </p:cNvPr>
          <p:cNvCxnSpPr>
            <a:cxnSpLocks/>
          </p:cNvCxnSpPr>
          <p:nvPr/>
        </p:nvCxnSpPr>
        <p:spPr>
          <a:xfrm flipH="1">
            <a:off x="6752079" y="3555752"/>
            <a:ext cx="1889995" cy="1510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 shot of a computer&#10;&#10;Description automatically generated">
            <a:extLst>
              <a:ext uri="{FF2B5EF4-FFF2-40B4-BE49-F238E27FC236}">
                <a16:creationId xmlns:a16="http://schemas.microsoft.com/office/drawing/2014/main" id="{562A9BC3-CAE3-40BA-8777-0DDBB552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56" y="774600"/>
            <a:ext cx="4607675" cy="2970480"/>
          </a:xfrm>
          <a:prstGeom prst="rect">
            <a:avLst/>
          </a:prstGeom>
        </p:spPr>
      </p:pic>
      <p:sp>
        <p:nvSpPr>
          <p:cNvPr id="14" name="Rectangle 13">
            <a:extLst>
              <a:ext uri="{FF2B5EF4-FFF2-40B4-BE49-F238E27FC236}">
                <a16:creationId xmlns:a16="http://schemas.microsoft.com/office/drawing/2014/main" id="{B2B79E83-B14C-4CBA-85A6-951B9C9FEC0F}"/>
              </a:ext>
            </a:extLst>
          </p:cNvPr>
          <p:cNvSpPr/>
          <p:nvPr/>
        </p:nvSpPr>
        <p:spPr>
          <a:xfrm>
            <a:off x="6949980" y="1095200"/>
            <a:ext cx="1504036" cy="116355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CustomShape 2"/>
          <p:cNvSpPr/>
          <p:nvPr/>
        </p:nvSpPr>
        <p:spPr>
          <a:xfrm>
            <a:off x="501926" y="87917"/>
            <a:ext cx="8140148" cy="602287"/>
          </a:xfrm>
          <a:prstGeom prst="rect">
            <a:avLst/>
          </a:prstGeom>
          <a:noFill/>
          <a:ln>
            <a:noFill/>
          </a:ln>
        </p:spPr>
        <p:txBody>
          <a:bodyPr lIns="90000" tIns="45000" rIns="90000" bIns="45000" anchor="ctr"/>
          <a:lstStyle/>
          <a:p>
            <a:pPr algn="ctr"/>
            <a:r>
              <a:rPr lang="en-US" sz="2200" b="1" dirty="0">
                <a:latin typeface="Courier New" panose="02070309020205020404" pitchFamily="49" charset="0"/>
                <a:cs typeface="Courier New" panose="02070309020205020404" pitchFamily="49" charset="0"/>
              </a:rPr>
              <a:t>Analyze Volatile Evidence – Removable Media</a:t>
            </a:r>
          </a:p>
        </p:txBody>
      </p:sp>
      <p:pic>
        <p:nvPicPr>
          <p:cNvPr id="6" name="Picture 5">
            <a:extLst>
              <a:ext uri="{FF2B5EF4-FFF2-40B4-BE49-F238E27FC236}">
                <a16:creationId xmlns:a16="http://schemas.microsoft.com/office/drawing/2014/main" id="{C958DD4C-B56E-4750-903C-986B87130F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067" b="1972"/>
          <a:stretch/>
        </p:blipFill>
        <p:spPr>
          <a:xfrm>
            <a:off x="1580109" y="5151083"/>
            <a:ext cx="1531175" cy="1316222"/>
          </a:xfrm>
          <a:prstGeom prst="rect">
            <a:avLst/>
          </a:prstGeom>
        </p:spPr>
      </p:pic>
      <p:pic>
        <p:nvPicPr>
          <p:cNvPr id="8" name="Picture 7">
            <a:extLst>
              <a:ext uri="{FF2B5EF4-FFF2-40B4-BE49-F238E27FC236}">
                <a16:creationId xmlns:a16="http://schemas.microsoft.com/office/drawing/2014/main" id="{4A842D2C-87D7-4188-99D7-EEF961EAB6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067" b="1972"/>
          <a:stretch/>
        </p:blipFill>
        <p:spPr>
          <a:xfrm>
            <a:off x="5862608" y="5151083"/>
            <a:ext cx="1531175" cy="1316222"/>
          </a:xfrm>
          <a:prstGeom prst="rect">
            <a:avLst/>
          </a:prstGeom>
        </p:spPr>
      </p:pic>
      <p:sp>
        <p:nvSpPr>
          <p:cNvPr id="2" name="TextBox 1">
            <a:extLst>
              <a:ext uri="{FF2B5EF4-FFF2-40B4-BE49-F238E27FC236}">
                <a16:creationId xmlns:a16="http://schemas.microsoft.com/office/drawing/2014/main" id="{BD6BB982-3560-4005-8D86-E00CAE33DBBE}"/>
              </a:ext>
            </a:extLst>
          </p:cNvPr>
          <p:cNvSpPr txBox="1"/>
          <p:nvPr/>
        </p:nvSpPr>
        <p:spPr>
          <a:xfrm>
            <a:off x="1555255" y="6457074"/>
            <a:ext cx="1580882"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Target System</a:t>
            </a:r>
          </a:p>
        </p:txBody>
      </p:sp>
      <p:sp>
        <p:nvSpPr>
          <p:cNvPr id="10" name="TextBox 9">
            <a:extLst>
              <a:ext uri="{FF2B5EF4-FFF2-40B4-BE49-F238E27FC236}">
                <a16:creationId xmlns:a16="http://schemas.microsoft.com/office/drawing/2014/main" id="{C322F852-8B09-4628-AB67-EFDD56B16543}"/>
              </a:ext>
            </a:extLst>
          </p:cNvPr>
          <p:cNvSpPr txBox="1"/>
          <p:nvPr/>
        </p:nvSpPr>
        <p:spPr>
          <a:xfrm>
            <a:off x="5746095" y="6423551"/>
            <a:ext cx="1795684"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Analysis System</a:t>
            </a:r>
          </a:p>
        </p:txBody>
      </p:sp>
      <p:sp>
        <p:nvSpPr>
          <p:cNvPr id="11" name="TextBox 10">
            <a:extLst>
              <a:ext uri="{FF2B5EF4-FFF2-40B4-BE49-F238E27FC236}">
                <a16:creationId xmlns:a16="http://schemas.microsoft.com/office/drawing/2014/main" id="{A204848C-5EE4-4B43-8249-7D4F83A11782}"/>
              </a:ext>
            </a:extLst>
          </p:cNvPr>
          <p:cNvSpPr txBox="1"/>
          <p:nvPr/>
        </p:nvSpPr>
        <p:spPr>
          <a:xfrm>
            <a:off x="7171611" y="2254994"/>
            <a:ext cx="936475"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Toolkit</a:t>
            </a:r>
          </a:p>
        </p:txBody>
      </p:sp>
      <p:pic>
        <p:nvPicPr>
          <p:cNvPr id="7" name="Picture 6">
            <a:extLst>
              <a:ext uri="{FF2B5EF4-FFF2-40B4-BE49-F238E27FC236}">
                <a16:creationId xmlns:a16="http://schemas.microsoft.com/office/drawing/2014/main" id="{B7212D04-B296-44CE-879A-BB9836B4DD96}"/>
              </a:ext>
            </a:extLst>
          </p:cNvPr>
          <p:cNvPicPr>
            <a:picLocks noChangeAspect="1"/>
          </p:cNvPicPr>
          <p:nvPr/>
        </p:nvPicPr>
        <p:blipFill rotWithShape="1">
          <a:blip r:embed="rId4"/>
          <a:srcRect l="18970" t="4947" r="3196" b="12778"/>
          <a:stretch/>
        </p:blipFill>
        <p:spPr>
          <a:xfrm>
            <a:off x="7029998" y="1214916"/>
            <a:ext cx="806901" cy="421085"/>
          </a:xfrm>
          <a:prstGeom prst="rect">
            <a:avLst/>
          </a:prstGeom>
          <a:ln>
            <a:solidFill>
              <a:schemeClr val="tx1"/>
            </a:solidFill>
          </a:ln>
        </p:spPr>
      </p:pic>
      <p:pic>
        <p:nvPicPr>
          <p:cNvPr id="9" name="Picture 8" descr="A screen shot of a computer&#10;&#10;Description automatically generated">
            <a:extLst>
              <a:ext uri="{FF2B5EF4-FFF2-40B4-BE49-F238E27FC236}">
                <a16:creationId xmlns:a16="http://schemas.microsoft.com/office/drawing/2014/main" id="{C5CB26CF-979D-41B0-A37B-4EE9EED97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1159" y="1469468"/>
            <a:ext cx="681677" cy="41501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D64B183-C06D-4232-BD24-9803D417BC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1997" y="1759270"/>
            <a:ext cx="694185" cy="390479"/>
          </a:xfrm>
          <a:prstGeom prst="rect">
            <a:avLst/>
          </a:prstGeom>
        </p:spPr>
      </p:pic>
      <p:pic>
        <p:nvPicPr>
          <p:cNvPr id="1026" name="Picture 2" descr="Image result for thumb drive">
            <a:extLst>
              <a:ext uri="{FF2B5EF4-FFF2-40B4-BE49-F238E27FC236}">
                <a16:creationId xmlns:a16="http://schemas.microsoft.com/office/drawing/2014/main" id="{336EC2C1-2CF7-457A-B750-CF45ED649B66}"/>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6216" b="95946" l="4167" r="97000">
                        <a14:foregroundMark x1="7667" y1="70811" x2="13333" y2="80000"/>
                        <a14:foregroundMark x1="9167" y1="82973" x2="16667" y2="90000"/>
                        <a14:foregroundMark x1="16667" y1="90000" x2="16667" y2="90000"/>
                        <a14:foregroundMark x1="5333" y1="81622" x2="4167" y2="72703"/>
                        <a14:foregroundMark x1="18000" y1="95946" x2="21833" y2="95405"/>
                        <a14:foregroundMark x1="56333" y1="64054" x2="90667" y2="35676"/>
                        <a14:foregroundMark x1="90667" y1="35676" x2="94167" y2="22162"/>
                        <a14:foregroundMark x1="94167" y1="22162" x2="89167" y2="9189"/>
                        <a14:foregroundMark x1="89167" y1="9189" x2="79000" y2="5676"/>
                        <a14:foregroundMark x1="79000" y1="5676" x2="70667" y2="6486"/>
                        <a14:foregroundMark x1="70667" y1="6486" x2="68167" y2="8378"/>
                        <a14:foregroundMark x1="90500" y1="33514" x2="97000" y2="23784"/>
                        <a14:foregroundMark x1="97000" y1="23784" x2="97000" y2="23784"/>
                      </a14:backgroundRemoval>
                    </a14:imgEffect>
                  </a14:imgLayer>
                </a14:imgProps>
              </a:ext>
              <a:ext uri="{28A0092B-C50C-407E-A947-70E740481C1C}">
                <a14:useLocalDpi xmlns:a14="http://schemas.microsoft.com/office/drawing/2010/main" val="0"/>
              </a:ext>
            </a:extLst>
          </a:blip>
          <a:srcRect/>
          <a:stretch>
            <a:fillRect/>
          </a:stretch>
        </p:blipFill>
        <p:spPr bwMode="auto">
          <a:xfrm>
            <a:off x="5973298" y="4887501"/>
            <a:ext cx="976682" cy="60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63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Live Memory Analysis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829560"/>
            <a:ext cx="8950853" cy="2865747"/>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With a full copy of the Windows memory available for analysis, we will now utilize volatility to identify key information</a:t>
            </a:r>
          </a:p>
          <a:p>
            <a:pPr>
              <a:lnSpc>
                <a:spcPct val="100000"/>
              </a:lnSpc>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Analysis Process: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Mount analysis drive</a:t>
            </a:r>
          </a:p>
          <a:p>
            <a:pPr marL="742950" lvl="1" indent="-285750">
              <a:buFont typeface="Wingdings" panose="05000000000000000000" pitchFamily="2" charset="2"/>
              <a:buChar char="ü"/>
            </a:pPr>
            <a:endParaRPr lang="en-US" b="1" dirty="0">
              <a:solidFill>
                <a:srgbClr val="000000"/>
              </a:solidFill>
              <a:latin typeface="Courier New" panose="02070309020205020404" pitchFamily="49" charset="0"/>
              <a:cs typeface="Courier New" panose="02070309020205020404" pitchFamily="49" charset="0"/>
            </a:endParaRPr>
          </a:p>
          <a:p>
            <a:pPr marL="742950" lvl="1" indent="-285750">
              <a:buFont typeface="Wingdings" panose="05000000000000000000" pitchFamily="2" charset="2"/>
              <a:buChar char="ü"/>
            </a:pPr>
            <a:endParaRPr lang="en-US" b="1" dirty="0">
              <a:solidFill>
                <a:srgbClr val="000000"/>
              </a:solidFill>
              <a:latin typeface="Courier New" panose="02070309020205020404" pitchFamily="49" charset="0"/>
              <a:cs typeface="Courier New" panose="02070309020205020404" pitchFamily="49" charset="0"/>
            </a:endParaRPr>
          </a:p>
          <a:p>
            <a:pPr marL="742950" lvl="1" indent="-285750">
              <a:buFont typeface="Wingdings" panose="05000000000000000000" pitchFamily="2" charset="2"/>
              <a:buChar char="ü"/>
            </a:pPr>
            <a:endParaRPr lang="en-US" b="1" dirty="0">
              <a:solidFill>
                <a:srgbClr val="000000"/>
              </a:solidFill>
              <a:latin typeface="Courier New" panose="02070309020205020404" pitchFamily="49" charset="0"/>
              <a:cs typeface="Courier New" panose="02070309020205020404" pitchFamily="49" charset="0"/>
            </a:endParaRP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Identify Volatility Usage &amp; </a:t>
            </a:r>
          </a:p>
        </p:txBody>
      </p:sp>
      <p:pic>
        <p:nvPicPr>
          <p:cNvPr id="2" name="Picture 1">
            <a:extLst>
              <a:ext uri="{FF2B5EF4-FFF2-40B4-BE49-F238E27FC236}">
                <a16:creationId xmlns:a16="http://schemas.microsoft.com/office/drawing/2014/main" id="{31E89740-F07E-455A-BDF7-DE2F2936D9E7}"/>
              </a:ext>
            </a:extLst>
          </p:cNvPr>
          <p:cNvPicPr>
            <a:picLocks noChangeAspect="1"/>
          </p:cNvPicPr>
          <p:nvPr/>
        </p:nvPicPr>
        <p:blipFill rotWithShape="1">
          <a:blip r:embed="rId2"/>
          <a:srcRect l="1098" r="746" b="5955"/>
          <a:stretch/>
        </p:blipFill>
        <p:spPr>
          <a:xfrm>
            <a:off x="2651437" y="2667787"/>
            <a:ext cx="3841123" cy="452486"/>
          </a:xfrm>
          <a:prstGeom prst="rect">
            <a:avLst/>
          </a:prstGeom>
        </p:spPr>
      </p:pic>
      <p:pic>
        <p:nvPicPr>
          <p:cNvPr id="3" name="Picture 2">
            <a:extLst>
              <a:ext uri="{FF2B5EF4-FFF2-40B4-BE49-F238E27FC236}">
                <a16:creationId xmlns:a16="http://schemas.microsoft.com/office/drawing/2014/main" id="{BEDA3EA9-0ACC-4C81-B9C7-1E6E38127AC2}"/>
              </a:ext>
            </a:extLst>
          </p:cNvPr>
          <p:cNvPicPr>
            <a:picLocks noChangeAspect="1"/>
          </p:cNvPicPr>
          <p:nvPr/>
        </p:nvPicPr>
        <p:blipFill>
          <a:blip r:embed="rId3"/>
          <a:stretch>
            <a:fillRect/>
          </a:stretch>
        </p:blipFill>
        <p:spPr>
          <a:xfrm>
            <a:off x="3706432" y="3695306"/>
            <a:ext cx="1731136" cy="3075479"/>
          </a:xfrm>
          <a:prstGeom prst="rect">
            <a:avLst/>
          </a:prstGeom>
          <a:ln>
            <a:solidFill>
              <a:schemeClr val="tx1"/>
            </a:solidFill>
          </a:ln>
        </p:spPr>
      </p:pic>
    </p:spTree>
    <p:extLst>
      <p:ext uri="{BB962C8B-B14F-4D97-AF65-F5344CB8AC3E}">
        <p14:creationId xmlns:p14="http://schemas.microsoft.com/office/powerpoint/2010/main" val="17074788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Commands - Profiles</a:t>
            </a:r>
            <a:endParaRPr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E861B9-174A-4427-AE59-44D9F68E4575}"/>
              </a:ext>
            </a:extLst>
          </p:cNvPr>
          <p:cNvPicPr>
            <a:picLocks noChangeAspect="1"/>
          </p:cNvPicPr>
          <p:nvPr/>
        </p:nvPicPr>
        <p:blipFill>
          <a:blip r:embed="rId2"/>
          <a:stretch>
            <a:fillRect/>
          </a:stretch>
        </p:blipFill>
        <p:spPr>
          <a:xfrm>
            <a:off x="1368777" y="2464407"/>
            <a:ext cx="6406447" cy="4113047"/>
          </a:xfrm>
          <a:prstGeom prst="rect">
            <a:avLst/>
          </a:prstGeom>
        </p:spPr>
      </p:pic>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1536568"/>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Utilize Volatility info to find a listing of all available profiles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python vol.py --info</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Use the profile to build the Volatility commands</a:t>
            </a:r>
          </a:p>
        </p:txBody>
      </p:sp>
    </p:spTree>
    <p:extLst>
      <p:ext uri="{BB962C8B-B14F-4D97-AF65-F5344CB8AC3E}">
        <p14:creationId xmlns:p14="http://schemas.microsoft.com/office/powerpoint/2010/main" val="27854712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400" b="1" dirty="0">
                <a:latin typeface="Courier New" panose="02070309020205020404" pitchFamily="49" charset="0"/>
                <a:cs typeface="Courier New" panose="02070309020205020404" pitchFamily="49" charset="0"/>
              </a:rPr>
              <a:t>Volatility imageinfo</a:t>
            </a:r>
            <a:endParaRPr sz="16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3525623"/>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Volatility's imageinfo output specifies the suggested profile (--profile=PROFILE) for use with other plugins</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imageinfo prints the "_KDDEBUGGER_DATA64" (KDBG) structure used by plugins like pslist and process finding modules</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For larger memory samples there may be multiple KDBG structures</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The Volatility imageinfo plugin will not work on hibernation files unless the correct profile is given in advance because important structure definitions vary between different OS's</a:t>
            </a:r>
          </a:p>
        </p:txBody>
      </p:sp>
    </p:spTree>
    <p:extLst>
      <p:ext uri="{BB962C8B-B14F-4D97-AF65-F5344CB8AC3E}">
        <p14:creationId xmlns:p14="http://schemas.microsoft.com/office/powerpoint/2010/main" val="6095113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400" b="1" dirty="0">
                <a:latin typeface="Courier New" panose="02070309020205020404" pitchFamily="49" charset="0"/>
                <a:cs typeface="Courier New" panose="02070309020205020404" pitchFamily="49" charset="0"/>
              </a:rPr>
              <a:t>Volatility Commands – Image Identification</a:t>
            </a:r>
            <a:endParaRPr sz="16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716435"/>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Utilize Volatility imageinfo to find image information</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python vol.py –f &lt;IMAGE_LOCATION&gt; imageinfo</a:t>
            </a:r>
          </a:p>
        </p:txBody>
      </p:sp>
      <p:pic>
        <p:nvPicPr>
          <p:cNvPr id="2" name="Picture 1">
            <a:extLst>
              <a:ext uri="{FF2B5EF4-FFF2-40B4-BE49-F238E27FC236}">
                <a16:creationId xmlns:a16="http://schemas.microsoft.com/office/drawing/2014/main" id="{FD71958F-2918-4D4B-933D-B6F18A4F32DA}"/>
              </a:ext>
            </a:extLst>
          </p:cNvPr>
          <p:cNvPicPr>
            <a:picLocks noChangeAspect="1"/>
          </p:cNvPicPr>
          <p:nvPr/>
        </p:nvPicPr>
        <p:blipFill rotWithShape="1">
          <a:blip r:embed="rId2"/>
          <a:srcRect t="-756" b="7518"/>
          <a:stretch/>
        </p:blipFill>
        <p:spPr>
          <a:xfrm>
            <a:off x="404066" y="1611983"/>
            <a:ext cx="8335865" cy="584462"/>
          </a:xfrm>
          <a:prstGeom prst="rect">
            <a:avLst/>
          </a:prstGeom>
        </p:spPr>
      </p:pic>
      <p:pic>
        <p:nvPicPr>
          <p:cNvPr id="3" name="Picture 2">
            <a:extLst>
              <a:ext uri="{FF2B5EF4-FFF2-40B4-BE49-F238E27FC236}">
                <a16:creationId xmlns:a16="http://schemas.microsoft.com/office/drawing/2014/main" id="{57352BAE-CA08-4D31-96AD-CFAA1C6EE953}"/>
              </a:ext>
            </a:extLst>
          </p:cNvPr>
          <p:cNvPicPr>
            <a:picLocks noChangeAspect="1"/>
          </p:cNvPicPr>
          <p:nvPr/>
        </p:nvPicPr>
        <p:blipFill rotWithShape="1">
          <a:blip r:embed="rId3"/>
          <a:srcRect l="718" t="270" r="838" b="1"/>
          <a:stretch/>
        </p:blipFill>
        <p:spPr>
          <a:xfrm>
            <a:off x="125748" y="2422685"/>
            <a:ext cx="8892503" cy="3479326"/>
          </a:xfrm>
          <a:prstGeom prst="rect">
            <a:avLst/>
          </a:prstGeom>
        </p:spPr>
      </p:pic>
      <p:sp>
        <p:nvSpPr>
          <p:cNvPr id="5" name="Rectangle 4">
            <a:extLst>
              <a:ext uri="{FF2B5EF4-FFF2-40B4-BE49-F238E27FC236}">
                <a16:creationId xmlns:a16="http://schemas.microsoft.com/office/drawing/2014/main" id="{BFE3983C-840F-4CAD-A15E-B4414AA13B5E}"/>
              </a:ext>
            </a:extLst>
          </p:cNvPr>
          <p:cNvSpPr/>
          <p:nvPr/>
        </p:nvSpPr>
        <p:spPr>
          <a:xfrm>
            <a:off x="2320565" y="2677210"/>
            <a:ext cx="2920738" cy="15239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E7F35C-4E20-4AF2-8F49-3D5B83761DDB}"/>
              </a:ext>
            </a:extLst>
          </p:cNvPr>
          <p:cNvSpPr/>
          <p:nvPr/>
        </p:nvSpPr>
        <p:spPr>
          <a:xfrm>
            <a:off x="2320565" y="2829609"/>
            <a:ext cx="2496531" cy="15239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F6B52B-531B-4676-9865-CCA0DE606D05}"/>
              </a:ext>
            </a:extLst>
          </p:cNvPr>
          <p:cNvSpPr/>
          <p:nvPr/>
        </p:nvSpPr>
        <p:spPr>
          <a:xfrm>
            <a:off x="2320565" y="2982008"/>
            <a:ext cx="5352854" cy="15239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1351A7-8222-4EE6-9B85-74C02BE8DB9C}"/>
              </a:ext>
            </a:extLst>
          </p:cNvPr>
          <p:cNvSpPr/>
          <p:nvPr/>
        </p:nvSpPr>
        <p:spPr>
          <a:xfrm>
            <a:off x="2320565" y="2422685"/>
            <a:ext cx="1073084" cy="15240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1D4257-E980-4554-A9C8-BF12941BCC5D}"/>
              </a:ext>
            </a:extLst>
          </p:cNvPr>
          <p:cNvSpPr/>
          <p:nvPr/>
        </p:nvSpPr>
        <p:spPr>
          <a:xfrm>
            <a:off x="2825368" y="6276668"/>
            <a:ext cx="3493264" cy="369332"/>
          </a:xfrm>
          <a:prstGeom prst="rect">
            <a:avLst/>
          </a:prstGeom>
        </p:spPr>
        <p:txBody>
          <a:bodyPr wrap="none">
            <a:spAutoFit/>
          </a:bodyPr>
          <a:lstStyle/>
          <a:p>
            <a:r>
              <a:rPr lang="en-US" b="1" dirty="0">
                <a:latin typeface="Courier New" panose="02070309020205020404" pitchFamily="49" charset="0"/>
                <a:cs typeface="Courier New" panose="02070309020205020404" pitchFamily="49" charset="0"/>
              </a:rPr>
              <a:t>--profile=Win10x64_17134</a:t>
            </a:r>
          </a:p>
        </p:txBody>
      </p:sp>
    </p:spTree>
    <p:extLst>
      <p:ext uri="{BB962C8B-B14F-4D97-AF65-F5344CB8AC3E}">
        <p14:creationId xmlns:p14="http://schemas.microsoft.com/office/powerpoint/2010/main" val="99103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400" b="1" dirty="0">
                <a:latin typeface="Courier New" panose="02070309020205020404" pitchFamily="49" charset="0"/>
                <a:cs typeface="Courier New" panose="02070309020205020404" pitchFamily="49" charset="0"/>
              </a:rPr>
              <a:t>Volatility </a:t>
            </a:r>
            <a:r>
              <a:rPr lang="en-US" sz="2400" b="1" dirty="0" err="1">
                <a:solidFill>
                  <a:srgbClr val="000000"/>
                </a:solidFill>
                <a:latin typeface="Courier New" panose="02070309020205020404" pitchFamily="49" charset="0"/>
                <a:cs typeface="Courier New" panose="02070309020205020404" pitchFamily="49" charset="0"/>
              </a:rPr>
              <a:t>kdbgscan</a:t>
            </a:r>
            <a:endParaRPr sz="16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2"/>
            <a:ext cx="8950853" cy="2677210"/>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Volatility's </a:t>
            </a:r>
            <a:r>
              <a:rPr lang="en-US" b="1" dirty="0" err="1">
                <a:solidFill>
                  <a:srgbClr val="000000"/>
                </a:solidFill>
                <a:latin typeface="Courier New" panose="02070309020205020404" pitchFamily="49" charset="0"/>
                <a:cs typeface="Courier New" panose="02070309020205020404" pitchFamily="49" charset="0"/>
              </a:rPr>
              <a:t>kdbgscan</a:t>
            </a:r>
            <a:r>
              <a:rPr lang="en-US" b="1" dirty="0">
                <a:solidFill>
                  <a:srgbClr val="000000"/>
                </a:solidFill>
                <a:latin typeface="Courier New" panose="02070309020205020404" pitchFamily="49" charset="0"/>
                <a:cs typeface="Courier New" panose="02070309020205020404" pitchFamily="49" charset="0"/>
              </a:rPr>
              <a:t> is designed to positively identify the correct profile and KDBG structure addresses</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KDBG Structure</a:t>
            </a:r>
          </a:p>
          <a:p>
            <a:pPr marL="800100" lvl="1" indent="-34290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Maintained by the Windows kernel for debugging purposes</a:t>
            </a:r>
          </a:p>
          <a:p>
            <a:pPr marL="800100" lvl="1" indent="-34290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Contains a list of the running processes, loaded kernel modules, and version information</a:t>
            </a:r>
          </a:p>
          <a:p>
            <a:pPr marL="800100" lvl="1" indent="-34290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This structure is important because it can identify memory dumps from different Windows OS’s</a:t>
            </a:r>
          </a:p>
        </p:txBody>
      </p:sp>
    </p:spTree>
    <p:extLst>
      <p:ext uri="{BB962C8B-B14F-4D97-AF65-F5344CB8AC3E}">
        <p14:creationId xmlns:p14="http://schemas.microsoft.com/office/powerpoint/2010/main" val="21836033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303728" y="87918"/>
            <a:ext cx="8536545" cy="383424"/>
          </a:xfrm>
          <a:prstGeom prst="rect">
            <a:avLst/>
          </a:prstGeom>
          <a:noFill/>
          <a:ln>
            <a:noFill/>
          </a:ln>
        </p:spPr>
        <p:txBody>
          <a:bodyPr lIns="90000" tIns="45000" rIns="90000" bIns="45000" anchor="ctr"/>
          <a:lstStyle/>
          <a:p>
            <a:pPr algn="ctr">
              <a:lnSpc>
                <a:spcPct val="100000"/>
              </a:lnSpc>
            </a:pPr>
            <a:r>
              <a:rPr lang="en-US" sz="2200" b="1" dirty="0">
                <a:latin typeface="Courier New" panose="02070309020205020404" pitchFamily="49" charset="0"/>
                <a:cs typeface="Courier New" panose="02070309020205020404" pitchFamily="49" charset="0"/>
              </a:rPr>
              <a:t>Volatility Commands – Positive Profile Detection</a:t>
            </a:r>
            <a:endParaRPr sz="22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716435"/>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Utilize Volatility imageinfo to find image information</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python vol.py –f &lt;IMAGE_LOCATION&gt; kdbgscan</a:t>
            </a:r>
          </a:p>
        </p:txBody>
      </p:sp>
      <p:pic>
        <p:nvPicPr>
          <p:cNvPr id="4" name="Picture 3">
            <a:extLst>
              <a:ext uri="{FF2B5EF4-FFF2-40B4-BE49-F238E27FC236}">
                <a16:creationId xmlns:a16="http://schemas.microsoft.com/office/drawing/2014/main" id="{0AE9E3A0-1340-4673-862C-63696CDCFFE1}"/>
              </a:ext>
            </a:extLst>
          </p:cNvPr>
          <p:cNvPicPr>
            <a:picLocks noChangeAspect="1"/>
          </p:cNvPicPr>
          <p:nvPr/>
        </p:nvPicPr>
        <p:blipFill>
          <a:blip r:embed="rId2"/>
          <a:stretch>
            <a:fillRect/>
          </a:stretch>
        </p:blipFill>
        <p:spPr>
          <a:xfrm>
            <a:off x="915388" y="1545997"/>
            <a:ext cx="7313225" cy="535114"/>
          </a:xfrm>
          <a:prstGeom prst="rect">
            <a:avLst/>
          </a:prstGeom>
        </p:spPr>
      </p:pic>
      <p:pic>
        <p:nvPicPr>
          <p:cNvPr id="6" name="Picture 5">
            <a:extLst>
              <a:ext uri="{FF2B5EF4-FFF2-40B4-BE49-F238E27FC236}">
                <a16:creationId xmlns:a16="http://schemas.microsoft.com/office/drawing/2014/main" id="{E6107B1A-ADDC-411A-9D41-EB27A8F4D881}"/>
              </a:ext>
            </a:extLst>
          </p:cNvPr>
          <p:cNvPicPr>
            <a:picLocks noChangeAspect="1"/>
          </p:cNvPicPr>
          <p:nvPr/>
        </p:nvPicPr>
        <p:blipFill>
          <a:blip r:embed="rId3"/>
          <a:stretch>
            <a:fillRect/>
          </a:stretch>
        </p:blipFill>
        <p:spPr>
          <a:xfrm>
            <a:off x="1846892" y="2269121"/>
            <a:ext cx="5450216" cy="4500961"/>
          </a:xfrm>
          <a:prstGeom prst="rect">
            <a:avLst/>
          </a:prstGeom>
        </p:spPr>
      </p:pic>
      <p:sp>
        <p:nvSpPr>
          <p:cNvPr id="13" name="Rectangle 12">
            <a:extLst>
              <a:ext uri="{FF2B5EF4-FFF2-40B4-BE49-F238E27FC236}">
                <a16:creationId xmlns:a16="http://schemas.microsoft.com/office/drawing/2014/main" id="{578A011C-3E13-4973-823A-4F301639772C}"/>
              </a:ext>
            </a:extLst>
          </p:cNvPr>
          <p:cNvSpPr/>
          <p:nvPr/>
        </p:nvSpPr>
        <p:spPr>
          <a:xfrm>
            <a:off x="4300194" y="3610464"/>
            <a:ext cx="658305" cy="15083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A3A9E-5FE9-48FA-95AC-9D3C860E25CC}"/>
              </a:ext>
            </a:extLst>
          </p:cNvPr>
          <p:cNvSpPr/>
          <p:nvPr/>
        </p:nvSpPr>
        <p:spPr>
          <a:xfrm>
            <a:off x="4242846" y="4054572"/>
            <a:ext cx="2440758" cy="15083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2311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400" b="1" dirty="0">
                <a:latin typeface="Courier New" panose="02070309020205020404" pitchFamily="49" charset="0"/>
                <a:cs typeface="Courier New" panose="02070309020205020404" pitchFamily="49" charset="0"/>
              </a:rPr>
              <a:t>Volatility </a:t>
            </a:r>
            <a:r>
              <a:rPr lang="en-US" sz="2400" b="1" dirty="0" err="1">
                <a:latin typeface="Courier New" panose="02070309020205020404" pitchFamily="49" charset="0"/>
                <a:cs typeface="Courier New" panose="02070309020205020404" pitchFamily="49" charset="0"/>
              </a:rPr>
              <a:t>pslist</a:t>
            </a:r>
            <a:endParaRPr sz="16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2988295"/>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pslist</a:t>
            </a:r>
            <a:r>
              <a:rPr lang="en-US" b="1" dirty="0">
                <a:solidFill>
                  <a:srgbClr val="000000"/>
                </a:solidFill>
                <a:latin typeface="Courier New" panose="02070309020205020404" pitchFamily="49" charset="0"/>
                <a:cs typeface="Courier New" panose="02070309020205020404" pitchFamily="49" charset="0"/>
              </a:rPr>
              <a:t> lists system processed and shows the offset, process name, process ID, the parent process ID, number of threads, number of handles, and date/time when the process started and exited</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pslist</a:t>
            </a:r>
            <a:r>
              <a:rPr lang="en-US" b="1" dirty="0">
                <a:solidFill>
                  <a:srgbClr val="000000"/>
                </a:solidFill>
                <a:latin typeface="Courier New" panose="02070309020205020404" pitchFamily="49" charset="0"/>
                <a:cs typeface="Courier New" panose="02070309020205020404" pitchFamily="49" charset="0"/>
              </a:rPr>
              <a:t> does not detect hidden or unlinked processes</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Note: Two Windows processes that do not have Session ID's include System and smss.exe since they starts before sessions are established and smss.exe is the session manager itself</a:t>
            </a:r>
          </a:p>
        </p:txBody>
      </p:sp>
    </p:spTree>
    <p:extLst>
      <p:ext uri="{BB962C8B-B14F-4D97-AF65-F5344CB8AC3E}">
        <p14:creationId xmlns:p14="http://schemas.microsoft.com/office/powerpoint/2010/main" val="42426277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303728" y="87918"/>
            <a:ext cx="8536545" cy="383424"/>
          </a:xfrm>
          <a:prstGeom prst="rect">
            <a:avLst/>
          </a:prstGeom>
          <a:noFill/>
          <a:ln>
            <a:noFill/>
          </a:ln>
        </p:spPr>
        <p:txBody>
          <a:bodyPr lIns="90000" tIns="45000" rIns="90000" bIns="45000" anchor="ctr"/>
          <a:lstStyle/>
          <a:p>
            <a:pPr algn="ctr">
              <a:lnSpc>
                <a:spcPct val="100000"/>
              </a:lnSpc>
            </a:pPr>
            <a:r>
              <a:rPr lang="en-US" sz="2200" b="1" dirty="0">
                <a:latin typeface="Courier New" panose="02070309020205020404" pitchFamily="49" charset="0"/>
                <a:cs typeface="Courier New" panose="02070309020205020404" pitchFamily="49" charset="0"/>
              </a:rPr>
              <a:t>Volatility Commands – Processes </a:t>
            </a:r>
            <a:r>
              <a:rPr lang="en-US" sz="2200" b="1" dirty="0" err="1">
                <a:latin typeface="Courier New" panose="02070309020205020404" pitchFamily="49" charset="0"/>
                <a:cs typeface="Courier New" panose="02070309020205020404" pitchFamily="49" charset="0"/>
              </a:rPr>
              <a:t>pslist</a:t>
            </a:r>
            <a:endParaRPr sz="22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1112361"/>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Utilize Volatility process commands identify </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python vol.py –f &lt;IMAGE_LOCATION&gt; </a:t>
            </a:r>
            <a:r>
              <a:rPr lang="en-US" b="1" dirty="0" err="1">
                <a:solidFill>
                  <a:srgbClr val="000000"/>
                </a:solidFill>
                <a:latin typeface="Courier New" panose="02070309020205020404" pitchFamily="49" charset="0"/>
                <a:cs typeface="Courier New" panose="02070309020205020404" pitchFamily="49" charset="0"/>
              </a:rPr>
              <a:t>pslist</a:t>
            </a:r>
            <a:endParaRPr lang="en-US"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2F4110AD-768B-4389-920E-6232D2ED5221}"/>
              </a:ext>
            </a:extLst>
          </p:cNvPr>
          <p:cNvPicPr>
            <a:picLocks noChangeAspect="1"/>
          </p:cNvPicPr>
          <p:nvPr/>
        </p:nvPicPr>
        <p:blipFill>
          <a:blip r:embed="rId2"/>
          <a:stretch>
            <a:fillRect/>
          </a:stretch>
        </p:blipFill>
        <p:spPr>
          <a:xfrm>
            <a:off x="466636" y="1687400"/>
            <a:ext cx="8210729" cy="612741"/>
          </a:xfrm>
          <a:prstGeom prst="rect">
            <a:avLst/>
          </a:prstGeom>
        </p:spPr>
      </p:pic>
      <p:pic>
        <p:nvPicPr>
          <p:cNvPr id="3" name="Picture 2">
            <a:extLst>
              <a:ext uri="{FF2B5EF4-FFF2-40B4-BE49-F238E27FC236}">
                <a16:creationId xmlns:a16="http://schemas.microsoft.com/office/drawing/2014/main" id="{806B41D2-4428-4358-87D8-631BE696226E}"/>
              </a:ext>
            </a:extLst>
          </p:cNvPr>
          <p:cNvPicPr>
            <a:picLocks noChangeAspect="1"/>
          </p:cNvPicPr>
          <p:nvPr/>
        </p:nvPicPr>
        <p:blipFill>
          <a:blip r:embed="rId3"/>
          <a:stretch>
            <a:fillRect/>
          </a:stretch>
        </p:blipFill>
        <p:spPr>
          <a:xfrm>
            <a:off x="2920516" y="2448956"/>
            <a:ext cx="3302966" cy="3971921"/>
          </a:xfrm>
          <a:prstGeom prst="rect">
            <a:avLst/>
          </a:prstGeom>
        </p:spPr>
      </p:pic>
    </p:spTree>
    <p:extLst>
      <p:ext uri="{BB962C8B-B14F-4D97-AF65-F5344CB8AC3E}">
        <p14:creationId xmlns:p14="http://schemas.microsoft.com/office/powerpoint/2010/main" val="22537418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303728" y="87918"/>
            <a:ext cx="8536545" cy="383424"/>
          </a:xfrm>
          <a:prstGeom prst="rect">
            <a:avLst/>
          </a:prstGeom>
          <a:noFill/>
          <a:ln>
            <a:noFill/>
          </a:ln>
        </p:spPr>
        <p:txBody>
          <a:bodyPr lIns="90000" tIns="45000" rIns="90000" bIns="45000" anchor="ctr"/>
          <a:lstStyle/>
          <a:p>
            <a:pPr algn="ctr">
              <a:lnSpc>
                <a:spcPct val="100000"/>
              </a:lnSpc>
            </a:pPr>
            <a:r>
              <a:rPr lang="en-US" sz="2200" b="1" dirty="0">
                <a:latin typeface="Courier New" panose="02070309020205020404" pitchFamily="49" charset="0"/>
                <a:cs typeface="Courier New" panose="02070309020205020404" pitchFamily="49" charset="0"/>
              </a:rPr>
              <a:t>Volatility Commands – Processes </a:t>
            </a:r>
            <a:r>
              <a:rPr lang="en-US" sz="2200" b="1" dirty="0" err="1">
                <a:latin typeface="Courier New" panose="02070309020205020404" pitchFamily="49" charset="0"/>
                <a:cs typeface="Courier New" panose="02070309020205020404" pitchFamily="49" charset="0"/>
              </a:rPr>
              <a:t>psscan</a:t>
            </a:r>
            <a:endParaRPr sz="2200"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6225A293-65B6-4199-991E-C40850CE0DFE}"/>
              </a:ext>
            </a:extLst>
          </p:cNvPr>
          <p:cNvSpPr/>
          <p:nvPr/>
        </p:nvSpPr>
        <p:spPr>
          <a:xfrm>
            <a:off x="96573" y="829561"/>
            <a:ext cx="8950853" cy="1112361"/>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Utilize Volatility process commands identify </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python vol.py –f &lt;IMAGE_LOCATION&gt; </a:t>
            </a:r>
            <a:r>
              <a:rPr lang="en-US" b="1" dirty="0" err="1">
                <a:solidFill>
                  <a:srgbClr val="000000"/>
                </a:solidFill>
                <a:latin typeface="Courier New" panose="02070309020205020404" pitchFamily="49" charset="0"/>
                <a:cs typeface="Courier New" panose="02070309020205020404" pitchFamily="49" charset="0"/>
              </a:rPr>
              <a:t>psscan</a:t>
            </a:r>
            <a:endParaRPr lang="en-US" b="1" dirty="0">
              <a:solidFill>
                <a:srgbClr val="00000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5F309ABD-FADB-498D-A32B-DAB0FAEB4E97}"/>
              </a:ext>
            </a:extLst>
          </p:cNvPr>
          <p:cNvPicPr>
            <a:picLocks noChangeAspect="1"/>
          </p:cNvPicPr>
          <p:nvPr/>
        </p:nvPicPr>
        <p:blipFill rotWithShape="1">
          <a:blip r:embed="rId2"/>
          <a:srcRect t="13786"/>
          <a:stretch/>
        </p:blipFill>
        <p:spPr>
          <a:xfrm>
            <a:off x="672543" y="1649691"/>
            <a:ext cx="7798914" cy="370020"/>
          </a:xfrm>
          <a:prstGeom prst="rect">
            <a:avLst/>
          </a:prstGeom>
        </p:spPr>
      </p:pic>
      <p:pic>
        <p:nvPicPr>
          <p:cNvPr id="4" name="Picture 3">
            <a:extLst>
              <a:ext uri="{FF2B5EF4-FFF2-40B4-BE49-F238E27FC236}">
                <a16:creationId xmlns:a16="http://schemas.microsoft.com/office/drawing/2014/main" id="{7D52EDED-1F0C-4188-879F-DCF3C28A9E0F}"/>
              </a:ext>
            </a:extLst>
          </p:cNvPr>
          <p:cNvPicPr>
            <a:picLocks noChangeAspect="1"/>
          </p:cNvPicPr>
          <p:nvPr/>
        </p:nvPicPr>
        <p:blipFill>
          <a:blip r:embed="rId3"/>
          <a:stretch>
            <a:fillRect/>
          </a:stretch>
        </p:blipFill>
        <p:spPr>
          <a:xfrm>
            <a:off x="1209674" y="2300141"/>
            <a:ext cx="6724650" cy="4371975"/>
          </a:xfrm>
          <a:prstGeom prst="rect">
            <a:avLst/>
          </a:prstGeom>
          <a:ln>
            <a:solidFill>
              <a:schemeClr val="tx1"/>
            </a:solidFill>
          </a:ln>
        </p:spPr>
      </p:pic>
    </p:spTree>
    <p:extLst>
      <p:ext uri="{BB962C8B-B14F-4D97-AF65-F5344CB8AC3E}">
        <p14:creationId xmlns:p14="http://schemas.microsoft.com/office/powerpoint/2010/main" val="849215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Partition #1 Areas</a:t>
            </a:r>
            <a:endParaRPr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EBD851BF-D437-4880-B622-109C437980B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462" b="40000" l="15269" r="97305">
                        <a14:foregroundMark x1="15469" y1="32308" x2="18563" y2="18154"/>
                        <a14:foregroundMark x1="18164" y1="36308" x2="20858" y2="11077"/>
                        <a14:foregroundMark x1="27745" y1="38154" x2="37525" y2="16923"/>
                        <a14:foregroundMark x1="37525" y1="16923" x2="45409" y2="12308"/>
                        <a14:foregroundMark x1="45409" y1="12308" x2="87525" y2="23077"/>
                        <a14:foregroundMark x1="60479" y1="37846" x2="89721" y2="29231"/>
                        <a14:foregroundMark x1="89721" y1="29231" x2="94212" y2="18154"/>
                        <a14:foregroundMark x1="94212" y1="18154" x2="94212" y2="17538"/>
                        <a14:foregroundMark x1="94711" y1="28308" x2="97305" y2="19077"/>
                      </a14:backgroundRemoval>
                    </a14:imgEffect>
                  </a14:imgLayer>
                </a14:imgProps>
              </a:ext>
            </a:extLst>
          </a:blip>
          <a:srcRect l="13774" t="5966" r="1634" b="58845"/>
          <a:stretch/>
        </p:blipFill>
        <p:spPr>
          <a:xfrm>
            <a:off x="254491" y="2332569"/>
            <a:ext cx="8709341" cy="1175131"/>
          </a:xfrm>
          <a:prstGeom prst="rect">
            <a:avLst/>
          </a:prstGeom>
          <a:ln>
            <a:solidFill>
              <a:schemeClr val="tx1"/>
            </a:solidFill>
          </a:ln>
        </p:spPr>
      </p:pic>
      <p:sp>
        <p:nvSpPr>
          <p:cNvPr id="12" name="Rectangle 11">
            <a:extLst>
              <a:ext uri="{FF2B5EF4-FFF2-40B4-BE49-F238E27FC236}">
                <a16:creationId xmlns:a16="http://schemas.microsoft.com/office/drawing/2014/main" id="{79F17525-4DF3-4DB1-A4B4-3D29F6029B37}"/>
              </a:ext>
            </a:extLst>
          </p:cNvPr>
          <p:cNvSpPr/>
          <p:nvPr/>
        </p:nvSpPr>
        <p:spPr>
          <a:xfrm>
            <a:off x="1200538" y="2332568"/>
            <a:ext cx="1556995" cy="117513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2AA873-86BD-4A34-9D4E-03AAD172D153}"/>
              </a:ext>
            </a:extLst>
          </p:cNvPr>
          <p:cNvSpPr/>
          <p:nvPr/>
        </p:nvSpPr>
        <p:spPr>
          <a:xfrm>
            <a:off x="2767693" y="2332568"/>
            <a:ext cx="1556995" cy="117513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3D7C69-78F4-4612-8CC4-3961B7A0B1DB}"/>
              </a:ext>
            </a:extLst>
          </p:cNvPr>
          <p:cNvSpPr/>
          <p:nvPr/>
        </p:nvSpPr>
        <p:spPr>
          <a:xfrm>
            <a:off x="254491" y="2332567"/>
            <a:ext cx="946047" cy="1175132"/>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D7A947B5-5EF1-4F93-BDCF-ECB8C26DE28D}"/>
              </a:ext>
            </a:extLst>
          </p:cNvPr>
          <p:cNvCxnSpPr>
            <a:cxnSpLocks/>
          </p:cNvCxnSpPr>
          <p:nvPr/>
        </p:nvCxnSpPr>
        <p:spPr>
          <a:xfrm flipH="1" flipV="1">
            <a:off x="719268" y="3577216"/>
            <a:ext cx="186755" cy="12513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87FCB1-FC9A-46CB-931E-B58201C85AE9}"/>
              </a:ext>
            </a:extLst>
          </p:cNvPr>
          <p:cNvSpPr txBox="1"/>
          <p:nvPr/>
        </p:nvSpPr>
        <p:spPr>
          <a:xfrm>
            <a:off x="73102" y="4828587"/>
            <a:ext cx="1665841"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Sector ? - ?</a:t>
            </a:r>
          </a:p>
        </p:txBody>
      </p:sp>
      <p:sp>
        <p:nvSpPr>
          <p:cNvPr id="6" name="Right Brace 5">
            <a:extLst>
              <a:ext uri="{FF2B5EF4-FFF2-40B4-BE49-F238E27FC236}">
                <a16:creationId xmlns:a16="http://schemas.microsoft.com/office/drawing/2014/main" id="{39EFE82B-7977-4D2A-8394-F823B4107262}"/>
              </a:ext>
            </a:extLst>
          </p:cNvPr>
          <p:cNvSpPr/>
          <p:nvPr/>
        </p:nvSpPr>
        <p:spPr>
          <a:xfrm rot="5400000">
            <a:off x="1832087" y="3010290"/>
            <a:ext cx="279118" cy="141296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74E1636E-4391-40DB-9E1B-F312551CDD0C}"/>
              </a:ext>
            </a:extLst>
          </p:cNvPr>
          <p:cNvSpPr txBox="1"/>
          <p:nvPr/>
        </p:nvSpPr>
        <p:spPr>
          <a:xfrm>
            <a:off x="1170117" y="4273223"/>
            <a:ext cx="1665841"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Sector ? - ?</a:t>
            </a:r>
          </a:p>
        </p:txBody>
      </p:sp>
      <p:cxnSp>
        <p:nvCxnSpPr>
          <p:cNvPr id="31" name="Straight Arrow Connector 30">
            <a:extLst>
              <a:ext uri="{FF2B5EF4-FFF2-40B4-BE49-F238E27FC236}">
                <a16:creationId xmlns:a16="http://schemas.microsoft.com/office/drawing/2014/main" id="{A350E652-D07D-4B5D-A1F6-5184037B48C7}"/>
              </a:ext>
            </a:extLst>
          </p:cNvPr>
          <p:cNvCxnSpPr>
            <a:cxnSpLocks/>
            <a:endCxn id="6" idx="1"/>
          </p:cNvCxnSpPr>
          <p:nvPr/>
        </p:nvCxnSpPr>
        <p:spPr>
          <a:xfrm flipH="1" flipV="1">
            <a:off x="1971646" y="3856334"/>
            <a:ext cx="55094" cy="4088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536D8F6B-F914-47B4-AACF-F3445333BA9C}"/>
              </a:ext>
            </a:extLst>
          </p:cNvPr>
          <p:cNvSpPr/>
          <p:nvPr/>
        </p:nvSpPr>
        <p:spPr>
          <a:xfrm rot="5400000">
            <a:off x="3396727" y="3010290"/>
            <a:ext cx="279118" cy="141296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28F25D09-DE0A-4069-810E-4ED424729F1E}"/>
              </a:ext>
            </a:extLst>
          </p:cNvPr>
          <p:cNvSpPr txBox="1"/>
          <p:nvPr/>
        </p:nvSpPr>
        <p:spPr>
          <a:xfrm>
            <a:off x="2784428" y="4550905"/>
            <a:ext cx="1665841"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Sector ? - ?</a:t>
            </a:r>
          </a:p>
        </p:txBody>
      </p:sp>
      <p:cxnSp>
        <p:nvCxnSpPr>
          <p:cNvPr id="34" name="Straight Arrow Connector 33">
            <a:extLst>
              <a:ext uri="{FF2B5EF4-FFF2-40B4-BE49-F238E27FC236}">
                <a16:creationId xmlns:a16="http://schemas.microsoft.com/office/drawing/2014/main" id="{92A6E11B-8E80-445E-BD3E-27F070D64A78}"/>
              </a:ext>
            </a:extLst>
          </p:cNvPr>
          <p:cNvCxnSpPr>
            <a:cxnSpLocks/>
            <a:endCxn id="32" idx="1"/>
          </p:cNvCxnSpPr>
          <p:nvPr/>
        </p:nvCxnSpPr>
        <p:spPr>
          <a:xfrm flipH="1" flipV="1">
            <a:off x="3536286" y="3856334"/>
            <a:ext cx="79766" cy="6366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a:extLst>
              <a:ext uri="{FF2B5EF4-FFF2-40B4-BE49-F238E27FC236}">
                <a16:creationId xmlns:a16="http://schemas.microsoft.com/office/drawing/2014/main" id="{F1706ADB-4B62-4851-B259-932C79EEB825}"/>
              </a:ext>
            </a:extLst>
          </p:cNvPr>
          <p:cNvSpPr/>
          <p:nvPr/>
        </p:nvSpPr>
        <p:spPr>
          <a:xfrm rot="5400000">
            <a:off x="4768900" y="3143165"/>
            <a:ext cx="279337" cy="114744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C28F1F1E-7CE5-4F8D-A12F-2C174964112B}"/>
              </a:ext>
            </a:extLst>
          </p:cNvPr>
          <p:cNvSpPr/>
          <p:nvPr/>
        </p:nvSpPr>
        <p:spPr>
          <a:xfrm rot="5400000">
            <a:off x="7127975" y="2000377"/>
            <a:ext cx="245879" cy="34258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47ACD9CB-CA69-4510-9FA9-D125175A139C}"/>
              </a:ext>
            </a:extLst>
          </p:cNvPr>
          <p:cNvSpPr txBox="1"/>
          <p:nvPr/>
        </p:nvSpPr>
        <p:spPr>
          <a:xfrm>
            <a:off x="4245951" y="4854296"/>
            <a:ext cx="1665841"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Sector ? - ?</a:t>
            </a:r>
          </a:p>
        </p:txBody>
      </p:sp>
      <p:cxnSp>
        <p:nvCxnSpPr>
          <p:cNvPr id="39" name="Straight Arrow Connector 38">
            <a:extLst>
              <a:ext uri="{FF2B5EF4-FFF2-40B4-BE49-F238E27FC236}">
                <a16:creationId xmlns:a16="http://schemas.microsoft.com/office/drawing/2014/main" id="{9FE58D05-573A-4533-AFB8-98543166CEB0}"/>
              </a:ext>
            </a:extLst>
          </p:cNvPr>
          <p:cNvCxnSpPr>
            <a:cxnSpLocks/>
          </p:cNvCxnSpPr>
          <p:nvPr/>
        </p:nvCxnSpPr>
        <p:spPr>
          <a:xfrm flipH="1" flipV="1">
            <a:off x="4909969" y="3908046"/>
            <a:ext cx="168903" cy="8488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70F0223-327C-4F7C-92B0-3692EEFD740D}"/>
              </a:ext>
            </a:extLst>
          </p:cNvPr>
          <p:cNvSpPr txBox="1"/>
          <p:nvPr/>
        </p:nvSpPr>
        <p:spPr>
          <a:xfrm>
            <a:off x="6538232" y="4492962"/>
            <a:ext cx="1789271" cy="338554"/>
          </a:xfrm>
          <a:prstGeom prst="rect">
            <a:avLst/>
          </a:prstGeom>
          <a:noFill/>
        </p:spPr>
        <p:txBody>
          <a:bodyPr wrap="none" rtlCol="0">
            <a:spAutoFit/>
          </a:bodyPr>
          <a:lstStyle/>
          <a:p>
            <a:pPr algn="ctr"/>
            <a:r>
              <a:rPr lang="en-US" sz="1600" b="1" dirty="0">
                <a:latin typeface="Courier New" panose="02070309020205020404" pitchFamily="49" charset="0"/>
                <a:cs typeface="Courier New" panose="02070309020205020404" pitchFamily="49" charset="0"/>
              </a:rPr>
              <a:t>Sector  ? - ?</a:t>
            </a:r>
          </a:p>
        </p:txBody>
      </p:sp>
      <p:cxnSp>
        <p:nvCxnSpPr>
          <p:cNvPr id="42" name="Straight Arrow Connector 41">
            <a:extLst>
              <a:ext uri="{FF2B5EF4-FFF2-40B4-BE49-F238E27FC236}">
                <a16:creationId xmlns:a16="http://schemas.microsoft.com/office/drawing/2014/main" id="{862903F3-F66E-4035-8F87-1DA2394571EC}"/>
              </a:ext>
            </a:extLst>
          </p:cNvPr>
          <p:cNvCxnSpPr>
            <a:cxnSpLocks/>
          </p:cNvCxnSpPr>
          <p:nvPr/>
        </p:nvCxnSpPr>
        <p:spPr>
          <a:xfrm flipH="1" flipV="1">
            <a:off x="7234987" y="3856336"/>
            <a:ext cx="197882" cy="586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4C40BE2-212A-47D0-9E9D-160C46A1B162}"/>
              </a:ext>
            </a:extLst>
          </p:cNvPr>
          <p:cNvSpPr/>
          <p:nvPr/>
        </p:nvSpPr>
        <p:spPr>
          <a:xfrm>
            <a:off x="5503247" y="2323126"/>
            <a:ext cx="3460584" cy="1195418"/>
          </a:xfrm>
          <a:prstGeom prst="rect">
            <a:avLst/>
          </a:pr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B85C371-3352-4077-86D2-6C55381F3FD9}"/>
              </a:ext>
            </a:extLst>
          </p:cNvPr>
          <p:cNvSpPr txBox="1"/>
          <p:nvPr/>
        </p:nvSpPr>
        <p:spPr>
          <a:xfrm>
            <a:off x="566253" y="1963832"/>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sp>
        <p:nvSpPr>
          <p:cNvPr id="51" name="TextBox 50">
            <a:extLst>
              <a:ext uri="{FF2B5EF4-FFF2-40B4-BE49-F238E27FC236}">
                <a16:creationId xmlns:a16="http://schemas.microsoft.com/office/drawing/2014/main" id="{6F2CF4C9-E015-4A05-9CEA-33AE20ADBC96}"/>
              </a:ext>
            </a:extLst>
          </p:cNvPr>
          <p:cNvSpPr txBox="1"/>
          <p:nvPr/>
        </p:nvSpPr>
        <p:spPr>
          <a:xfrm>
            <a:off x="1825855" y="1963831"/>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9798AC2A-4E42-4F23-BC78-3F0EC8025795}"/>
              </a:ext>
            </a:extLst>
          </p:cNvPr>
          <p:cNvSpPr txBox="1"/>
          <p:nvPr/>
        </p:nvSpPr>
        <p:spPr>
          <a:xfrm>
            <a:off x="3382850" y="1963831"/>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CE5D1265-7346-42E9-9AEA-9FE8B1673773}"/>
              </a:ext>
            </a:extLst>
          </p:cNvPr>
          <p:cNvSpPr txBox="1"/>
          <p:nvPr/>
        </p:nvSpPr>
        <p:spPr>
          <a:xfrm>
            <a:off x="4747306" y="1963831"/>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sp>
        <p:nvSpPr>
          <p:cNvPr id="54" name="TextBox 53">
            <a:extLst>
              <a:ext uri="{FF2B5EF4-FFF2-40B4-BE49-F238E27FC236}">
                <a16:creationId xmlns:a16="http://schemas.microsoft.com/office/drawing/2014/main" id="{A4BF1E4E-40F1-4F68-8FF5-F7FF175A75A7}"/>
              </a:ext>
            </a:extLst>
          </p:cNvPr>
          <p:cNvSpPr txBox="1"/>
          <p:nvPr/>
        </p:nvSpPr>
        <p:spPr>
          <a:xfrm>
            <a:off x="7089653" y="1963534"/>
            <a:ext cx="322524"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51884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Core Processes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744719"/>
            <a:ext cx="8950853" cy="5929458"/>
          </a:xfrm>
          <a:prstGeom prst="rect">
            <a:avLst/>
          </a:prstGeom>
          <a:noFill/>
          <a:ln>
            <a:noFill/>
          </a:ln>
        </p:spPr>
        <p:txBody>
          <a:bodyPr lIns="90000" tIns="45000" rIns="90000" bIns="45000"/>
          <a:lstStyle/>
          <a:p>
            <a:pPr>
              <a:lnSpc>
                <a:spcPct val="100000"/>
              </a:lnSpc>
              <a:buFont typeface="Wingdings" charset="2"/>
              <a:buChar char=""/>
            </a:pPr>
            <a:r>
              <a:rPr lang="en-US" sz="1600" b="1" dirty="0">
                <a:solidFill>
                  <a:srgbClr val="000000"/>
                </a:solidFill>
                <a:latin typeface="Courier New" panose="02070309020205020404" pitchFamily="49" charset="0"/>
                <a:cs typeface="Courier New" panose="02070309020205020404" pitchFamily="49" charset="0"/>
              </a:rPr>
              <a:t> In order to do forensic analysis on Windows processes, it is important to be able to identify the Windows core processes:</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System</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The System process manages system memory and compressed memory in the NT kernel</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The system process is a single thread running on each processor</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smss.exe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A component of the Microsoft Windows NT that</a:t>
            </a:r>
          </a:p>
          <a:p>
            <a:pPr marL="1657350" lvl="3" indent="-285750">
              <a:buFont typeface="Arial" panose="020B0604020202020204" pitchFamily="34" charset="0"/>
              <a:buChar char="•"/>
            </a:pPr>
            <a:r>
              <a:rPr lang="en-US" sz="1600" b="1" dirty="0">
                <a:solidFill>
                  <a:srgbClr val="000000"/>
                </a:solidFill>
                <a:latin typeface="Courier New" panose="02070309020205020404" pitchFamily="49" charset="0"/>
                <a:cs typeface="Courier New" panose="02070309020205020404" pitchFamily="49" charset="0"/>
              </a:rPr>
              <a:t>Creates environment variables</a:t>
            </a:r>
          </a:p>
          <a:p>
            <a:pPr marL="1657350" lvl="3" indent="-285750">
              <a:buFont typeface="Arial" panose="020B0604020202020204" pitchFamily="34" charset="0"/>
              <a:buChar char="•"/>
            </a:pPr>
            <a:r>
              <a:rPr lang="en-US" sz="1600" b="1" dirty="0">
                <a:solidFill>
                  <a:srgbClr val="000000"/>
                </a:solidFill>
                <a:latin typeface="Courier New" panose="02070309020205020404" pitchFamily="49" charset="0"/>
                <a:cs typeface="Courier New" panose="02070309020205020404" pitchFamily="49" charset="0"/>
              </a:rPr>
              <a:t>Starts kernel and user modes</a:t>
            </a:r>
          </a:p>
          <a:p>
            <a:pPr marL="1657350" lvl="3" indent="-285750">
              <a:buFont typeface="Arial" panose="020B0604020202020204" pitchFamily="34" charset="0"/>
              <a:buChar char="•"/>
            </a:pPr>
            <a:r>
              <a:rPr lang="en-US" sz="1600" b="1" dirty="0">
                <a:solidFill>
                  <a:srgbClr val="000000"/>
                </a:solidFill>
                <a:latin typeface="Courier New" panose="02070309020205020404" pitchFamily="49" charset="0"/>
                <a:cs typeface="Courier New" panose="02070309020205020404" pitchFamily="49" charset="0"/>
              </a:rPr>
              <a:t>Creates DOS device mappings</a:t>
            </a:r>
          </a:p>
          <a:p>
            <a:pPr marL="1657350" lvl="3" indent="-285750">
              <a:buFont typeface="Arial" panose="020B0604020202020204" pitchFamily="34" charset="0"/>
              <a:buChar char="•"/>
            </a:pPr>
            <a:r>
              <a:rPr lang="en-US" sz="1600" b="1" dirty="0">
                <a:solidFill>
                  <a:srgbClr val="000000"/>
                </a:solidFill>
                <a:latin typeface="Courier New" panose="02070309020205020404" pitchFamily="49" charset="0"/>
                <a:cs typeface="Courier New" panose="02070309020205020404" pitchFamily="49" charset="0"/>
              </a:rPr>
              <a:t>Creates virtual memory paging files</a:t>
            </a:r>
          </a:p>
          <a:p>
            <a:pPr marL="1657350" lvl="3" indent="-285750">
              <a:buFont typeface="Arial" panose="020B0604020202020204" pitchFamily="34" charset="0"/>
              <a:buChar char="•"/>
            </a:pPr>
            <a:r>
              <a:rPr lang="en-US" sz="1600" b="1" dirty="0">
                <a:solidFill>
                  <a:srgbClr val="000000"/>
                </a:solidFill>
                <a:latin typeface="Courier New" panose="02070309020205020404" pitchFamily="49" charset="0"/>
                <a:cs typeface="Courier New" panose="02070309020205020404" pitchFamily="49" charset="0"/>
              </a:rPr>
              <a:t>Starts the Windows logon manager, winlogon.exe</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wininit.exe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Responsible for the Windows initialization process</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taskhost.exe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Acts as a host for processes that run from dynamic link libraries (</a:t>
            </a:r>
            <a:r>
              <a:rPr lang="en-US" sz="1600" b="1" dirty="0" err="1">
                <a:solidFill>
                  <a:srgbClr val="000000"/>
                </a:solidFill>
                <a:latin typeface="Courier New" panose="02070309020205020404" pitchFamily="49" charset="0"/>
                <a:cs typeface="Courier New" panose="02070309020205020404" pitchFamily="49" charset="0"/>
              </a:rPr>
              <a:t>dll</a:t>
            </a:r>
            <a:r>
              <a:rPr lang="en-US" sz="1600" b="1" dirty="0">
                <a:solidFill>
                  <a:srgbClr val="000000"/>
                </a:solidFill>
                <a:latin typeface="Courier New" panose="02070309020205020404" pitchFamily="49" charset="0"/>
                <a:cs typeface="Courier New" panose="02070309020205020404" pitchFamily="49" charset="0"/>
              </a:rPr>
              <a:t>) instead of exe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Checks the Windows registry on startup to discover </a:t>
            </a:r>
            <a:r>
              <a:rPr lang="en-US" sz="1600" b="1" dirty="0" err="1">
                <a:solidFill>
                  <a:srgbClr val="000000"/>
                </a:solidFill>
                <a:latin typeface="Courier New" panose="02070309020205020404" pitchFamily="49" charset="0"/>
                <a:cs typeface="Courier New" panose="02070309020205020404" pitchFamily="49" charset="0"/>
              </a:rPr>
              <a:t>dll</a:t>
            </a:r>
            <a:r>
              <a:rPr lang="en-US" sz="1600" b="1" dirty="0">
                <a:solidFill>
                  <a:srgbClr val="000000"/>
                </a:solidFill>
                <a:latin typeface="Courier New" panose="02070309020205020404" pitchFamily="49" charset="0"/>
                <a:cs typeface="Courier New" panose="02070309020205020404" pitchFamily="49" charset="0"/>
              </a:rPr>
              <a:t>-based services that need to be loaded</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lsass.exe</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Local Security Authentication Server</a:t>
            </a:r>
          </a:p>
          <a:p>
            <a:pPr marL="1200150" lvl="2" indent="-285750">
              <a:buFont typeface="Courier New" panose="02070309020205020404" pitchFamily="49" charset="0"/>
              <a:buChar char="o"/>
            </a:pPr>
            <a:r>
              <a:rPr lang="en-US" sz="1600" b="1" dirty="0">
                <a:solidFill>
                  <a:srgbClr val="000000"/>
                </a:solidFill>
                <a:latin typeface="Courier New" panose="02070309020205020404" pitchFamily="49" charset="0"/>
                <a:cs typeface="Courier New" panose="02070309020205020404" pitchFamily="49" charset="0"/>
              </a:rPr>
              <a:t>Verifies user logons on a system</a:t>
            </a:r>
          </a:p>
        </p:txBody>
      </p:sp>
    </p:spTree>
    <p:extLst>
      <p:ext uri="{BB962C8B-B14F-4D97-AF65-F5344CB8AC3E}">
        <p14:creationId xmlns:p14="http://schemas.microsoft.com/office/powerpoint/2010/main" val="4129111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Core Process Details</a:t>
            </a:r>
            <a:endParaRPr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C62831EA-2939-4312-8619-8B320347AD51}"/>
              </a:ext>
            </a:extLst>
          </p:cNvPr>
          <p:cNvGraphicFramePr>
            <a:graphicFrameLocks noGrp="1"/>
          </p:cNvGraphicFramePr>
          <p:nvPr>
            <p:extLst>
              <p:ext uri="{D42A27DB-BD31-4B8C-83A1-F6EECF244321}">
                <p14:modId xmlns:p14="http://schemas.microsoft.com/office/powerpoint/2010/main" val="1533372000"/>
              </p:ext>
            </p:extLst>
          </p:nvPr>
        </p:nvGraphicFramePr>
        <p:xfrm>
          <a:off x="9427" y="868246"/>
          <a:ext cx="9123863" cy="5608320"/>
        </p:xfrm>
        <a:graphic>
          <a:graphicData uri="http://schemas.openxmlformats.org/drawingml/2006/table">
            <a:tbl>
              <a:tblPr firstRow="1" bandRow="1">
                <a:tableStyleId>{073A0DAA-6AF3-43AB-8588-CEC1D06C72B9}</a:tableStyleId>
              </a:tblPr>
              <a:tblGrid>
                <a:gridCol w="1379855">
                  <a:extLst>
                    <a:ext uri="{9D8B030D-6E8A-4147-A177-3AD203B41FA5}">
                      <a16:colId xmlns:a16="http://schemas.microsoft.com/office/drawing/2014/main" val="3745951807"/>
                    </a:ext>
                  </a:extLst>
                </a:gridCol>
                <a:gridCol w="1379855">
                  <a:extLst>
                    <a:ext uri="{9D8B030D-6E8A-4147-A177-3AD203B41FA5}">
                      <a16:colId xmlns:a16="http://schemas.microsoft.com/office/drawing/2014/main" val="2011023250"/>
                    </a:ext>
                  </a:extLst>
                </a:gridCol>
                <a:gridCol w="2760980">
                  <a:extLst>
                    <a:ext uri="{9D8B030D-6E8A-4147-A177-3AD203B41FA5}">
                      <a16:colId xmlns:a16="http://schemas.microsoft.com/office/drawing/2014/main" val="1270204866"/>
                    </a:ext>
                  </a:extLst>
                </a:gridCol>
                <a:gridCol w="1103630">
                  <a:extLst>
                    <a:ext uri="{9D8B030D-6E8A-4147-A177-3AD203B41FA5}">
                      <a16:colId xmlns:a16="http://schemas.microsoft.com/office/drawing/2014/main" val="2409657989"/>
                    </a:ext>
                  </a:extLst>
                </a:gridCol>
                <a:gridCol w="1672138">
                  <a:extLst>
                    <a:ext uri="{9D8B030D-6E8A-4147-A177-3AD203B41FA5}">
                      <a16:colId xmlns:a16="http://schemas.microsoft.com/office/drawing/2014/main" val="3402808412"/>
                    </a:ext>
                  </a:extLst>
                </a:gridCol>
                <a:gridCol w="827405">
                  <a:extLst>
                    <a:ext uri="{9D8B030D-6E8A-4147-A177-3AD203B41FA5}">
                      <a16:colId xmlns:a16="http://schemas.microsoft.com/office/drawing/2014/main" val="3799965514"/>
                    </a:ext>
                  </a:extLst>
                </a:gridCol>
              </a:tblGrid>
              <a:tr h="370840">
                <a:tc>
                  <a:txBody>
                    <a:bodyPr/>
                    <a:lstStyle/>
                    <a:p>
                      <a:pPr algn="ctr"/>
                      <a:r>
                        <a:rPr lang="en-US" sz="1200" b="1" dirty="0">
                          <a:latin typeface="Courier New" panose="02070309020205020404" pitchFamily="49" charset="0"/>
                          <a:cs typeface="Courier New" panose="02070309020205020404" pitchFamily="49" charset="0"/>
                        </a:rPr>
                        <a:t>Process</a:t>
                      </a:r>
                    </a:p>
                    <a:p>
                      <a:pPr algn="ctr"/>
                      <a:r>
                        <a:rPr lang="en-US" sz="1200" b="1" dirty="0">
                          <a:latin typeface="Courier New" panose="02070309020205020404" pitchFamily="49" charset="0"/>
                          <a:cs typeface="Courier New" panose="02070309020205020404" pitchFamily="49" charset="0"/>
                        </a:rPr>
                        <a:t>Name</a:t>
                      </a:r>
                    </a:p>
                  </a:txBody>
                  <a:tcPr anchor="ctr"/>
                </a:tc>
                <a:tc>
                  <a:txBody>
                    <a:bodyPr/>
                    <a:lstStyle/>
                    <a:p>
                      <a:pPr algn="ctr"/>
                      <a:r>
                        <a:rPr lang="en-US" sz="1200" b="1" dirty="0">
                          <a:latin typeface="Courier New" panose="02070309020205020404" pitchFamily="49" charset="0"/>
                          <a:cs typeface="Courier New" panose="02070309020205020404" pitchFamily="49" charset="0"/>
                        </a:rPr>
                        <a:t>Parent</a:t>
                      </a:r>
                    </a:p>
                    <a:p>
                      <a:pPr algn="ctr"/>
                      <a:r>
                        <a:rPr lang="en-US" sz="1200" b="1" dirty="0">
                          <a:latin typeface="Courier New" panose="02070309020205020404" pitchFamily="49" charset="0"/>
                          <a:cs typeface="Courier New" panose="02070309020205020404" pitchFamily="49" charset="0"/>
                        </a:rPr>
                        <a:t>Process</a:t>
                      </a:r>
                    </a:p>
                  </a:txBody>
                  <a:tcPr anchor="ctr"/>
                </a:tc>
                <a:tc>
                  <a:txBody>
                    <a:bodyPr/>
                    <a:lstStyle/>
                    <a:p>
                      <a:pPr algn="ctr"/>
                      <a:r>
                        <a:rPr lang="en-US" sz="1200" b="1" dirty="0">
                          <a:latin typeface="Courier New" panose="02070309020205020404" pitchFamily="49" charset="0"/>
                          <a:cs typeface="Courier New" panose="02070309020205020404" pitchFamily="49" charset="0"/>
                        </a:rPr>
                        <a:t>File</a:t>
                      </a:r>
                    </a:p>
                    <a:p>
                      <a:pPr algn="ctr"/>
                      <a:r>
                        <a:rPr lang="en-US" sz="1200" b="1" dirty="0">
                          <a:latin typeface="Courier New" panose="02070309020205020404" pitchFamily="49" charset="0"/>
                          <a:cs typeface="Courier New" panose="02070309020205020404" pitchFamily="49" charset="0"/>
                        </a:rPr>
                        <a:t>Path</a:t>
                      </a:r>
                    </a:p>
                  </a:txBody>
                  <a:tcPr anchor="ctr"/>
                </a:tc>
                <a:tc>
                  <a:txBody>
                    <a:bodyPr/>
                    <a:lstStyle/>
                    <a:p>
                      <a:pPr algn="ctr"/>
                      <a:r>
                        <a:rPr lang="en-US" sz="1200" b="1" dirty="0">
                          <a:latin typeface="Courier New" panose="02070309020205020404" pitchFamily="49" charset="0"/>
                          <a:cs typeface="Courier New" panose="02070309020205020404" pitchFamily="49" charset="0"/>
                        </a:rPr>
                        <a:t>Singleton</a:t>
                      </a:r>
                    </a:p>
                  </a:txBody>
                  <a:tcPr anchor="ctr"/>
                </a:tc>
                <a:tc>
                  <a:txBody>
                    <a:bodyPr/>
                    <a:lstStyle/>
                    <a:p>
                      <a:pPr algn="ctr"/>
                      <a:r>
                        <a:rPr lang="en-US" sz="1200" b="1" dirty="0">
                          <a:latin typeface="Courier New" panose="02070309020205020404" pitchFamily="49" charset="0"/>
                          <a:cs typeface="Courier New" panose="02070309020205020404" pitchFamily="49" charset="0"/>
                        </a:rPr>
                        <a:t>Account</a:t>
                      </a:r>
                    </a:p>
                  </a:txBody>
                  <a:tcPr anchor="ctr"/>
                </a:tc>
                <a:tc>
                  <a:txBody>
                    <a:bodyPr/>
                    <a:lstStyle/>
                    <a:p>
                      <a:pPr algn="ctr"/>
                      <a:r>
                        <a:rPr lang="en-US" sz="1200" b="1" dirty="0">
                          <a:latin typeface="Courier New" panose="02070309020205020404" pitchFamily="49" charset="0"/>
                          <a:cs typeface="Courier New" panose="02070309020205020404" pitchFamily="49" charset="0"/>
                        </a:rPr>
                        <a:t>Start</a:t>
                      </a:r>
                    </a:p>
                    <a:p>
                      <a:pPr algn="ctr"/>
                      <a:r>
                        <a:rPr lang="en-US" sz="1200" b="1" dirty="0">
                          <a:latin typeface="Courier New" panose="02070309020205020404" pitchFamily="49" charset="0"/>
                          <a:cs typeface="Courier New" panose="02070309020205020404" pitchFamily="49" charset="0"/>
                        </a:rPr>
                        <a:t>Time</a:t>
                      </a:r>
                    </a:p>
                  </a:txBody>
                  <a:tcPr anchor="ctr"/>
                </a:tc>
                <a:extLst>
                  <a:ext uri="{0D108BD9-81ED-4DB2-BD59-A6C34878D82A}">
                    <a16:rowId xmlns:a16="http://schemas.microsoft.com/office/drawing/2014/main" val="3688897864"/>
                  </a:ext>
                </a:extLst>
              </a:tr>
              <a:tr h="370840">
                <a:tc>
                  <a:txBody>
                    <a:bodyPr/>
                    <a:lstStyle/>
                    <a:p>
                      <a:pPr algn="ctr"/>
                      <a:r>
                        <a:rPr lang="en-US" sz="1200" b="1" dirty="0">
                          <a:latin typeface="Courier New" panose="02070309020205020404" pitchFamily="49" charset="0"/>
                          <a:cs typeface="Courier New" panose="02070309020205020404" pitchFamily="49" charset="0"/>
                        </a:rPr>
                        <a:t>SYSTEM</a:t>
                      </a:r>
                    </a:p>
                  </a:txBody>
                  <a:tcPr/>
                </a:tc>
                <a:tc>
                  <a:txBody>
                    <a:bodyPr/>
                    <a:lstStyle/>
                    <a:p>
                      <a:pPr algn="ctr"/>
                      <a:r>
                        <a:rPr lang="en-US" sz="1200" b="1" dirty="0">
                          <a:latin typeface="Courier New" panose="02070309020205020404" pitchFamily="49" charset="0"/>
                          <a:cs typeface="Courier New" panose="02070309020205020404" pitchFamily="49" charset="0"/>
                        </a:rPr>
                        <a:t>None</a:t>
                      </a:r>
                    </a:p>
                  </a:txBody>
                  <a:tcPr/>
                </a:tc>
                <a:tc>
                  <a:txBody>
                    <a:bodyPr/>
                    <a:lstStyle/>
                    <a:p>
                      <a:pPr algn="ctr"/>
                      <a:r>
                        <a:rPr lang="en-US" sz="1200" b="1" dirty="0">
                          <a:latin typeface="Courier New" panose="02070309020205020404" pitchFamily="49" charset="0"/>
                          <a:cs typeface="Courier New" panose="02070309020205020404" pitchFamily="49" charset="0"/>
                        </a:rPr>
                        <a:t>None</a:t>
                      </a:r>
                    </a:p>
                  </a:txBody>
                  <a:tcPr/>
                </a:tc>
                <a:tc>
                  <a:txBody>
                    <a:bodyPr/>
                    <a:lstStyle/>
                    <a:p>
                      <a:pPr algn="ctr"/>
                      <a:r>
                        <a:rPr lang="en-US" sz="1200" b="1" dirty="0">
                          <a:latin typeface="Courier New" panose="02070309020205020404" pitchFamily="49" charset="0"/>
                          <a:cs typeface="Courier New" panose="02070309020205020404" pitchFamily="49" charset="0"/>
                        </a:rPr>
                        <a:t>Yes</a:t>
                      </a:r>
                    </a:p>
                  </a:txBody>
                  <a:tcPr/>
                </a:tc>
                <a:tc>
                  <a:txBody>
                    <a:bodyPr/>
                    <a:lstStyle/>
                    <a:p>
                      <a:pPr algn="ct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Boot</a:t>
                      </a:r>
                    </a:p>
                  </a:txBody>
                  <a:tcPr/>
                </a:tc>
                <a:extLst>
                  <a:ext uri="{0D108BD9-81ED-4DB2-BD59-A6C34878D82A}">
                    <a16:rowId xmlns:a16="http://schemas.microsoft.com/office/drawing/2014/main" val="115559240"/>
                  </a:ext>
                </a:extLst>
              </a:tr>
              <a:tr h="370840">
                <a:tc>
                  <a:txBody>
                    <a:bodyPr/>
                    <a:lstStyle/>
                    <a:p>
                      <a:pPr algn="ctr"/>
                      <a:r>
                        <a:rPr lang="en-US" sz="1200" b="1" dirty="0">
                          <a:latin typeface="Courier New" panose="02070309020205020404" pitchFamily="49" charset="0"/>
                          <a:cs typeface="Courier New" panose="02070309020205020404" pitchFamily="49" charset="0"/>
                        </a:rPr>
                        <a:t>smss.exe</a:t>
                      </a:r>
                    </a:p>
                  </a:txBody>
                  <a:tcPr/>
                </a:tc>
                <a:tc>
                  <a:txBody>
                    <a:bodyPr/>
                    <a:lstStyle/>
                    <a:p>
                      <a:pPr algn="ctr"/>
                      <a:r>
                        <a:rPr lang="en-US" sz="1200" b="1" dirty="0">
                          <a:latin typeface="Courier New" panose="02070309020205020404" pitchFamily="49" charset="0"/>
                          <a:cs typeface="Courier New" panose="02070309020205020404" pitchFamily="49" charset="0"/>
                        </a:rPr>
                        <a:t>SYSTEM</a:t>
                      </a:r>
                    </a:p>
                  </a:txBody>
                  <a:tcPr/>
                </a:tc>
                <a:tc>
                  <a:txBody>
                    <a:bodyPr/>
                    <a:lstStyle/>
                    <a:p>
                      <a:pPr algn="ctr"/>
                      <a:r>
                        <a:rPr lang="en-US" sz="1200" b="1" dirty="0">
                          <a:latin typeface="Courier New" panose="02070309020205020404" pitchFamily="49" charset="0"/>
                          <a:cs typeface="Courier New" panose="02070309020205020404" pitchFamily="49" charset="0"/>
                        </a:rPr>
                        <a:t>System32smss.exe</a:t>
                      </a: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Boot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91233251"/>
                  </a:ext>
                </a:extLst>
              </a:tr>
              <a:tr h="370840">
                <a:tc>
                  <a:txBody>
                    <a:bodyPr/>
                    <a:lstStyle/>
                    <a:p>
                      <a:pPr algn="ctr"/>
                      <a:r>
                        <a:rPr lang="en-US" sz="1200" b="1" dirty="0">
                          <a:latin typeface="Courier New" panose="02070309020205020404" pitchFamily="49" charset="0"/>
                          <a:cs typeface="Courier New" panose="02070309020205020404" pitchFamily="49" charset="0"/>
                        </a:rPr>
                        <a:t>wininit.exe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None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System32winint.exe</a:t>
                      </a:r>
                    </a:p>
                    <a:p>
                      <a:pPr algn="ctr"/>
                      <a:endParaRPr lang="en-US" sz="1200" b="1" dirty="0">
                        <a:latin typeface="Courier New" panose="02070309020205020404" pitchFamily="49" charset="0"/>
                        <a:cs typeface="Courier New" panose="02070309020205020404" pitchFamily="49" charset="0"/>
                      </a:endParaRPr>
                    </a:p>
                  </a:txBody>
                  <a:tcPr/>
                </a:tc>
                <a:tc>
                  <a:txBody>
                    <a:bodyPr/>
                    <a:lstStyle/>
                    <a:p>
                      <a:pPr algn="ctr"/>
                      <a:r>
                        <a:rPr lang="en-US" sz="1200" b="1" dirty="0">
                          <a:latin typeface="Courier New" panose="02070309020205020404" pitchFamily="49" charset="0"/>
                          <a:cs typeface="Courier New" panose="02070309020205020404" pitchFamily="49" charset="0"/>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Boot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34933000"/>
                  </a:ext>
                </a:extLst>
              </a:tr>
              <a:tr h="370840">
                <a:tc>
                  <a:txBody>
                    <a:bodyPr/>
                    <a:lstStyle/>
                    <a:p>
                      <a:pPr algn="ctr"/>
                      <a:r>
                        <a:rPr lang="en-US" sz="1200" b="1" dirty="0">
                          <a:latin typeface="Courier New" panose="02070309020205020404" pitchFamily="49" charset="0"/>
                          <a:cs typeface="Courier New" panose="02070309020205020404" pitchFamily="49" charset="0"/>
                        </a:rPr>
                        <a:t>taskhost.exe</a:t>
                      </a:r>
                    </a:p>
                  </a:txBody>
                  <a:tcPr/>
                </a:tc>
                <a:tc>
                  <a:txBody>
                    <a:bodyPr/>
                    <a:lstStyle/>
                    <a:p>
                      <a:pPr algn="ctr"/>
                      <a:r>
                        <a:rPr lang="en-US" sz="1200" b="1" dirty="0">
                          <a:latin typeface="Courier New" panose="02070309020205020404" pitchFamily="49" charset="0"/>
                          <a:cs typeface="Courier New" panose="02070309020205020404" pitchFamily="49" charset="0"/>
                        </a:rPr>
                        <a:t>services.exe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System32taskhost.exe</a:t>
                      </a:r>
                    </a:p>
                    <a:p>
                      <a:pPr algn="ctr"/>
                      <a:endParaRPr lang="en-US" sz="1200" b="1" dirty="0">
                        <a:latin typeface="Courier New" panose="02070309020205020404" pitchFamily="49" charset="0"/>
                        <a:cs typeface="Courier New" panose="02070309020205020404" pitchFamily="49" charset="0"/>
                      </a:endParaRP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algn="ctr"/>
                      <a:r>
                        <a:rPr lang="en-US" sz="1200" b="1" dirty="0">
                          <a:latin typeface="Courier New" panose="02070309020205020404" pitchFamily="49" charset="0"/>
                          <a:cs typeface="Courier New" panose="02070309020205020404" pitchFamily="49" charset="0"/>
                        </a:rPr>
                        <a:t>Many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Varies</a:t>
                      </a:r>
                    </a:p>
                  </a:txBody>
                  <a:tcPr/>
                </a:tc>
                <a:extLst>
                  <a:ext uri="{0D108BD9-81ED-4DB2-BD59-A6C34878D82A}">
                    <a16:rowId xmlns:a16="http://schemas.microsoft.com/office/drawing/2014/main" val="375718500"/>
                  </a:ext>
                </a:extLst>
              </a:tr>
              <a:tr h="370840">
                <a:tc>
                  <a:txBody>
                    <a:bodyPr/>
                    <a:lstStyle/>
                    <a:p>
                      <a:pPr algn="ctr"/>
                      <a:r>
                        <a:rPr lang="en-US" sz="1200" b="1" dirty="0">
                          <a:latin typeface="Courier New" panose="02070309020205020404" pitchFamily="49" charset="0"/>
                          <a:cs typeface="Courier New" panose="02070309020205020404" pitchFamily="49" charset="0"/>
                        </a:rPr>
                        <a:t>lsass.exe</a:t>
                      </a:r>
                    </a:p>
                  </a:txBody>
                  <a:tcPr/>
                </a:tc>
                <a:tc>
                  <a:txBody>
                    <a:bodyPr/>
                    <a:lstStyle/>
                    <a:p>
                      <a:pPr algn="ctr"/>
                      <a:r>
                        <a:rPr lang="en-US" sz="1200" b="1" dirty="0">
                          <a:latin typeface="Courier New" panose="02070309020205020404" pitchFamily="49" charset="0"/>
                          <a:cs typeface="Courier New" panose="02070309020205020404" pitchFamily="49" charset="0"/>
                        </a:rPr>
                        <a:t>wininit.exe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System32lsass.exe</a:t>
                      </a:r>
                    </a:p>
                    <a:p>
                      <a:pPr algn="ctr"/>
                      <a:endParaRPr lang="en-US" sz="1200" b="1" dirty="0">
                        <a:latin typeface="Courier New" panose="02070309020205020404" pitchFamily="49" charset="0"/>
                        <a:cs typeface="Courier New" panose="02070309020205020404" pitchFamily="49" charset="0"/>
                      </a:endParaRPr>
                    </a:p>
                  </a:txBody>
                  <a:tcPr/>
                </a:tc>
                <a:tc>
                  <a:txBody>
                    <a:bodyPr/>
                    <a:lstStyle/>
                    <a:p>
                      <a:pPr algn="ctr"/>
                      <a:r>
                        <a:rPr lang="en-US" sz="1200" b="1" dirty="0">
                          <a:latin typeface="Courier New" panose="02070309020205020404" pitchFamily="49" charset="0"/>
                          <a:cs typeface="Courier New" panose="02070309020205020404" pitchFamily="49" charset="0"/>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rPr>
                        <a:t>Boot</a:t>
                      </a:r>
                      <a:endPar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81605712"/>
                  </a:ext>
                </a:extLst>
              </a:tr>
              <a:tr h="370840">
                <a:tc>
                  <a:txBody>
                    <a:bodyPr/>
                    <a:lstStyle/>
                    <a:p>
                      <a:pPr algn="ctr"/>
                      <a:r>
                        <a:rPr lang="en-US" sz="1200" b="1" dirty="0">
                          <a:latin typeface="Courier New" panose="02070309020205020404" pitchFamily="49" charset="0"/>
                          <a:cs typeface="Courier New" panose="02070309020205020404" pitchFamily="49" charset="0"/>
                        </a:rPr>
                        <a:t>winlogon.exe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None</a:t>
                      </a:r>
                    </a:p>
                  </a:txBody>
                  <a:tcPr/>
                </a:tc>
                <a:tc>
                  <a:txBody>
                    <a:bodyPr/>
                    <a:lstStyle/>
                    <a:p>
                      <a:pPr algn="ctr"/>
                      <a:r>
                        <a:rPr lang="en-US" sz="1200" b="1" dirty="0">
                          <a:latin typeface="Courier New" panose="02070309020205020404" pitchFamily="49" charset="0"/>
                          <a:cs typeface="Courier New" panose="02070309020205020404" pitchFamily="49" charset="0"/>
                        </a:rPr>
                        <a:t>System32winlogon.exe</a:t>
                      </a: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Varies</a:t>
                      </a:r>
                    </a:p>
                  </a:txBody>
                  <a:tcPr/>
                </a:tc>
                <a:extLst>
                  <a:ext uri="{0D108BD9-81ED-4DB2-BD59-A6C34878D82A}">
                    <a16:rowId xmlns:a16="http://schemas.microsoft.com/office/drawing/2014/main" val="1787885746"/>
                  </a:ext>
                </a:extLst>
              </a:tr>
              <a:tr h="370840">
                <a:tc>
                  <a:txBody>
                    <a:bodyPr/>
                    <a:lstStyle/>
                    <a:p>
                      <a:pPr algn="ctr"/>
                      <a:r>
                        <a:rPr lang="en-US" sz="1200" b="1" dirty="0">
                          <a:latin typeface="Courier New" panose="02070309020205020404" pitchFamily="49" charset="0"/>
                          <a:cs typeface="Courier New" panose="02070309020205020404" pitchFamily="49" charset="0"/>
                        </a:rPr>
                        <a:t>iexplore.exe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explorer.exe</a:t>
                      </a:r>
                    </a:p>
                  </a:txBody>
                  <a:tcPr/>
                </a:tc>
                <a:tc>
                  <a:txBody>
                    <a:bodyPr/>
                    <a:lstStyle/>
                    <a:p>
                      <a:pPr algn="ctr"/>
                      <a:r>
                        <a:rPr lang="en-US" sz="1200" b="1" dirty="0">
                          <a:latin typeface="Courier New" panose="02070309020205020404" pitchFamily="49" charset="0"/>
                          <a:cs typeface="Courier New" panose="02070309020205020404" pitchFamily="49" charset="0"/>
                        </a:rPr>
                        <a:t>\Program Files</a:t>
                      </a:r>
                    </a:p>
                    <a:p>
                      <a:pPr algn="ct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InternetExplorer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iexplorer</a:t>
                      </a:r>
                      <a:endParaRPr lang="en-US" sz="1200" b="1" dirty="0">
                        <a:latin typeface="Courier New" panose="02070309020205020404" pitchFamily="49" charset="0"/>
                        <a:cs typeface="Courier New" panose="02070309020205020404" pitchFamily="49" charset="0"/>
                      </a:endParaRP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algn="ctr"/>
                      <a:r>
                        <a:rPr lang="en-US" sz="1200" b="1" dirty="0">
                          <a:latin typeface="Courier New" panose="02070309020205020404" pitchFamily="49" charset="0"/>
                          <a:cs typeface="Courier New" panose="02070309020205020404" pitchFamily="49" charset="0"/>
                        </a:rPr>
                        <a:t>Local Users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Varies</a:t>
                      </a:r>
                    </a:p>
                  </a:txBody>
                  <a:tcPr/>
                </a:tc>
                <a:extLst>
                  <a:ext uri="{0D108BD9-81ED-4DB2-BD59-A6C34878D82A}">
                    <a16:rowId xmlns:a16="http://schemas.microsoft.com/office/drawing/2014/main" val="881954958"/>
                  </a:ext>
                </a:extLst>
              </a:tr>
              <a:tr h="370840">
                <a:tc>
                  <a:txBody>
                    <a:bodyPr/>
                    <a:lstStyle/>
                    <a:p>
                      <a:pPr algn="ctr"/>
                      <a:r>
                        <a:rPr lang="en-US" sz="1200" b="1" dirty="0">
                          <a:latin typeface="Courier New" panose="02070309020205020404" pitchFamily="49" charset="0"/>
                          <a:cs typeface="Courier New" panose="02070309020205020404" pitchFamily="49" charset="0"/>
                        </a:rPr>
                        <a:t>explorer.exe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userinit.exe</a:t>
                      </a:r>
                    </a:p>
                  </a:txBody>
                  <a:tcPr/>
                </a:tc>
                <a:tc>
                  <a:txBody>
                    <a:bodyPr/>
                    <a:lstStyle/>
                    <a:p>
                      <a:pPr algn="ctr"/>
                      <a:r>
                        <a:rPr lang="en-US" sz="1200" b="1" dirty="0" err="1">
                          <a:latin typeface="Courier New" panose="02070309020205020404" pitchFamily="49" charset="0"/>
                          <a:cs typeface="Courier New" panose="02070309020205020404" pitchFamily="49" charset="0"/>
                        </a:rPr>
                        <a:t>SystemRoot</a:t>
                      </a:r>
                      <a:r>
                        <a:rPr lang="en-US" sz="1200" b="1" dirty="0">
                          <a:latin typeface="Courier New" panose="02070309020205020404" pitchFamily="49" charset="0"/>
                          <a:cs typeface="Courier New" panose="02070309020205020404" pitchFamily="49" charset="0"/>
                        </a:rPr>
                        <a:t>%</a:t>
                      </a:r>
                    </a:p>
                    <a:p>
                      <a:pPr algn="ctr"/>
                      <a:r>
                        <a:rPr lang="en-US" sz="1200" b="1" dirty="0">
                          <a:latin typeface="Courier New" panose="02070309020205020404" pitchFamily="49" charset="0"/>
                          <a:cs typeface="Courier New" panose="02070309020205020404" pitchFamily="49" charset="0"/>
                        </a:rPr>
                        <a:t>\explorer.exe</a:t>
                      </a: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algn="ctr"/>
                      <a:r>
                        <a:rPr lang="en-US" sz="1200" b="1" dirty="0">
                          <a:latin typeface="Courier New" panose="02070309020205020404" pitchFamily="49" charset="0"/>
                          <a:cs typeface="Courier New" panose="02070309020205020404" pitchFamily="49" charset="0"/>
                        </a:rPr>
                        <a:t>Local Users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Varies</a:t>
                      </a:r>
                    </a:p>
                  </a:txBody>
                  <a:tcPr/>
                </a:tc>
                <a:extLst>
                  <a:ext uri="{0D108BD9-81ED-4DB2-BD59-A6C34878D82A}">
                    <a16:rowId xmlns:a16="http://schemas.microsoft.com/office/drawing/2014/main" val="1347652864"/>
                  </a:ext>
                </a:extLst>
              </a:tr>
              <a:tr h="370840">
                <a:tc>
                  <a:txBody>
                    <a:bodyPr/>
                    <a:lstStyle/>
                    <a:p>
                      <a:pPr algn="ctr"/>
                      <a:r>
                        <a:rPr lang="en-US" sz="1200" b="1" dirty="0">
                          <a:latin typeface="Courier New" panose="02070309020205020404" pitchFamily="49" charset="0"/>
                          <a:cs typeface="Courier New" panose="02070309020205020404" pitchFamily="49" charset="0"/>
                        </a:rPr>
                        <a:t>lsm.exe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wininit.exe</a:t>
                      </a:r>
                    </a:p>
                  </a:txBody>
                  <a:tcPr/>
                </a:tc>
                <a:tc>
                  <a:txBody>
                    <a:bodyPr/>
                    <a:lstStyle/>
                    <a:p>
                      <a:pPr algn="ctr"/>
                      <a:r>
                        <a:rPr lang="en-US" sz="1200" b="1" dirty="0">
                          <a:latin typeface="Courier New" panose="02070309020205020404" pitchFamily="49" charset="0"/>
                          <a:cs typeface="Courier New" panose="02070309020205020404" pitchFamily="49" charset="0"/>
                        </a:rPr>
                        <a:t>\System32\lsm.exe</a:t>
                      </a:r>
                    </a:p>
                  </a:txBody>
                  <a:tcPr/>
                </a:tc>
                <a:tc>
                  <a:txBody>
                    <a:bodyPr/>
                    <a:lstStyle/>
                    <a:p>
                      <a:pPr algn="ctr"/>
                      <a:r>
                        <a:rPr lang="en-US" sz="1200" b="1" dirty="0">
                          <a:latin typeface="Courier New" panose="02070309020205020404" pitchFamily="49" charset="0"/>
                          <a:cs typeface="Courier New" panose="02070309020205020404" pitchFamily="49" charset="0"/>
                        </a:rPr>
                        <a:t>Yes</a:t>
                      </a:r>
                    </a:p>
                  </a:txBody>
                  <a:tcPr/>
                </a:tc>
                <a:tc>
                  <a:txBody>
                    <a:bodyPr/>
                    <a:lstStyle/>
                    <a:p>
                      <a:pPr algn="ct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Boot</a:t>
                      </a:r>
                    </a:p>
                  </a:txBody>
                  <a:tcPr/>
                </a:tc>
                <a:extLst>
                  <a:ext uri="{0D108BD9-81ED-4DB2-BD59-A6C34878D82A}">
                    <a16:rowId xmlns:a16="http://schemas.microsoft.com/office/drawing/2014/main" val="1284636604"/>
                  </a:ext>
                </a:extLst>
              </a:tr>
              <a:tr h="404064">
                <a:tc>
                  <a:txBody>
                    <a:bodyPr/>
                    <a:lstStyle/>
                    <a:p>
                      <a:pPr algn="ctr"/>
                      <a:r>
                        <a:rPr lang="en-US" sz="1200" b="1" dirty="0">
                          <a:latin typeface="Courier New" panose="02070309020205020404" pitchFamily="49" charset="0"/>
                          <a:cs typeface="Courier New" panose="02070309020205020404" pitchFamily="49" charset="0"/>
                        </a:rPr>
                        <a:t>svchost.exe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services.exe</a:t>
                      </a:r>
                    </a:p>
                  </a:txBody>
                  <a:tcPr/>
                </a:tc>
                <a:tc>
                  <a:txBody>
                    <a:bodyPr/>
                    <a:lstStyle/>
                    <a:p>
                      <a:pPr algn="ctr"/>
                      <a:r>
                        <a:rPr lang="en-US" sz="1200" b="1" dirty="0">
                          <a:latin typeface="Courier New" panose="02070309020205020404" pitchFamily="49" charset="0"/>
                          <a:cs typeface="Courier New" panose="02070309020205020404" pitchFamily="49" charset="0"/>
                        </a:rPr>
                        <a:t>\System32\svchost.exe</a:t>
                      </a: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algn="ctr"/>
                      <a:r>
                        <a:rPr lang="en-US" sz="1200" b="1" dirty="0">
                          <a:latin typeface="Courier New" panose="02070309020205020404" pitchFamily="49" charset="0"/>
                          <a:cs typeface="Courier New" panose="02070309020205020404" pitchFamily="49" charset="0"/>
                        </a:rPr>
                        <a:t>Local System</a:t>
                      </a:r>
                    </a:p>
                    <a:p>
                      <a:pPr algn="ctr"/>
                      <a:r>
                        <a:rPr lang="en-US" sz="1200" b="1" dirty="0">
                          <a:latin typeface="Courier New" panose="02070309020205020404" pitchFamily="49" charset="0"/>
                          <a:cs typeface="Courier New" panose="02070309020205020404" pitchFamily="49" charset="0"/>
                        </a:rPr>
                        <a:t>Network Service</a:t>
                      </a:r>
                    </a:p>
                    <a:p>
                      <a:pPr algn="ctr"/>
                      <a:r>
                        <a:rPr lang="en-US" sz="1200" b="1" dirty="0">
                          <a:latin typeface="Courier New" panose="02070309020205020404" pitchFamily="49" charset="0"/>
                          <a:cs typeface="Courier New" panose="02070309020205020404" pitchFamily="49" charset="0"/>
                        </a:rPr>
                        <a:t>Local Service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Boot</a:t>
                      </a:r>
                    </a:p>
                  </a:txBody>
                  <a:tcPr/>
                </a:tc>
                <a:extLst>
                  <a:ext uri="{0D108BD9-81ED-4DB2-BD59-A6C34878D82A}">
                    <a16:rowId xmlns:a16="http://schemas.microsoft.com/office/drawing/2014/main" val="3109207951"/>
                  </a:ext>
                </a:extLst>
              </a:tr>
              <a:tr h="370840">
                <a:tc>
                  <a:txBody>
                    <a:bodyPr/>
                    <a:lstStyle/>
                    <a:p>
                      <a:pPr algn="ctr"/>
                      <a:r>
                        <a:rPr lang="en-US" sz="1200" b="1" dirty="0">
                          <a:latin typeface="Courier New" panose="02070309020205020404" pitchFamily="49" charset="0"/>
                          <a:cs typeface="Courier New" panose="02070309020205020404" pitchFamily="49" charset="0"/>
                        </a:rPr>
                        <a:t>services.exe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wininit.exe</a:t>
                      </a:r>
                    </a:p>
                  </a:txBody>
                  <a:tcPr/>
                </a:tc>
                <a:tc>
                  <a:txBody>
                    <a:bodyPr/>
                    <a:lstStyle/>
                    <a:p>
                      <a:pPr algn="ctr"/>
                      <a:r>
                        <a:rPr lang="en-US" sz="1200" b="1" dirty="0">
                          <a:latin typeface="Courier New" panose="02070309020205020404" pitchFamily="49" charset="0"/>
                          <a:cs typeface="Courier New" panose="02070309020205020404" pitchFamily="49" charset="0"/>
                        </a:rPr>
                        <a:t>\System32\services.exe</a:t>
                      </a:r>
                    </a:p>
                  </a:txBody>
                  <a:tcPr/>
                </a:tc>
                <a:tc>
                  <a:txBody>
                    <a:bodyPr/>
                    <a:lstStyle/>
                    <a:p>
                      <a:pPr algn="ctr"/>
                      <a:r>
                        <a:rPr lang="en-US" sz="1200" b="1" dirty="0">
                          <a:latin typeface="Courier New" panose="02070309020205020404" pitchFamily="49" charset="0"/>
                          <a:cs typeface="Courier New" panose="02070309020205020404" pitchFamily="49" charset="0"/>
                        </a:rPr>
                        <a:t>Yes</a:t>
                      </a:r>
                    </a:p>
                  </a:txBody>
                  <a:tcPr/>
                </a:tc>
                <a:tc>
                  <a:txBody>
                    <a:bodyPr/>
                    <a:lstStyle/>
                    <a:p>
                      <a:pPr algn="ct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Boot</a:t>
                      </a:r>
                    </a:p>
                  </a:txBody>
                  <a:tcPr/>
                </a:tc>
                <a:extLst>
                  <a:ext uri="{0D108BD9-81ED-4DB2-BD59-A6C34878D82A}">
                    <a16:rowId xmlns:a16="http://schemas.microsoft.com/office/drawing/2014/main" val="3103455628"/>
                  </a:ext>
                </a:extLst>
              </a:tr>
              <a:tr h="370840">
                <a:tc>
                  <a:txBody>
                    <a:bodyPr/>
                    <a:lstStyle/>
                    <a:p>
                      <a:pPr algn="ctr"/>
                      <a:r>
                        <a:rPr lang="en-US" sz="1200" b="1" dirty="0">
                          <a:latin typeface="Courier New" panose="02070309020205020404" pitchFamily="49" charset="0"/>
                          <a:cs typeface="Courier New" panose="02070309020205020404" pitchFamily="49" charset="0"/>
                        </a:rPr>
                        <a:t>csrss.exe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panose="02070309020205020404" pitchFamily="49" charset="0"/>
                          <a:cs typeface="Courier New" panose="02070309020205020404" pitchFamily="49" charset="0"/>
                        </a:rPr>
                        <a:t>None</a:t>
                      </a:r>
                    </a:p>
                  </a:txBody>
                  <a:tcPr/>
                </a:tc>
                <a:tc>
                  <a:txBody>
                    <a:bodyPr/>
                    <a:lstStyle/>
                    <a:p>
                      <a:pPr algn="ctr"/>
                      <a:r>
                        <a:rPr lang="en-US" sz="1200" b="1" dirty="0">
                          <a:latin typeface="Courier New" panose="02070309020205020404" pitchFamily="49" charset="0"/>
                          <a:cs typeface="Courier New" panose="02070309020205020404" pitchFamily="49" charset="0"/>
                        </a:rPr>
                        <a:t>\System32\csrss.exe</a:t>
                      </a:r>
                    </a:p>
                  </a:txBody>
                  <a:tcPr/>
                </a:tc>
                <a:tc>
                  <a:txBody>
                    <a:bodyPr/>
                    <a:lstStyle/>
                    <a:p>
                      <a:pPr algn="ctr"/>
                      <a:r>
                        <a:rPr lang="en-US" sz="1200" b="1" dirty="0">
                          <a:latin typeface="Courier New" panose="02070309020205020404" pitchFamily="49" charset="0"/>
                          <a:cs typeface="Courier New" panose="02070309020205020404" pitchFamily="49" charset="0"/>
                        </a:rPr>
                        <a:t>No</a:t>
                      </a:r>
                    </a:p>
                  </a:txBody>
                  <a:tcPr/>
                </a:tc>
                <a:tc>
                  <a:txBody>
                    <a:bodyPr/>
                    <a:lstStyle/>
                    <a:p>
                      <a:pPr algn="ctr"/>
                      <a:r>
                        <a:rPr lang="en-US" sz="1200" b="1" dirty="0">
                          <a:latin typeface="Courier New" panose="02070309020205020404" pitchFamily="49" charset="0"/>
                          <a:cs typeface="Courier New" panose="02070309020205020404" pitchFamily="49" charset="0"/>
                        </a:rPr>
                        <a:t>Local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Boot</a:t>
                      </a:r>
                    </a:p>
                  </a:txBody>
                  <a:tcPr/>
                </a:tc>
                <a:extLst>
                  <a:ext uri="{0D108BD9-81ED-4DB2-BD59-A6C34878D82A}">
                    <a16:rowId xmlns:a16="http://schemas.microsoft.com/office/drawing/2014/main" val="2712579880"/>
                  </a:ext>
                </a:extLst>
              </a:tr>
            </a:tbl>
          </a:graphicData>
        </a:graphic>
      </p:graphicFrame>
    </p:spTree>
    <p:extLst>
      <p:ext uri="{BB962C8B-B14F-4D97-AF65-F5344CB8AC3E}">
        <p14:creationId xmlns:p14="http://schemas.microsoft.com/office/powerpoint/2010/main" val="26013475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Windows Core Process Details</a:t>
            </a:r>
            <a:endParaRPr lang="en-US" sz="2800"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1063689"/>
            <a:ext cx="8950853" cy="2365312"/>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There are a number of techniques that can be used to manipulate and hijack processes within the Windows OS</a:t>
            </a:r>
            <a:endParaRPr lang="en-US" sz="1400" b="1" dirty="0">
              <a:solidFill>
                <a:srgbClr val="000000"/>
              </a:solidFill>
              <a:latin typeface="Courier New" panose="02070309020205020404" pitchFamily="49" charset="0"/>
              <a:cs typeface="Courier New" panose="02070309020205020404" pitchFamily="49" charset="0"/>
            </a:endParaRP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Process Name Change</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Changing Parent Processes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Manipulate File Path</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Running Multiple Instances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Changing Accounts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Start Time Discrepancy</a:t>
            </a:r>
          </a:p>
        </p:txBody>
      </p:sp>
    </p:spTree>
    <p:extLst>
      <p:ext uri="{BB962C8B-B14F-4D97-AF65-F5344CB8AC3E}">
        <p14:creationId xmlns:p14="http://schemas.microsoft.com/office/powerpoint/2010/main" val="41954273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Volatility Command Reference</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1063688"/>
            <a:ext cx="8950853" cy="3742650"/>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Volatility provides a command reference with major topic areas of:</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Image Identification</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Processes and DLLs</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Process Memory</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Kernel Memory</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Networking</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Registry</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Crash Dumps &amp; Hibernation</a:t>
            </a:r>
          </a:p>
          <a:p>
            <a:pPr marL="742950" lvl="1" indent="-285750">
              <a:buFont typeface="Wingdings" panose="05000000000000000000" pitchFamily="2" charset="2"/>
              <a:buChar char="ü"/>
            </a:pPr>
            <a:r>
              <a:rPr lang="en-US" b="1" dirty="0">
                <a:solidFill>
                  <a:srgbClr val="000000"/>
                </a:solidFill>
                <a:latin typeface="Courier New" panose="02070309020205020404" pitchFamily="49" charset="0"/>
                <a:cs typeface="Courier New" panose="02070309020205020404" pitchFamily="49" charset="0"/>
              </a:rPr>
              <a:t>File System</a:t>
            </a:r>
          </a:p>
          <a:p>
            <a:pPr marL="285750" indent="-285750">
              <a:buFont typeface="Wingdings" panose="05000000000000000000" pitchFamily="2" charset="2"/>
              <a:buChar char="ü"/>
            </a:pPr>
            <a:endParaRPr lang="en-US" sz="1600" b="1"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US" sz="1600" b="1" dirty="0">
                <a:solidFill>
                  <a:srgbClr val="000000"/>
                </a:solidFill>
                <a:latin typeface="Courier New" panose="02070309020205020404" pitchFamily="49" charset="0"/>
                <a:cs typeface="Courier New" panose="02070309020205020404" pitchFamily="49" charset="0"/>
              </a:rPr>
              <a:t>Examples and content can be found in the </a:t>
            </a:r>
            <a:r>
              <a:rPr lang="en-US" sz="1600" b="1" dirty="0" err="1">
                <a:solidFill>
                  <a:srgbClr val="000000"/>
                </a:solidFill>
                <a:latin typeface="Courier New" panose="02070309020205020404" pitchFamily="49" charset="0"/>
                <a:cs typeface="Courier New" panose="02070309020205020404" pitchFamily="49" charset="0"/>
              </a:rPr>
              <a:t>Github</a:t>
            </a:r>
            <a:r>
              <a:rPr lang="en-US" sz="1600" b="1" dirty="0">
                <a:solidFill>
                  <a:srgbClr val="000000"/>
                </a:solidFill>
                <a:latin typeface="Courier New" panose="02070309020205020404" pitchFamily="49" charset="0"/>
                <a:cs typeface="Courier New" panose="02070309020205020404" pitchFamily="49" charset="0"/>
              </a:rPr>
              <a:t> repository:</a:t>
            </a:r>
          </a:p>
          <a:p>
            <a:pPr marL="742950" lvl="1" indent="-285750">
              <a:buFont typeface="Wingdings" panose="05000000000000000000" pitchFamily="2" charset="2"/>
              <a:buChar char="ü"/>
            </a:pPr>
            <a:r>
              <a:rPr lang="en-US" sz="1400" b="1" dirty="0">
                <a:solidFill>
                  <a:srgbClr val="000000"/>
                </a:solidFill>
                <a:latin typeface="Courier New" panose="02070309020205020404" pitchFamily="49" charset="0"/>
                <a:cs typeface="Courier New" panose="02070309020205020404" pitchFamily="49" charset="0"/>
              </a:rPr>
              <a:t>https://github.com/volatilityfoundation/volatility/wiki/Command-Reference</a:t>
            </a:r>
          </a:p>
        </p:txBody>
      </p:sp>
    </p:spTree>
    <p:extLst>
      <p:ext uri="{BB962C8B-B14F-4D97-AF65-F5344CB8AC3E}">
        <p14:creationId xmlns:p14="http://schemas.microsoft.com/office/powerpoint/2010/main" val="27674338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Mid-Term Information</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96573" y="933254"/>
            <a:ext cx="8950853" cy="2875176"/>
          </a:xfrm>
          <a:prstGeom prst="rect">
            <a:avLst/>
          </a:prstGeom>
          <a:noFill/>
          <a:ln>
            <a:noFill/>
          </a:ln>
        </p:spPr>
        <p:txBody>
          <a:bodyPr lIns="90000" tIns="45000" rIns="90000" bIns="45000"/>
          <a:lstStyle/>
          <a:p>
            <a:pPr>
              <a:lnSpc>
                <a:spcPct val="100000"/>
              </a:lnSpc>
              <a:buFont typeface="Wingdings" charset="2"/>
              <a:buChar char=""/>
            </a:pPr>
            <a:r>
              <a:rPr lang="en-US" sz="2000" b="1" dirty="0">
                <a:solidFill>
                  <a:srgbClr val="000000"/>
                </a:solidFill>
                <a:latin typeface="Courier New" panose="02070309020205020404" pitchFamily="49" charset="0"/>
                <a:cs typeface="Courier New" panose="02070309020205020404" pitchFamily="49" charset="0"/>
              </a:rPr>
              <a:t> 2 parts</a:t>
            </a:r>
          </a:p>
          <a:p>
            <a:pPr marL="800100" lvl="1" indent="-342900">
              <a:buFont typeface="Wingdings" panose="05000000000000000000" pitchFamily="2" charset="2"/>
              <a:buChar char="ü"/>
            </a:pPr>
            <a:r>
              <a:rPr lang="en-US" sz="2000" b="1" dirty="0">
                <a:solidFill>
                  <a:srgbClr val="000000"/>
                </a:solidFill>
                <a:latin typeface="Courier New" panose="02070309020205020404" pitchFamily="49" charset="0"/>
                <a:cs typeface="Courier New" panose="02070309020205020404" pitchFamily="49" charset="0"/>
              </a:rPr>
              <a:t> 1</a:t>
            </a:r>
            <a:r>
              <a:rPr lang="en-US" sz="2000" b="1" baseline="30000" dirty="0">
                <a:solidFill>
                  <a:srgbClr val="000000"/>
                </a:solidFill>
                <a:latin typeface="Courier New" panose="02070309020205020404" pitchFamily="49" charset="0"/>
                <a:cs typeface="Courier New" panose="02070309020205020404" pitchFamily="49" charset="0"/>
              </a:rPr>
              <a:t>st</a:t>
            </a:r>
            <a:r>
              <a:rPr lang="en-US" sz="2000" b="1" dirty="0">
                <a:solidFill>
                  <a:srgbClr val="000000"/>
                </a:solidFill>
                <a:latin typeface="Courier New" panose="02070309020205020404" pitchFamily="49" charset="0"/>
                <a:cs typeface="Courier New" panose="02070309020205020404" pitchFamily="49" charset="0"/>
              </a:rPr>
              <a:t> Part – Canvas</a:t>
            </a:r>
          </a:p>
          <a:p>
            <a:pPr marL="1257300" lvl="2" indent="-342900">
              <a:buFont typeface="Courier New" panose="02070309020205020404" pitchFamily="49" charset="0"/>
              <a:buChar char="o"/>
            </a:pPr>
            <a:r>
              <a:rPr lang="en-US" sz="2000" b="1" dirty="0">
                <a:solidFill>
                  <a:srgbClr val="000000"/>
                </a:solidFill>
                <a:latin typeface="Courier New" panose="02070309020205020404" pitchFamily="49" charset="0"/>
                <a:cs typeface="Courier New" panose="02070309020205020404" pitchFamily="49" charset="0"/>
              </a:rPr>
              <a:t>35%</a:t>
            </a:r>
          </a:p>
          <a:p>
            <a:pPr marL="1257300" lvl="2" indent="-342900">
              <a:buFont typeface="Courier New" panose="02070309020205020404" pitchFamily="49" charset="0"/>
              <a:buChar char="o"/>
            </a:pPr>
            <a:r>
              <a:rPr lang="en-US" sz="2000" b="1" dirty="0">
                <a:solidFill>
                  <a:srgbClr val="000000"/>
                </a:solidFill>
                <a:latin typeface="Courier New" panose="02070309020205020404" pitchFamily="49" charset="0"/>
                <a:cs typeface="Courier New" panose="02070309020205020404" pitchFamily="49" charset="0"/>
              </a:rPr>
              <a:t>Open Notes</a:t>
            </a:r>
          </a:p>
          <a:p>
            <a:pPr marL="1257300" lvl="2" indent="-342900">
              <a:buFont typeface="Courier New" panose="02070309020205020404" pitchFamily="49" charset="0"/>
              <a:buChar char="o"/>
            </a:pPr>
            <a:r>
              <a:rPr lang="en-US" sz="2000" b="1" dirty="0">
                <a:solidFill>
                  <a:srgbClr val="000000"/>
                </a:solidFill>
                <a:latin typeface="Courier New" panose="02070309020205020404" pitchFamily="49" charset="0"/>
                <a:cs typeface="Courier New" panose="02070309020205020404" pitchFamily="49" charset="0"/>
              </a:rPr>
              <a:t>Open Internet</a:t>
            </a:r>
          </a:p>
          <a:p>
            <a:pPr lvl="2"/>
            <a:endParaRPr lang="en-US" sz="2000" b="1" dirty="0">
              <a:solidFill>
                <a:srgbClr val="000000"/>
              </a:solidFill>
              <a:latin typeface="Courier New" panose="02070309020205020404" pitchFamily="49" charset="0"/>
              <a:cs typeface="Courier New" panose="02070309020205020404" pitchFamily="49" charset="0"/>
            </a:endParaRPr>
          </a:p>
          <a:p>
            <a:pPr marL="800100" lvl="1" indent="-342900">
              <a:buFont typeface="Wingdings" panose="05000000000000000000" pitchFamily="2" charset="2"/>
              <a:buChar char="ü"/>
            </a:pPr>
            <a:r>
              <a:rPr lang="en-US" sz="2000" b="1" dirty="0">
                <a:solidFill>
                  <a:srgbClr val="000000"/>
                </a:solidFill>
                <a:latin typeface="Courier New" panose="02070309020205020404" pitchFamily="49" charset="0"/>
                <a:cs typeface="Courier New" panose="02070309020205020404" pitchFamily="49" charset="0"/>
              </a:rPr>
              <a:t> 2</a:t>
            </a:r>
            <a:r>
              <a:rPr lang="en-US" sz="2000" b="1" baseline="30000" dirty="0">
                <a:solidFill>
                  <a:srgbClr val="000000"/>
                </a:solidFill>
                <a:latin typeface="Courier New" panose="02070309020205020404" pitchFamily="49" charset="0"/>
                <a:cs typeface="Courier New" panose="02070309020205020404" pitchFamily="49" charset="0"/>
              </a:rPr>
              <a:t>nd</a:t>
            </a:r>
            <a:r>
              <a:rPr lang="en-US" sz="2000" b="1" dirty="0">
                <a:solidFill>
                  <a:srgbClr val="000000"/>
                </a:solidFill>
                <a:latin typeface="Courier New" panose="02070309020205020404" pitchFamily="49" charset="0"/>
                <a:cs typeface="Courier New" panose="02070309020205020404" pitchFamily="49" charset="0"/>
              </a:rPr>
              <a:t> Part – In Class / With Proctor</a:t>
            </a:r>
          </a:p>
          <a:p>
            <a:pPr marL="1257300" lvl="2" indent="-342900">
              <a:buFont typeface="Courier New" panose="02070309020205020404" pitchFamily="49" charset="0"/>
              <a:buChar char="o"/>
            </a:pPr>
            <a:r>
              <a:rPr lang="en-US" sz="2000" b="1" dirty="0">
                <a:solidFill>
                  <a:srgbClr val="000000"/>
                </a:solidFill>
                <a:latin typeface="Courier New" panose="02070309020205020404" pitchFamily="49" charset="0"/>
                <a:cs typeface="Courier New" panose="02070309020205020404" pitchFamily="49" charset="0"/>
              </a:rPr>
              <a:t>65%</a:t>
            </a:r>
          </a:p>
          <a:p>
            <a:pPr marL="1257300" lvl="2" indent="-342900">
              <a:buFont typeface="Courier New" panose="02070309020205020404" pitchFamily="49" charset="0"/>
              <a:buChar char="o"/>
            </a:pPr>
            <a:r>
              <a:rPr lang="en-US" sz="2000" b="1" dirty="0">
                <a:solidFill>
                  <a:srgbClr val="000000"/>
                </a:solidFill>
                <a:latin typeface="Courier New" panose="02070309020205020404" pitchFamily="49" charset="0"/>
                <a:cs typeface="Courier New" panose="02070309020205020404" pitchFamily="49" charset="0"/>
              </a:rPr>
              <a:t>Materials Provided</a:t>
            </a:r>
          </a:p>
        </p:txBody>
      </p:sp>
    </p:spTree>
    <p:extLst>
      <p:ext uri="{BB962C8B-B14F-4D97-AF65-F5344CB8AC3E}">
        <p14:creationId xmlns:p14="http://schemas.microsoft.com/office/powerpoint/2010/main" val="6968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87918"/>
            <a:ext cx="8140148" cy="383424"/>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References</a:t>
            </a:r>
            <a:endParaRPr dirty="0">
              <a:latin typeface="Courier New" panose="02070309020205020404" pitchFamily="49" charset="0"/>
              <a:cs typeface="Courier New" panose="02070309020205020404" pitchFamily="49" charset="0"/>
            </a:endParaRPr>
          </a:p>
        </p:txBody>
      </p:sp>
      <p:sp>
        <p:nvSpPr>
          <p:cNvPr id="6" name="CustomShape 1">
            <a:extLst>
              <a:ext uri="{FF2B5EF4-FFF2-40B4-BE49-F238E27FC236}">
                <a16:creationId xmlns:a16="http://schemas.microsoft.com/office/drawing/2014/main" id="{82B572BB-1029-4E30-B7C9-1D200FAEB91D}"/>
              </a:ext>
            </a:extLst>
          </p:cNvPr>
          <p:cNvSpPr/>
          <p:nvPr/>
        </p:nvSpPr>
        <p:spPr>
          <a:xfrm>
            <a:off x="103695" y="650448"/>
            <a:ext cx="8950853" cy="3252250"/>
          </a:xfrm>
          <a:prstGeom prst="rect">
            <a:avLst/>
          </a:prstGeom>
          <a:noFill/>
          <a:ln>
            <a:noFill/>
          </a:ln>
        </p:spPr>
        <p:txBody>
          <a:bodyPr lIns="90000" tIns="45000" rIns="90000" bIns="45000"/>
          <a:lstStyle/>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The Art of Memory Forensics, 2014</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Windows Registry Forensics, </a:t>
            </a:r>
            <a:r>
              <a:rPr lang="en-US" b="1" dirty="0" err="1">
                <a:solidFill>
                  <a:srgbClr val="000000"/>
                </a:solidFill>
                <a:latin typeface="Courier New" panose="02070309020205020404" pitchFamily="49" charset="0"/>
                <a:cs typeface="Courier New" panose="02070309020205020404" pitchFamily="49" charset="0"/>
              </a:rPr>
              <a:t>Carvey</a:t>
            </a:r>
            <a:r>
              <a:rPr lang="en-US" b="1" dirty="0">
                <a:solidFill>
                  <a:srgbClr val="000000"/>
                </a:solidFill>
                <a:latin typeface="Courier New" panose="02070309020205020404" pitchFamily="49" charset="0"/>
                <a:cs typeface="Courier New" panose="02070309020205020404" pitchFamily="49" charset="0"/>
              </a:rPr>
              <a:t>, 2009</a:t>
            </a:r>
          </a:p>
          <a:p>
            <a:pPr>
              <a:lnSpc>
                <a:spcPct val="100000"/>
              </a:lnSpc>
              <a:buFont typeface="Wingdings" charset="2"/>
              <a:buChar char=""/>
            </a:pPr>
            <a:endParaRPr lang="en-US" b="1" dirty="0">
              <a:solidFill>
                <a:srgbClr val="000000"/>
              </a:solidFill>
              <a:latin typeface="Courier New" panose="02070309020205020404" pitchFamily="49" charset="0"/>
              <a:cs typeface="Courier New" panose="02070309020205020404" pitchFamily="49" charset="0"/>
            </a:endParaRPr>
          </a:p>
          <a:p>
            <a:pPr>
              <a:lnSpc>
                <a:spcPct val="100000"/>
              </a:lnSpc>
              <a:buFont typeface="Wingdings" charset="2"/>
              <a:buChar char=""/>
            </a:pPr>
            <a:r>
              <a:rPr lang="en-US" b="1" dirty="0">
                <a:solidFill>
                  <a:srgbClr val="000000"/>
                </a:solidFill>
                <a:latin typeface="Courier New" panose="02070309020205020404" pitchFamily="49" charset="0"/>
                <a:cs typeface="Courier New" panose="02070309020205020404" pitchFamily="49" charset="0"/>
              </a:rPr>
              <a:t> Volatility Framework</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https://www.volatilityfoundation.org/24</a:t>
            </a:r>
          </a:p>
          <a:p>
            <a:pPr marL="285750" indent="-285750">
              <a:buFont typeface="Wingdings" panose="05000000000000000000" pitchFamily="2" charset="2"/>
              <a:buChar char="ü"/>
            </a:pPr>
            <a:endParaRPr lang="en-US" sz="1600" b="1"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US" sz="1600" b="1" dirty="0" err="1">
                <a:solidFill>
                  <a:srgbClr val="000000"/>
                </a:solidFill>
                <a:latin typeface="Courier New" panose="02070309020205020404" pitchFamily="49" charset="0"/>
                <a:cs typeface="Courier New" panose="02070309020205020404" pitchFamily="49" charset="0"/>
              </a:rPr>
              <a:t>Rekall</a:t>
            </a:r>
            <a:r>
              <a:rPr lang="en-US" sz="1600" b="1" dirty="0">
                <a:solidFill>
                  <a:srgbClr val="000000"/>
                </a:solidFill>
                <a:latin typeface="Courier New" panose="02070309020205020404" pitchFamily="49" charset="0"/>
                <a:cs typeface="Courier New" panose="02070309020205020404" pitchFamily="49" charset="0"/>
              </a:rPr>
              <a:t> Forensic Acquisition Tool</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https://github.com/google/rekall/releases</a:t>
            </a:r>
          </a:p>
          <a:p>
            <a:pPr marL="285750" indent="-285750">
              <a:buFont typeface="Wingdings" panose="05000000000000000000" pitchFamily="2" charset="2"/>
              <a:buChar char="ü"/>
            </a:pPr>
            <a:endParaRPr lang="en-US" sz="1600" b="1"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US" sz="1600" b="1" dirty="0">
                <a:solidFill>
                  <a:srgbClr val="000000"/>
                </a:solidFill>
                <a:latin typeface="Courier New" panose="02070309020205020404" pitchFamily="49" charset="0"/>
                <a:cs typeface="Courier New" panose="02070309020205020404" pitchFamily="49" charset="0"/>
              </a:rPr>
              <a:t>Actaeon Hypervisor Forensic Tool</a:t>
            </a:r>
          </a:p>
          <a:p>
            <a:pPr marL="742950" lvl="1" indent="-285750">
              <a:buFont typeface="Wingdings" panose="05000000000000000000" pitchFamily="2" charset="2"/>
              <a:buChar char="ü"/>
            </a:pPr>
            <a:r>
              <a:rPr lang="en-US" sz="1600" b="1" dirty="0">
                <a:solidFill>
                  <a:srgbClr val="000000"/>
                </a:solidFill>
                <a:latin typeface="Courier New" panose="02070309020205020404" pitchFamily="49" charset="0"/>
                <a:cs typeface="Courier New" panose="02070309020205020404" pitchFamily="49" charset="0"/>
              </a:rPr>
              <a:t>http://s3.eurecom.fr/tools/actaeon/</a:t>
            </a:r>
          </a:p>
        </p:txBody>
      </p:sp>
    </p:spTree>
    <p:extLst>
      <p:ext uri="{BB962C8B-B14F-4D97-AF65-F5344CB8AC3E}">
        <p14:creationId xmlns:p14="http://schemas.microsoft.com/office/powerpoint/2010/main" val="39977057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Partition #1 Areas</a:t>
            </a:r>
            <a:endParaRPr dirty="0">
              <a:latin typeface="Courier New" panose="02070309020205020404" pitchFamily="49" charset="0"/>
              <a:cs typeface="Courier New" panose="02070309020205020404" pitchFamily="49" charset="0"/>
            </a:endParaRPr>
          </a:p>
        </p:txBody>
      </p:sp>
      <p:sp>
        <p:nvSpPr>
          <p:cNvPr id="30" name="CustomShape 1">
            <a:extLst>
              <a:ext uri="{FF2B5EF4-FFF2-40B4-BE49-F238E27FC236}">
                <a16:creationId xmlns:a16="http://schemas.microsoft.com/office/drawing/2014/main" id="{1D3697CB-CDAC-439C-A552-CF9CB853ED47}"/>
              </a:ext>
            </a:extLst>
          </p:cNvPr>
          <p:cNvSpPr/>
          <p:nvPr/>
        </p:nvSpPr>
        <p:spPr>
          <a:xfrm>
            <a:off x="271674" y="834586"/>
            <a:ext cx="8641089" cy="5556792"/>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1700" b="1" dirty="0">
                <a:solidFill>
                  <a:srgbClr val="000000"/>
                </a:solidFill>
                <a:latin typeface="Courier New" panose="02070309020205020404" pitchFamily="49" charset="0"/>
                <a:cs typeface="Courier New" panose="02070309020205020404" pitchFamily="49" charset="0"/>
              </a:rPr>
              <a:t>Commands to display the contents of each area:</a:t>
            </a:r>
          </a:p>
          <a:p>
            <a:pPr marL="800100" lvl="1"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Reserved Area</a:t>
            </a:r>
          </a:p>
          <a:p>
            <a:pPr marL="1257300" lvl="2" indent="-342900">
              <a:buFont typeface="Courier New" panose="02070309020205020404" pitchFamily="49" charset="0"/>
              <a:buChar char="o"/>
            </a:pPr>
            <a:r>
              <a:rPr lang="en-US" sz="1700" b="1" dirty="0">
                <a:solidFill>
                  <a:srgbClr val="000000"/>
                </a:solidFill>
                <a:latin typeface="Courier New" panose="02070309020205020404" pitchFamily="49" charset="0"/>
                <a:cs typeface="Courier New" panose="02070309020205020404" pitchFamily="49" charset="0"/>
              </a:rPr>
              <a:t>Skip ? Sectors</a:t>
            </a:r>
          </a:p>
          <a:p>
            <a:pPr marL="1257300" lvl="2" indent="-342900">
              <a:buFont typeface="Courier New" panose="02070309020205020404" pitchFamily="49" charset="0"/>
              <a:buChar char="o"/>
            </a:pPr>
            <a:r>
              <a:rPr lang="en-US" sz="1700" b="1" dirty="0">
                <a:solidFill>
                  <a:srgbClr val="000000"/>
                </a:solidFill>
                <a:latin typeface="Courier New" panose="02070309020205020404" pitchFamily="49" charset="0"/>
                <a:cs typeface="Courier New" panose="02070309020205020404" pitchFamily="49" charset="0"/>
              </a:rPr>
              <a:t>? Sectors Long</a:t>
            </a:r>
          </a:p>
          <a:p>
            <a:pPr marL="1257300" lvl="2" indent="-342900">
              <a:buFont typeface="Courier New" panose="02070309020205020404" pitchFamily="49" charset="0"/>
              <a:buChar char="o"/>
            </a:pPr>
            <a:r>
              <a:rPr lang="en-US" sz="1700" b="1" dirty="0">
                <a:solidFill>
                  <a:srgbClr val="000000"/>
                </a:solidFill>
                <a:latin typeface="Courier New" panose="02070309020205020404" pitchFamily="49" charset="0"/>
                <a:cs typeface="Courier New" panose="02070309020205020404" pitchFamily="49" charset="0"/>
              </a:rPr>
              <a:t>sudo dd if=fat.dd skip=? count=? | hexdump -C</a:t>
            </a:r>
          </a:p>
          <a:p>
            <a:pPr marL="800100" lvl="1"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FAT #1</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Skip ? Sectors</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 Sectors Long</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sudo dd if=fat.dd skip=? count=? | hexdump -C</a:t>
            </a:r>
          </a:p>
          <a:p>
            <a:pPr marL="800100" lvl="1"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FAT #2</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Skip ? Sectors</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 Sectors Long</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sudo dd if=fat.dd skip=? count=? | hexdump -C</a:t>
            </a:r>
          </a:p>
          <a:p>
            <a:pPr marL="800100" lvl="1"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Root Directory</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Skip ? Sectors</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 Sectors Long</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sudo dd if=fat.dd skip=? count=? | hexdump -C</a:t>
            </a:r>
          </a:p>
          <a:p>
            <a:pPr marL="800100" lvl="1"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Data Area</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Skip ? Sectors</a:t>
            </a:r>
          </a:p>
          <a:p>
            <a:pPr marL="1257300" lvl="2" indent="-342900">
              <a:buFont typeface="Wingdings" panose="05000000000000000000" pitchFamily="2" charset="2"/>
              <a:buChar char="ü"/>
            </a:pPr>
            <a:r>
              <a:rPr lang="en-US" sz="1700" b="1" dirty="0">
                <a:latin typeface="Courier New" panose="02070309020205020404" pitchFamily="49" charset="0"/>
                <a:cs typeface="Courier New" panose="02070309020205020404" pitchFamily="49" charset="0"/>
              </a:rPr>
              <a:t>? Sectors Long</a:t>
            </a:r>
          </a:p>
          <a:p>
            <a:pPr marL="1257300" lvl="2" indent="-342900">
              <a:buFont typeface="Wingdings" panose="05000000000000000000" pitchFamily="2" charset="2"/>
              <a:buChar char="ü"/>
            </a:pPr>
            <a:r>
              <a:rPr lang="en-US" sz="1700" b="1" dirty="0">
                <a:solidFill>
                  <a:srgbClr val="000000"/>
                </a:solidFill>
                <a:latin typeface="Courier New" panose="02070309020205020404" pitchFamily="49" charset="0"/>
                <a:cs typeface="Courier New" panose="02070309020205020404" pitchFamily="49" charset="0"/>
              </a:rPr>
              <a:t>sudo dd if=fat.dd skip=? count=? | hexdump -C</a:t>
            </a:r>
          </a:p>
        </p:txBody>
      </p:sp>
    </p:spTree>
    <p:extLst>
      <p:ext uri="{BB962C8B-B14F-4D97-AF65-F5344CB8AC3E}">
        <p14:creationId xmlns:p14="http://schemas.microsoft.com/office/powerpoint/2010/main" val="4709784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Boot Sector</a:t>
            </a:r>
            <a:endParaRPr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4C3A6EA3-A2BA-486F-8D46-9C0C313B8FCC}"/>
              </a:ext>
            </a:extLst>
          </p:cNvPr>
          <p:cNvSpPr/>
          <p:nvPr/>
        </p:nvSpPr>
        <p:spPr>
          <a:xfrm>
            <a:off x="271674" y="926541"/>
            <a:ext cx="8641089" cy="586409"/>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sudo dd if=fat.dd skip=2048 count=2 | hexdump -C</a:t>
            </a:r>
          </a:p>
        </p:txBody>
      </p:sp>
      <p:pic>
        <p:nvPicPr>
          <p:cNvPr id="2" name="Picture 1">
            <a:extLst>
              <a:ext uri="{FF2B5EF4-FFF2-40B4-BE49-F238E27FC236}">
                <a16:creationId xmlns:a16="http://schemas.microsoft.com/office/drawing/2014/main" id="{C7285A42-E3F5-41AA-BCE8-E4E26BB6F8CB}"/>
              </a:ext>
            </a:extLst>
          </p:cNvPr>
          <p:cNvPicPr>
            <a:picLocks noChangeAspect="1"/>
          </p:cNvPicPr>
          <p:nvPr/>
        </p:nvPicPr>
        <p:blipFill rotWithShape="1">
          <a:blip r:embed="rId2"/>
          <a:srcRect t="6018"/>
          <a:stretch/>
        </p:blipFill>
        <p:spPr>
          <a:xfrm>
            <a:off x="1571024" y="1512950"/>
            <a:ext cx="6001953" cy="5100133"/>
          </a:xfrm>
          <a:prstGeom prst="rect">
            <a:avLst/>
          </a:prstGeom>
        </p:spPr>
      </p:pic>
    </p:spTree>
    <p:extLst>
      <p:ext uri="{BB962C8B-B14F-4D97-AF65-F5344CB8AC3E}">
        <p14:creationId xmlns:p14="http://schemas.microsoft.com/office/powerpoint/2010/main" val="3783075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2"/>
          <p:cNvSpPr/>
          <p:nvPr/>
        </p:nvSpPr>
        <p:spPr>
          <a:xfrm>
            <a:off x="522145" y="59636"/>
            <a:ext cx="8140148" cy="586409"/>
          </a:xfrm>
          <a:prstGeom prst="rect">
            <a:avLst/>
          </a:prstGeom>
          <a:noFill/>
          <a:ln>
            <a:noFill/>
          </a:ln>
        </p:spPr>
        <p:txBody>
          <a:bodyPr lIns="90000" tIns="45000" rIns="90000" bIns="45000" anchor="ctr"/>
          <a:lstStyle/>
          <a:p>
            <a:pPr algn="ctr">
              <a:lnSpc>
                <a:spcPct val="100000"/>
              </a:lnSpc>
            </a:pPr>
            <a:r>
              <a:rPr lang="en-US" sz="2800" b="1" dirty="0">
                <a:latin typeface="Courier New" panose="02070309020205020404" pitchFamily="49" charset="0"/>
                <a:cs typeface="Courier New" panose="02070309020205020404" pitchFamily="49" charset="0"/>
              </a:rPr>
              <a:t>FAT #1 &amp; FAT #2</a:t>
            </a:r>
            <a:endParaRPr dirty="0">
              <a:latin typeface="Courier New" panose="02070309020205020404" pitchFamily="49" charset="0"/>
              <a:cs typeface="Courier New" panose="02070309020205020404" pitchFamily="49" charset="0"/>
            </a:endParaRPr>
          </a:p>
        </p:txBody>
      </p:sp>
      <p:sp>
        <p:nvSpPr>
          <p:cNvPr id="7" name="CustomShape 1">
            <a:extLst>
              <a:ext uri="{FF2B5EF4-FFF2-40B4-BE49-F238E27FC236}">
                <a16:creationId xmlns:a16="http://schemas.microsoft.com/office/drawing/2014/main" id="{4C3A6EA3-A2BA-486F-8D46-9C0C313B8FCC}"/>
              </a:ext>
            </a:extLst>
          </p:cNvPr>
          <p:cNvSpPr/>
          <p:nvPr/>
        </p:nvSpPr>
        <p:spPr>
          <a:xfrm>
            <a:off x="251455" y="753729"/>
            <a:ext cx="8641089" cy="413596"/>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sudo dd if=fat.dd skip=2050 count=195 | hexdump -C</a:t>
            </a:r>
          </a:p>
        </p:txBody>
      </p:sp>
      <p:pic>
        <p:nvPicPr>
          <p:cNvPr id="3" name="Picture 2">
            <a:extLst>
              <a:ext uri="{FF2B5EF4-FFF2-40B4-BE49-F238E27FC236}">
                <a16:creationId xmlns:a16="http://schemas.microsoft.com/office/drawing/2014/main" id="{7DE9519F-D6B6-4C20-8C3F-C68A16B656F9}"/>
              </a:ext>
            </a:extLst>
          </p:cNvPr>
          <p:cNvPicPr>
            <a:picLocks noChangeAspect="1"/>
          </p:cNvPicPr>
          <p:nvPr/>
        </p:nvPicPr>
        <p:blipFill rotWithShape="1">
          <a:blip r:embed="rId2"/>
          <a:srcRect t="10282"/>
          <a:stretch/>
        </p:blipFill>
        <p:spPr>
          <a:xfrm>
            <a:off x="1636502" y="1275009"/>
            <a:ext cx="5870996" cy="1333500"/>
          </a:xfrm>
          <a:prstGeom prst="rect">
            <a:avLst/>
          </a:prstGeom>
        </p:spPr>
      </p:pic>
      <p:sp>
        <p:nvSpPr>
          <p:cNvPr id="6" name="CustomShape 1">
            <a:extLst>
              <a:ext uri="{FF2B5EF4-FFF2-40B4-BE49-F238E27FC236}">
                <a16:creationId xmlns:a16="http://schemas.microsoft.com/office/drawing/2014/main" id="{FA71A255-658A-45E5-AC4E-762F260C95E5}"/>
              </a:ext>
            </a:extLst>
          </p:cNvPr>
          <p:cNvSpPr/>
          <p:nvPr/>
        </p:nvSpPr>
        <p:spPr>
          <a:xfrm>
            <a:off x="251455" y="2875902"/>
            <a:ext cx="8641089" cy="413596"/>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sudo dd if=fat.dd skip=2245 count=195 | hexdump -C</a:t>
            </a:r>
          </a:p>
        </p:txBody>
      </p:sp>
      <p:pic>
        <p:nvPicPr>
          <p:cNvPr id="4" name="Picture 3">
            <a:extLst>
              <a:ext uri="{FF2B5EF4-FFF2-40B4-BE49-F238E27FC236}">
                <a16:creationId xmlns:a16="http://schemas.microsoft.com/office/drawing/2014/main" id="{0B4332EC-6653-4D6D-97A4-04CDE99C3702}"/>
              </a:ext>
            </a:extLst>
          </p:cNvPr>
          <p:cNvPicPr>
            <a:picLocks noChangeAspect="1"/>
          </p:cNvPicPr>
          <p:nvPr/>
        </p:nvPicPr>
        <p:blipFill rotWithShape="1">
          <a:blip r:embed="rId3"/>
          <a:srcRect t="9538"/>
          <a:stretch/>
        </p:blipFill>
        <p:spPr>
          <a:xfrm>
            <a:off x="1660637" y="3429000"/>
            <a:ext cx="5822727" cy="1340773"/>
          </a:xfrm>
          <a:prstGeom prst="rect">
            <a:avLst/>
          </a:prstGeom>
        </p:spPr>
      </p:pic>
      <p:sp>
        <p:nvSpPr>
          <p:cNvPr id="8" name="CustomShape 1">
            <a:extLst>
              <a:ext uri="{FF2B5EF4-FFF2-40B4-BE49-F238E27FC236}">
                <a16:creationId xmlns:a16="http://schemas.microsoft.com/office/drawing/2014/main" id="{0A2CE49C-C34A-45A7-A061-DCD8A126DF2D}"/>
              </a:ext>
            </a:extLst>
          </p:cNvPr>
          <p:cNvSpPr/>
          <p:nvPr/>
        </p:nvSpPr>
        <p:spPr>
          <a:xfrm>
            <a:off x="251454" y="5014572"/>
            <a:ext cx="8641089" cy="1687886"/>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Remember that after the first 4 bytes (i.e. 0xF8FF and 0xFFFF) the values represent either:</a:t>
            </a:r>
          </a:p>
          <a:p>
            <a:pPr marL="800100" lvl="1"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The Next Cluster (0x????)</a:t>
            </a:r>
          </a:p>
          <a:p>
            <a:pPr marL="800100" lvl="1"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End of File (0xFFFF)</a:t>
            </a:r>
          </a:p>
          <a:p>
            <a:pPr marL="800100" lvl="1" indent="-342900">
              <a:buFont typeface="Wingdings" panose="05000000000000000000" pitchFamily="2" charset="2"/>
              <a:buChar char="Ø"/>
            </a:pPr>
            <a:r>
              <a:rPr lang="en-US" sz="2000" b="1" dirty="0">
                <a:solidFill>
                  <a:srgbClr val="000000"/>
                </a:solidFill>
                <a:latin typeface="Courier New" panose="02070309020205020404" pitchFamily="49" charset="0"/>
                <a:cs typeface="Courier New" panose="02070309020205020404" pitchFamily="49" charset="0"/>
              </a:rPr>
              <a:t>No Content (0x0000)</a:t>
            </a:r>
          </a:p>
        </p:txBody>
      </p:sp>
    </p:spTree>
    <p:extLst>
      <p:ext uri="{BB962C8B-B14F-4D97-AF65-F5344CB8AC3E}">
        <p14:creationId xmlns:p14="http://schemas.microsoft.com/office/powerpoint/2010/main" val="24094586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7126</TotalTime>
  <Words>3995</Words>
  <Application>Microsoft Office PowerPoint</Application>
  <PresentationFormat>On-screen Show (4:3)</PresentationFormat>
  <Paragraphs>928</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Courier New</vt:lpstr>
      <vt:lpstr>StarSymbol</vt:lpstr>
      <vt:lpstr>Times New Roman</vt:lpstr>
      <vt:lpstr>Wingdings</vt:lpstr>
      <vt:lpstr>Office Theme</vt:lpstr>
      <vt:lpstr>COMP 5350 / 6350 / 6356  Digital Forensics Spring 2019</vt:lpstr>
      <vt:lpstr>Project #1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Dump Formats and Utilities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Volatile Memory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Volatile Memory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Boot Camp Introduction</dc:title>
  <dc:creator>sjmills1</dc:creator>
  <cp:lastModifiedBy>Jason Cuneo</cp:lastModifiedBy>
  <cp:revision>353</cp:revision>
  <dcterms:modified xsi:type="dcterms:W3CDTF">2019-03-01T01:00:12Z</dcterms:modified>
</cp:coreProperties>
</file>