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Lato"/>
      <p:regular r:id="rId27"/>
      <p:bold r:id="rId28"/>
      <p:italic r:id="rId29"/>
      <p:boldItalic r:id="rId30"/>
    </p:embeddedFon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74a81740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74a81740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74a81740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74a81740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74a81740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74a81740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74a81740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74a81740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74a81740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74a81740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f829763b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f829763b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74a81740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74a81740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74a81740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74a81740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f829763b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f829763b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f829763b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f829763b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74a8174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74a8174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74a81740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74a81740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74a8174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74a8174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74a81740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74a81740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74a81740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74a81740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74a81740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74a81740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hc.auburn.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aub.ie/ehc-spring2021" TargetMode="Externa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disk-editor.org/index.html" TargetMode="External"/><Relationship Id="rId4" Type="http://schemas.openxmlformats.org/officeDocument/2006/relationships/hyperlink" Target="https://mh-nexus.de/en/hxd/" TargetMode="External"/><Relationship Id="rId5" Type="http://schemas.openxmlformats.org/officeDocument/2006/relationships/hyperlink" Target="https://marketplace.visualstudio.com/items?itemName=ms-vscode.hexeditor" TargetMode="External"/><Relationship Id="rId6" Type="http://schemas.openxmlformats.org/officeDocument/2006/relationships/hyperlink" Target="https://www.sweetscape.com/010editor/" TargetMode="External"/><Relationship Id="rId7" Type="http://schemas.openxmlformats.org/officeDocument/2006/relationships/hyperlink" Target="https://digital-forensics.sans.org/community/download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mailto:ethan.johnson@auburn.edu" TargetMode="External"/><Relationship Id="rId4" Type="http://schemas.openxmlformats.org/officeDocument/2006/relationships/hyperlink" Target="mailto:charles.harper@auburn.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Ethical Hacking Club Kickoff</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January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if I Cannot Make the Meeting</a:t>
            </a:r>
            <a:endParaRPr/>
          </a:p>
        </p:txBody>
      </p:sp>
      <p:sp>
        <p:nvSpPr>
          <p:cNvPr id="116" name="Google Shape;116;p22"/>
          <p:cNvSpPr txBox="1"/>
          <p:nvPr>
            <p:ph idx="1" type="body"/>
          </p:nvPr>
        </p:nvSpPr>
        <p:spPr>
          <a:xfrm>
            <a:off x="311700" y="1158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slide deck for each meeting will be posted in the discord</a:t>
            </a:r>
            <a:endParaRPr/>
          </a:p>
          <a:p>
            <a:pPr indent="-342900" lvl="0" marL="457200" rtl="0" algn="l">
              <a:spcBef>
                <a:spcPts val="0"/>
              </a:spcBef>
              <a:spcAft>
                <a:spcPts val="0"/>
              </a:spcAft>
              <a:buSzPts val="1800"/>
              <a:buChar char="●"/>
            </a:pPr>
            <a:r>
              <a:rPr lang="en"/>
              <a:t>Write ups</a:t>
            </a:r>
            <a:r>
              <a:rPr lang="en"/>
              <a:t> for each meeting will be posted to the website</a:t>
            </a:r>
            <a:endParaRPr/>
          </a:p>
          <a:p>
            <a:pPr indent="-342900" lvl="0" marL="457200" rtl="0" algn="l">
              <a:spcBef>
                <a:spcPts val="0"/>
              </a:spcBef>
              <a:spcAft>
                <a:spcPts val="0"/>
              </a:spcAft>
              <a:buSzPts val="1800"/>
              <a:buChar char="●"/>
            </a:pPr>
            <a:r>
              <a:rPr lang="en"/>
              <a:t>Meetings will not be recorded at this time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2400" u="sng">
                <a:solidFill>
                  <a:schemeClr val="hlink"/>
                </a:solidFill>
                <a:hlinkClick r:id="rId3"/>
              </a:rPr>
              <a:t>https://ehc.auburn.edu/</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Offensive Security vs Defensive Security</a:t>
            </a:r>
            <a:endParaRPr/>
          </a:p>
        </p:txBody>
      </p:sp>
      <p:sp>
        <p:nvSpPr>
          <p:cNvPr id="122" name="Google Shape;122;p23"/>
          <p:cNvSpPr txBox="1"/>
          <p:nvPr>
            <p:ph idx="1" type="body"/>
          </p:nvPr>
        </p:nvSpPr>
        <p:spPr>
          <a:xfrm>
            <a:off x="311700" y="1197400"/>
            <a:ext cx="3999900" cy="34164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sz="1600"/>
              <a:t>Privilege Escalation</a:t>
            </a:r>
            <a:endParaRPr sz="1600"/>
          </a:p>
          <a:p>
            <a:pPr indent="-330200" lvl="0" marL="457200" rtl="0" algn="just">
              <a:spcBef>
                <a:spcPts val="0"/>
              </a:spcBef>
              <a:spcAft>
                <a:spcPts val="0"/>
              </a:spcAft>
              <a:buSzPts val="1600"/>
              <a:buChar char="●"/>
            </a:pPr>
            <a:r>
              <a:rPr lang="en" sz="1600"/>
              <a:t>Scanning</a:t>
            </a:r>
            <a:endParaRPr sz="1600"/>
          </a:p>
          <a:p>
            <a:pPr indent="-330200" lvl="0" marL="457200" rtl="0" algn="just">
              <a:spcBef>
                <a:spcPts val="0"/>
              </a:spcBef>
              <a:spcAft>
                <a:spcPts val="0"/>
              </a:spcAft>
              <a:buSzPts val="1600"/>
              <a:buChar char="●"/>
            </a:pPr>
            <a:r>
              <a:rPr lang="en" sz="1600"/>
              <a:t>Penetration Testing</a:t>
            </a:r>
            <a:endParaRPr sz="1600"/>
          </a:p>
          <a:p>
            <a:pPr indent="-330200" lvl="0" marL="457200" rtl="0" algn="just">
              <a:spcBef>
                <a:spcPts val="0"/>
              </a:spcBef>
              <a:spcAft>
                <a:spcPts val="0"/>
              </a:spcAft>
              <a:buSzPts val="1600"/>
              <a:buChar char="●"/>
            </a:pPr>
            <a:r>
              <a:rPr lang="en" sz="1600"/>
              <a:t>Web Application Hacking</a:t>
            </a:r>
            <a:endParaRPr sz="1600"/>
          </a:p>
          <a:p>
            <a:pPr indent="-330200" lvl="0" marL="457200" rtl="0" algn="just">
              <a:spcBef>
                <a:spcPts val="0"/>
              </a:spcBef>
              <a:spcAft>
                <a:spcPts val="0"/>
              </a:spcAft>
              <a:buSzPts val="1600"/>
              <a:buChar char="●"/>
            </a:pPr>
            <a:r>
              <a:rPr lang="en" sz="1600"/>
              <a:t>PWN</a:t>
            </a:r>
            <a:endParaRPr sz="1600"/>
          </a:p>
          <a:p>
            <a:pPr indent="-330200" lvl="0" marL="457200" rtl="0" algn="just">
              <a:spcBef>
                <a:spcPts val="0"/>
              </a:spcBef>
              <a:spcAft>
                <a:spcPts val="0"/>
              </a:spcAft>
              <a:buSzPts val="1600"/>
              <a:buChar char="●"/>
            </a:pPr>
            <a:r>
              <a:rPr lang="en" sz="1600"/>
              <a:t>Video Game Hacking</a:t>
            </a:r>
            <a:endParaRPr sz="1600"/>
          </a:p>
        </p:txBody>
      </p:sp>
      <p:sp>
        <p:nvSpPr>
          <p:cNvPr id="123" name="Google Shape;123;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Digital Forensics</a:t>
            </a:r>
            <a:endParaRPr sz="1600"/>
          </a:p>
          <a:p>
            <a:pPr indent="-330200" lvl="0" marL="457200" rtl="0" algn="l">
              <a:spcBef>
                <a:spcPts val="0"/>
              </a:spcBef>
              <a:spcAft>
                <a:spcPts val="0"/>
              </a:spcAft>
              <a:buSzPts val="1600"/>
              <a:buChar char="●"/>
            </a:pPr>
            <a:r>
              <a:rPr lang="en" sz="1600"/>
              <a:t>Memory Forensics</a:t>
            </a:r>
            <a:endParaRPr sz="1600"/>
          </a:p>
          <a:p>
            <a:pPr indent="-330200" lvl="0" marL="457200" rtl="0" algn="l">
              <a:spcBef>
                <a:spcPts val="0"/>
              </a:spcBef>
              <a:spcAft>
                <a:spcPts val="0"/>
              </a:spcAft>
              <a:buSzPts val="1600"/>
              <a:buChar char="●"/>
            </a:pPr>
            <a:r>
              <a:rPr lang="en" sz="1600"/>
              <a:t>Network Forensics</a:t>
            </a:r>
            <a:endParaRPr sz="1600"/>
          </a:p>
          <a:p>
            <a:pPr indent="-330200" lvl="0" marL="457200" rtl="0" algn="l">
              <a:spcBef>
                <a:spcPts val="0"/>
              </a:spcBef>
              <a:spcAft>
                <a:spcPts val="0"/>
              </a:spcAft>
              <a:buSzPts val="1600"/>
              <a:buChar char="●"/>
            </a:pPr>
            <a:r>
              <a:rPr lang="en" sz="1600"/>
              <a:t>Reverse Engineering</a:t>
            </a:r>
            <a:endParaRPr sz="1600"/>
          </a:p>
          <a:p>
            <a:pPr indent="-330200" lvl="0" marL="457200" rtl="0" algn="l">
              <a:spcBef>
                <a:spcPts val="0"/>
              </a:spcBef>
              <a:spcAft>
                <a:spcPts val="0"/>
              </a:spcAft>
              <a:buSzPts val="1600"/>
              <a:buChar char="●"/>
            </a:pPr>
            <a:r>
              <a:rPr lang="en" sz="1600"/>
              <a:t>Code Analysis</a:t>
            </a:r>
            <a:endParaRPr sz="1600"/>
          </a:p>
          <a:p>
            <a:pPr indent="-330200" lvl="0" marL="457200" rtl="0" algn="l">
              <a:spcBef>
                <a:spcPts val="0"/>
              </a:spcBef>
              <a:spcAft>
                <a:spcPts val="0"/>
              </a:spcAft>
              <a:buSzPts val="1600"/>
              <a:buChar char="●"/>
            </a:pPr>
            <a:r>
              <a:rPr lang="en" sz="1600"/>
              <a:t>Malware Analysis</a:t>
            </a:r>
            <a:endParaRPr sz="1600"/>
          </a:p>
        </p:txBody>
      </p:sp>
      <p:pic>
        <p:nvPicPr>
          <p:cNvPr id="124" name="Google Shape;124;p23"/>
          <p:cNvPicPr preferRelativeResize="0"/>
          <p:nvPr/>
        </p:nvPicPr>
        <p:blipFill>
          <a:blip r:embed="rId3">
            <a:alphaModFix/>
          </a:blip>
          <a:stretch>
            <a:fillRect/>
          </a:stretch>
        </p:blipFill>
        <p:spPr>
          <a:xfrm>
            <a:off x="3457163" y="3972925"/>
            <a:ext cx="2229675" cy="1170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Tentative Plans for Spring 2021</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93C47D"/>
                </a:solidFill>
                <a:latin typeface="Lato"/>
                <a:ea typeface="Lato"/>
                <a:cs typeface="Lato"/>
                <a:sym typeface="Lato"/>
              </a:rPr>
              <a:t>Forensics</a:t>
            </a:r>
            <a:endParaRPr>
              <a:solidFill>
                <a:srgbClr val="93C47D"/>
              </a:solidFill>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	Disk, Memory, Network</a:t>
            </a:r>
            <a:endParaRPr>
              <a:latin typeface="Lato"/>
              <a:ea typeface="Lato"/>
              <a:cs typeface="Lato"/>
              <a:sym typeface="Lato"/>
            </a:endParaRPr>
          </a:p>
          <a:p>
            <a:pPr indent="0" lvl="0" marL="0" rtl="0" algn="l">
              <a:spcBef>
                <a:spcPts val="1200"/>
              </a:spcBef>
              <a:spcAft>
                <a:spcPts val="0"/>
              </a:spcAft>
              <a:buNone/>
            </a:pPr>
            <a:r>
              <a:rPr lang="en">
                <a:solidFill>
                  <a:srgbClr val="93C47D"/>
                </a:solidFill>
                <a:latin typeface="Lato"/>
                <a:ea typeface="Lato"/>
                <a:cs typeface="Lato"/>
                <a:sym typeface="Lato"/>
              </a:rPr>
              <a:t>Reverse Engineering</a:t>
            </a:r>
            <a:endParaRPr>
              <a:solidFill>
                <a:srgbClr val="93C47D"/>
              </a:solidFill>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	Static / Dynamic Analysis, Ghidra, Assembly Crash Course, </a:t>
            </a:r>
            <a:endParaRPr>
              <a:latin typeface="Lato"/>
              <a:ea typeface="Lato"/>
              <a:cs typeface="Lato"/>
              <a:sym typeface="Lato"/>
            </a:endParaRPr>
          </a:p>
          <a:p>
            <a:pPr indent="457200" lvl="0" marL="0" rtl="0" algn="l">
              <a:spcBef>
                <a:spcPts val="1200"/>
              </a:spcBef>
              <a:spcAft>
                <a:spcPts val="0"/>
              </a:spcAft>
              <a:buNone/>
            </a:pPr>
            <a:r>
              <a:rPr lang="en">
                <a:latin typeface="Lato"/>
                <a:ea typeface="Lato"/>
                <a:cs typeface="Lato"/>
                <a:sym typeface="Lato"/>
              </a:rPr>
              <a:t>Video Game Hacking</a:t>
            </a:r>
            <a:endParaRPr>
              <a:latin typeface="Lato"/>
              <a:ea typeface="Lato"/>
              <a:cs typeface="Lato"/>
              <a:sym typeface="Lato"/>
            </a:endParaRPr>
          </a:p>
          <a:p>
            <a:pPr indent="0" lvl="0" marL="0" rtl="0" algn="l">
              <a:spcBef>
                <a:spcPts val="1200"/>
              </a:spcBef>
              <a:spcAft>
                <a:spcPts val="0"/>
              </a:spcAft>
              <a:buNone/>
            </a:pPr>
            <a:r>
              <a:rPr lang="en">
                <a:solidFill>
                  <a:srgbClr val="93C47D"/>
                </a:solidFill>
                <a:latin typeface="Lato"/>
                <a:ea typeface="Lato"/>
                <a:cs typeface="Lato"/>
                <a:sym typeface="Lato"/>
              </a:rPr>
              <a:t>Binary Exploitation</a:t>
            </a:r>
            <a:endParaRPr>
              <a:solidFill>
                <a:srgbClr val="93C47D"/>
              </a:solidFill>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	Buffer Overflows, Format String Vulnerabilities, ASLR, ROP</a:t>
            </a:r>
            <a:endParaRPr>
              <a:latin typeface="Lato"/>
              <a:ea typeface="Lato"/>
              <a:cs typeface="Lato"/>
              <a:sym typeface="Lato"/>
            </a:endParaRPr>
          </a:p>
          <a:p>
            <a:pPr indent="0" lvl="0" marL="0" rtl="0" algn="l">
              <a:spcBef>
                <a:spcPts val="1200"/>
              </a:spcBef>
              <a:spcAft>
                <a:spcPts val="120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AUCTF 2021</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Scheduled for the beginning of May</a:t>
            </a:r>
            <a:endParaRPr sz="2000"/>
          </a:p>
          <a:p>
            <a:pPr indent="-355600" lvl="0" marL="457200" rtl="0" algn="l">
              <a:spcBef>
                <a:spcPts val="0"/>
              </a:spcBef>
              <a:spcAft>
                <a:spcPts val="0"/>
              </a:spcAft>
              <a:buSzPts val="2000"/>
              <a:buChar char="●"/>
            </a:pPr>
            <a:r>
              <a:rPr lang="en" sz="2000"/>
              <a:t>Prizes </a:t>
            </a:r>
            <a:endParaRPr sz="2000"/>
          </a:p>
          <a:p>
            <a:pPr indent="-355600" lvl="1" marL="914400" rtl="0" algn="l">
              <a:spcBef>
                <a:spcPts val="0"/>
              </a:spcBef>
              <a:spcAft>
                <a:spcPts val="0"/>
              </a:spcAft>
              <a:buSzPts val="2000"/>
              <a:buChar char="○"/>
            </a:pPr>
            <a:r>
              <a:rPr lang="en" sz="1600"/>
              <a:t>TBD</a:t>
            </a:r>
            <a:endParaRPr sz="2000"/>
          </a:p>
          <a:p>
            <a:pPr indent="-355600" lvl="0" marL="457200" rtl="0" algn="l">
              <a:spcBef>
                <a:spcPts val="0"/>
              </a:spcBef>
              <a:spcAft>
                <a:spcPts val="0"/>
              </a:spcAft>
              <a:buSzPts val="2000"/>
              <a:buChar char="●"/>
            </a:pPr>
            <a:r>
              <a:rPr lang="en" sz="2000"/>
              <a:t>Club participation will help prepare you for the challenges</a:t>
            </a:r>
            <a:endParaRPr sz="2000"/>
          </a:p>
          <a:p>
            <a:pPr indent="-355600" lvl="0" marL="457200" rtl="0" algn="l">
              <a:spcBef>
                <a:spcPts val="0"/>
              </a:spcBef>
              <a:spcAft>
                <a:spcPts val="0"/>
              </a:spcAft>
              <a:buSzPts val="2000"/>
              <a:buChar char="●"/>
            </a:pPr>
            <a:r>
              <a:rPr lang="en" sz="2000"/>
              <a:t>Categories include but not limited to:</a:t>
            </a:r>
            <a:endParaRPr sz="2000"/>
          </a:p>
          <a:p>
            <a:pPr indent="-330200" lvl="1" marL="914400" rtl="0" algn="l">
              <a:spcBef>
                <a:spcPts val="0"/>
              </a:spcBef>
              <a:spcAft>
                <a:spcPts val="0"/>
              </a:spcAft>
              <a:buSzPts val="1600"/>
              <a:buChar char="○"/>
            </a:pPr>
            <a:r>
              <a:rPr lang="en" sz="1600"/>
              <a:t>Web</a:t>
            </a:r>
            <a:endParaRPr sz="1600"/>
          </a:p>
          <a:p>
            <a:pPr indent="-330200" lvl="1" marL="914400" rtl="0" algn="l">
              <a:spcBef>
                <a:spcPts val="0"/>
              </a:spcBef>
              <a:spcAft>
                <a:spcPts val="0"/>
              </a:spcAft>
              <a:buSzPts val="1600"/>
              <a:buChar char="○"/>
            </a:pPr>
            <a:r>
              <a:rPr lang="en" sz="1600"/>
              <a:t>Bash</a:t>
            </a:r>
            <a:endParaRPr sz="1600"/>
          </a:p>
          <a:p>
            <a:pPr indent="-330200" lvl="1" marL="914400" rtl="0" algn="l">
              <a:spcBef>
                <a:spcPts val="0"/>
              </a:spcBef>
              <a:spcAft>
                <a:spcPts val="0"/>
              </a:spcAft>
              <a:buSzPts val="1600"/>
              <a:buChar char="○"/>
            </a:pPr>
            <a:r>
              <a:rPr lang="en" sz="1600"/>
              <a:t>Forensics</a:t>
            </a:r>
            <a:endParaRPr sz="1600"/>
          </a:p>
          <a:p>
            <a:pPr indent="-330200" lvl="1" marL="914400" rtl="0" algn="l">
              <a:spcBef>
                <a:spcPts val="0"/>
              </a:spcBef>
              <a:spcAft>
                <a:spcPts val="0"/>
              </a:spcAft>
              <a:buSzPts val="1600"/>
              <a:buChar char="○"/>
            </a:pPr>
            <a:r>
              <a:rPr lang="en" sz="1600"/>
              <a:t>Reversing</a:t>
            </a:r>
            <a:endParaRPr sz="1600"/>
          </a:p>
        </p:txBody>
      </p:sp>
      <p:pic>
        <p:nvPicPr>
          <p:cNvPr id="137" name="Google Shape;137;p25"/>
          <p:cNvPicPr preferRelativeResize="0"/>
          <p:nvPr/>
        </p:nvPicPr>
        <p:blipFill>
          <a:blip r:embed="rId3">
            <a:alphaModFix/>
          </a:blip>
          <a:stretch>
            <a:fillRect/>
          </a:stretch>
        </p:blipFill>
        <p:spPr>
          <a:xfrm>
            <a:off x="6817575" y="43025"/>
            <a:ext cx="2086625" cy="2086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Plans for Spring 2021</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93C47D"/>
                </a:solidFill>
              </a:rPr>
              <a:t>Member talks</a:t>
            </a:r>
            <a:r>
              <a:rPr lang="en"/>
              <a:t> - can be about anything cyber / computer related, reach out to an admin to schedule a time/meeting</a:t>
            </a:r>
            <a:endParaRPr/>
          </a:p>
          <a:p>
            <a:pPr indent="-342900" lvl="0" marL="457200" rtl="0" algn="l">
              <a:spcBef>
                <a:spcPts val="0"/>
              </a:spcBef>
              <a:spcAft>
                <a:spcPts val="0"/>
              </a:spcAft>
              <a:buSzPts val="1800"/>
              <a:buChar char="●"/>
            </a:pPr>
            <a:r>
              <a:rPr lang="en">
                <a:solidFill>
                  <a:srgbClr val="93C47D"/>
                </a:solidFill>
              </a:rPr>
              <a:t>Club Projects</a:t>
            </a:r>
            <a:r>
              <a:rPr lang="en"/>
              <a:t> - the attack defense project is actively being worked on, any other projects that members show interest in</a:t>
            </a:r>
            <a:endParaRPr/>
          </a:p>
          <a:p>
            <a:pPr indent="-342900" lvl="0" marL="457200" rtl="0" algn="l">
              <a:spcBef>
                <a:spcPts val="0"/>
              </a:spcBef>
              <a:spcAft>
                <a:spcPts val="0"/>
              </a:spcAft>
              <a:buSzPts val="1800"/>
              <a:buChar char="●"/>
            </a:pPr>
            <a:r>
              <a:rPr lang="en">
                <a:solidFill>
                  <a:srgbClr val="93C47D"/>
                </a:solidFill>
              </a:rPr>
              <a:t>Cybersecurity Events</a:t>
            </a:r>
            <a:r>
              <a:rPr lang="en"/>
              <a:t> - if you have a CTF you would like to participate in as a club reach out to an admin and we will try to organize a club team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506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Survey</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u="sng">
                <a:solidFill>
                  <a:schemeClr val="hlink"/>
                </a:solidFill>
                <a:hlinkClick r:id="rId3"/>
              </a:rPr>
              <a:t>https://aub.ie/ehc-spring2021</a:t>
            </a:r>
            <a:endParaRPr/>
          </a:p>
        </p:txBody>
      </p:sp>
      <p:pic>
        <p:nvPicPr>
          <p:cNvPr id="150" name="Google Shape;150;p27"/>
          <p:cNvPicPr preferRelativeResize="0"/>
          <p:nvPr/>
        </p:nvPicPr>
        <p:blipFill>
          <a:blip r:embed="rId4">
            <a:alphaModFix/>
          </a:blip>
          <a:stretch>
            <a:fillRect/>
          </a:stretch>
        </p:blipFill>
        <p:spPr>
          <a:xfrm>
            <a:off x="3246825" y="1810650"/>
            <a:ext cx="2650350" cy="2650350"/>
          </a:xfrm>
          <a:prstGeom prst="rect">
            <a:avLst/>
          </a:prstGeom>
          <a:noFill/>
          <a:ln>
            <a:noFill/>
          </a:ln>
        </p:spPr>
      </p:pic>
      <p:sp>
        <p:nvSpPr>
          <p:cNvPr id="151" name="Google Shape;151;p27"/>
          <p:cNvSpPr txBox="1"/>
          <p:nvPr/>
        </p:nvSpPr>
        <p:spPr>
          <a:xfrm>
            <a:off x="6651475" y="1089350"/>
            <a:ext cx="3234300" cy="37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25600">
                <a:latin typeface="Lato"/>
                <a:ea typeface="Lato"/>
                <a:cs typeface="Lato"/>
                <a:sym typeface="Lato"/>
              </a:rPr>
              <a:t>?</a:t>
            </a:r>
            <a:endParaRPr sz="256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for Next Week</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Required</a:t>
            </a:r>
            <a:endParaRPr/>
          </a:p>
          <a:p>
            <a:pPr indent="-317500" lvl="1" marL="914400" rtl="0" algn="l">
              <a:spcBef>
                <a:spcPts val="0"/>
              </a:spcBef>
              <a:spcAft>
                <a:spcPts val="0"/>
              </a:spcAft>
              <a:buSzPts val="1400"/>
              <a:buChar char="○"/>
            </a:pPr>
            <a:r>
              <a:rPr lang="en" u="sng">
                <a:solidFill>
                  <a:schemeClr val="hlink"/>
                </a:solidFill>
                <a:hlinkClick r:id="rId3"/>
              </a:rPr>
              <a:t>Active Disk Editor</a:t>
            </a:r>
            <a:endParaRPr/>
          </a:p>
          <a:p>
            <a:pPr indent="-317500" lvl="1" marL="914400" rtl="0" algn="l">
              <a:spcBef>
                <a:spcPts val="0"/>
              </a:spcBef>
              <a:spcAft>
                <a:spcPts val="0"/>
              </a:spcAft>
              <a:buSzPts val="1400"/>
              <a:buChar char="○"/>
            </a:pPr>
            <a:r>
              <a:rPr lang="en"/>
              <a:t>A hex editor of choice</a:t>
            </a:r>
            <a:endParaRPr/>
          </a:p>
          <a:p>
            <a:pPr indent="-317500" lvl="2" marL="1371600" rtl="0" algn="l">
              <a:spcBef>
                <a:spcPts val="0"/>
              </a:spcBef>
              <a:spcAft>
                <a:spcPts val="0"/>
              </a:spcAft>
              <a:buSzPts val="1400"/>
              <a:buChar char="■"/>
            </a:pPr>
            <a:r>
              <a:rPr lang="en" u="sng">
                <a:solidFill>
                  <a:schemeClr val="hlink"/>
                </a:solidFill>
                <a:hlinkClick r:id="rId4"/>
              </a:rPr>
              <a:t>HxD</a:t>
            </a:r>
            <a:endParaRPr/>
          </a:p>
          <a:p>
            <a:pPr indent="-317500" lvl="2" marL="1371600" rtl="0" algn="l">
              <a:spcBef>
                <a:spcPts val="0"/>
              </a:spcBef>
              <a:spcAft>
                <a:spcPts val="0"/>
              </a:spcAft>
              <a:buSzPts val="1400"/>
              <a:buChar char="■"/>
            </a:pPr>
            <a:r>
              <a:rPr lang="en" u="sng">
                <a:solidFill>
                  <a:schemeClr val="hlink"/>
                </a:solidFill>
                <a:hlinkClick r:id="rId5"/>
              </a:rPr>
              <a:t>Visual Studio Code - Hex Editor Extension</a:t>
            </a:r>
            <a:endParaRPr/>
          </a:p>
          <a:p>
            <a:pPr indent="-317500" lvl="2" marL="1371600" rtl="0" algn="l">
              <a:spcBef>
                <a:spcPts val="0"/>
              </a:spcBef>
              <a:spcAft>
                <a:spcPts val="0"/>
              </a:spcAft>
              <a:buSzPts val="1400"/>
              <a:buChar char="■"/>
            </a:pPr>
            <a:r>
              <a:rPr lang="en" u="sng">
                <a:solidFill>
                  <a:schemeClr val="hlink"/>
                </a:solidFill>
                <a:hlinkClick r:id="rId6"/>
              </a:rPr>
              <a:t>010 Editor (Not Free)</a:t>
            </a:r>
            <a:endParaRPr/>
          </a:p>
          <a:p>
            <a:pPr indent="-342900" lvl="0" marL="457200" rtl="0" algn="l">
              <a:spcBef>
                <a:spcPts val="0"/>
              </a:spcBef>
              <a:spcAft>
                <a:spcPts val="0"/>
              </a:spcAft>
              <a:buSzPts val="1800"/>
              <a:buChar char="●"/>
            </a:pPr>
            <a:r>
              <a:rPr lang="en"/>
              <a:t>Optional (but useful)</a:t>
            </a:r>
            <a:endParaRPr/>
          </a:p>
          <a:p>
            <a:pPr indent="-317500" lvl="1" marL="914400" rtl="0" algn="l">
              <a:spcBef>
                <a:spcPts val="0"/>
              </a:spcBef>
              <a:spcAft>
                <a:spcPts val="0"/>
              </a:spcAft>
              <a:buSzPts val="1400"/>
              <a:buChar char="○"/>
            </a:pPr>
            <a:r>
              <a:rPr lang="en" u="sng">
                <a:solidFill>
                  <a:schemeClr val="accent5"/>
                </a:solidFill>
                <a:hlinkClick r:id="rId7">
                  <a:extLst>
                    <a:ext uri="{A12FA001-AC4F-418D-AE19-62706E023703}">
                      <ahyp:hlinkClr val="tx"/>
                    </a:ext>
                  </a:extLst>
                </a:hlinkClick>
              </a:rPr>
              <a:t>SANS Forensics VM</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25"/>
            <a:ext cx="8520600" cy="514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0"/>
              <a:t>WELCOME!</a:t>
            </a:r>
            <a:endParaRPr sz="1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Leadership</a:t>
            </a:r>
            <a:endParaRPr/>
          </a:p>
        </p:txBody>
      </p:sp>
      <p:sp>
        <p:nvSpPr>
          <p:cNvPr id="71" name="Google Shape;71;p1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700">
                <a:solidFill>
                  <a:srgbClr val="93C47D"/>
                </a:solidFill>
              </a:rPr>
              <a:t>President </a:t>
            </a:r>
            <a:r>
              <a:rPr lang="en" sz="1700"/>
              <a:t>- Charles Harper</a:t>
            </a:r>
            <a:endParaRPr sz="1700"/>
          </a:p>
          <a:p>
            <a:pPr indent="0" lvl="0" marL="0" rtl="0" algn="l">
              <a:lnSpc>
                <a:spcPct val="105000"/>
              </a:lnSpc>
              <a:spcBef>
                <a:spcPts val="1200"/>
              </a:spcBef>
              <a:spcAft>
                <a:spcPts val="0"/>
              </a:spcAft>
              <a:buNone/>
            </a:pPr>
            <a:r>
              <a:rPr lang="en" sz="1700">
                <a:solidFill>
                  <a:srgbClr val="93C47D"/>
                </a:solidFill>
              </a:rPr>
              <a:t>Vice President</a:t>
            </a:r>
            <a:r>
              <a:rPr lang="en" sz="1700"/>
              <a:t> - Ethan Johnson</a:t>
            </a:r>
            <a:endParaRPr sz="1700"/>
          </a:p>
          <a:p>
            <a:pPr indent="0" lvl="0" marL="0" marR="0" rtl="0" algn="l">
              <a:lnSpc>
                <a:spcPct val="105000"/>
              </a:lnSpc>
              <a:spcBef>
                <a:spcPts val="1200"/>
              </a:spcBef>
              <a:spcAft>
                <a:spcPts val="0"/>
              </a:spcAft>
              <a:buNone/>
            </a:pPr>
            <a:r>
              <a:rPr lang="en" sz="1700">
                <a:solidFill>
                  <a:srgbClr val="93C47D"/>
                </a:solidFill>
              </a:rPr>
              <a:t>Treasurer</a:t>
            </a:r>
            <a:r>
              <a:rPr lang="en" sz="1700"/>
              <a:t> - </a:t>
            </a:r>
            <a:r>
              <a:rPr b="1" lang="en" sz="1700">
                <a:solidFill>
                  <a:srgbClr val="E06666"/>
                </a:solidFill>
              </a:rPr>
              <a:t>TBD</a:t>
            </a:r>
            <a:endParaRPr b="1" sz="1700">
              <a:solidFill>
                <a:srgbClr val="E06666"/>
              </a:solidFill>
            </a:endParaRPr>
          </a:p>
          <a:p>
            <a:pPr indent="0" lvl="0" marL="0" marR="0" rtl="0" algn="l">
              <a:lnSpc>
                <a:spcPct val="105000"/>
              </a:lnSpc>
              <a:spcBef>
                <a:spcPts val="1200"/>
              </a:spcBef>
              <a:spcAft>
                <a:spcPts val="0"/>
              </a:spcAft>
              <a:buNone/>
            </a:pPr>
            <a:r>
              <a:rPr lang="en" sz="1700">
                <a:solidFill>
                  <a:srgbClr val="93C47D"/>
                </a:solidFill>
              </a:rPr>
              <a:t>Secretary</a:t>
            </a:r>
            <a:r>
              <a:rPr lang="en" sz="1700"/>
              <a:t> - Jonathan Aldridge</a:t>
            </a:r>
            <a:endParaRPr sz="1700"/>
          </a:p>
          <a:p>
            <a:pPr indent="0" lvl="0" marL="0" rtl="0" algn="l">
              <a:lnSpc>
                <a:spcPct val="105000"/>
              </a:lnSpc>
              <a:spcBef>
                <a:spcPts val="1200"/>
              </a:spcBef>
              <a:spcAft>
                <a:spcPts val="0"/>
              </a:spcAft>
              <a:buNone/>
            </a:pPr>
            <a:r>
              <a:rPr lang="en" sz="1700">
                <a:solidFill>
                  <a:srgbClr val="93C47D"/>
                </a:solidFill>
              </a:rPr>
              <a:t>Public Relations</a:t>
            </a:r>
            <a:r>
              <a:rPr lang="en" sz="1700"/>
              <a:t> - Vicki McLendon</a:t>
            </a:r>
            <a:endParaRPr sz="1700"/>
          </a:p>
          <a:p>
            <a:pPr indent="0" lvl="0" marL="0" rtl="0" algn="l">
              <a:lnSpc>
                <a:spcPct val="105000"/>
              </a:lnSpc>
              <a:spcBef>
                <a:spcPts val="1200"/>
              </a:spcBef>
              <a:spcAft>
                <a:spcPts val="0"/>
              </a:spcAft>
              <a:buNone/>
            </a:pPr>
            <a:r>
              <a:rPr lang="en" sz="1700">
                <a:solidFill>
                  <a:srgbClr val="93C47D"/>
                </a:solidFill>
              </a:rPr>
              <a:t>Web Manager</a:t>
            </a:r>
            <a:r>
              <a:rPr lang="en" sz="1700"/>
              <a:t> - </a:t>
            </a:r>
            <a:r>
              <a:rPr b="1" lang="en" sz="1700">
                <a:solidFill>
                  <a:srgbClr val="E06666"/>
                </a:solidFill>
              </a:rPr>
              <a:t>TBD</a:t>
            </a:r>
            <a:endParaRPr b="1" sz="1700">
              <a:solidFill>
                <a:srgbClr val="E06666"/>
              </a:solidFill>
            </a:endParaRPr>
          </a:p>
          <a:p>
            <a:pPr indent="0" lvl="0" marL="0" rtl="0" algn="l">
              <a:lnSpc>
                <a:spcPct val="105000"/>
              </a:lnSpc>
              <a:spcBef>
                <a:spcPts val="1200"/>
              </a:spcBef>
              <a:spcAft>
                <a:spcPts val="0"/>
              </a:spcAft>
              <a:buNone/>
            </a:pPr>
            <a:r>
              <a:rPr lang="en" sz="1700">
                <a:solidFill>
                  <a:srgbClr val="93C47D"/>
                </a:solidFill>
              </a:rPr>
              <a:t>Technical Leads</a:t>
            </a:r>
            <a:r>
              <a:rPr lang="en" sz="1700"/>
              <a:t> - Jordan Sosnowski, Zachary Leggett</a:t>
            </a:r>
            <a:endParaRPr sz="1700"/>
          </a:p>
          <a:p>
            <a:pPr indent="0" lvl="0" marL="0" rtl="0" algn="l">
              <a:lnSpc>
                <a:spcPct val="105000"/>
              </a:lnSpc>
              <a:spcBef>
                <a:spcPts val="1200"/>
              </a:spcBef>
              <a:spcAft>
                <a:spcPts val="0"/>
              </a:spcAft>
              <a:buNone/>
            </a:pPr>
            <a:r>
              <a:rPr lang="en" sz="1700">
                <a:solidFill>
                  <a:srgbClr val="93C47D"/>
                </a:solidFill>
              </a:rPr>
              <a:t>Group Lead</a:t>
            </a:r>
            <a:r>
              <a:rPr lang="en" sz="1700"/>
              <a:t> - Tripp Isbell</a:t>
            </a:r>
            <a:endParaRPr sz="1700"/>
          </a:p>
          <a:p>
            <a:pPr indent="0" lvl="0" marL="0" rtl="0" algn="l">
              <a:lnSpc>
                <a:spcPct val="105000"/>
              </a:lnSpc>
              <a:spcBef>
                <a:spcPts val="1200"/>
              </a:spcBef>
              <a:spcAft>
                <a:spcPts val="1200"/>
              </a:spcAft>
              <a:buNone/>
            </a:pPr>
            <a:r>
              <a:rPr lang="en" sz="1700">
                <a:solidFill>
                  <a:srgbClr val="93C47D"/>
                </a:solidFill>
              </a:rPr>
              <a:t>Faculty Advisor</a:t>
            </a:r>
            <a:r>
              <a:rPr lang="en" sz="1700"/>
              <a:t> - Dr. Tauritz</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Needed Positions</a:t>
            </a:r>
            <a:endParaRPr/>
          </a:p>
        </p:txBody>
      </p:sp>
      <p:sp>
        <p:nvSpPr>
          <p:cNvPr id="77" name="Google Shape;77;p1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93C47D"/>
                </a:solidFill>
              </a:rPr>
              <a:t>Treasurer </a:t>
            </a:r>
            <a:r>
              <a:rPr lang="en"/>
              <a:t>- is responsible for managing sponsor relationships and creating new sponsor relationships, as well as, handling interactions with the university on how and when money can be spent. Experience interacting with companies/sponsors and interacting with university financial officials may be useful but is not required.</a:t>
            </a:r>
            <a:endParaRPr/>
          </a:p>
          <a:p>
            <a:pPr indent="0" lvl="0" marL="0" rtl="0" algn="l">
              <a:spcBef>
                <a:spcPts val="1200"/>
              </a:spcBef>
              <a:spcAft>
                <a:spcPts val="0"/>
              </a:spcAft>
              <a:buNone/>
            </a:pPr>
            <a:r>
              <a:rPr lang="en">
                <a:solidFill>
                  <a:srgbClr val="93C47D"/>
                </a:solidFill>
              </a:rPr>
              <a:t>Web Manager</a:t>
            </a:r>
            <a:r>
              <a:rPr lang="en"/>
              <a:t> - </a:t>
            </a:r>
            <a:r>
              <a:rPr lang="en"/>
              <a:t>is responsible for posting the weekly write ups, event updates, and also general club information to the website. They would also be actively working to improve the appearance and functionality of the website as they and the other club officers see fit. Experience in using jekyll/web development would be useful but is not required.</a:t>
            </a:r>
            <a:endParaRPr/>
          </a:p>
          <a:p>
            <a:pPr indent="0" lvl="0" marL="0" rtl="0" algn="l">
              <a:spcBef>
                <a:spcPts val="1200"/>
              </a:spcBef>
              <a:spcAft>
                <a:spcPts val="1200"/>
              </a:spcAft>
              <a:buNone/>
            </a:pPr>
            <a:r>
              <a:rPr lang="en"/>
              <a:t>Contact - </a:t>
            </a:r>
            <a:r>
              <a:rPr lang="en" u="sng">
                <a:solidFill>
                  <a:schemeClr val="hlink"/>
                </a:solidFill>
                <a:hlinkClick r:id="rId3"/>
              </a:rPr>
              <a:t>ethan.johnson@auburn.edu</a:t>
            </a:r>
            <a:r>
              <a:rPr lang="en"/>
              <a:t> or </a:t>
            </a:r>
            <a:r>
              <a:rPr lang="en" u="sng">
                <a:solidFill>
                  <a:schemeClr val="hlink"/>
                </a:solidFill>
                <a:hlinkClick r:id="rId4"/>
              </a:rPr>
              <a:t>charles.harper@auburn.edu</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T-Shirt Competition Update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431800" lvl="0" marL="457200" rtl="0" algn="l">
              <a:spcBef>
                <a:spcPts val="0"/>
              </a:spcBef>
              <a:spcAft>
                <a:spcPts val="0"/>
              </a:spcAft>
              <a:buSzPts val="3200"/>
              <a:buChar char="●"/>
            </a:pPr>
            <a:r>
              <a:rPr lang="en" sz="3200"/>
              <a:t>Have not received many applications</a:t>
            </a:r>
            <a:endParaRPr sz="3200"/>
          </a:p>
          <a:p>
            <a:pPr indent="-431800" lvl="0" marL="457200" rtl="0" algn="l">
              <a:spcBef>
                <a:spcPts val="0"/>
              </a:spcBef>
              <a:spcAft>
                <a:spcPts val="0"/>
              </a:spcAft>
              <a:buSzPts val="3200"/>
              <a:buChar char="●"/>
            </a:pPr>
            <a:r>
              <a:rPr lang="en" sz="3200"/>
              <a:t>Pushing back a month</a:t>
            </a:r>
            <a:endParaRPr sz="3200"/>
          </a:p>
          <a:p>
            <a:pPr indent="-431800" lvl="0" marL="457200" rtl="0" algn="l">
              <a:spcBef>
                <a:spcPts val="0"/>
              </a:spcBef>
              <a:spcAft>
                <a:spcPts val="0"/>
              </a:spcAft>
              <a:buSzPts val="3200"/>
              <a:buChar char="●"/>
            </a:pPr>
            <a:r>
              <a:rPr lang="en" sz="3200"/>
              <a:t>Keeping sending in your submissions</a:t>
            </a:r>
            <a:endParaRPr sz="3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235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Hacker Spectrum	</a:t>
            </a:r>
            <a:endParaRPr/>
          </a:p>
        </p:txBody>
      </p:sp>
      <p:pic>
        <p:nvPicPr>
          <p:cNvPr id="89" name="Google Shape;89;p18"/>
          <p:cNvPicPr preferRelativeResize="0"/>
          <p:nvPr/>
        </p:nvPicPr>
        <p:blipFill rotWithShape="1">
          <a:blip r:embed="rId3">
            <a:alphaModFix/>
          </a:blip>
          <a:srcRect b="0" l="4393" r="51231" t="27351"/>
          <a:stretch/>
        </p:blipFill>
        <p:spPr>
          <a:xfrm>
            <a:off x="3347675" y="2185650"/>
            <a:ext cx="2718125" cy="152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Warning</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600"/>
              </a:spcAft>
              <a:buNone/>
            </a:pPr>
            <a:r>
              <a:rPr lang="en" sz="2200">
                <a:latin typeface="Proxima Nova"/>
                <a:ea typeface="Proxima Nova"/>
                <a:cs typeface="Proxima Nova"/>
                <a:sym typeface="Proxima Nova"/>
              </a:rPr>
              <a:t>For this club, </a:t>
            </a:r>
            <a:r>
              <a:rPr b="1" lang="en" sz="2200">
                <a:solidFill>
                  <a:srgbClr val="FF0000"/>
                </a:solidFill>
                <a:latin typeface="Proxima Nova"/>
                <a:ea typeface="Proxima Nova"/>
                <a:cs typeface="Proxima Nova"/>
                <a:sym typeface="Proxima Nova"/>
              </a:rPr>
              <a:t>DO NOT</a:t>
            </a:r>
            <a:r>
              <a:rPr lang="en" sz="2200">
                <a:latin typeface="Proxima Nova"/>
                <a:ea typeface="Proxima Nova"/>
                <a:cs typeface="Proxima Nova"/>
                <a:sym typeface="Proxima Nova"/>
              </a:rPr>
              <a:t> </a:t>
            </a:r>
            <a:r>
              <a:rPr lang="en" sz="2200" u="sng">
                <a:latin typeface="Proxima Nova"/>
                <a:ea typeface="Proxima Nova"/>
                <a:cs typeface="Proxima Nova"/>
                <a:sym typeface="Proxima Nova"/>
              </a:rPr>
              <a:t>hack, probe, prod, or analyze</a:t>
            </a:r>
            <a:r>
              <a:rPr lang="en" sz="2200">
                <a:latin typeface="Proxima Nova"/>
                <a:ea typeface="Proxima Nova"/>
                <a:cs typeface="Proxima Nova"/>
                <a:sym typeface="Proxima Nova"/>
              </a:rPr>
              <a:t> any system unless given </a:t>
            </a:r>
            <a:r>
              <a:rPr b="1" lang="en" sz="2200">
                <a:latin typeface="Proxima Nova"/>
                <a:ea typeface="Proxima Nova"/>
                <a:cs typeface="Proxima Nova"/>
                <a:sym typeface="Proxima Nova"/>
              </a:rPr>
              <a:t>explicit</a:t>
            </a:r>
            <a:r>
              <a:rPr lang="en" sz="2200">
                <a:latin typeface="Proxima Nova"/>
                <a:ea typeface="Proxima Nova"/>
                <a:cs typeface="Proxima Nova"/>
                <a:sym typeface="Proxima Nova"/>
              </a:rPr>
              <a:t> (preferably written) permission by the </a:t>
            </a:r>
            <a:r>
              <a:rPr b="1" lang="en" sz="2200">
                <a:latin typeface="Proxima Nova"/>
                <a:ea typeface="Proxima Nova"/>
                <a:cs typeface="Proxima Nova"/>
                <a:sym typeface="Proxima Nova"/>
              </a:rPr>
              <a:t>owner</a:t>
            </a:r>
            <a:r>
              <a:rPr lang="en" sz="2200">
                <a:latin typeface="Proxima Nova"/>
                <a:ea typeface="Proxima Nova"/>
                <a:cs typeface="Proxima Nova"/>
                <a:sym typeface="Proxima Nova"/>
              </a:rPr>
              <a:t> of the 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Choose Cybersecurity</a:t>
            </a:r>
            <a:endParaRPr/>
          </a:p>
        </p:txBody>
      </p:sp>
      <p:sp>
        <p:nvSpPr>
          <p:cNvPr id="101" name="Google Shape;101;p2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accent3"/>
              </a:buClr>
              <a:buSzPts val="1800"/>
              <a:buFont typeface="Proxima Nova"/>
              <a:buChar char="●"/>
            </a:pPr>
            <a:r>
              <a:rPr lang="en">
                <a:latin typeface="Proxima Nova"/>
                <a:ea typeface="Proxima Nova"/>
                <a:cs typeface="Proxima Nova"/>
                <a:sym typeface="Proxima Nova"/>
              </a:rPr>
              <a:t>Worldwide spending on cybersecurity is forecasted to reach </a:t>
            </a:r>
            <a:r>
              <a:rPr lang="en" u="sng">
                <a:latin typeface="Proxima Nova"/>
                <a:ea typeface="Proxima Nova"/>
                <a:cs typeface="Proxima Nova"/>
                <a:sym typeface="Proxima Nova"/>
              </a:rPr>
              <a:t>$170.4 billion</a:t>
            </a:r>
            <a:r>
              <a:rPr lang="en">
                <a:latin typeface="Proxima Nova"/>
                <a:ea typeface="Proxima Nova"/>
                <a:cs typeface="Proxima Nova"/>
                <a:sym typeface="Proxima Nova"/>
              </a:rPr>
              <a:t> in 2022. </a:t>
            </a:r>
            <a:endParaRPr>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a:latin typeface="Proxima Nova"/>
                <a:ea typeface="Proxima Nova"/>
                <a:cs typeface="Proxima Nova"/>
                <a:sym typeface="Proxima Nova"/>
              </a:rPr>
              <a:t>Only </a:t>
            </a:r>
            <a:r>
              <a:rPr lang="en" u="sng">
                <a:latin typeface="Proxima Nova"/>
                <a:ea typeface="Proxima Nova"/>
                <a:cs typeface="Proxima Nova"/>
                <a:sym typeface="Proxima Nova"/>
              </a:rPr>
              <a:t>5%</a:t>
            </a:r>
            <a:r>
              <a:rPr lang="en">
                <a:latin typeface="Proxima Nova"/>
                <a:ea typeface="Proxima Nova"/>
                <a:cs typeface="Proxima Nova"/>
                <a:sym typeface="Proxima Nova"/>
              </a:rPr>
              <a:t> of companies’ folders are properly protected, on average. </a:t>
            </a:r>
            <a:endParaRPr>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a:latin typeface="Proxima Nova"/>
                <a:ea typeface="Proxima Nova"/>
                <a:cs typeface="Proxima Nova"/>
                <a:sym typeface="Proxima Nova"/>
              </a:rPr>
              <a:t>Security breaches have increased by 11% since 2018 and 67% since 2014.</a:t>
            </a:r>
            <a:endParaRPr>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a:latin typeface="Proxima Nova"/>
                <a:ea typeface="Proxima Nova"/>
                <a:cs typeface="Proxima Nova"/>
                <a:sym typeface="Proxima Nova"/>
              </a:rPr>
              <a:t>Damage related to cybercrime is projected to hit </a:t>
            </a:r>
            <a:r>
              <a:rPr lang="en" u="sng">
                <a:latin typeface="Proxima Nova"/>
                <a:ea typeface="Proxima Nova"/>
                <a:cs typeface="Proxima Nova"/>
                <a:sym typeface="Proxima Nova"/>
              </a:rPr>
              <a:t>$6 trillion</a:t>
            </a:r>
            <a:r>
              <a:rPr lang="en">
                <a:latin typeface="Proxima Nova"/>
                <a:ea typeface="Proxima Nova"/>
                <a:cs typeface="Proxima Nova"/>
                <a:sym typeface="Proxima Nova"/>
              </a:rPr>
              <a:t> annually by 2021. </a:t>
            </a:r>
            <a:endParaRPr>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a:latin typeface="Proxima Nova"/>
                <a:ea typeface="Proxima Nova"/>
                <a:cs typeface="Proxima Nova"/>
                <a:sym typeface="Proxima Nova"/>
              </a:rPr>
              <a:t>By 2021, it’s projected that there will be </a:t>
            </a:r>
            <a:r>
              <a:rPr lang="en" u="sng">
                <a:latin typeface="Proxima Nova"/>
                <a:ea typeface="Proxima Nova"/>
                <a:cs typeface="Proxima Nova"/>
                <a:sym typeface="Proxima Nova"/>
              </a:rPr>
              <a:t>3.5 million </a:t>
            </a:r>
            <a:r>
              <a:rPr b="1" lang="en" u="sng">
                <a:latin typeface="Proxima Nova"/>
                <a:ea typeface="Proxima Nova"/>
                <a:cs typeface="Proxima Nova"/>
                <a:sym typeface="Proxima Nova"/>
              </a:rPr>
              <a:t>unfilled</a:t>
            </a:r>
            <a:r>
              <a:rPr lang="en">
                <a:latin typeface="Proxima Nova"/>
                <a:ea typeface="Proxima Nova"/>
                <a:cs typeface="Proxima Nova"/>
                <a:sym typeface="Proxima Nova"/>
              </a:rPr>
              <a:t> cybersecurity jobs globally. </a:t>
            </a:r>
            <a:endParaRPr>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a:latin typeface="Proxima Nova"/>
                <a:ea typeface="Proxima Nova"/>
                <a:cs typeface="Proxima Nova"/>
                <a:sym typeface="Proxima Nova"/>
              </a:rPr>
              <a:t>The cybersecurity unemployment rate is </a:t>
            </a:r>
            <a:r>
              <a:rPr lang="en" u="sng">
                <a:latin typeface="Proxima Nova"/>
                <a:ea typeface="Proxima Nova"/>
                <a:cs typeface="Proxima Nova"/>
                <a:sym typeface="Proxima Nova"/>
              </a:rPr>
              <a:t>0%</a:t>
            </a:r>
            <a:r>
              <a:rPr lang="en">
                <a:latin typeface="Proxima Nova"/>
                <a:ea typeface="Proxima Nova"/>
                <a:cs typeface="Proxima Nova"/>
                <a:sym typeface="Proxima Nova"/>
              </a:rPr>
              <a:t> and is projected to remain there through the end of 2021.</a:t>
            </a:r>
            <a:endParaRPr>
              <a:latin typeface="Proxima Nova"/>
              <a:ea typeface="Proxima Nova"/>
              <a:cs typeface="Proxima Nova"/>
              <a:sym typeface="Proxima Nova"/>
            </a:endParaRPr>
          </a:p>
          <a:p>
            <a:pPr indent="-342900" lvl="0" marL="457200" rtl="0" algn="l">
              <a:spcBef>
                <a:spcPts val="0"/>
              </a:spcBef>
              <a:spcAft>
                <a:spcPts val="0"/>
              </a:spcAft>
              <a:buClr>
                <a:schemeClr val="accent3"/>
              </a:buClr>
              <a:buSzPts val="1800"/>
              <a:buFont typeface="Proxima Nova"/>
              <a:buChar char="●"/>
            </a:pPr>
            <a:r>
              <a:rPr lang="en">
                <a:latin typeface="Proxima Nova"/>
                <a:ea typeface="Proxima Nova"/>
                <a:cs typeface="Proxima Nova"/>
                <a:sym typeface="Proxima Nova"/>
              </a:rPr>
              <a:t>Most jobs can be done </a:t>
            </a:r>
            <a:r>
              <a:rPr lang="en"/>
              <a:t>remotely</a:t>
            </a:r>
            <a:endParaRPr>
              <a:latin typeface="Proxima Nova"/>
              <a:ea typeface="Proxima Nova"/>
              <a:cs typeface="Proxima Nova"/>
              <a:sym typeface="Proxima Nova"/>
            </a:endParaRPr>
          </a:p>
          <a:p>
            <a:pPr indent="0" lvl="0" marL="0" rtl="0" algn="l">
              <a:spcBef>
                <a:spcPts val="160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1600"/>
              </a:spcBef>
              <a:spcAft>
                <a:spcPts val="1600"/>
              </a:spcAft>
              <a:buNone/>
            </a:pPr>
            <a:r>
              <a:rPr lang="en" sz="1100">
                <a:latin typeface="Proxima Nova"/>
                <a:ea typeface="Proxima Nova"/>
                <a:cs typeface="Proxima Nova"/>
                <a:sym typeface="Proxima Nova"/>
              </a:rPr>
              <a:t>https://www.varonis.com/blog/cybersecurity-statistics/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Do</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Weekly Meetings on Cybersecurity Topics</a:t>
            </a:r>
            <a:endParaRPr/>
          </a:p>
          <a:p>
            <a:pPr indent="-342900" lvl="0" marL="457200" rtl="0" algn="l">
              <a:spcBef>
                <a:spcPts val="0"/>
              </a:spcBef>
              <a:spcAft>
                <a:spcPts val="0"/>
              </a:spcAft>
              <a:buSzPts val="1800"/>
              <a:buChar char="●"/>
            </a:pPr>
            <a:r>
              <a:rPr lang="en"/>
              <a:t>Weekly Talks from Members</a:t>
            </a:r>
            <a:endParaRPr/>
          </a:p>
          <a:p>
            <a:pPr indent="-342900" lvl="0" marL="457200" rtl="0" algn="l">
              <a:spcBef>
                <a:spcPts val="0"/>
              </a:spcBef>
              <a:spcAft>
                <a:spcPts val="0"/>
              </a:spcAft>
              <a:buSzPts val="1800"/>
              <a:buChar char="●"/>
            </a:pPr>
            <a:r>
              <a:rPr lang="en"/>
              <a:t>Cyber security Focused Projects</a:t>
            </a:r>
            <a:endParaRPr/>
          </a:p>
          <a:p>
            <a:pPr indent="-342900" lvl="0" marL="457200" rtl="0" algn="l">
              <a:spcBef>
                <a:spcPts val="0"/>
              </a:spcBef>
              <a:spcAft>
                <a:spcPts val="0"/>
              </a:spcAft>
              <a:buSzPts val="1800"/>
              <a:buChar char="●"/>
            </a:pPr>
            <a:r>
              <a:rPr lang="en"/>
              <a:t>“Capture the Flag” and other </a:t>
            </a:r>
            <a:r>
              <a:rPr lang="en"/>
              <a:t>Cyber Security</a:t>
            </a:r>
            <a:r>
              <a:rPr lang="en"/>
              <a:t> Focused Events</a:t>
            </a:r>
            <a:endParaRPr/>
          </a:p>
          <a:p>
            <a:pPr indent="-342900" lvl="0" marL="457200" rtl="0" algn="l">
              <a:spcBef>
                <a:spcPts val="0"/>
              </a:spcBef>
              <a:spcAft>
                <a:spcPts val="0"/>
              </a:spcAft>
              <a:buSzPts val="1800"/>
              <a:buChar char="●"/>
            </a:pPr>
            <a:r>
              <a:rPr lang="en"/>
              <a:t>AUCTF 2021, Auburn’s own CTF Event</a:t>
            </a:r>
            <a:endParaRPr/>
          </a:p>
          <a:p>
            <a:pPr indent="-342900" lvl="0" marL="457200" rtl="0" algn="l">
              <a:spcBef>
                <a:spcPts val="0"/>
              </a:spcBef>
              <a:spcAft>
                <a:spcPts val="0"/>
              </a:spcAft>
              <a:buSzPts val="1800"/>
              <a:buChar char="●"/>
            </a:pPr>
            <a:r>
              <a:rPr lang="en"/>
              <a:t>Trip to DEFCON in Las Vegas, NV</a:t>
            </a:r>
            <a:endParaRPr/>
          </a:p>
        </p:txBody>
      </p:sp>
      <p:pic>
        <p:nvPicPr>
          <p:cNvPr id="108" name="Google Shape;108;p21"/>
          <p:cNvPicPr preferRelativeResize="0"/>
          <p:nvPr/>
        </p:nvPicPr>
        <p:blipFill>
          <a:blip r:embed="rId3">
            <a:alphaModFix/>
          </a:blip>
          <a:stretch>
            <a:fillRect/>
          </a:stretch>
        </p:blipFill>
        <p:spPr>
          <a:xfrm>
            <a:off x="402318" y="3521693"/>
            <a:ext cx="2677900" cy="1353725"/>
          </a:xfrm>
          <a:prstGeom prst="rect">
            <a:avLst/>
          </a:prstGeom>
          <a:noFill/>
          <a:ln>
            <a:noFill/>
          </a:ln>
        </p:spPr>
      </p:pic>
      <p:pic>
        <p:nvPicPr>
          <p:cNvPr id="109" name="Google Shape;109;p21"/>
          <p:cNvPicPr preferRelativeResize="0"/>
          <p:nvPr/>
        </p:nvPicPr>
        <p:blipFill rotWithShape="1">
          <a:blip r:embed="rId4">
            <a:alphaModFix/>
          </a:blip>
          <a:srcRect b="11237" l="7359" r="7367" t="10667"/>
          <a:stretch/>
        </p:blipFill>
        <p:spPr>
          <a:xfrm>
            <a:off x="3432425" y="2992413"/>
            <a:ext cx="2279156" cy="1991255"/>
          </a:xfrm>
          <a:prstGeom prst="rect">
            <a:avLst/>
          </a:prstGeom>
          <a:noFill/>
          <a:ln>
            <a:noFill/>
          </a:ln>
        </p:spPr>
      </p:pic>
      <p:pic>
        <p:nvPicPr>
          <p:cNvPr id="110" name="Google Shape;110;p21"/>
          <p:cNvPicPr preferRelativeResize="0"/>
          <p:nvPr/>
        </p:nvPicPr>
        <p:blipFill rotWithShape="1">
          <a:blip r:embed="rId5">
            <a:alphaModFix/>
          </a:blip>
          <a:srcRect b="0" l="0" r="1302" t="1632"/>
          <a:stretch/>
        </p:blipFill>
        <p:spPr>
          <a:xfrm>
            <a:off x="5711575" y="3023350"/>
            <a:ext cx="3325200" cy="1864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