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5.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aleway-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8f2160b1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8f2160b1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Inspired by content from Open Source Intelligence Techniques by Michael Bazzell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8f2160b14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8f2160b14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8f2160b14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8f2160b14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8f2160b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8f2160b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8f2160b14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8f2160b14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f2160b1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8f2160b1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8f2160b1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8f2160b1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8f2160b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8f2160b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8f2160b14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8f2160b14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8f2160b14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8f2160b14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603824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603824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https://www.fireeye.com/mandiant/penetration-testing.html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8f2160b14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8f2160b14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8f2160b14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8f2160b14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8f2160b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8f2160b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f2160b14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f2160b14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8f2160b14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8f2160b14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8f2160b14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8f2160b14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8f2160b14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8f2160b14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8f2160b14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8f2160b14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8f2160b14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8f2160b14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8f2160b14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8f2160b14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038241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038241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https://www.fireeye.com/mandiant/penetration-testing.html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8f2160b14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8f2160b14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8f2160b14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8f2160b14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https://tryhackme.com/room/rpmetasploit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8f2160b14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8f2160b14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8f2160b14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8f2160b14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8f2160b14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8f2160b14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f2160b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8f2160b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6038241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6038241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f2160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8f2160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8f2160b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8f2160b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8f2160b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8f2160b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f2160b1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f2160b1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elevenpaths.com/labstools/foc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uckets.grayhatwarfar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indsubdomain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hatsthem.com/" TargetMode="External"/><Relationship Id="rId4" Type="http://schemas.openxmlformats.org/officeDocument/2006/relationships/hyperlink" Target="https://truepeoplesearc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Penetration Testing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November 10,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Hacking</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and other search engines are arguably the most powerful tools in your tool belt. Learning how to effectively search is </a:t>
            </a:r>
            <a:r>
              <a:rPr lang="en">
                <a:solidFill>
                  <a:srgbClr val="990000"/>
                </a:solidFill>
              </a:rPr>
              <a:t>essential</a:t>
            </a:r>
            <a:r>
              <a:rPr lang="en"/>
              <a:t>.</a:t>
            </a:r>
            <a:endParaRPr/>
          </a:p>
          <a:p>
            <a:pPr indent="0" lvl="0" marL="0" rtl="0" algn="l">
              <a:spcBef>
                <a:spcPts val="1600"/>
              </a:spcBef>
              <a:spcAft>
                <a:spcPts val="1600"/>
              </a:spcAft>
              <a:buNone/>
            </a:pPr>
            <a:r>
              <a:rPr lang="en"/>
              <a:t>Google Dorking is a way of refining google searches using advanced operators.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Hacking/Dorking</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Specific string:</a:t>
            </a:r>
            <a:r>
              <a:rPr lang="en"/>
              <a:t> </a:t>
            </a:r>
            <a:r>
              <a:rPr lang="en">
                <a:solidFill>
                  <a:srgbClr val="990000"/>
                </a:solidFill>
              </a:rPr>
              <a:t>“&lt;query&gt;”</a:t>
            </a:r>
            <a:endParaRPr>
              <a:solidFill>
                <a:srgbClr val="990000"/>
              </a:solidFill>
            </a:endParaRPr>
          </a:p>
          <a:p>
            <a:pPr indent="-298450" lvl="1" marL="914400" rtl="0" algn="l">
              <a:spcBef>
                <a:spcPts val="0"/>
              </a:spcBef>
              <a:spcAft>
                <a:spcPts val="0"/>
              </a:spcAft>
              <a:buSzPts val="1100"/>
              <a:buChar char="○"/>
            </a:pPr>
            <a:r>
              <a:rPr lang="en"/>
              <a:t>“Jordan Sosnowski” - would return only results containing Jordan Sosnowski</a:t>
            </a:r>
            <a:endParaRPr/>
          </a:p>
          <a:p>
            <a:pPr indent="-311150" lvl="0" marL="457200" rtl="0" algn="l">
              <a:spcBef>
                <a:spcPts val="0"/>
              </a:spcBef>
              <a:spcAft>
                <a:spcPts val="0"/>
              </a:spcAft>
              <a:buSzPts val="1300"/>
              <a:buChar char="●"/>
            </a:pPr>
            <a:r>
              <a:rPr b="1" lang="en"/>
              <a:t>Specific domain:</a:t>
            </a:r>
            <a:r>
              <a:rPr lang="en"/>
              <a:t> </a:t>
            </a:r>
            <a:r>
              <a:rPr lang="en">
                <a:solidFill>
                  <a:srgbClr val="990000"/>
                </a:solidFill>
              </a:rPr>
              <a:t>site:&lt;domain&gt;</a:t>
            </a:r>
            <a:endParaRPr>
              <a:solidFill>
                <a:srgbClr val="990000"/>
              </a:solidFill>
            </a:endParaRPr>
          </a:p>
          <a:p>
            <a:pPr indent="-298450" lvl="1" marL="914400" rtl="0" algn="l">
              <a:spcBef>
                <a:spcPts val="0"/>
              </a:spcBef>
              <a:spcAft>
                <a:spcPts val="0"/>
              </a:spcAft>
              <a:buSzPts val="1100"/>
              <a:buChar char="○"/>
            </a:pPr>
            <a:r>
              <a:rPr lang="en"/>
              <a:t>site:linkedin.com Auburn University Ethical Hacking Club - search for Auburn University Ethical Hacking Club and restrict the results to linkedin.com</a:t>
            </a:r>
            <a:endParaRPr/>
          </a:p>
          <a:p>
            <a:pPr indent="-311150" lvl="0" marL="457200" rtl="0" algn="l">
              <a:spcBef>
                <a:spcPts val="0"/>
              </a:spcBef>
              <a:spcAft>
                <a:spcPts val="0"/>
              </a:spcAft>
              <a:buSzPts val="1300"/>
              <a:buChar char="●"/>
            </a:pPr>
            <a:r>
              <a:rPr b="1" lang="en"/>
              <a:t>Specific File Types</a:t>
            </a:r>
            <a:r>
              <a:rPr lang="en"/>
              <a:t>: </a:t>
            </a:r>
            <a:r>
              <a:rPr lang="en">
                <a:solidFill>
                  <a:srgbClr val="990000"/>
                </a:solidFill>
              </a:rPr>
              <a:t>filetype:&lt;file_extension&gt;</a:t>
            </a:r>
            <a:endParaRPr>
              <a:solidFill>
                <a:srgbClr val="990000"/>
              </a:solidFill>
            </a:endParaRPr>
          </a:p>
          <a:p>
            <a:pPr indent="-298450" lvl="1" marL="914400" rtl="0" algn="l">
              <a:spcBef>
                <a:spcPts val="0"/>
              </a:spcBef>
              <a:spcAft>
                <a:spcPts val="0"/>
              </a:spcAft>
              <a:buSzPts val="1100"/>
              <a:buChar char="○"/>
            </a:pPr>
            <a:r>
              <a:rPr lang="en"/>
              <a:t>filetype:txt "passwd"</a:t>
            </a:r>
            <a:endParaRPr/>
          </a:p>
          <a:p>
            <a:pPr indent="-311150" lvl="0" marL="457200" rtl="0" algn="l">
              <a:spcBef>
                <a:spcPts val="0"/>
              </a:spcBef>
              <a:spcAft>
                <a:spcPts val="0"/>
              </a:spcAft>
              <a:buSzPts val="1300"/>
              <a:buChar char="●"/>
            </a:pPr>
            <a:r>
              <a:rPr b="1" lang="en"/>
              <a:t>In URL</a:t>
            </a:r>
            <a:r>
              <a:rPr lang="en"/>
              <a:t>:</a:t>
            </a:r>
            <a:r>
              <a:rPr lang="en">
                <a:solidFill>
                  <a:srgbClr val="990000"/>
                </a:solidFill>
              </a:rPr>
              <a:t> inurl:&lt;query&gt;</a:t>
            </a:r>
            <a:endParaRPr>
              <a:solidFill>
                <a:srgbClr val="990000"/>
              </a:solidFill>
            </a:endParaRPr>
          </a:p>
          <a:p>
            <a:pPr indent="-298450" lvl="1" marL="914400" rtl="0" algn="l">
              <a:spcBef>
                <a:spcPts val="0"/>
              </a:spcBef>
              <a:spcAft>
                <a:spcPts val="0"/>
              </a:spcAft>
              <a:buSzPts val="1100"/>
              <a:buChar char="○"/>
            </a:pPr>
            <a:r>
              <a:rPr lang="en"/>
              <a:t>inurl:config filetype:txt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Dorking/Hacking</a:t>
            </a:r>
            <a:endParaRPr/>
          </a:p>
        </p:txBody>
      </p:sp>
      <p:sp>
        <p:nvSpPr>
          <p:cNvPr id="152" name="Google Shape;152;p24"/>
          <p:cNvSpPr txBox="1"/>
          <p:nvPr>
            <p:ph idx="1" type="body"/>
          </p:nvPr>
        </p:nvSpPr>
        <p:spPr>
          <a:xfrm>
            <a:off x="453200" y="182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Excluding content from results</a:t>
            </a:r>
            <a:r>
              <a:rPr lang="en" sz="1800"/>
              <a:t>: </a:t>
            </a:r>
            <a:r>
              <a:rPr lang="en" sz="1800">
                <a:solidFill>
                  <a:srgbClr val="990000"/>
                </a:solidFill>
              </a:rPr>
              <a:t>-</a:t>
            </a:r>
            <a:endParaRPr sz="1800">
              <a:solidFill>
                <a:srgbClr val="990000"/>
              </a:solidFill>
            </a:endParaRPr>
          </a:p>
          <a:p>
            <a:pPr indent="-298450" lvl="1" marL="914400" rtl="0" algn="l">
              <a:spcBef>
                <a:spcPts val="0"/>
              </a:spcBef>
              <a:spcAft>
                <a:spcPts val="0"/>
              </a:spcAft>
              <a:buSzPts val="1100"/>
              <a:buChar char="○"/>
            </a:pPr>
            <a:r>
              <a:rPr lang="en"/>
              <a:t>site:auburn.edu</a:t>
            </a:r>
            <a:endParaRPr/>
          </a:p>
          <a:p>
            <a:pPr indent="-298450" lvl="1" marL="914400" rtl="0" algn="l">
              <a:spcBef>
                <a:spcPts val="0"/>
              </a:spcBef>
              <a:spcAft>
                <a:spcPts val="0"/>
              </a:spcAft>
              <a:buSzPts val="1100"/>
              <a:buChar char="○"/>
            </a:pPr>
            <a:r>
              <a:rPr lang="en"/>
              <a:t>site:auburn.edu -football </a:t>
            </a:r>
            <a:endParaRPr/>
          </a:p>
          <a:p>
            <a:pPr indent="-342900" lvl="0" marL="457200" rtl="0" algn="l">
              <a:spcBef>
                <a:spcPts val="0"/>
              </a:spcBef>
              <a:spcAft>
                <a:spcPts val="0"/>
              </a:spcAft>
              <a:buSzPts val="1800"/>
              <a:buChar char="●"/>
            </a:pPr>
            <a:r>
              <a:rPr b="1" lang="en" sz="1800"/>
              <a:t>Or operation</a:t>
            </a:r>
            <a:r>
              <a:rPr lang="en" sz="1800"/>
              <a:t>: </a:t>
            </a:r>
            <a:r>
              <a:rPr lang="en" sz="1800">
                <a:solidFill>
                  <a:srgbClr val="990000"/>
                </a:solidFill>
              </a:rPr>
              <a:t>OR</a:t>
            </a:r>
            <a:endParaRPr sz="1800">
              <a:solidFill>
                <a:srgbClr val="990000"/>
              </a:solidFill>
            </a:endParaRPr>
          </a:p>
          <a:p>
            <a:pPr indent="-298450" lvl="1" marL="914400" rtl="0" algn="l">
              <a:spcBef>
                <a:spcPts val="0"/>
              </a:spcBef>
              <a:spcAft>
                <a:spcPts val="0"/>
              </a:spcAft>
              <a:buSzPts val="1100"/>
              <a:buChar char="○"/>
            </a:pPr>
            <a:r>
              <a:rPr lang="en"/>
              <a:t>“Auburn Ethical Hacking Club” OR “AUEHC”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3" name="Google Shape;153;p24"/>
          <p:cNvPicPr preferRelativeResize="0"/>
          <p:nvPr/>
        </p:nvPicPr>
        <p:blipFill>
          <a:blip r:embed="rId3">
            <a:alphaModFix/>
          </a:blip>
          <a:stretch>
            <a:fillRect/>
          </a:stretch>
        </p:blipFill>
        <p:spPr>
          <a:xfrm>
            <a:off x="4223975" y="2159325"/>
            <a:ext cx="2180225" cy="245075"/>
          </a:xfrm>
          <a:prstGeom prst="rect">
            <a:avLst/>
          </a:prstGeom>
          <a:noFill/>
          <a:ln>
            <a:noFill/>
          </a:ln>
        </p:spPr>
      </p:pic>
      <p:pic>
        <p:nvPicPr>
          <p:cNvPr id="154" name="Google Shape;154;p24"/>
          <p:cNvPicPr preferRelativeResize="0"/>
          <p:nvPr/>
        </p:nvPicPr>
        <p:blipFill>
          <a:blip r:embed="rId4">
            <a:alphaModFix/>
          </a:blip>
          <a:stretch>
            <a:fillRect/>
          </a:stretch>
        </p:blipFill>
        <p:spPr>
          <a:xfrm>
            <a:off x="4223975" y="2404400"/>
            <a:ext cx="1947116"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Documents:</a:t>
            </a:r>
            <a:endParaRPr/>
          </a:p>
          <a:p>
            <a:pPr indent="0" lvl="0" marL="0" rtl="0" algn="l">
              <a:spcBef>
                <a:spcPts val="1600"/>
              </a:spcBef>
              <a:spcAft>
                <a:spcPts val="0"/>
              </a:spcAft>
              <a:buNone/>
            </a:pPr>
            <a:r>
              <a:rPr lang="en"/>
              <a:t>Use google and the points from ‘Google Dorking/Hacking’ to find relevant files:</a:t>
            </a:r>
            <a:endParaRPr/>
          </a:p>
          <a:p>
            <a:pPr indent="-311150" lvl="0" marL="457200" rtl="0" algn="l">
              <a:spcBef>
                <a:spcPts val="1600"/>
              </a:spcBef>
              <a:spcAft>
                <a:spcPts val="0"/>
              </a:spcAft>
              <a:buSzPts val="1300"/>
              <a:buChar char="●"/>
            </a:pPr>
            <a:r>
              <a:rPr lang="en"/>
              <a:t>Xls, xlsx (PII, passwords, presentations, etc.)</a:t>
            </a:r>
            <a:endParaRPr/>
          </a:p>
          <a:p>
            <a:pPr indent="-311150" lvl="0" marL="457200" rtl="0" algn="l">
              <a:spcBef>
                <a:spcPts val="0"/>
              </a:spcBef>
              <a:spcAft>
                <a:spcPts val="0"/>
              </a:spcAft>
              <a:buSzPts val="1300"/>
              <a:buChar char="●"/>
            </a:pPr>
            <a:r>
              <a:rPr lang="en"/>
              <a:t>Doc, docx (passwords, presentations, etc.)</a:t>
            </a:r>
            <a:endParaRPr/>
          </a:p>
          <a:p>
            <a:pPr indent="-311150" lvl="0" marL="457200" rtl="0" algn="l">
              <a:spcBef>
                <a:spcPts val="0"/>
              </a:spcBef>
              <a:spcAft>
                <a:spcPts val="0"/>
              </a:spcAft>
              <a:buSzPts val="1300"/>
              <a:buChar char="●"/>
            </a:pPr>
            <a:r>
              <a:rPr lang="en"/>
              <a:t>Pdf (passwords, presentations)</a:t>
            </a:r>
            <a:endParaRPr/>
          </a:p>
          <a:p>
            <a:pPr indent="-311150" lvl="0" marL="457200" rtl="0" algn="l">
              <a:spcBef>
                <a:spcPts val="0"/>
              </a:spcBef>
              <a:spcAft>
                <a:spcPts val="0"/>
              </a:spcAft>
              <a:buSzPts val="1300"/>
              <a:buChar char="●"/>
            </a:pPr>
            <a:r>
              <a:rPr lang="en"/>
              <a:t>Txt (passwords)</a:t>
            </a:r>
            <a:endParaRPr/>
          </a:p>
          <a:p>
            <a:pPr indent="-311150" lvl="0" marL="457200" rtl="0" algn="l">
              <a:spcBef>
                <a:spcPts val="0"/>
              </a:spcBef>
              <a:spcAft>
                <a:spcPts val="0"/>
              </a:spcAft>
              <a:buSzPts val="1300"/>
              <a:buChar char="●"/>
            </a:pPr>
            <a:r>
              <a:rPr lang="en"/>
              <a:t>Vsd (network diagrams)</a:t>
            </a:r>
            <a:endParaRPr/>
          </a:p>
          <a:p>
            <a:pPr indent="45720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metadata</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sites that can pull the metadata from documents:</a:t>
            </a:r>
            <a:endParaRPr/>
          </a:p>
          <a:p>
            <a:pPr indent="-311150" lvl="0" marL="457200" rtl="0" algn="l">
              <a:spcBef>
                <a:spcPts val="1600"/>
              </a:spcBef>
              <a:spcAft>
                <a:spcPts val="0"/>
              </a:spcAft>
              <a:buSzPts val="1300"/>
              <a:buChar char="●"/>
            </a:pPr>
            <a:r>
              <a:rPr lang="en"/>
              <a:t>Extract Metadata: Extractmetadata.com</a:t>
            </a:r>
            <a:endParaRPr/>
          </a:p>
          <a:p>
            <a:pPr indent="-311150" lvl="0" marL="457200" rtl="0" algn="l">
              <a:spcBef>
                <a:spcPts val="0"/>
              </a:spcBef>
              <a:spcAft>
                <a:spcPts val="0"/>
              </a:spcAft>
              <a:buSzPts val="1300"/>
              <a:buChar char="●"/>
            </a:pPr>
            <a:r>
              <a:rPr lang="en"/>
              <a:t>Jeffrey’s Viewer: exif.regex.info/exif.cgi</a:t>
            </a:r>
            <a:endParaRPr/>
          </a:p>
          <a:p>
            <a:pPr indent="0" lvl="0" marL="0" rtl="0" algn="l">
              <a:spcBef>
                <a:spcPts val="1600"/>
              </a:spcBef>
              <a:spcAft>
                <a:spcPts val="0"/>
              </a:spcAft>
              <a:buNone/>
            </a:pPr>
            <a:r>
              <a:rPr lang="en"/>
              <a:t>That being said, it’s often easier and safer to use a tool locally:</a:t>
            </a:r>
            <a:endParaRPr/>
          </a:p>
          <a:p>
            <a:pPr indent="-311150" lvl="0" marL="457200" rtl="0" algn="l">
              <a:spcBef>
                <a:spcPts val="1600"/>
              </a:spcBef>
              <a:spcAft>
                <a:spcPts val="0"/>
              </a:spcAft>
              <a:buSzPts val="1300"/>
              <a:buChar char="●"/>
            </a:pPr>
            <a:r>
              <a:rPr lang="en"/>
              <a:t>Exiftool: sno.phy.queensu.ca/~phil/exiftool -Windows/Linux</a:t>
            </a:r>
            <a:endParaRPr/>
          </a:p>
          <a:p>
            <a:pPr indent="-311150" lvl="0" marL="457200" rtl="0" algn="l">
              <a:spcBef>
                <a:spcPts val="0"/>
              </a:spcBef>
              <a:spcAft>
                <a:spcPts val="0"/>
              </a:spcAft>
              <a:buSzPts val="1300"/>
              <a:buChar char="●"/>
            </a:pPr>
            <a:r>
              <a:rPr lang="en"/>
              <a:t>FOCA: </a:t>
            </a:r>
            <a:r>
              <a:rPr lang="en" u="sng">
                <a:solidFill>
                  <a:schemeClr val="hlink"/>
                </a:solidFill>
                <a:hlinkClick r:id="rId3"/>
              </a:rPr>
              <a:t>www.elevenpaths.com/labstools/foca</a:t>
            </a:r>
            <a:r>
              <a:rPr lang="en"/>
              <a:t> - Windows solution</a:t>
            </a:r>
            <a:endParaRPr/>
          </a:p>
          <a:p>
            <a:pPr indent="-311150" lvl="0" marL="457200" rtl="0" algn="l">
              <a:spcBef>
                <a:spcPts val="0"/>
              </a:spcBef>
              <a:spcAft>
                <a:spcPts val="0"/>
              </a:spcAft>
              <a:buSzPts val="1300"/>
              <a:buChar char="●"/>
            </a:pPr>
            <a:r>
              <a:rPr lang="en"/>
              <a:t>Metagoofil - Linux 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places to look</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may be worth checking </a:t>
            </a:r>
            <a:r>
              <a:rPr b="1" lang="en"/>
              <a:t>google/microsoft docs</a:t>
            </a:r>
            <a:r>
              <a:rPr lang="en"/>
              <a:t> to see if permissions were messed up:</a:t>
            </a:r>
            <a:endParaRPr/>
          </a:p>
          <a:p>
            <a:pPr indent="-311150" lvl="0" marL="457200" rtl="0" algn="l">
              <a:spcBef>
                <a:spcPts val="1600"/>
              </a:spcBef>
              <a:spcAft>
                <a:spcPts val="0"/>
              </a:spcAft>
              <a:buSzPts val="1300"/>
              <a:buChar char="●"/>
            </a:pPr>
            <a:r>
              <a:rPr lang="en"/>
              <a:t>site:docs.google.com “document name”  </a:t>
            </a:r>
            <a:endParaRPr/>
          </a:p>
          <a:p>
            <a:pPr indent="0" lvl="0" marL="0" rtl="0" algn="l">
              <a:spcBef>
                <a:spcPts val="1600"/>
              </a:spcBef>
              <a:spcAft>
                <a:spcPts val="0"/>
              </a:spcAft>
              <a:buNone/>
            </a:pPr>
            <a:r>
              <a:rPr lang="en"/>
              <a:t>Amazon web services, google Cloud:</a:t>
            </a:r>
            <a:endParaRPr/>
          </a:p>
          <a:p>
            <a:pPr indent="-311150" lvl="0" marL="457200" rtl="0" algn="l">
              <a:spcBef>
                <a:spcPts val="1600"/>
              </a:spcBef>
              <a:spcAft>
                <a:spcPts val="0"/>
              </a:spcAft>
              <a:buSzPts val="1300"/>
              <a:buChar char="●"/>
            </a:pPr>
            <a:r>
              <a:rPr lang="en"/>
              <a:t>site:amazonaws.com …</a:t>
            </a:r>
            <a:endParaRPr/>
          </a:p>
          <a:p>
            <a:pPr indent="-311150" lvl="0" marL="457200" rtl="0" algn="l">
              <a:spcBef>
                <a:spcPts val="0"/>
              </a:spcBef>
              <a:spcAft>
                <a:spcPts val="0"/>
              </a:spcAft>
              <a:buSzPts val="1300"/>
              <a:buChar char="●"/>
            </a:pPr>
            <a:r>
              <a:rPr lang="en"/>
              <a:t>site:storage.googleapis.com …</a:t>
            </a:r>
            <a:endParaRPr/>
          </a:p>
          <a:p>
            <a:pPr indent="0" lvl="0" marL="0" rtl="0" algn="l">
              <a:spcBef>
                <a:spcPts val="1600"/>
              </a:spcBef>
              <a:spcAft>
                <a:spcPts val="0"/>
              </a:spcAft>
              <a:buNone/>
            </a:pPr>
            <a:r>
              <a:rPr lang="en"/>
              <a:t>Iterating over and looking through AWS buckets:</a:t>
            </a:r>
            <a:endParaRPr/>
          </a:p>
          <a:p>
            <a:pPr indent="0" lvl="0" marL="0" rtl="0" algn="l">
              <a:spcBef>
                <a:spcPts val="1600"/>
              </a:spcBef>
              <a:spcAft>
                <a:spcPts val="1600"/>
              </a:spcAft>
              <a:buNone/>
            </a:pPr>
            <a:r>
              <a:rPr lang="en" u="sng">
                <a:solidFill>
                  <a:schemeClr val="hlink"/>
                </a:solidFill>
                <a:hlinkClick r:id="rId3"/>
              </a:rPr>
              <a:t>https://buckets.grayhatwarfare.com</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metadata</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can be found on documents and can be valuable for investigations. Metadata includes information like:</a:t>
            </a:r>
            <a:endParaRPr/>
          </a:p>
          <a:p>
            <a:pPr indent="-311150" lvl="0" marL="457200" rtl="0" algn="l">
              <a:spcBef>
                <a:spcPts val="1600"/>
              </a:spcBef>
              <a:spcAft>
                <a:spcPts val="0"/>
              </a:spcAft>
              <a:buSzPts val="1300"/>
              <a:buChar char="●"/>
            </a:pPr>
            <a:r>
              <a:rPr lang="en"/>
              <a:t>The name of the computer that made the document</a:t>
            </a:r>
            <a:endParaRPr/>
          </a:p>
          <a:p>
            <a:pPr indent="-311150" lvl="0" marL="457200" rtl="0" algn="l">
              <a:spcBef>
                <a:spcPts val="0"/>
              </a:spcBef>
              <a:spcAft>
                <a:spcPts val="0"/>
              </a:spcAft>
              <a:buSzPts val="1300"/>
              <a:buChar char="●"/>
            </a:pPr>
            <a:r>
              <a:rPr lang="en"/>
              <a:t>The username associated with the creation of the document</a:t>
            </a:r>
            <a:endParaRPr/>
          </a:p>
          <a:p>
            <a:pPr indent="-311150" lvl="0" marL="457200" rtl="0" algn="l">
              <a:spcBef>
                <a:spcPts val="0"/>
              </a:spcBef>
              <a:spcAft>
                <a:spcPts val="0"/>
              </a:spcAft>
              <a:buSzPts val="1300"/>
              <a:buChar char="●"/>
            </a:pPr>
            <a:r>
              <a:rPr lang="en"/>
              <a:t>Software versions used</a:t>
            </a:r>
            <a:endParaRPr/>
          </a:p>
          <a:p>
            <a:pPr indent="-311150" lvl="0" marL="457200" rtl="0" algn="l">
              <a:spcBef>
                <a:spcPts val="0"/>
              </a:spcBef>
              <a:spcAft>
                <a:spcPts val="0"/>
              </a:spcAft>
              <a:buSzPts val="1300"/>
              <a:buChar char="●"/>
            </a:pPr>
            <a:r>
              <a:rPr lang="en"/>
              <a:t>And more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a:t>
            </a:r>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are a simple way of resolving IP addresses so we don’t have to remember 4 octets of an IP address.</a:t>
            </a:r>
            <a:endParaRPr/>
          </a:p>
          <a:p>
            <a:pPr indent="0" lvl="0" marL="0" rtl="0" algn="l">
              <a:spcBef>
                <a:spcPts val="1600"/>
              </a:spcBef>
              <a:spcAft>
                <a:spcPts val="0"/>
              </a:spcAft>
              <a:buNone/>
            </a:pPr>
            <a:r>
              <a:rPr lang="en"/>
              <a:t>Tools</a:t>
            </a:r>
            <a:endParaRPr/>
          </a:p>
          <a:p>
            <a:pPr indent="-311150" lvl="0" marL="457200" rtl="0" algn="l">
              <a:spcBef>
                <a:spcPts val="1600"/>
              </a:spcBef>
              <a:spcAft>
                <a:spcPts val="0"/>
              </a:spcAft>
              <a:buSzPts val="1300"/>
              <a:buChar char="●"/>
            </a:pPr>
            <a:r>
              <a:rPr lang="en"/>
              <a:t>Dnsrecon</a:t>
            </a:r>
            <a:endParaRPr/>
          </a:p>
          <a:p>
            <a:pPr indent="-311150" lvl="0" marL="457200" rtl="0" algn="l">
              <a:spcBef>
                <a:spcPts val="0"/>
              </a:spcBef>
              <a:spcAft>
                <a:spcPts val="0"/>
              </a:spcAft>
              <a:buSzPts val="1300"/>
              <a:buChar char="●"/>
            </a:pPr>
            <a:r>
              <a:rPr lang="en"/>
              <a:t>Dnserum</a:t>
            </a:r>
            <a:endParaRPr/>
          </a:p>
          <a:p>
            <a:pPr indent="-311150" lvl="0" marL="457200" rtl="0" algn="l">
              <a:spcBef>
                <a:spcPts val="0"/>
              </a:spcBef>
              <a:spcAft>
                <a:spcPts val="0"/>
              </a:spcAft>
              <a:buSzPts val="1300"/>
              <a:buChar char="●"/>
            </a:pPr>
            <a:r>
              <a:rPr lang="en"/>
              <a:t>Host command</a:t>
            </a:r>
            <a:endParaRPr/>
          </a:p>
          <a:p>
            <a:pPr indent="-311150" lvl="0" marL="457200" rtl="0" algn="l">
              <a:spcBef>
                <a:spcPts val="0"/>
              </a:spcBef>
              <a:spcAft>
                <a:spcPts val="0"/>
              </a:spcAft>
              <a:buSzPts val="1300"/>
              <a:buChar char="●"/>
            </a:pPr>
            <a:r>
              <a:rPr lang="en"/>
              <a:t>Shodan hostname: parameter</a:t>
            </a:r>
            <a:endParaRPr/>
          </a:p>
          <a:p>
            <a:pPr indent="-311150" lvl="0" marL="457200" rtl="0" algn="l">
              <a:spcBef>
                <a:spcPts val="0"/>
              </a:spcBef>
              <a:spcAft>
                <a:spcPts val="0"/>
              </a:spcAft>
              <a:buSzPts val="1300"/>
              <a:buChar char="●"/>
            </a:pPr>
            <a:r>
              <a:rPr lang="en"/>
              <a:t>SSL Server Test</a:t>
            </a:r>
            <a:endParaRPr/>
          </a:p>
          <a:p>
            <a:pPr indent="-311150" lvl="0" marL="457200" rtl="0" algn="l">
              <a:spcBef>
                <a:spcPts val="0"/>
              </a:spcBef>
              <a:spcAft>
                <a:spcPts val="0"/>
              </a:spcAft>
              <a:buSzPts val="1300"/>
              <a:buChar char="●"/>
            </a:pPr>
            <a:r>
              <a:rPr lang="en"/>
              <a:t>Rapid7 Open DNS records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Domain Registration</a:t>
            </a:r>
            <a:endParaRPr/>
          </a:p>
        </p:txBody>
      </p:sp>
      <p:sp>
        <p:nvSpPr>
          <p:cNvPr id="195" name="Google Shape;19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get additional information about who made the website, what servers they are running on, their IP address ranges, etc. Several websites are available to get this information, but there are also build in command line tools that are more effective.</a:t>
            </a:r>
            <a:endParaRPr/>
          </a:p>
          <a:p>
            <a:pPr indent="0" lvl="0" marL="0" rtl="0" algn="l">
              <a:spcBef>
                <a:spcPts val="1600"/>
              </a:spcBef>
              <a:spcAft>
                <a:spcPts val="0"/>
              </a:spcAft>
              <a:buNone/>
            </a:pPr>
            <a:r>
              <a:rPr lang="en"/>
              <a:t>Through whois lookups, you can easily get information about admins running the site:</a:t>
            </a:r>
            <a:endParaRPr/>
          </a:p>
          <a:p>
            <a:pPr indent="-311150" lvl="0" marL="457200" rtl="0" algn="l">
              <a:spcBef>
                <a:spcPts val="1600"/>
              </a:spcBef>
              <a:spcAft>
                <a:spcPts val="0"/>
              </a:spcAft>
              <a:buSzPts val="1300"/>
              <a:buChar char="●"/>
            </a:pPr>
            <a:r>
              <a:rPr lang="en"/>
              <a:t>viewdns.info/whois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“Penetration Testing”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Identify vulnerabilities</a:t>
            </a:r>
            <a:endParaRPr/>
          </a:p>
          <a:p>
            <a:pPr indent="-311150" lvl="0" marL="457200" rtl="0" algn="l">
              <a:spcBef>
                <a:spcPts val="0"/>
              </a:spcBef>
              <a:spcAft>
                <a:spcPts val="0"/>
              </a:spcAft>
              <a:buSzPts val="1300"/>
              <a:buChar char="●"/>
            </a:pPr>
            <a:r>
              <a:rPr lang="en"/>
              <a:t>Assess whether critical systems or data is at risk</a:t>
            </a:r>
            <a:endParaRPr/>
          </a:p>
          <a:p>
            <a:pPr indent="-311150" lvl="0" marL="457200" rtl="0" algn="l">
              <a:spcBef>
                <a:spcPts val="0"/>
              </a:spcBef>
              <a:spcAft>
                <a:spcPts val="0"/>
              </a:spcAft>
              <a:buSzPts val="1300"/>
              <a:buChar char="●"/>
            </a:pPr>
            <a:r>
              <a:rPr lang="en"/>
              <a:t>Report</a:t>
            </a:r>
            <a:endParaRPr/>
          </a:p>
          <a:p>
            <a:pPr indent="-311150" lvl="0" marL="457200" rtl="0" algn="l">
              <a:spcBef>
                <a:spcPts val="0"/>
              </a:spcBef>
              <a:spcAft>
                <a:spcPts val="0"/>
              </a:spcAft>
              <a:buSzPts val="1300"/>
              <a:buChar char="●"/>
            </a:pPr>
            <a:r>
              <a:rPr lang="en"/>
              <a:t>Offer suggestions on mitigation of risk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Finding Subdomains</a:t>
            </a:r>
            <a:endParaRPr/>
          </a:p>
        </p:txBody>
      </p:sp>
      <p:sp>
        <p:nvSpPr>
          <p:cNvPr id="201" name="Google Shape;20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Websites can have what are called </a:t>
            </a:r>
            <a:r>
              <a:rPr b="1" lang="en"/>
              <a:t>subdomains</a:t>
            </a:r>
            <a:r>
              <a:rPr lang="en"/>
              <a:t> which may be used to partition the functionality of a given website. These subdomains sometimes can be used for testing purposes, or to provide functionality to a specific group, perhaps the employees might want access to the ftp server.</a:t>
            </a:r>
            <a:endParaRPr/>
          </a:p>
          <a:p>
            <a:pPr indent="0" lvl="0" marL="0" rtl="0" algn="l">
              <a:spcBef>
                <a:spcPts val="1600"/>
              </a:spcBef>
              <a:spcAft>
                <a:spcPts val="0"/>
              </a:spcAft>
              <a:buNone/>
            </a:pPr>
            <a:r>
              <a:rPr lang="en"/>
              <a:t>Sometimes, these are hidden or made so that they are not crawled by web spiders (robots.txt). </a:t>
            </a:r>
            <a:endParaRPr/>
          </a:p>
          <a:p>
            <a:pPr indent="0" lvl="0" marL="0" rtl="0" algn="l">
              <a:spcBef>
                <a:spcPts val="1600"/>
              </a:spcBef>
              <a:spcAft>
                <a:spcPts val="1600"/>
              </a:spcAft>
              <a:buNone/>
            </a:pPr>
            <a:r>
              <a:rPr lang="en"/>
              <a:t>Subdomains can be really juicy targets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Finding subdomains</a:t>
            </a:r>
            <a:endParaRPr/>
          </a:p>
        </p:txBody>
      </p:sp>
      <p:sp>
        <p:nvSpPr>
          <p:cNvPr id="207" name="Google Shape;207;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websites are available for finding subdomains, one is Find Subdomains:</a:t>
            </a:r>
            <a:endParaRPr/>
          </a:p>
          <a:p>
            <a:pPr indent="-311150" lvl="0" marL="457200" rtl="0" algn="l">
              <a:spcBef>
                <a:spcPts val="1600"/>
              </a:spcBef>
              <a:spcAft>
                <a:spcPts val="0"/>
              </a:spcAft>
              <a:buSzPts val="1300"/>
              <a:buChar char="●"/>
            </a:pPr>
            <a:r>
              <a:rPr lang="en" u="sng">
                <a:solidFill>
                  <a:schemeClr val="hlink"/>
                </a:solidFill>
                <a:hlinkClick r:id="rId3"/>
              </a:rPr>
              <a:t>https://findsubdomains.com</a:t>
            </a:r>
            <a:endParaRPr/>
          </a:p>
          <a:p>
            <a:pPr indent="0" lvl="0" marL="0" rtl="0" algn="l">
              <a:spcBef>
                <a:spcPts val="1600"/>
              </a:spcBef>
              <a:spcAft>
                <a:spcPts val="0"/>
              </a:spcAft>
              <a:buNone/>
            </a:pPr>
            <a:r>
              <a:rPr lang="en"/>
              <a:t>Additionally there are MANY tools specifically made for this task, as a few are:</a:t>
            </a:r>
            <a:endParaRPr/>
          </a:p>
          <a:p>
            <a:pPr indent="-311150" lvl="0" marL="457200" rtl="0" algn="l">
              <a:spcBef>
                <a:spcPts val="1600"/>
              </a:spcBef>
              <a:spcAft>
                <a:spcPts val="0"/>
              </a:spcAft>
              <a:buSzPts val="1300"/>
              <a:buChar char="●"/>
            </a:pPr>
            <a:r>
              <a:rPr lang="en"/>
              <a:t>Sublist3r</a:t>
            </a:r>
            <a:endParaRPr/>
          </a:p>
          <a:p>
            <a:pPr indent="-311150" lvl="0" marL="457200" rtl="0" algn="l">
              <a:spcBef>
                <a:spcPts val="0"/>
              </a:spcBef>
              <a:spcAft>
                <a:spcPts val="0"/>
              </a:spcAft>
              <a:buSzPts val="1300"/>
              <a:buChar char="●"/>
            </a:pPr>
            <a:r>
              <a:rPr lang="en"/>
              <a:t>SubBrute</a:t>
            </a:r>
            <a:endParaRPr/>
          </a:p>
          <a:p>
            <a:pPr indent="-311150" lvl="0" marL="457200" rtl="0" algn="l">
              <a:spcBef>
                <a:spcPts val="0"/>
              </a:spcBef>
              <a:spcAft>
                <a:spcPts val="0"/>
              </a:spcAft>
              <a:buSzPts val="1300"/>
              <a:buChar char="●"/>
            </a:pPr>
            <a:r>
              <a:rPr lang="en"/>
              <a:t>DNSRecon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 Media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Networks</a:t>
            </a:r>
            <a:endParaRPr/>
          </a:p>
        </p:txBody>
      </p:sp>
      <p:sp>
        <p:nvSpPr>
          <p:cNvPr id="218" name="Google Shape;218;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Networks are a treasure trove of information for a threat actor. Common places to look would be linkedin, twitter, facebook, and instagram.</a:t>
            </a:r>
            <a:endParaRPr/>
          </a:p>
          <a:p>
            <a:pPr indent="0" lvl="0" marL="0" rtl="0" algn="l">
              <a:spcBef>
                <a:spcPts val="1600"/>
              </a:spcBef>
              <a:spcAft>
                <a:spcPts val="0"/>
              </a:spcAft>
              <a:buNone/>
            </a:pPr>
            <a:r>
              <a:rPr lang="en"/>
              <a:t>Tools</a:t>
            </a:r>
            <a:endParaRPr/>
          </a:p>
          <a:p>
            <a:pPr indent="-311150" lvl="0" marL="457200" rtl="0" algn="l">
              <a:spcBef>
                <a:spcPts val="1600"/>
              </a:spcBef>
              <a:spcAft>
                <a:spcPts val="0"/>
              </a:spcAft>
              <a:buSzPts val="1300"/>
              <a:buChar char="●"/>
            </a:pPr>
            <a:r>
              <a:rPr lang="en"/>
              <a:t>Social-searcher</a:t>
            </a:r>
            <a:endParaRPr/>
          </a:p>
          <a:p>
            <a:pPr indent="-311150" lvl="0" marL="457200" rtl="0" algn="l">
              <a:spcBef>
                <a:spcPts val="0"/>
              </a:spcBef>
              <a:spcAft>
                <a:spcPts val="0"/>
              </a:spcAft>
              <a:buSzPts val="1300"/>
              <a:buChar char="●"/>
            </a:pPr>
            <a:r>
              <a:rPr lang="en"/>
              <a:t>Twofi</a:t>
            </a:r>
            <a:endParaRPr/>
          </a:p>
          <a:p>
            <a:pPr indent="-311150" lvl="0" marL="457200" rtl="0" algn="l">
              <a:spcBef>
                <a:spcPts val="0"/>
              </a:spcBef>
              <a:spcAft>
                <a:spcPts val="0"/>
              </a:spcAft>
              <a:buSzPts val="1300"/>
              <a:buChar char="●"/>
            </a:pPr>
            <a:r>
              <a:rPr lang="en"/>
              <a:t>linkedin2username</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Searching</a:t>
            </a:r>
            <a:endParaRPr/>
          </a:p>
        </p:txBody>
      </p:sp>
      <p:sp>
        <p:nvSpPr>
          <p:cNvPr id="224" name="Google Shape;224;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People, or a collection of information based on a known name can be useful if you know other information about them (such as approximate age, where they live, etc). Several website are available for this kind of searching:</a:t>
            </a:r>
            <a:endParaRPr/>
          </a:p>
          <a:p>
            <a:pPr indent="-311150" lvl="0" marL="457200" rtl="0" algn="l">
              <a:spcBef>
                <a:spcPts val="1600"/>
              </a:spcBef>
              <a:spcAft>
                <a:spcPts val="0"/>
              </a:spcAft>
              <a:buSzPts val="1300"/>
              <a:buChar char="●"/>
            </a:pPr>
            <a:r>
              <a:rPr lang="en" u="sng">
                <a:solidFill>
                  <a:schemeClr val="hlink"/>
                </a:solidFill>
                <a:hlinkClick r:id="rId3"/>
              </a:rPr>
              <a:t>https://thatsthem.com/</a:t>
            </a:r>
            <a:endParaRPr/>
          </a:p>
          <a:p>
            <a:pPr indent="-311150" lvl="0" marL="457200" rtl="0" algn="l">
              <a:spcBef>
                <a:spcPts val="0"/>
              </a:spcBef>
              <a:spcAft>
                <a:spcPts val="0"/>
              </a:spcAft>
              <a:buSzPts val="1300"/>
              <a:buChar char="●"/>
            </a:pPr>
            <a:r>
              <a:rPr lang="en" u="sng">
                <a:solidFill>
                  <a:schemeClr val="hlink"/>
                </a:solidFill>
                <a:hlinkClick r:id="rId4"/>
              </a:rPr>
              <a:t>https://truepeoplesearch.com</a:t>
            </a:r>
            <a:endParaRPr/>
          </a:p>
          <a:p>
            <a:pPr indent="-311150" lvl="0" marL="457200" rtl="0" algn="l">
              <a:spcBef>
                <a:spcPts val="0"/>
              </a:spcBef>
              <a:spcAft>
                <a:spcPts val="0"/>
              </a:spcAft>
              <a:buSzPts val="1300"/>
              <a:buChar char="●"/>
            </a:pPr>
            <a:r>
              <a:rPr lang="en"/>
              <a:t>Pipl</a:t>
            </a:r>
            <a:endParaRPr/>
          </a:p>
          <a:p>
            <a:pPr indent="-311150" lvl="0" marL="457200" rtl="0" algn="l">
              <a:spcBef>
                <a:spcPts val="0"/>
              </a:spcBef>
              <a:spcAft>
                <a:spcPts val="0"/>
              </a:spcAft>
              <a:buSzPts val="1300"/>
              <a:buChar char="●"/>
            </a:pPr>
            <a:r>
              <a:rPr lang="en"/>
              <a:t>Maltego</a:t>
            </a:r>
            <a:endParaRPr/>
          </a:p>
          <a:p>
            <a:pPr indent="-311150" lvl="0" marL="457200" rtl="0" algn="l">
              <a:spcBef>
                <a:spcPts val="0"/>
              </a:spcBef>
              <a:spcAft>
                <a:spcPts val="0"/>
              </a:spcAft>
              <a:buSzPts val="1300"/>
              <a:buChar char="●"/>
            </a:pPr>
            <a:r>
              <a:rPr lang="en"/>
              <a:t>whitepages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Fingerprinting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Fingerprinting</a:t>
            </a:r>
            <a:endParaRPr/>
          </a:p>
        </p:txBody>
      </p:sp>
      <p:sp>
        <p:nvSpPr>
          <p:cNvPr id="235" name="Google Shape;235;p38"/>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what hosts are ‘live’, what operating system they are running, what services are running, what version of the service they are running, etc.</a:t>
            </a:r>
            <a:endParaRPr/>
          </a:p>
          <a:p>
            <a:pPr indent="0" lvl="0" marL="0" rtl="0" algn="l">
              <a:spcBef>
                <a:spcPts val="1600"/>
              </a:spcBef>
              <a:spcAft>
                <a:spcPts val="0"/>
              </a:spcAft>
              <a:buNone/>
            </a:pPr>
            <a:r>
              <a:rPr lang="en"/>
              <a:t>This is a vital step in penetration testing, because if they are running vulnerable services, you may be able to use this to gain access to the system, or negatively affect it.</a:t>
            </a:r>
            <a:endParaRPr/>
          </a:p>
          <a:p>
            <a:pPr indent="0" lvl="0" marL="0" rtl="0" algn="l">
              <a:spcBef>
                <a:spcPts val="1600"/>
              </a:spcBef>
              <a:spcAft>
                <a:spcPts val="0"/>
              </a:spcAft>
              <a:buNone/>
            </a:pPr>
            <a:r>
              <a:rPr lang="en"/>
              <a:t>The challenge now, is that you are actually touching the systems, so it’s is far more likely that you will be noticed by the target.</a:t>
            </a:r>
            <a:endParaRPr/>
          </a:p>
          <a:p>
            <a:pPr indent="-330200" lvl="0" marL="457200" rtl="0" algn="l">
              <a:spcBef>
                <a:spcPts val="1600"/>
              </a:spcBef>
              <a:spcAft>
                <a:spcPts val="0"/>
              </a:spcAft>
              <a:buSzPts val="1600"/>
              <a:buChar char="●"/>
            </a:pPr>
            <a:r>
              <a:rPr lang="en" sz="1600"/>
              <a:t>Sometimes this can be good because it might be the goal to have them flag on malicious traffic</a:t>
            </a:r>
            <a:endParaRPr sz="1600"/>
          </a:p>
          <a:p>
            <a:pPr indent="-330200" lvl="0" marL="457200" rtl="0" algn="l">
              <a:spcBef>
                <a:spcPts val="0"/>
              </a:spcBef>
              <a:spcAft>
                <a:spcPts val="0"/>
              </a:spcAft>
              <a:buSzPts val="1600"/>
              <a:buChar char="●"/>
            </a:pPr>
            <a:r>
              <a:rPr lang="en" sz="1600"/>
              <a:t>Other times, you may want to go unnoticed and have to use modified or stealthier scans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nmap</a:t>
            </a:r>
            <a:endParaRPr/>
          </a:p>
        </p:txBody>
      </p:sp>
      <p:sp>
        <p:nvSpPr>
          <p:cNvPr id="241" name="Google Shape;24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
            </a:r>
            <a:r>
              <a:rPr lang="en"/>
              <a:t>etwork </a:t>
            </a:r>
            <a:r>
              <a:rPr b="1" lang="en"/>
              <a:t>map</a:t>
            </a:r>
            <a:r>
              <a:rPr lang="en"/>
              <a:t>ping tool generally used for system administration, but can be used for scanning networks for vulnerabilities. </a:t>
            </a:r>
            <a:endParaRPr/>
          </a:p>
          <a:p>
            <a:pPr indent="-311150" lvl="0" marL="457200" rtl="0" algn="l">
              <a:spcBef>
                <a:spcPts val="1600"/>
              </a:spcBef>
              <a:spcAft>
                <a:spcPts val="0"/>
              </a:spcAft>
              <a:buSzPts val="1300"/>
              <a:buChar char="●"/>
            </a:pPr>
            <a:r>
              <a:rPr lang="en"/>
              <a:t>Allows for TCP/UDP scanning</a:t>
            </a:r>
            <a:endParaRPr/>
          </a:p>
          <a:p>
            <a:pPr indent="-311150" lvl="0" marL="457200" rtl="0" algn="l">
              <a:spcBef>
                <a:spcPts val="0"/>
              </a:spcBef>
              <a:spcAft>
                <a:spcPts val="0"/>
              </a:spcAft>
              <a:buSzPts val="1300"/>
              <a:buChar char="●"/>
            </a:pPr>
            <a:r>
              <a:rPr lang="en"/>
              <a:t>Vulnerability scanning</a:t>
            </a:r>
            <a:endParaRPr/>
          </a:p>
          <a:p>
            <a:pPr indent="-311150" lvl="0" marL="457200" rtl="0" algn="l">
              <a:spcBef>
                <a:spcPts val="0"/>
              </a:spcBef>
              <a:spcAft>
                <a:spcPts val="0"/>
              </a:spcAft>
              <a:buSzPts val="1300"/>
              <a:buChar char="●"/>
            </a:pPr>
            <a:r>
              <a:rPr lang="en"/>
              <a:t>Host discovery</a:t>
            </a:r>
            <a:endParaRPr/>
          </a:p>
          <a:p>
            <a:pPr indent="-311150" lvl="0" marL="457200" rtl="0" algn="l">
              <a:spcBef>
                <a:spcPts val="0"/>
              </a:spcBef>
              <a:spcAft>
                <a:spcPts val="0"/>
              </a:spcAft>
              <a:buSzPts val="1300"/>
              <a:buChar char="●"/>
            </a:pPr>
            <a:r>
              <a:rPr lang="en"/>
              <a:t>Outputting scans to greppable files/excel sheets</a:t>
            </a:r>
            <a:endParaRPr/>
          </a:p>
          <a:p>
            <a:pPr indent="-311150" lvl="0" marL="457200" rtl="0" algn="l">
              <a:spcBef>
                <a:spcPts val="0"/>
              </a:spcBef>
              <a:spcAft>
                <a:spcPts val="0"/>
              </a:spcAft>
              <a:buSzPts val="1300"/>
              <a:buChar char="●"/>
            </a:pPr>
            <a:r>
              <a:rPr lang="en"/>
              <a:t>Toggle speeds</a:t>
            </a:r>
            <a:endParaRPr/>
          </a:p>
          <a:p>
            <a:pPr indent="-311150" lvl="0" marL="457200" rtl="0" algn="l">
              <a:spcBef>
                <a:spcPts val="0"/>
              </a:spcBef>
              <a:spcAft>
                <a:spcPts val="0"/>
              </a:spcAft>
              <a:buSzPts val="1300"/>
              <a:buChar char="●"/>
            </a:pPr>
            <a:r>
              <a:rPr lang="en"/>
              <a:t>Decoy scanning</a:t>
            </a:r>
            <a:endParaRPr/>
          </a:p>
          <a:p>
            <a:pPr indent="-311150" lvl="0" marL="457200" rtl="0" algn="l">
              <a:spcBef>
                <a:spcPts val="0"/>
              </a:spcBef>
              <a:spcAft>
                <a:spcPts val="0"/>
              </a:spcAft>
              <a:buSzPts val="1300"/>
              <a:buChar char="●"/>
            </a:pPr>
            <a:r>
              <a:rPr lang="en"/>
              <a:t>And more...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fun nmap options </a:t>
            </a:r>
            <a:endParaRPr/>
          </a:p>
        </p:txBody>
      </p:sp>
      <p:sp>
        <p:nvSpPr>
          <p:cNvPr id="247" name="Google Shape;247;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 Syn (Stealth Scan)</a:t>
            </a:r>
            <a:endParaRPr/>
          </a:p>
          <a:p>
            <a:pPr indent="0" lvl="0" marL="0" rtl="0" algn="l">
              <a:spcBef>
                <a:spcPts val="1600"/>
              </a:spcBef>
              <a:spcAft>
                <a:spcPts val="0"/>
              </a:spcAft>
              <a:buNone/>
            </a:pPr>
            <a:r>
              <a:rPr lang="en"/>
              <a:t>-sU: UDP Scan </a:t>
            </a:r>
            <a:endParaRPr/>
          </a:p>
          <a:p>
            <a:pPr indent="0" lvl="0" marL="0" rtl="0" algn="l">
              <a:spcBef>
                <a:spcPts val="1600"/>
              </a:spcBef>
              <a:spcAft>
                <a:spcPts val="0"/>
              </a:spcAft>
              <a:buNone/>
            </a:pPr>
            <a:r>
              <a:rPr lang="en"/>
              <a:t>-A : Aggressive scanning - includes OS detection, version detection, script scanning and traceroute</a:t>
            </a:r>
            <a:endParaRPr b="1"/>
          </a:p>
          <a:p>
            <a:pPr indent="0" lvl="0" marL="0" rtl="0" algn="l">
              <a:spcBef>
                <a:spcPts val="1600"/>
              </a:spcBef>
              <a:spcAft>
                <a:spcPts val="0"/>
              </a:spcAft>
              <a:buNone/>
            </a:pPr>
            <a:r>
              <a:rPr lang="en"/>
              <a:t>-Pn: Don’t do host discovery</a:t>
            </a:r>
            <a:endParaRPr/>
          </a:p>
          <a:p>
            <a:pPr indent="0" lvl="0" marL="0" rtl="0" algn="l">
              <a:spcBef>
                <a:spcPts val="1600"/>
              </a:spcBef>
              <a:spcAft>
                <a:spcPts val="0"/>
              </a:spcAft>
              <a:buNone/>
            </a:pPr>
            <a:r>
              <a:rPr lang="en"/>
              <a:t>-p{1...65535,-}: Select specific ports</a:t>
            </a:r>
            <a:endParaRPr/>
          </a:p>
          <a:p>
            <a:pPr indent="0" lvl="0" marL="0" rtl="0" algn="l">
              <a:spcBef>
                <a:spcPts val="1600"/>
              </a:spcBef>
              <a:spcAft>
                <a:spcPts val="0"/>
              </a:spcAft>
              <a:buNone/>
            </a:pPr>
            <a:r>
              <a:rPr lang="en"/>
              <a:t>--top-ports n: Scan the top n ports</a:t>
            </a:r>
            <a:endParaRPr/>
          </a:p>
          <a:p>
            <a:pPr indent="0" lvl="0" marL="0" rtl="0" algn="l">
              <a:spcBef>
                <a:spcPts val="1600"/>
              </a:spcBef>
              <a:spcAft>
                <a:spcPts val="0"/>
              </a:spcAft>
              <a:buNone/>
            </a:pPr>
            <a:r>
              <a:rPr lang="en"/>
              <a:t>-T{1-5}: Speed of assumed network, the speed of the packets sent</a:t>
            </a:r>
            <a:endParaRPr/>
          </a:p>
          <a:p>
            <a:pPr indent="0" lvl="0" marL="0" rtl="0" algn="l">
              <a:spcBef>
                <a:spcPts val="1600"/>
              </a:spcBef>
              <a:spcAft>
                <a:spcPts val="1600"/>
              </a:spcAft>
              <a:buNone/>
            </a:pPr>
            <a:r>
              <a:t/>
            </a:r>
            <a:endParaRPr/>
          </a:p>
        </p:txBody>
      </p:sp>
      <p:pic>
        <p:nvPicPr>
          <p:cNvPr id="248" name="Google Shape;248;p40"/>
          <p:cNvPicPr preferRelativeResize="0"/>
          <p:nvPr/>
        </p:nvPicPr>
        <p:blipFill>
          <a:blip r:embed="rId3">
            <a:alphaModFix/>
          </a:blip>
          <a:stretch>
            <a:fillRect/>
          </a:stretch>
        </p:blipFill>
        <p:spPr>
          <a:xfrm>
            <a:off x="2326725" y="1916925"/>
            <a:ext cx="6505575" cy="18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fun nmap options</a:t>
            </a:r>
            <a:endParaRPr/>
          </a:p>
        </p:txBody>
      </p:sp>
      <p:sp>
        <p:nvSpPr>
          <p:cNvPr id="254" name="Google Shape;254;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 get the help menu</a:t>
            </a:r>
            <a:endParaRPr/>
          </a:p>
          <a:p>
            <a:pPr indent="0" lvl="0" marL="0" rtl="0" algn="l">
              <a:spcBef>
                <a:spcPts val="1600"/>
              </a:spcBef>
              <a:spcAft>
                <a:spcPts val="0"/>
              </a:spcAft>
              <a:buNone/>
            </a:pPr>
            <a:r>
              <a:rPr lang="en"/>
              <a:t>-O: operating system detection</a:t>
            </a:r>
            <a:endParaRPr/>
          </a:p>
          <a:p>
            <a:pPr indent="0" lvl="0" marL="0" rtl="0" algn="l">
              <a:spcBef>
                <a:spcPts val="1600"/>
              </a:spcBef>
              <a:spcAft>
                <a:spcPts val="0"/>
              </a:spcAft>
              <a:buNone/>
            </a:pPr>
            <a:r>
              <a:rPr lang="en"/>
              <a:t>-sV: service version detection</a:t>
            </a:r>
            <a:endParaRPr/>
          </a:p>
          <a:p>
            <a:pPr indent="0" lvl="0" marL="0" rtl="0" algn="l">
              <a:spcBef>
                <a:spcPts val="1600"/>
              </a:spcBef>
              <a:spcAft>
                <a:spcPts val="0"/>
              </a:spcAft>
              <a:buNone/>
            </a:pPr>
            <a:r>
              <a:rPr lang="en"/>
              <a:t>-v: verbose output</a:t>
            </a:r>
            <a:endParaRPr/>
          </a:p>
          <a:p>
            <a:pPr indent="0" lvl="0" marL="0" rtl="0" algn="l">
              <a:spcBef>
                <a:spcPts val="1600"/>
              </a:spcBef>
              <a:spcAft>
                <a:spcPts val="0"/>
              </a:spcAft>
              <a:buNone/>
            </a:pPr>
            <a:r>
              <a:rPr lang="en"/>
              <a:t>-vv: very verbose output</a:t>
            </a:r>
            <a:endParaRPr/>
          </a:p>
          <a:p>
            <a:pPr indent="0" lvl="0" marL="0" rtl="0" algn="l">
              <a:spcBef>
                <a:spcPts val="1600"/>
              </a:spcBef>
              <a:spcAft>
                <a:spcPts val="0"/>
              </a:spcAft>
              <a:buNone/>
            </a:pPr>
            <a:r>
              <a:rPr lang="en"/>
              <a:t>--script: run scripts</a:t>
            </a:r>
            <a:endParaRPr/>
          </a:p>
          <a:p>
            <a:pPr indent="0" lvl="0" marL="0" rtl="0" algn="l">
              <a:spcBef>
                <a:spcPts val="1600"/>
              </a:spcBef>
              <a:spcAft>
                <a:spcPts val="0"/>
              </a:spcAft>
              <a:buNone/>
            </a:pPr>
            <a:r>
              <a:rPr lang="en"/>
              <a:t>--script vuln: run vulnerability scans against the target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Penetration Testing</a:t>
            </a:r>
            <a:endParaRPr/>
          </a:p>
        </p:txBody>
      </p:sp>
      <p:sp>
        <p:nvSpPr>
          <p:cNvPr id="99" name="Google Shape;99;p15"/>
          <p:cNvSpPr txBox="1"/>
          <p:nvPr>
            <p:ph idx="1" type="body"/>
          </p:nvPr>
        </p:nvSpPr>
        <p:spPr>
          <a:xfrm>
            <a:off x="311700" y="1853850"/>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External Tests</a:t>
            </a:r>
            <a:endParaRPr/>
          </a:p>
          <a:p>
            <a:pPr indent="-298450" lvl="1" marL="914400" rtl="0" algn="l">
              <a:spcBef>
                <a:spcPts val="0"/>
              </a:spcBef>
              <a:spcAft>
                <a:spcPts val="0"/>
              </a:spcAft>
              <a:buSzPts val="1100"/>
              <a:buChar char="○"/>
            </a:pPr>
            <a:r>
              <a:rPr lang="en"/>
              <a:t>Understand the security posture of a company based off of what the Internet can see</a:t>
            </a:r>
            <a:endParaRPr/>
          </a:p>
          <a:p>
            <a:pPr indent="-311150" lvl="0" marL="457200" rtl="0" algn="l">
              <a:spcBef>
                <a:spcPts val="0"/>
              </a:spcBef>
              <a:spcAft>
                <a:spcPts val="0"/>
              </a:spcAft>
              <a:buSzPts val="1300"/>
              <a:buChar char="●"/>
            </a:pPr>
            <a:r>
              <a:rPr lang="en"/>
              <a:t>Internal Tests</a:t>
            </a:r>
            <a:endParaRPr/>
          </a:p>
          <a:p>
            <a:pPr indent="-298450" lvl="1" marL="914400" rtl="0" algn="l">
              <a:spcBef>
                <a:spcPts val="0"/>
              </a:spcBef>
              <a:spcAft>
                <a:spcPts val="0"/>
              </a:spcAft>
              <a:buSzPts val="1100"/>
              <a:buChar char="○"/>
            </a:pPr>
            <a:r>
              <a:rPr lang="en"/>
              <a:t>Assess the security posture from the eyes of an insider or someone who has physically gained access to the system.</a:t>
            </a:r>
            <a:endParaRPr/>
          </a:p>
          <a:p>
            <a:pPr indent="-311150" lvl="0" marL="457200" rtl="0" algn="l">
              <a:spcBef>
                <a:spcPts val="0"/>
              </a:spcBef>
              <a:spcAft>
                <a:spcPts val="0"/>
              </a:spcAft>
              <a:buSzPts val="1300"/>
              <a:buChar char="●"/>
            </a:pPr>
            <a:r>
              <a:rPr lang="en"/>
              <a:t>Web application Assessments</a:t>
            </a:r>
            <a:endParaRPr/>
          </a:p>
          <a:p>
            <a:pPr indent="-298450" lvl="1" marL="914400" rtl="0" algn="l">
              <a:spcBef>
                <a:spcPts val="0"/>
              </a:spcBef>
              <a:spcAft>
                <a:spcPts val="0"/>
              </a:spcAft>
              <a:buSzPts val="1100"/>
              <a:buChar char="○"/>
            </a:pPr>
            <a:r>
              <a:rPr lang="en"/>
              <a:t>Specially test the web applications of a business</a:t>
            </a:r>
            <a:endParaRPr/>
          </a:p>
          <a:p>
            <a:pPr indent="-298450" lvl="2" marL="1371600" rtl="0" algn="l">
              <a:spcBef>
                <a:spcPts val="0"/>
              </a:spcBef>
              <a:spcAft>
                <a:spcPts val="0"/>
              </a:spcAft>
              <a:buSzPts val="1100"/>
              <a:buChar char="■"/>
            </a:pPr>
            <a:r>
              <a:rPr lang="en"/>
              <a:t>Can they be used to pivot, expose PII, etc.</a:t>
            </a:r>
            <a:endParaRPr/>
          </a:p>
          <a:p>
            <a:pPr indent="-311150" lvl="0" marL="457200" rtl="0" algn="l">
              <a:spcBef>
                <a:spcPts val="0"/>
              </a:spcBef>
              <a:spcAft>
                <a:spcPts val="0"/>
              </a:spcAft>
              <a:buSzPts val="1300"/>
              <a:buChar char="●"/>
            </a:pPr>
            <a:r>
              <a:rPr lang="en"/>
              <a:t>Wireless Assessments</a:t>
            </a:r>
            <a:endParaRPr/>
          </a:p>
          <a:p>
            <a:pPr indent="-298450" lvl="1" marL="914400" rtl="0" algn="l">
              <a:spcBef>
                <a:spcPts val="0"/>
              </a:spcBef>
              <a:spcAft>
                <a:spcPts val="0"/>
              </a:spcAft>
              <a:buSzPts val="1100"/>
              <a:buChar char="○"/>
            </a:pPr>
            <a:r>
              <a:rPr lang="en"/>
              <a:t>Assess the security posture by looking at wireless networking on the facility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Exploiting a Vulnerable Service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t>
            </a:r>
            <a:endParaRPr/>
          </a:p>
        </p:txBody>
      </p:sp>
      <p:sp>
        <p:nvSpPr>
          <p:cNvPr id="265" name="Google Shape;265;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Pentesting framework that contains a collection of exploits, reverse shells, and post-exploitation tools</a:t>
            </a:r>
            <a:endParaRPr/>
          </a:p>
          <a:p>
            <a:pPr indent="0" lvl="0" marL="0" rtl="0" algn="l">
              <a:spcBef>
                <a:spcPts val="1600"/>
              </a:spcBef>
              <a:spcAft>
                <a:spcPts val="0"/>
              </a:spcAft>
              <a:buNone/>
            </a:pPr>
            <a:r>
              <a:rPr lang="en"/>
              <a:t>Can use a database to collect information about targets and manage missions</a:t>
            </a:r>
            <a:endParaRPr/>
          </a:p>
          <a:p>
            <a:pPr indent="0" lvl="0" marL="0" rtl="0" algn="l">
              <a:spcBef>
                <a:spcPts val="1600"/>
              </a:spcBef>
              <a:spcAft>
                <a:spcPts val="0"/>
              </a:spcAft>
              <a:buNone/>
            </a:pPr>
            <a:r>
              <a:rPr lang="en"/>
              <a:t>After initialization, you can run </a:t>
            </a:r>
            <a:r>
              <a:rPr b="1" lang="en"/>
              <a:t>db_nmap &lt;options&gt; &lt;ip-address&gt; </a:t>
            </a:r>
            <a:r>
              <a:rPr lang="en"/>
              <a:t>to store results on the target into the database</a:t>
            </a:r>
            <a:endParaRPr/>
          </a:p>
          <a:p>
            <a:pPr indent="0" lvl="0" marL="0" rtl="0" algn="l">
              <a:spcBef>
                <a:spcPts val="1600"/>
              </a:spcBef>
              <a:spcAft>
                <a:spcPts val="0"/>
              </a:spcAft>
              <a:buNone/>
            </a:pPr>
            <a:r>
              <a:rPr lang="en"/>
              <a:t>From there, you can run </a:t>
            </a:r>
            <a:r>
              <a:rPr b="1" lang="en"/>
              <a:t>services</a:t>
            </a:r>
            <a:r>
              <a:rPr lang="en"/>
              <a:t> to see what services were on the host, and </a:t>
            </a:r>
            <a:r>
              <a:rPr b="1" lang="en"/>
              <a:t>vuln</a:t>
            </a:r>
            <a:r>
              <a:rPr lang="en"/>
              <a:t> to check for </a:t>
            </a:r>
            <a:r>
              <a:rPr lang="en"/>
              <a:t>vulnerabilities</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t>
            </a:r>
            <a:endParaRPr/>
          </a:p>
        </p:txBody>
      </p:sp>
      <p:sp>
        <p:nvSpPr>
          <p:cNvPr id="271" name="Google Shape;271;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know of a service on a given host (or you are interested in what kind of exploits/scanners are available) you can search the available exploits using </a:t>
            </a:r>
            <a:r>
              <a:rPr b="1" lang="en"/>
              <a:t>search</a:t>
            </a:r>
            <a:r>
              <a:rPr lang="en"/>
              <a:t>.</a:t>
            </a:r>
            <a:endParaRPr/>
          </a:p>
          <a:p>
            <a:pPr indent="0" lvl="0" marL="0" rtl="0" algn="l">
              <a:spcBef>
                <a:spcPts val="1600"/>
              </a:spcBef>
              <a:spcAft>
                <a:spcPts val="0"/>
              </a:spcAft>
              <a:buNone/>
            </a:pPr>
            <a:r>
              <a:rPr lang="en"/>
              <a:t>When you know the exploit, you can </a:t>
            </a:r>
            <a:r>
              <a:rPr b="1" lang="en"/>
              <a:t>use</a:t>
            </a:r>
            <a:r>
              <a:rPr lang="en"/>
              <a:t> either the actual path and name of the exploit or the number of the exploit after searching.</a:t>
            </a:r>
            <a:endParaRPr/>
          </a:p>
          <a:p>
            <a:pPr indent="0" lvl="0" marL="0" rtl="0" algn="l">
              <a:spcBef>
                <a:spcPts val="1600"/>
              </a:spcBef>
              <a:spcAft>
                <a:spcPts val="0"/>
              </a:spcAft>
              <a:buNone/>
            </a:pPr>
            <a:r>
              <a:rPr lang="en"/>
              <a:t>Many of the exploits require additional </a:t>
            </a:r>
            <a:r>
              <a:rPr b="1" lang="en"/>
              <a:t>options</a:t>
            </a:r>
            <a:r>
              <a:rPr lang="en"/>
              <a:t> in order to function properly. You can </a:t>
            </a:r>
            <a:r>
              <a:rPr b="1" lang="en"/>
              <a:t>set</a:t>
            </a:r>
            <a:r>
              <a:rPr lang="en"/>
              <a:t> options with values.</a:t>
            </a:r>
            <a:endParaRPr/>
          </a:p>
          <a:p>
            <a:pPr indent="0" lvl="0" marL="0" rtl="0" algn="l">
              <a:spcBef>
                <a:spcPts val="1600"/>
              </a:spcBef>
              <a:spcAft>
                <a:spcPts val="1600"/>
              </a:spcAft>
              <a:buNone/>
            </a:pPr>
            <a:r>
              <a:rPr lang="en"/>
              <a:t>You can view the options by </a:t>
            </a:r>
            <a:r>
              <a:rPr b="1" lang="en"/>
              <a:t>show</a:t>
            </a:r>
            <a:r>
              <a:rPr lang="en"/>
              <a:t>ing </a:t>
            </a:r>
            <a:r>
              <a:rPr b="1" lang="en"/>
              <a:t>options</a:t>
            </a:r>
            <a:r>
              <a:rPr lang="en"/>
              <a:t> </a:t>
            </a:r>
            <a:endParaRPr baseline="-25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t>
            </a:r>
            <a:endParaRPr/>
          </a:p>
        </p:txBody>
      </p:sp>
      <p:sp>
        <p:nvSpPr>
          <p:cNvPr id="277" name="Google Shape;277;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record your screen and actions using </a:t>
            </a:r>
            <a:r>
              <a:rPr b="1" lang="en"/>
              <a:t>spool</a:t>
            </a:r>
            <a:r>
              <a:rPr lang="en"/>
              <a:t>.</a:t>
            </a:r>
            <a:r>
              <a:rPr lang="en"/>
              <a:t> This is especially important for penetration testing where recording is necessary.</a:t>
            </a:r>
            <a:endParaRPr/>
          </a:p>
          <a:p>
            <a:pPr indent="0" lvl="0" marL="0" rtl="0" algn="l">
              <a:spcBef>
                <a:spcPts val="1600"/>
              </a:spcBef>
              <a:spcAft>
                <a:spcPts val="0"/>
              </a:spcAft>
              <a:buNone/>
            </a:pPr>
            <a:r>
              <a:rPr lang="en"/>
              <a:t>After you have selected the exploit and set all the necessary options now you can </a:t>
            </a:r>
            <a:r>
              <a:rPr b="1" lang="en"/>
              <a:t>run </a:t>
            </a:r>
            <a:r>
              <a:rPr lang="en"/>
              <a:t>or </a:t>
            </a:r>
            <a:r>
              <a:rPr b="1" lang="en"/>
              <a:t>exploit</a:t>
            </a:r>
            <a:r>
              <a:rPr lang="en"/>
              <a:t> the system. You can also use several different payloads with </a:t>
            </a:r>
            <a:r>
              <a:rPr b="1" lang="en"/>
              <a:t>payload</a:t>
            </a:r>
            <a:r>
              <a:rPr lang="en"/>
              <a:t>.</a:t>
            </a:r>
            <a:endParaRPr/>
          </a:p>
          <a:p>
            <a:pPr indent="0" lvl="0" marL="0" rtl="0" algn="l">
              <a:spcBef>
                <a:spcPts val="1600"/>
              </a:spcBef>
              <a:spcAft>
                <a:spcPts val="0"/>
              </a:spcAft>
              <a:buNone/>
            </a:pPr>
            <a:r>
              <a:rPr lang="en"/>
              <a:t>Provided that the vulnerability existed and you set the correct options (and the script worked), you will probably get a reverse shell, by default this is the </a:t>
            </a:r>
            <a:r>
              <a:rPr b="1" lang="en"/>
              <a:t>meterpreter</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t>
            </a:r>
            <a:endParaRPr/>
          </a:p>
        </p:txBody>
      </p:sp>
      <p:sp>
        <p:nvSpPr>
          <p:cNvPr id="283" name="Google Shape;283;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have a shell, you should check that you are on a host that is within scope, and afterwards, aim to gain persistence.</a:t>
            </a:r>
            <a:endParaRPr/>
          </a:p>
          <a:p>
            <a:pPr indent="0" lvl="0" marL="0" rtl="0" algn="l">
              <a:spcBef>
                <a:spcPts val="1600"/>
              </a:spcBef>
              <a:spcAft>
                <a:spcPts val="0"/>
              </a:spcAft>
              <a:buNone/>
            </a:pPr>
            <a:r>
              <a:rPr lang="en"/>
              <a:t>Often this is going to mean finding a way to get a beacon from a service or startup job. There are several other ways to establish a secure foothold on a host, however.</a:t>
            </a:r>
            <a:endParaRPr/>
          </a:p>
          <a:p>
            <a:pPr indent="0" lvl="0" marL="0" rtl="0" algn="l">
              <a:spcBef>
                <a:spcPts val="1600"/>
              </a:spcBef>
              <a:spcAft>
                <a:spcPts val="0"/>
              </a:spcAft>
              <a:buNone/>
            </a:pPr>
            <a:r>
              <a:rPr lang="en"/>
              <a:t>Additional enumeration of the given host can be useful. Check what kind of services are running, what files are on the machine, who you are logged in as, who or what is connected to the host, who are the administrators, etc.</a:t>
            </a:r>
            <a:endParaRPr/>
          </a:p>
          <a:p>
            <a:pPr indent="0" lvl="0" marL="0" rtl="0" algn="l">
              <a:spcBef>
                <a:spcPts val="1600"/>
              </a:spcBef>
              <a:spcAft>
                <a:spcPts val="1600"/>
              </a:spcAft>
              <a:buNone/>
            </a:pPr>
            <a:r>
              <a:rPr lang="en"/>
              <a:t>We will cover more on post-exploitation next week.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Engagement and Scope</a:t>
            </a:r>
            <a:endParaRPr/>
          </a:p>
        </p:txBody>
      </p:sp>
      <p:sp>
        <p:nvSpPr>
          <p:cNvPr id="105" name="Google Shape;105;p1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 clients will set restrictions and requirements on a test. This might include some of the following: </a:t>
            </a:r>
            <a:endParaRPr/>
          </a:p>
          <a:p>
            <a:pPr indent="-336550" lvl="0" marL="457200" rtl="0" algn="l">
              <a:spcBef>
                <a:spcPts val="1600"/>
              </a:spcBef>
              <a:spcAft>
                <a:spcPts val="0"/>
              </a:spcAft>
              <a:buSzPts val="1700"/>
              <a:buChar char="●"/>
            </a:pPr>
            <a:r>
              <a:rPr lang="en" sz="1700"/>
              <a:t>Hosts (blacklist/whitelist)</a:t>
            </a:r>
            <a:endParaRPr sz="1700"/>
          </a:p>
          <a:p>
            <a:pPr indent="-311150" lvl="1" marL="914400" rtl="0" algn="l">
              <a:spcBef>
                <a:spcPts val="0"/>
              </a:spcBef>
              <a:spcAft>
                <a:spcPts val="0"/>
              </a:spcAft>
              <a:buSzPts val="1300"/>
              <a:buChar char="○"/>
            </a:pPr>
            <a:r>
              <a:rPr lang="en" sz="1300"/>
              <a:t>Example: They may have sensitive machines that they do not want to be touched because it could compromise the function of their business</a:t>
            </a:r>
            <a:endParaRPr sz="1300"/>
          </a:p>
          <a:p>
            <a:pPr indent="-336550" lvl="0" marL="457200" rtl="0" algn="l">
              <a:spcBef>
                <a:spcPts val="0"/>
              </a:spcBef>
              <a:spcAft>
                <a:spcPts val="0"/>
              </a:spcAft>
              <a:buSzPts val="1700"/>
              <a:buChar char="●"/>
            </a:pPr>
            <a:r>
              <a:rPr lang="en" sz="1700"/>
              <a:t>People</a:t>
            </a:r>
            <a:endParaRPr sz="1700"/>
          </a:p>
          <a:p>
            <a:pPr indent="-311150" lvl="1" marL="914400" rtl="0" algn="l">
              <a:spcBef>
                <a:spcPts val="0"/>
              </a:spcBef>
              <a:spcAft>
                <a:spcPts val="0"/>
              </a:spcAft>
              <a:buSzPts val="1300"/>
              <a:buChar char="○"/>
            </a:pPr>
            <a:r>
              <a:rPr lang="en" sz="1300"/>
              <a:t>Example: Clients may not want social engineering to take place and want to focus more on the network instead</a:t>
            </a:r>
            <a:endParaRPr sz="1300"/>
          </a:p>
          <a:p>
            <a:pPr indent="-311150" lvl="1" marL="914400" rtl="0" algn="l">
              <a:spcBef>
                <a:spcPts val="0"/>
              </a:spcBef>
              <a:spcAft>
                <a:spcPts val="0"/>
              </a:spcAft>
              <a:buSzPts val="1300"/>
              <a:buChar char="○"/>
            </a:pPr>
            <a:r>
              <a:rPr lang="en" sz="1300"/>
              <a:t>Example: Clients may not want you to impersonate employees or actual businesses when conducting a test</a:t>
            </a:r>
            <a:endParaRPr sz="1300"/>
          </a:p>
          <a:p>
            <a:pPr indent="-336550" lvl="0" marL="457200" rtl="0" algn="l">
              <a:spcBef>
                <a:spcPts val="0"/>
              </a:spcBef>
              <a:spcAft>
                <a:spcPts val="0"/>
              </a:spcAft>
              <a:buSzPts val="1700"/>
              <a:buChar char="●"/>
            </a:pPr>
            <a:r>
              <a:rPr lang="en" sz="1700"/>
              <a:t>Types of attacks</a:t>
            </a:r>
            <a:endParaRPr sz="1700"/>
          </a:p>
          <a:p>
            <a:pPr indent="-311150" lvl="1" marL="914400" rtl="0" algn="l">
              <a:spcBef>
                <a:spcPts val="0"/>
              </a:spcBef>
              <a:spcAft>
                <a:spcPts val="0"/>
              </a:spcAft>
              <a:buSzPts val="1300"/>
              <a:buChar char="○"/>
            </a:pPr>
            <a:r>
              <a:rPr lang="en" sz="1300"/>
              <a:t>C</a:t>
            </a:r>
            <a:r>
              <a:rPr lang="en" sz="1300"/>
              <a:t>lients may not want systems to be taken down and data to be exfiltrated or tampered with. This might restrict the tools you can use and the types of attacks used on their system.</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ATT&amp;CK</a:t>
            </a:r>
            <a:endParaRPr/>
          </a:p>
        </p:txBody>
      </p:sp>
      <p:sp>
        <p:nvSpPr>
          <p:cNvPr id="111" name="Google Shape;111;p17"/>
          <p:cNvSpPr txBox="1"/>
          <p:nvPr>
            <p:ph idx="1" type="body"/>
          </p:nvPr>
        </p:nvSpPr>
        <p:spPr>
          <a:xfrm>
            <a:off x="729450" y="1853850"/>
            <a:ext cx="4355400" cy="29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always comes back to the MITRE ATT&amp;CK framework</a:t>
            </a:r>
            <a:endParaRPr/>
          </a:p>
          <a:p>
            <a:pPr indent="-330200" lvl="0" marL="457200" rtl="0" algn="l">
              <a:spcBef>
                <a:spcPts val="1600"/>
              </a:spcBef>
              <a:spcAft>
                <a:spcPts val="0"/>
              </a:spcAft>
              <a:buSzPts val="1600"/>
              <a:buChar char="●"/>
            </a:pPr>
            <a:r>
              <a:rPr lang="en" sz="1600"/>
              <a:t>Initial Access</a:t>
            </a:r>
            <a:endParaRPr sz="1600"/>
          </a:p>
          <a:p>
            <a:pPr indent="-330200" lvl="0" marL="457200" rtl="0" algn="l">
              <a:spcBef>
                <a:spcPts val="0"/>
              </a:spcBef>
              <a:spcAft>
                <a:spcPts val="0"/>
              </a:spcAft>
              <a:buSzPts val="1600"/>
              <a:buChar char="●"/>
            </a:pPr>
            <a:r>
              <a:rPr lang="en" sz="1600"/>
              <a:t>Execution</a:t>
            </a:r>
            <a:endParaRPr sz="1600"/>
          </a:p>
          <a:p>
            <a:pPr indent="-330200" lvl="0" marL="457200" rtl="0" algn="l">
              <a:spcBef>
                <a:spcPts val="0"/>
              </a:spcBef>
              <a:spcAft>
                <a:spcPts val="0"/>
              </a:spcAft>
              <a:buSzPts val="1600"/>
              <a:buChar char="●"/>
            </a:pPr>
            <a:r>
              <a:rPr lang="en" sz="1600"/>
              <a:t>Persistence</a:t>
            </a:r>
            <a:endParaRPr sz="1600"/>
          </a:p>
          <a:p>
            <a:pPr indent="-330200" lvl="0" marL="457200" rtl="0" algn="l">
              <a:spcBef>
                <a:spcPts val="0"/>
              </a:spcBef>
              <a:spcAft>
                <a:spcPts val="0"/>
              </a:spcAft>
              <a:buSzPts val="1600"/>
              <a:buChar char="●"/>
            </a:pPr>
            <a:r>
              <a:rPr lang="en" sz="1600"/>
              <a:t>Privilege Escalation</a:t>
            </a:r>
            <a:endParaRPr sz="1600"/>
          </a:p>
          <a:p>
            <a:pPr indent="-330200" lvl="0" marL="457200" rtl="0" algn="l">
              <a:spcBef>
                <a:spcPts val="0"/>
              </a:spcBef>
              <a:spcAft>
                <a:spcPts val="0"/>
              </a:spcAft>
              <a:buSzPts val="1600"/>
              <a:buChar char="●"/>
            </a:pPr>
            <a:r>
              <a:rPr lang="en" sz="1600"/>
              <a:t>Evasion</a:t>
            </a:r>
            <a:endParaRPr sz="1600"/>
          </a:p>
          <a:p>
            <a:pPr indent="-330200" lvl="0" marL="457200" rtl="0" algn="l">
              <a:spcBef>
                <a:spcPts val="0"/>
              </a:spcBef>
              <a:spcAft>
                <a:spcPts val="0"/>
              </a:spcAft>
              <a:buSzPts val="1600"/>
              <a:buChar char="●"/>
            </a:pPr>
            <a:r>
              <a:rPr lang="en" sz="1600"/>
              <a:t>Credential Access</a:t>
            </a:r>
            <a:endParaRPr sz="1600"/>
          </a:p>
        </p:txBody>
      </p:sp>
      <p:sp>
        <p:nvSpPr>
          <p:cNvPr id="112" name="Google Shape;112;p17"/>
          <p:cNvSpPr txBox="1"/>
          <p:nvPr/>
        </p:nvSpPr>
        <p:spPr>
          <a:xfrm>
            <a:off x="4358625" y="2303075"/>
            <a:ext cx="3234300" cy="2995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Discovery</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Lateral Movement</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Collection</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Command and Control</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Exfiltration</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Impact</a:t>
            </a:r>
            <a:endParaRPr sz="16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Initial Access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Learn more about the target</a:t>
            </a:r>
            <a:endParaRPr/>
          </a:p>
          <a:p>
            <a:pPr indent="-298450" lvl="1" marL="914400" rtl="0" algn="l">
              <a:spcBef>
                <a:spcPts val="0"/>
              </a:spcBef>
              <a:spcAft>
                <a:spcPts val="0"/>
              </a:spcAft>
              <a:buSzPts val="1100"/>
              <a:buChar char="○"/>
            </a:pPr>
            <a:r>
              <a:rPr lang="en"/>
              <a:t>OSINT</a:t>
            </a:r>
            <a:endParaRPr/>
          </a:p>
          <a:p>
            <a:pPr indent="-298450" lvl="1" marL="914400" rtl="0" algn="l">
              <a:spcBef>
                <a:spcPts val="0"/>
              </a:spcBef>
              <a:spcAft>
                <a:spcPts val="0"/>
              </a:spcAft>
              <a:buSzPts val="1100"/>
              <a:buChar char="○"/>
            </a:pPr>
            <a:r>
              <a:rPr lang="en"/>
              <a:t>Scanning (fingerprinting hosts and network)</a:t>
            </a:r>
            <a:endParaRPr/>
          </a:p>
          <a:p>
            <a:pPr indent="0" lvl="0" marL="0" rtl="0" algn="l">
              <a:spcBef>
                <a:spcPts val="1600"/>
              </a:spcBef>
              <a:spcAft>
                <a:spcPts val="0"/>
              </a:spcAft>
              <a:buNone/>
            </a:pPr>
            <a:r>
              <a:rPr lang="en"/>
              <a:t>Why?</a:t>
            </a:r>
            <a:endParaRPr/>
          </a:p>
          <a:p>
            <a:pPr indent="-311150" lvl="0" marL="457200" rtl="0" algn="l">
              <a:spcBef>
                <a:spcPts val="1600"/>
              </a:spcBef>
              <a:spcAft>
                <a:spcPts val="0"/>
              </a:spcAft>
              <a:buSzPts val="1300"/>
              <a:buChar char="●"/>
            </a:pPr>
            <a:r>
              <a:rPr lang="en"/>
              <a:t>We want a </a:t>
            </a:r>
            <a:r>
              <a:rPr b="1" lang="en"/>
              <a:t>full picture</a:t>
            </a:r>
            <a:r>
              <a:rPr lang="en"/>
              <a:t> of the network</a:t>
            </a:r>
            <a:endParaRPr/>
          </a:p>
          <a:p>
            <a:pPr indent="0" lvl="0" marL="0" rtl="0" algn="l">
              <a:spcBef>
                <a:spcPts val="1600"/>
              </a:spcBef>
              <a:spcAft>
                <a:spcPts val="0"/>
              </a:spcAft>
              <a:buNone/>
            </a:pPr>
            <a:r>
              <a:rPr lang="en"/>
              <a:t>Our job is to discover not just ONE way into the network, but as many as possible.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OSINT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Keep Covering OSINT</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OSINT allows us to look at publicly </a:t>
            </a:r>
            <a:r>
              <a:rPr lang="en"/>
              <a:t>available</a:t>
            </a:r>
            <a:r>
              <a:rPr lang="en"/>
              <a:t> resources associated with a given target</a:t>
            </a:r>
            <a:endParaRPr/>
          </a:p>
          <a:p>
            <a:pPr indent="-311150" lvl="0" marL="457200" rtl="0" algn="l">
              <a:spcBef>
                <a:spcPts val="1600"/>
              </a:spcBef>
              <a:spcAft>
                <a:spcPts val="0"/>
              </a:spcAft>
              <a:buSzPts val="1300"/>
              <a:buChar char="●"/>
            </a:pPr>
            <a:r>
              <a:rPr lang="en"/>
              <a:t>This is what the internet sees</a:t>
            </a:r>
            <a:endParaRPr/>
          </a:p>
          <a:p>
            <a:pPr indent="-298450" lvl="1" marL="914400" rtl="0" algn="l">
              <a:spcBef>
                <a:spcPts val="0"/>
              </a:spcBef>
              <a:spcAft>
                <a:spcPts val="0"/>
              </a:spcAft>
              <a:buSzPts val="1100"/>
              <a:buChar char="○"/>
            </a:pPr>
            <a:r>
              <a:rPr lang="en"/>
              <a:t> It is the resources exposed to the internet.</a:t>
            </a:r>
            <a:endParaRPr/>
          </a:p>
          <a:p>
            <a:pPr indent="-311150" lvl="0" marL="457200" rtl="0" algn="l">
              <a:spcBef>
                <a:spcPts val="0"/>
              </a:spcBef>
              <a:spcAft>
                <a:spcPts val="0"/>
              </a:spcAft>
              <a:buSzPts val="1300"/>
              <a:buChar char="●"/>
            </a:pPr>
            <a:r>
              <a:rPr lang="en"/>
              <a:t>Creates less suspicious looking traffic</a:t>
            </a:r>
            <a:endParaRPr/>
          </a:p>
          <a:p>
            <a:pPr indent="-298450" lvl="1" marL="914400" rtl="0" algn="l">
              <a:spcBef>
                <a:spcPts val="0"/>
              </a:spcBef>
              <a:spcAft>
                <a:spcPts val="0"/>
              </a:spcAft>
              <a:buSzPts val="1100"/>
              <a:buChar char="○"/>
            </a:pPr>
            <a:r>
              <a:rPr lang="en"/>
              <a:t>Less suspicious than scans, exploits</a:t>
            </a:r>
            <a:endParaRPr/>
          </a:p>
          <a:p>
            <a:pPr indent="-298450" lvl="1" marL="914400" rtl="0" algn="l">
              <a:spcBef>
                <a:spcPts val="0"/>
              </a:spcBef>
              <a:spcAft>
                <a:spcPts val="0"/>
              </a:spcAft>
              <a:buSzPts val="1100"/>
              <a:buChar char="○"/>
            </a:pPr>
            <a:r>
              <a:rPr lang="en"/>
              <a:t>(often) looks like normal user’s traffic</a:t>
            </a:r>
            <a:endParaRPr/>
          </a:p>
          <a:p>
            <a:pPr indent="-311150" lvl="0" marL="457200" rtl="0" algn="l">
              <a:spcBef>
                <a:spcPts val="0"/>
              </a:spcBef>
              <a:spcAft>
                <a:spcPts val="0"/>
              </a:spcAft>
              <a:buSzPts val="1300"/>
              <a:buChar char="●"/>
            </a:pPr>
            <a:r>
              <a:rPr lang="en"/>
              <a:t>Gives a better picture of the target</a:t>
            </a:r>
            <a:endParaRPr/>
          </a:p>
          <a:p>
            <a:pPr indent="-311150" lvl="0" marL="457200" rtl="0" algn="l">
              <a:spcBef>
                <a:spcPts val="0"/>
              </a:spcBef>
              <a:spcAft>
                <a:spcPts val="0"/>
              </a:spcAft>
              <a:buSzPts val="1300"/>
              <a:buChar char="●"/>
            </a:pPr>
            <a:r>
              <a:rPr lang="en"/>
              <a:t>Reveals valuable information about target network</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Google Hacking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