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793bbde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793bbde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793bbdeb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793bbdeb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793bbdeb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793bbdeb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793bbdeb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793bbdeb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87f194aa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87f194aa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87f194aa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87f194aa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793bbde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793bbde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793bbde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793bbde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793bbdeb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793bbde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793bbde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793bbde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93bbdeb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93bbdeb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87f194aa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87f194aa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793bbde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793bbde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793bbde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793bbde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793bbde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793bbde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793bbdeb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793bbde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87f194aa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87f194aa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87f194aa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87f194aa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87f194aa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87f194aa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793bbde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793bbde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87f194aa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87f194aa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87f194aa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87f194aa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793bbde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793bbde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793bbde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793bbde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793bbdeb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793bbdeb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793bbde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793bbde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793bbdeb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793bbde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87f194aa9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87f194aa9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87f194aa9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87f194aa9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87f194a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87f194a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Inspired by content from Open Source Intelligence Techniques by Michael Bazzell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87f194aa9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87f194aa9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87f194aa9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87f194aa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87f194aa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87f194aa9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87f194aa9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87f194aa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87f194aa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87f194aa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findsubdomain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uckets.grayhatwarfar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elevenpaths.com/labstools/fo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mages.google.com" TargetMode="External"/><Relationship Id="rId4" Type="http://schemas.openxmlformats.org/officeDocument/2006/relationships/hyperlink" Target="https://bing.com/images" TargetMode="External"/><Relationship Id="rId5" Type="http://schemas.openxmlformats.org/officeDocument/2006/relationships/hyperlink" Target="https://images.yandex.com" TargetMode="External"/><Relationship Id="rId6" Type="http://schemas.openxmlformats.org/officeDocument/2006/relationships/hyperlink" Target="https://graph.baidu.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thatsthem.com/" TargetMode="External"/><Relationship Id="rId4" Type="http://schemas.openxmlformats.org/officeDocument/2006/relationships/hyperlink" Target="https://truepeoplesearch.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freecarrierlookup.com/" TargetMode="External"/><Relationship Id="rId4" Type="http://schemas.openxmlformats.org/officeDocument/2006/relationships/hyperlink" Target="https://carrierlookup.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sintframework.com/" TargetMode="External"/><Relationship Id="rId4" Type="http://schemas.openxmlformats.org/officeDocument/2006/relationships/hyperlink" Target="https://www.amazon.com/dp/169903530X/ref=cm_sw_em_r_mt_dp_aURxFbR23BSKC" TargetMode="External"/><Relationship Id="rId5" Type="http://schemas.openxmlformats.org/officeDocument/2006/relationships/hyperlink" Target="https://twitter.com/quiztime?lang=en" TargetMode="External"/><Relationship Id="rId6" Type="http://schemas.openxmlformats.org/officeDocument/2006/relationships/hyperlink" Target="https://www.tracelab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haveibeenpwned.com" TargetMode="External"/><Relationship Id="rId4" Type="http://schemas.openxmlformats.org/officeDocument/2006/relationships/hyperlink" Target="https://dehashed.com" TargetMode="External"/><Relationship Id="rId5" Type="http://schemas.openxmlformats.org/officeDocument/2006/relationships/hyperlink" Target="https://intelx.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sourcing.games/" TargetMode="External"/><Relationship Id="rId4" Type="http://schemas.openxmlformats.org/officeDocument/2006/relationships/hyperlink" Target="https://hackthebox.eu/" TargetMode="External"/><Relationship Id="rId5" Type="http://schemas.openxmlformats.org/officeDocument/2006/relationships/hyperlink" Target="https://twitter.com/quiztime?lang=e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twitter.com/bayer_julia/status/1292933118748434432?s=20"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chive.org/web/"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Intelligence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September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Domain Registration</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get additional information about who made the website, what servers they are running on, their IP address ranges, etc. Several websites are available to get this information, but there are also build in command line tools that are more effective.</a:t>
            </a:r>
            <a:endParaRPr/>
          </a:p>
          <a:p>
            <a:pPr indent="0" lvl="0" marL="0" rtl="0" algn="l">
              <a:spcBef>
                <a:spcPts val="1600"/>
              </a:spcBef>
              <a:spcAft>
                <a:spcPts val="0"/>
              </a:spcAft>
              <a:buNone/>
            </a:pPr>
            <a:r>
              <a:rPr lang="en"/>
              <a:t>Through whois lookups, you can easily get information about admins running the site:</a:t>
            </a:r>
            <a:endParaRPr/>
          </a:p>
          <a:p>
            <a:pPr indent="-311150" lvl="0" marL="457200" rtl="0" algn="l">
              <a:spcBef>
                <a:spcPts val="1600"/>
              </a:spcBef>
              <a:spcAft>
                <a:spcPts val="0"/>
              </a:spcAft>
              <a:buSzPts val="1300"/>
              <a:buChar char="●"/>
            </a:pPr>
            <a:r>
              <a:rPr lang="en"/>
              <a:t>viewdns.info/whois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past IP history</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check the past IPs of a domain. This may be helpful in determining IPs that might have be involved in a previous crime, or servers under control by the target:</a:t>
            </a:r>
            <a:endParaRPr/>
          </a:p>
          <a:p>
            <a:pPr indent="-311150" lvl="0" marL="457200" rtl="0" algn="l">
              <a:spcBef>
                <a:spcPts val="1600"/>
              </a:spcBef>
              <a:spcAft>
                <a:spcPts val="0"/>
              </a:spcAft>
              <a:buSzPts val="1300"/>
              <a:buChar char="●"/>
            </a:pPr>
            <a:r>
              <a:rPr lang="en"/>
              <a:t>viewdns.info/iphistory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Finding Subdomains</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Websites can have what are called </a:t>
            </a:r>
            <a:r>
              <a:rPr b="1" lang="en"/>
              <a:t>subdomains</a:t>
            </a:r>
            <a:r>
              <a:rPr lang="en"/>
              <a:t> which may be used to partition the functionality of a given website. These subdomains sometimes can be used for testing purposes, or to provide functionality to a specific group, perhaps the employees might want access to the ftp server.</a:t>
            </a:r>
            <a:endParaRPr/>
          </a:p>
          <a:p>
            <a:pPr indent="0" lvl="0" marL="0" rtl="0" algn="l">
              <a:spcBef>
                <a:spcPts val="1600"/>
              </a:spcBef>
              <a:spcAft>
                <a:spcPts val="0"/>
              </a:spcAft>
              <a:buNone/>
            </a:pPr>
            <a:r>
              <a:rPr lang="en"/>
              <a:t>Sometimes, these are hidden or made so that they are not crawled by web spiders (robots.txt). </a:t>
            </a:r>
            <a:endParaRPr/>
          </a:p>
          <a:p>
            <a:pPr indent="0" lvl="0" marL="0" rtl="0" algn="l">
              <a:spcBef>
                <a:spcPts val="1600"/>
              </a:spcBef>
              <a:spcAft>
                <a:spcPts val="1600"/>
              </a:spcAft>
              <a:buNone/>
            </a:pPr>
            <a:r>
              <a:rPr lang="en"/>
              <a:t>Subdomains can be really juicy targets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Finding subdomains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a:t>
            </a:r>
            <a:r>
              <a:rPr lang="en"/>
              <a:t>websites</a:t>
            </a:r>
            <a:r>
              <a:rPr lang="en"/>
              <a:t> are </a:t>
            </a:r>
            <a:r>
              <a:rPr lang="en"/>
              <a:t>available</a:t>
            </a:r>
            <a:r>
              <a:rPr lang="en"/>
              <a:t> for finding subdomains, one is Find Subdomains:</a:t>
            </a:r>
            <a:endParaRPr/>
          </a:p>
          <a:p>
            <a:pPr indent="-311150" lvl="0" marL="457200" rtl="0" algn="l">
              <a:spcBef>
                <a:spcPts val="1600"/>
              </a:spcBef>
              <a:spcAft>
                <a:spcPts val="0"/>
              </a:spcAft>
              <a:buSzPts val="1300"/>
              <a:buChar char="●"/>
            </a:pPr>
            <a:r>
              <a:rPr lang="en" u="sng">
                <a:solidFill>
                  <a:schemeClr val="hlink"/>
                </a:solidFill>
                <a:hlinkClick r:id="rId3"/>
              </a:rPr>
              <a:t>https://findsubdomains.com</a:t>
            </a:r>
            <a:endParaRPr/>
          </a:p>
          <a:p>
            <a:pPr indent="0" lvl="0" marL="0" rtl="0" algn="l">
              <a:spcBef>
                <a:spcPts val="1600"/>
              </a:spcBef>
              <a:spcAft>
                <a:spcPts val="0"/>
              </a:spcAft>
              <a:buNone/>
            </a:pPr>
            <a:r>
              <a:rPr lang="en"/>
              <a:t>Additionally there are MANY tools specifically made for this task, as a few are:</a:t>
            </a:r>
            <a:endParaRPr/>
          </a:p>
          <a:p>
            <a:pPr indent="-311150" lvl="0" marL="457200" rtl="0" algn="l">
              <a:spcBef>
                <a:spcPts val="1600"/>
              </a:spcBef>
              <a:spcAft>
                <a:spcPts val="0"/>
              </a:spcAft>
              <a:buSzPts val="1300"/>
              <a:buChar char="●"/>
            </a:pPr>
            <a:r>
              <a:rPr lang="en"/>
              <a:t>Sublist3r</a:t>
            </a:r>
            <a:endParaRPr/>
          </a:p>
          <a:p>
            <a:pPr indent="-311150" lvl="0" marL="457200" rtl="0" algn="l">
              <a:spcBef>
                <a:spcPts val="0"/>
              </a:spcBef>
              <a:spcAft>
                <a:spcPts val="0"/>
              </a:spcAft>
              <a:buSzPts val="1300"/>
              <a:buChar char="●"/>
            </a:pPr>
            <a:r>
              <a:rPr lang="en"/>
              <a:t>SubBrute</a:t>
            </a:r>
            <a:endParaRPr/>
          </a:p>
          <a:p>
            <a:pPr indent="-311150" lvl="0" marL="457200" rtl="0" algn="l">
              <a:spcBef>
                <a:spcPts val="0"/>
              </a:spcBef>
              <a:spcAft>
                <a:spcPts val="0"/>
              </a:spcAft>
              <a:buSzPts val="1300"/>
              <a:buChar char="●"/>
            </a:pPr>
            <a:r>
              <a:rPr lang="en"/>
              <a:t>DNSRecon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Addresses</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public knowledge where  an IP address is coming from and how exactly it may be hosted. For example, Auburn University may have a group of public facing IP addresses that utilize a specific Internet Service Provider like Spectrum or Comcast</a:t>
            </a:r>
            <a:endParaRPr/>
          </a:p>
          <a:p>
            <a:pPr indent="0" lvl="0" marL="0" rtl="0" algn="l">
              <a:spcBef>
                <a:spcPts val="1600"/>
              </a:spcBef>
              <a:spcAft>
                <a:spcPts val="0"/>
              </a:spcAft>
              <a:buNone/>
            </a:pPr>
            <a:r>
              <a:rPr lang="en"/>
              <a:t>Tools</a:t>
            </a:r>
            <a:endParaRPr/>
          </a:p>
          <a:p>
            <a:pPr indent="-311150" lvl="0" marL="457200" rtl="0" algn="l">
              <a:spcBef>
                <a:spcPts val="1600"/>
              </a:spcBef>
              <a:spcAft>
                <a:spcPts val="0"/>
              </a:spcAft>
              <a:buSzPts val="1300"/>
              <a:buChar char="●"/>
            </a:pPr>
            <a:r>
              <a:rPr lang="en"/>
              <a:t>Whois</a:t>
            </a:r>
            <a:endParaRPr/>
          </a:p>
          <a:p>
            <a:pPr indent="-311150" lvl="0" marL="457200" rtl="0" algn="l">
              <a:spcBef>
                <a:spcPts val="0"/>
              </a:spcBef>
              <a:spcAft>
                <a:spcPts val="0"/>
              </a:spcAft>
              <a:buSzPts val="1300"/>
              <a:buChar char="●"/>
            </a:pPr>
            <a:r>
              <a:rPr lang="en"/>
              <a:t>Arin.net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categories of interest when dealing with documents:</a:t>
            </a:r>
            <a:endParaRPr/>
          </a:p>
          <a:p>
            <a:pPr indent="-311150" lvl="0" marL="457200" rtl="0" algn="l">
              <a:spcBef>
                <a:spcPts val="1600"/>
              </a:spcBef>
              <a:spcAft>
                <a:spcPts val="0"/>
              </a:spcAft>
              <a:buSzPts val="1300"/>
              <a:buChar char="●"/>
            </a:pPr>
            <a:r>
              <a:rPr lang="en"/>
              <a:t>Documents that contain information </a:t>
            </a:r>
            <a:r>
              <a:rPr b="1" lang="en"/>
              <a:t>about the target</a:t>
            </a:r>
            <a:endParaRPr/>
          </a:p>
          <a:p>
            <a:pPr indent="-311150" lvl="0" marL="457200" rtl="0" algn="l">
              <a:spcBef>
                <a:spcPts val="0"/>
              </a:spcBef>
              <a:spcAft>
                <a:spcPts val="0"/>
              </a:spcAft>
              <a:buSzPts val="1300"/>
              <a:buChar char="●"/>
            </a:pPr>
            <a:r>
              <a:rPr lang="en"/>
              <a:t>Documents that were </a:t>
            </a:r>
            <a:r>
              <a:rPr b="1" lang="en"/>
              <a:t>created by the target</a:t>
            </a:r>
            <a:endParaRPr/>
          </a:p>
          <a:p>
            <a:pPr indent="-311150" lvl="0" marL="457200" rtl="0" algn="l">
              <a:spcBef>
                <a:spcPts val="0"/>
              </a:spcBef>
              <a:spcAft>
                <a:spcPts val="0"/>
              </a:spcAft>
              <a:buSzPts val="1300"/>
              <a:buChar char="●"/>
            </a:pPr>
            <a:r>
              <a:rPr lang="en"/>
              <a:t>Documents with metadata that may indicate more about their origin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Documents:</a:t>
            </a:r>
            <a:endParaRPr/>
          </a:p>
          <a:p>
            <a:pPr indent="0" lvl="0" marL="0" rtl="0" algn="l">
              <a:spcBef>
                <a:spcPts val="1600"/>
              </a:spcBef>
              <a:spcAft>
                <a:spcPts val="0"/>
              </a:spcAft>
              <a:buNone/>
            </a:pPr>
            <a:r>
              <a:rPr lang="en"/>
              <a:t>Use google and the points from ‘Google Dorking’ to find relevant files:</a:t>
            </a:r>
            <a:endParaRPr/>
          </a:p>
          <a:p>
            <a:pPr indent="-311150" lvl="0" marL="457200" rtl="0" algn="l">
              <a:spcBef>
                <a:spcPts val="1600"/>
              </a:spcBef>
              <a:spcAft>
                <a:spcPts val="0"/>
              </a:spcAft>
              <a:buSzPts val="1300"/>
              <a:buChar char="●"/>
            </a:pPr>
            <a:r>
              <a:rPr lang="en"/>
              <a:t>Xls, xlsx</a:t>
            </a:r>
            <a:endParaRPr/>
          </a:p>
          <a:p>
            <a:pPr indent="-311150" lvl="0" marL="457200" rtl="0" algn="l">
              <a:spcBef>
                <a:spcPts val="0"/>
              </a:spcBef>
              <a:spcAft>
                <a:spcPts val="0"/>
              </a:spcAft>
              <a:buSzPts val="1300"/>
              <a:buChar char="●"/>
            </a:pPr>
            <a:r>
              <a:rPr lang="en"/>
              <a:t>Doc, docx</a:t>
            </a:r>
            <a:endParaRPr/>
          </a:p>
          <a:p>
            <a:pPr indent="-311150" lvl="0" marL="457200" rtl="0" algn="l">
              <a:spcBef>
                <a:spcPts val="0"/>
              </a:spcBef>
              <a:spcAft>
                <a:spcPts val="0"/>
              </a:spcAft>
              <a:buSzPts val="1300"/>
              <a:buChar char="●"/>
            </a:pPr>
            <a:r>
              <a:rPr lang="en"/>
              <a:t>Pdf</a:t>
            </a:r>
            <a:endParaRPr/>
          </a:p>
          <a:p>
            <a:pPr indent="-311150" lvl="0" marL="457200" rtl="0" algn="l">
              <a:spcBef>
                <a:spcPts val="0"/>
              </a:spcBef>
              <a:spcAft>
                <a:spcPts val="0"/>
              </a:spcAft>
              <a:buSzPts val="1300"/>
              <a:buChar char="●"/>
            </a:pPr>
            <a:r>
              <a:rPr lang="en"/>
              <a:t>Txt</a:t>
            </a:r>
            <a:endParaRPr/>
          </a:p>
          <a:p>
            <a:pPr indent="45720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places to look</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may be worth checking </a:t>
            </a:r>
            <a:r>
              <a:rPr b="1" lang="en"/>
              <a:t>google/microsoft docs</a:t>
            </a:r>
            <a:r>
              <a:rPr lang="en"/>
              <a:t> to see if permissions were messed up:</a:t>
            </a:r>
            <a:endParaRPr/>
          </a:p>
          <a:p>
            <a:pPr indent="-311150" lvl="0" marL="457200" rtl="0" algn="l">
              <a:spcBef>
                <a:spcPts val="1600"/>
              </a:spcBef>
              <a:spcAft>
                <a:spcPts val="0"/>
              </a:spcAft>
              <a:buSzPts val="1300"/>
              <a:buChar char="●"/>
            </a:pPr>
            <a:r>
              <a:rPr lang="en"/>
              <a:t>site:docs.google.com “document name”  </a:t>
            </a:r>
            <a:endParaRPr/>
          </a:p>
          <a:p>
            <a:pPr indent="0" lvl="0" marL="0" rtl="0" algn="l">
              <a:spcBef>
                <a:spcPts val="1600"/>
              </a:spcBef>
              <a:spcAft>
                <a:spcPts val="0"/>
              </a:spcAft>
              <a:buNone/>
            </a:pPr>
            <a:r>
              <a:rPr lang="en"/>
              <a:t>Amazon web services, google Cloud:</a:t>
            </a:r>
            <a:endParaRPr/>
          </a:p>
          <a:p>
            <a:pPr indent="-311150" lvl="0" marL="457200" rtl="0" algn="l">
              <a:spcBef>
                <a:spcPts val="1600"/>
              </a:spcBef>
              <a:spcAft>
                <a:spcPts val="0"/>
              </a:spcAft>
              <a:buSzPts val="1300"/>
              <a:buChar char="●"/>
            </a:pPr>
            <a:r>
              <a:rPr lang="en"/>
              <a:t>site:amazonaws.com …</a:t>
            </a:r>
            <a:endParaRPr/>
          </a:p>
          <a:p>
            <a:pPr indent="-311150" lvl="0" marL="457200" rtl="0" algn="l">
              <a:spcBef>
                <a:spcPts val="0"/>
              </a:spcBef>
              <a:spcAft>
                <a:spcPts val="0"/>
              </a:spcAft>
              <a:buSzPts val="1300"/>
              <a:buChar char="●"/>
            </a:pPr>
            <a:r>
              <a:rPr lang="en"/>
              <a:t>site:storage.googleapis.com …</a:t>
            </a:r>
            <a:endParaRPr/>
          </a:p>
          <a:p>
            <a:pPr indent="0" lvl="0" marL="0" rtl="0" algn="l">
              <a:spcBef>
                <a:spcPts val="1600"/>
              </a:spcBef>
              <a:spcAft>
                <a:spcPts val="0"/>
              </a:spcAft>
              <a:buNone/>
            </a:pPr>
            <a:r>
              <a:rPr lang="en"/>
              <a:t>Iterating over and looking through AWS buckets:</a:t>
            </a:r>
            <a:endParaRPr/>
          </a:p>
          <a:p>
            <a:pPr indent="0" lvl="0" marL="0" rtl="0" algn="l">
              <a:spcBef>
                <a:spcPts val="1600"/>
              </a:spcBef>
              <a:spcAft>
                <a:spcPts val="1600"/>
              </a:spcAft>
              <a:buNone/>
            </a:pPr>
            <a:r>
              <a:rPr lang="en" u="sng">
                <a:solidFill>
                  <a:schemeClr val="hlink"/>
                </a:solidFill>
                <a:hlinkClick r:id="rId3"/>
              </a:rPr>
              <a:t>https://buckets.grayhatwarfare.com</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metadata</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can be found on documents and can be valuable for investigations. Metadata includes information like:</a:t>
            </a:r>
            <a:endParaRPr/>
          </a:p>
          <a:p>
            <a:pPr indent="-311150" lvl="0" marL="457200" rtl="0" algn="l">
              <a:spcBef>
                <a:spcPts val="1600"/>
              </a:spcBef>
              <a:spcAft>
                <a:spcPts val="0"/>
              </a:spcAft>
              <a:buSzPts val="1300"/>
              <a:buChar char="●"/>
            </a:pPr>
            <a:r>
              <a:rPr lang="en"/>
              <a:t>The name of the computer that made the document</a:t>
            </a:r>
            <a:endParaRPr/>
          </a:p>
          <a:p>
            <a:pPr indent="-311150" lvl="0" marL="457200" rtl="0" algn="l">
              <a:spcBef>
                <a:spcPts val="0"/>
              </a:spcBef>
              <a:spcAft>
                <a:spcPts val="0"/>
              </a:spcAft>
              <a:buSzPts val="1300"/>
              <a:buChar char="●"/>
            </a:pPr>
            <a:r>
              <a:rPr lang="en"/>
              <a:t>The username associated with the creation of the document</a:t>
            </a:r>
            <a:endParaRPr/>
          </a:p>
          <a:p>
            <a:pPr indent="-311150" lvl="0" marL="457200" rtl="0" algn="l">
              <a:spcBef>
                <a:spcPts val="0"/>
              </a:spcBef>
              <a:spcAft>
                <a:spcPts val="0"/>
              </a:spcAft>
              <a:buSzPts val="1300"/>
              <a:buChar char="●"/>
            </a:pPr>
            <a:r>
              <a:rPr lang="en"/>
              <a:t>Software versions used</a:t>
            </a:r>
            <a:endParaRPr/>
          </a:p>
          <a:p>
            <a:pPr indent="-311150" lvl="0" marL="457200" rtl="0" algn="l">
              <a:spcBef>
                <a:spcPts val="0"/>
              </a:spcBef>
              <a:spcAft>
                <a:spcPts val="0"/>
              </a:spcAft>
              <a:buSzPts val="1300"/>
              <a:buChar char="●"/>
            </a:pPr>
            <a:r>
              <a:rPr lang="en"/>
              <a:t>And more</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metadata</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sites that can pull the metadata from documents:</a:t>
            </a:r>
            <a:endParaRPr/>
          </a:p>
          <a:p>
            <a:pPr indent="-311150" lvl="0" marL="457200" rtl="0" algn="l">
              <a:spcBef>
                <a:spcPts val="1600"/>
              </a:spcBef>
              <a:spcAft>
                <a:spcPts val="0"/>
              </a:spcAft>
              <a:buSzPts val="1300"/>
              <a:buChar char="●"/>
            </a:pPr>
            <a:r>
              <a:rPr lang="en"/>
              <a:t>Extract Metadata: Extractmetadata.com</a:t>
            </a:r>
            <a:endParaRPr/>
          </a:p>
          <a:p>
            <a:pPr indent="-311150" lvl="0" marL="457200" rtl="0" algn="l">
              <a:spcBef>
                <a:spcPts val="0"/>
              </a:spcBef>
              <a:spcAft>
                <a:spcPts val="0"/>
              </a:spcAft>
              <a:buSzPts val="1300"/>
              <a:buChar char="●"/>
            </a:pPr>
            <a:r>
              <a:rPr lang="en"/>
              <a:t>Jeffrey’s Viewer: exif.regex.info/exif.cgi</a:t>
            </a:r>
            <a:endParaRPr/>
          </a:p>
          <a:p>
            <a:pPr indent="0" lvl="0" marL="0" rtl="0" algn="l">
              <a:spcBef>
                <a:spcPts val="1600"/>
              </a:spcBef>
              <a:spcAft>
                <a:spcPts val="0"/>
              </a:spcAft>
              <a:buNone/>
            </a:pPr>
            <a:r>
              <a:rPr lang="en"/>
              <a:t>That being said, it’s often easier and safer to use a tool locally:</a:t>
            </a:r>
            <a:endParaRPr/>
          </a:p>
          <a:p>
            <a:pPr indent="-311150" lvl="0" marL="457200" rtl="0" algn="l">
              <a:spcBef>
                <a:spcPts val="1600"/>
              </a:spcBef>
              <a:spcAft>
                <a:spcPts val="0"/>
              </a:spcAft>
              <a:buSzPts val="1300"/>
              <a:buChar char="●"/>
            </a:pPr>
            <a:r>
              <a:rPr lang="en"/>
              <a:t>Exiftool: sno.phy.queensu.ca/~phil/exiftool -Windows/Linux</a:t>
            </a:r>
            <a:endParaRPr/>
          </a:p>
          <a:p>
            <a:pPr indent="-311150" lvl="0" marL="457200" rtl="0" algn="l">
              <a:spcBef>
                <a:spcPts val="0"/>
              </a:spcBef>
              <a:spcAft>
                <a:spcPts val="0"/>
              </a:spcAft>
              <a:buSzPts val="1300"/>
              <a:buChar char="●"/>
            </a:pPr>
            <a:r>
              <a:rPr lang="en"/>
              <a:t>FOCA: </a:t>
            </a:r>
            <a:r>
              <a:rPr lang="en" u="sng">
                <a:solidFill>
                  <a:schemeClr val="hlink"/>
                </a:solidFill>
                <a:hlinkClick r:id="rId3"/>
              </a:rPr>
              <a:t>www.elevenpaths.com/labstools/foca</a:t>
            </a:r>
            <a:r>
              <a:rPr lang="en"/>
              <a:t> - Windows solution</a:t>
            </a:r>
            <a:endParaRPr/>
          </a:p>
          <a:p>
            <a:pPr indent="-311150" lvl="0" marL="457200" rtl="0" algn="l">
              <a:spcBef>
                <a:spcPts val="0"/>
              </a:spcBef>
              <a:spcAft>
                <a:spcPts val="0"/>
              </a:spcAft>
              <a:buSzPts val="1300"/>
              <a:buChar char="●"/>
            </a:pPr>
            <a:r>
              <a:rPr lang="en"/>
              <a:t>Metagoofil - Linux 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Intelligence (OSINT)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you may be more familiar with OSINT than you think you are. Have you gone down a rabbit hole and tried figuring out where a random picture you saw online was taken? Have you ever done some investigating in trying to find out who wrote that song on the radio was? </a:t>
            </a:r>
            <a:endParaRPr/>
          </a:p>
          <a:p>
            <a:pPr indent="0" lvl="0" marL="0" rtl="0" algn="l">
              <a:spcBef>
                <a:spcPts val="1600"/>
              </a:spcBef>
              <a:spcAft>
                <a:spcPts val="0"/>
              </a:spcAft>
              <a:buNone/>
            </a:pPr>
            <a:r>
              <a:rPr lang="en"/>
              <a:t>If you used publicly </a:t>
            </a:r>
            <a:r>
              <a:rPr lang="en"/>
              <a:t>available</a:t>
            </a:r>
            <a:r>
              <a:rPr lang="en"/>
              <a:t> information, like the internet, to find your answers then you did OSINT. </a:t>
            </a:r>
            <a:endParaRPr/>
          </a:p>
          <a:p>
            <a:pPr indent="0" lvl="0" marL="0" rtl="0" algn="l">
              <a:spcBef>
                <a:spcPts val="1600"/>
              </a:spcBef>
              <a:spcAft>
                <a:spcPts val="1600"/>
              </a:spcAft>
              <a:buNone/>
            </a:pPr>
            <a:r>
              <a:rPr lang="en"/>
              <a:t>In this lecture we will discuss a </a:t>
            </a:r>
            <a:r>
              <a:rPr b="1" lang="en"/>
              <a:t>few</a:t>
            </a:r>
            <a:r>
              <a:rPr lang="en"/>
              <a:t> techniques that can help you find information effectively. Some of the techniques you may have seen before, but others may be completely new.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can help you identify location, contacts, interests, and more.</a:t>
            </a:r>
            <a:endParaRPr/>
          </a:p>
          <a:p>
            <a:pPr indent="0" lvl="0" marL="0" rtl="0" algn="l">
              <a:spcBef>
                <a:spcPts val="1600"/>
              </a:spcBef>
              <a:spcAft>
                <a:spcPts val="0"/>
              </a:spcAft>
              <a:buNone/>
            </a:pPr>
            <a:r>
              <a:rPr lang="en"/>
              <a:t>There are several tools that can help find all of this information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Reverse Image Lookups</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one of several search engines to run reverse image lookups on a provided images.</a:t>
            </a:r>
            <a:endParaRPr/>
          </a:p>
          <a:p>
            <a:pPr indent="-311150" lvl="0" marL="457200" rtl="0" algn="l">
              <a:spcBef>
                <a:spcPts val="1600"/>
              </a:spcBef>
              <a:spcAft>
                <a:spcPts val="0"/>
              </a:spcAft>
              <a:buSzPts val="1300"/>
              <a:buChar char="●"/>
            </a:pPr>
            <a:r>
              <a:rPr lang="en" u="sng">
                <a:solidFill>
                  <a:schemeClr val="hlink"/>
                </a:solidFill>
                <a:hlinkClick r:id="rId3"/>
              </a:rPr>
              <a:t>https://images.google.com</a:t>
            </a:r>
            <a:r>
              <a:rPr lang="en"/>
              <a:t> </a:t>
            </a:r>
            <a:endParaRPr/>
          </a:p>
          <a:p>
            <a:pPr indent="-311150" lvl="0" marL="457200" rtl="0" algn="l">
              <a:spcBef>
                <a:spcPts val="0"/>
              </a:spcBef>
              <a:spcAft>
                <a:spcPts val="0"/>
              </a:spcAft>
              <a:buSzPts val="1300"/>
              <a:buChar char="●"/>
            </a:pPr>
            <a:r>
              <a:rPr lang="en" u="sng">
                <a:solidFill>
                  <a:schemeClr val="hlink"/>
                </a:solidFill>
                <a:hlinkClick r:id="rId4"/>
              </a:rPr>
              <a:t>https://bing.com/images</a:t>
            </a:r>
            <a:r>
              <a:rPr lang="en"/>
              <a:t> </a:t>
            </a:r>
            <a:endParaRPr/>
          </a:p>
          <a:p>
            <a:pPr indent="-311150" lvl="0" marL="457200" rtl="0" algn="l">
              <a:spcBef>
                <a:spcPts val="0"/>
              </a:spcBef>
              <a:spcAft>
                <a:spcPts val="0"/>
              </a:spcAft>
              <a:buSzPts val="1300"/>
              <a:buChar char="●"/>
            </a:pPr>
            <a:r>
              <a:rPr lang="en" u="sng">
                <a:solidFill>
                  <a:schemeClr val="hlink"/>
                </a:solidFill>
                <a:hlinkClick r:id="rId5"/>
              </a:rPr>
              <a:t>https://images.yandex.com</a:t>
            </a:r>
            <a:r>
              <a:rPr lang="en"/>
              <a:t> </a:t>
            </a:r>
            <a:endParaRPr/>
          </a:p>
          <a:p>
            <a:pPr indent="-311150" lvl="0" marL="457200" rtl="0" algn="l">
              <a:spcBef>
                <a:spcPts val="0"/>
              </a:spcBef>
              <a:spcAft>
                <a:spcPts val="0"/>
              </a:spcAft>
              <a:buSzPts val="1300"/>
              <a:buChar char="●"/>
            </a:pPr>
            <a:r>
              <a:rPr lang="en" u="sng">
                <a:solidFill>
                  <a:schemeClr val="hlink"/>
                </a:solidFill>
                <a:hlinkClick r:id="rId6"/>
              </a:rPr>
              <a:t>https://graph.baidu.com</a:t>
            </a:r>
            <a:r>
              <a:rPr lang="en"/>
              <a:t>  </a:t>
            </a:r>
            <a:endParaRPr/>
          </a:p>
          <a:p>
            <a:pPr indent="0" lvl="0" marL="0" rtl="0" algn="l">
              <a:spcBef>
                <a:spcPts val="1600"/>
              </a:spcBef>
              <a:spcAft>
                <a:spcPts val="0"/>
              </a:spcAft>
              <a:buNone/>
            </a:pPr>
            <a:r>
              <a:rPr lang="en"/>
              <a:t>It is recommended to use more than one search engine when doing reverse image lookups.</a:t>
            </a:r>
            <a:endParaRPr/>
          </a:p>
          <a:p>
            <a:pPr indent="0" lvl="0" marL="0" rtl="0" algn="l">
              <a:spcBef>
                <a:spcPts val="1600"/>
              </a:spcBef>
              <a:spcAft>
                <a:spcPts val="1600"/>
              </a:spcAft>
              <a:buNone/>
            </a:pPr>
            <a:r>
              <a:rPr lang="en"/>
              <a:t>Sometimes it helps to crop out irrelevant portions of an image to refine the search.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Exif Data</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Photos taken with digital cameras have metadata known as ‘exif data’. There are several tools </a:t>
            </a:r>
            <a:r>
              <a:rPr lang="en"/>
              <a:t>available</a:t>
            </a:r>
            <a:r>
              <a:rPr lang="en"/>
              <a:t> for viewing this information.</a:t>
            </a:r>
            <a:endParaRPr/>
          </a:p>
          <a:p>
            <a:pPr indent="-311150" lvl="0" marL="457200" rtl="0" algn="l">
              <a:spcBef>
                <a:spcPts val="0"/>
              </a:spcBef>
              <a:spcAft>
                <a:spcPts val="0"/>
              </a:spcAft>
              <a:buSzPts val="1300"/>
              <a:buChar char="●"/>
            </a:pPr>
            <a:r>
              <a:rPr lang="en"/>
              <a:t>This information can be useful for sorting images, determining location for geotagging, etc. But it can also be useful to us.</a:t>
            </a:r>
            <a:endParaRPr/>
          </a:p>
          <a:p>
            <a:pPr indent="-311150" lvl="0" marL="457200" rtl="0" algn="l">
              <a:spcBef>
                <a:spcPts val="0"/>
              </a:spcBef>
              <a:spcAft>
                <a:spcPts val="0"/>
              </a:spcAft>
              <a:buSzPts val="1300"/>
              <a:buChar char="●"/>
            </a:pPr>
            <a:r>
              <a:rPr lang="en"/>
              <a:t>You can scrub exif data from images fairly easily, and most social media websites do this for you on upload.</a:t>
            </a:r>
            <a:endParaRPr/>
          </a:p>
          <a:p>
            <a:pPr indent="0" lvl="0" marL="0" rtl="0" algn="l">
              <a:spcBef>
                <a:spcPts val="1600"/>
              </a:spcBef>
              <a:spcAft>
                <a:spcPts val="0"/>
              </a:spcAft>
              <a:buNone/>
            </a:pPr>
            <a:r>
              <a:rPr lang="en"/>
              <a:t>Tools:</a:t>
            </a:r>
            <a:br>
              <a:rPr lang="en"/>
            </a:br>
            <a:r>
              <a:rPr b="1" lang="en"/>
              <a:t>Jeffrey’s Exif Viewer</a:t>
            </a:r>
            <a:r>
              <a:rPr lang="en"/>
              <a:t>: exif.regex.info/exif.cgi</a:t>
            </a:r>
            <a:endParaRPr/>
          </a:p>
          <a:p>
            <a:pPr indent="0" lvl="0" marL="0" rtl="0" algn="l">
              <a:spcBef>
                <a:spcPts val="1600"/>
              </a:spcBef>
              <a:spcAft>
                <a:spcPts val="0"/>
              </a:spcAft>
              <a:buNone/>
            </a:pPr>
            <a:r>
              <a:rPr b="1" lang="en"/>
              <a:t>Exiftool</a:t>
            </a:r>
            <a:r>
              <a:rPr lang="en"/>
              <a:t>: </a:t>
            </a:r>
            <a:r>
              <a:rPr lang="en"/>
              <a:t>sno.phy.queensu.ca/~phil/exiftool</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Exif Data - Locating Cameras</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cameras leave a serial number in the exif data.</a:t>
            </a:r>
            <a:endParaRPr/>
          </a:p>
          <a:p>
            <a:pPr indent="0" lvl="0" marL="0" rtl="0" algn="l">
              <a:spcBef>
                <a:spcPts val="1600"/>
              </a:spcBef>
              <a:spcAft>
                <a:spcPts val="0"/>
              </a:spcAft>
              <a:buNone/>
            </a:pPr>
            <a:r>
              <a:rPr lang="en"/>
              <a:t>We can use the information from a photograph to get the serial number and then search for images posted to the internet using that same serial number to help locate the camera:</a:t>
            </a:r>
            <a:endParaRPr/>
          </a:p>
          <a:p>
            <a:pPr indent="0" lvl="0" marL="0" rtl="0" algn="l">
              <a:spcBef>
                <a:spcPts val="1600"/>
              </a:spcBef>
              <a:spcAft>
                <a:spcPts val="1600"/>
              </a:spcAft>
              <a:buNone/>
            </a:pPr>
            <a:r>
              <a:rPr lang="en"/>
              <a:t>Tool: cameratrace.com/trace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a:t>
            </a:r>
            <a:endParaRPr/>
          </a:p>
        </p:txBody>
      </p:sp>
      <p:sp>
        <p:nvSpPr>
          <p:cNvPr id="230" name="Google Shape;230;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reverse video searches is also entirely possible by dissecting the video into several still frames using something like amnesty (for youtube), or by hand</a:t>
            </a:r>
            <a:endParaRPr/>
          </a:p>
          <a:p>
            <a:pPr indent="-311150" lvl="0" marL="457200" rtl="0" algn="l">
              <a:spcBef>
                <a:spcPts val="1600"/>
              </a:spcBef>
              <a:spcAft>
                <a:spcPts val="0"/>
              </a:spcAft>
              <a:buSzPts val="1300"/>
              <a:buChar char="●"/>
            </a:pPr>
            <a:r>
              <a:rPr lang="en"/>
              <a:t>citizenevidence.amnestyusa.org</a:t>
            </a:r>
            <a:endParaRPr/>
          </a:p>
          <a:p>
            <a:pPr indent="0" lvl="0" marL="0" rtl="0" algn="l">
              <a:spcBef>
                <a:spcPts val="1600"/>
              </a:spcBef>
              <a:spcAft>
                <a:spcPts val="0"/>
              </a:spcAft>
              <a:buNone/>
            </a:pPr>
            <a:r>
              <a:rPr lang="en"/>
              <a:t>You MAY also be able to retrieve deleted videos from youtube using the wayback machine</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Networks</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Networks are a treasure trove of information for a threat actor. Common places to look would be linkedin, twitter, facebook, and instagram.</a:t>
            </a:r>
            <a:endParaRPr/>
          </a:p>
          <a:p>
            <a:pPr indent="0" lvl="0" marL="0" rtl="0" algn="l">
              <a:spcBef>
                <a:spcPts val="1600"/>
              </a:spcBef>
              <a:spcAft>
                <a:spcPts val="0"/>
              </a:spcAft>
              <a:buNone/>
            </a:pPr>
            <a:r>
              <a:rPr lang="en"/>
              <a:t>Tools</a:t>
            </a:r>
            <a:endParaRPr/>
          </a:p>
          <a:p>
            <a:pPr indent="-311150" lvl="0" marL="457200" rtl="0" algn="l">
              <a:spcBef>
                <a:spcPts val="1600"/>
              </a:spcBef>
              <a:spcAft>
                <a:spcPts val="0"/>
              </a:spcAft>
              <a:buSzPts val="1300"/>
              <a:buChar char="●"/>
            </a:pPr>
            <a:r>
              <a:rPr lang="en"/>
              <a:t>Social-searcher</a:t>
            </a:r>
            <a:endParaRPr/>
          </a:p>
          <a:p>
            <a:pPr indent="-311150" lvl="0" marL="457200" rtl="0" algn="l">
              <a:spcBef>
                <a:spcPts val="0"/>
              </a:spcBef>
              <a:spcAft>
                <a:spcPts val="0"/>
              </a:spcAft>
              <a:buSzPts val="1300"/>
              <a:buChar char="●"/>
            </a:pPr>
            <a:r>
              <a:rPr lang="en"/>
              <a:t>Twofi</a:t>
            </a:r>
            <a:endParaRPr/>
          </a:p>
          <a:p>
            <a:pPr indent="-311150" lvl="0" marL="457200" rtl="0" algn="l">
              <a:spcBef>
                <a:spcPts val="0"/>
              </a:spcBef>
              <a:spcAft>
                <a:spcPts val="0"/>
              </a:spcAft>
              <a:buSzPts val="1300"/>
              <a:buChar char="●"/>
            </a:pPr>
            <a:r>
              <a:rPr lang="en"/>
              <a:t>linkedin2username</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Searching</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People, or a collection of information based on a known name can be useful if you know other information about them (such as approximate age, where they live, etc). Several website are available for this kind of searching:</a:t>
            </a:r>
            <a:endParaRPr/>
          </a:p>
          <a:p>
            <a:pPr indent="-311150" lvl="0" marL="457200" rtl="0" algn="l">
              <a:spcBef>
                <a:spcPts val="1600"/>
              </a:spcBef>
              <a:spcAft>
                <a:spcPts val="0"/>
              </a:spcAft>
              <a:buSzPts val="1300"/>
              <a:buChar char="●"/>
            </a:pPr>
            <a:r>
              <a:rPr lang="en" u="sng">
                <a:solidFill>
                  <a:schemeClr val="hlink"/>
                </a:solidFill>
                <a:hlinkClick r:id="rId3"/>
              </a:rPr>
              <a:t>https://thatsthem.com/</a:t>
            </a:r>
            <a:endParaRPr/>
          </a:p>
          <a:p>
            <a:pPr indent="-311150" lvl="0" marL="457200" rtl="0" algn="l">
              <a:spcBef>
                <a:spcPts val="0"/>
              </a:spcBef>
              <a:spcAft>
                <a:spcPts val="0"/>
              </a:spcAft>
              <a:buSzPts val="1300"/>
              <a:buChar char="●"/>
            </a:pPr>
            <a:r>
              <a:rPr lang="en" u="sng">
                <a:solidFill>
                  <a:schemeClr val="hlink"/>
                </a:solidFill>
                <a:hlinkClick r:id="rId4"/>
              </a:rPr>
              <a:t>https://truepeoplesearch.com</a:t>
            </a:r>
            <a:endParaRPr/>
          </a:p>
          <a:p>
            <a:pPr indent="-311150" lvl="0" marL="457200" rtl="0" algn="l">
              <a:spcBef>
                <a:spcPts val="0"/>
              </a:spcBef>
              <a:spcAft>
                <a:spcPts val="0"/>
              </a:spcAft>
              <a:buSzPts val="1300"/>
              <a:buChar char="●"/>
            </a:pPr>
            <a:r>
              <a:rPr lang="en"/>
              <a:t>Pipl</a:t>
            </a:r>
            <a:endParaRPr/>
          </a:p>
          <a:p>
            <a:pPr indent="-311150" lvl="0" marL="457200" rtl="0" algn="l">
              <a:spcBef>
                <a:spcPts val="0"/>
              </a:spcBef>
              <a:spcAft>
                <a:spcPts val="0"/>
              </a:spcAft>
              <a:buSzPts val="1300"/>
              <a:buChar char="●"/>
            </a:pPr>
            <a:r>
              <a:rPr lang="en"/>
              <a:t>Maltego</a:t>
            </a:r>
            <a:endParaRPr/>
          </a:p>
          <a:p>
            <a:pPr indent="-311150" lvl="0" marL="457200" rtl="0" algn="l">
              <a:spcBef>
                <a:spcPts val="0"/>
              </a:spcBef>
              <a:spcAft>
                <a:spcPts val="0"/>
              </a:spcAft>
              <a:buSzPts val="1300"/>
              <a:buChar char="●"/>
            </a:pPr>
            <a:r>
              <a:rPr lang="en"/>
              <a:t>w</a:t>
            </a:r>
            <a:r>
              <a:rPr lang="en"/>
              <a:t>hitepages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Telephone Numbers</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t>
            </a:r>
            <a:r>
              <a:rPr b="1" lang="en"/>
              <a:t>carriers </a:t>
            </a:r>
            <a:r>
              <a:rPr lang="en"/>
              <a:t>may help during an investigation (one can contact the provider) afterwards:</a:t>
            </a:r>
            <a:endParaRPr/>
          </a:p>
          <a:p>
            <a:pPr indent="-311150" lvl="0" marL="457200" rtl="0" algn="l">
              <a:spcBef>
                <a:spcPts val="1600"/>
              </a:spcBef>
              <a:spcAft>
                <a:spcPts val="0"/>
              </a:spcAft>
              <a:buSzPts val="1300"/>
              <a:buChar char="●"/>
            </a:pPr>
            <a:r>
              <a:rPr lang="en" u="sng">
                <a:solidFill>
                  <a:schemeClr val="hlink"/>
                </a:solidFill>
                <a:hlinkClick r:id="rId3"/>
              </a:rPr>
              <a:t>https://freecarrierlookup.com/</a:t>
            </a:r>
            <a:endParaRPr/>
          </a:p>
          <a:p>
            <a:pPr indent="-311150" lvl="0" marL="457200" rtl="0" algn="l">
              <a:spcBef>
                <a:spcPts val="0"/>
              </a:spcBef>
              <a:spcAft>
                <a:spcPts val="0"/>
              </a:spcAft>
              <a:buSzPts val="1300"/>
              <a:buChar char="●"/>
            </a:pPr>
            <a:r>
              <a:rPr lang="en" u="sng">
                <a:solidFill>
                  <a:schemeClr val="hlink"/>
                </a:solidFill>
                <a:hlinkClick r:id="rId4"/>
              </a:rPr>
              <a:t>https://carrierlookup.com</a:t>
            </a:r>
            <a:r>
              <a:rPr lang="en"/>
              <a:t> </a:t>
            </a:r>
            <a:endParaRPr/>
          </a:p>
          <a:p>
            <a:pPr indent="0" lvl="0" marL="0" rtl="0" algn="l">
              <a:spcBef>
                <a:spcPts val="1600"/>
              </a:spcBef>
              <a:spcAft>
                <a:spcPts val="0"/>
              </a:spcAft>
              <a:buNone/>
            </a:pPr>
            <a:r>
              <a:rPr b="1" lang="en"/>
              <a:t>Caller ID</a:t>
            </a:r>
            <a:r>
              <a:rPr lang="en"/>
              <a:t> databases can help identify names (as well as other information) associated with a number:</a:t>
            </a:r>
            <a:endParaRPr/>
          </a:p>
          <a:p>
            <a:pPr indent="-311150" lvl="0" marL="457200" rtl="0" algn="l">
              <a:spcBef>
                <a:spcPts val="1600"/>
              </a:spcBef>
              <a:spcAft>
                <a:spcPts val="0"/>
              </a:spcAft>
              <a:buSzPts val="1300"/>
              <a:buChar char="●"/>
            </a:pPr>
            <a:r>
              <a:rPr lang="en"/>
              <a:t>twilio.com/lookup (requires account)</a:t>
            </a:r>
            <a:endParaRPr/>
          </a:p>
          <a:p>
            <a:pPr indent="-311150" lvl="0" marL="457200" rtl="0" algn="l">
              <a:spcBef>
                <a:spcPts val="0"/>
              </a:spcBef>
              <a:spcAft>
                <a:spcPts val="0"/>
              </a:spcAft>
              <a:buSzPts val="1300"/>
              <a:buChar char="●"/>
            </a:pPr>
            <a:r>
              <a:rPr lang="en"/>
              <a:t>Opencnam.com (requires account)</a:t>
            </a:r>
            <a:endParaRPr/>
          </a:p>
          <a:p>
            <a:pPr indent="-311150" lvl="0" marL="457200" rtl="0" algn="l">
              <a:spcBef>
                <a:spcPts val="0"/>
              </a:spcBef>
              <a:spcAft>
                <a:spcPts val="0"/>
              </a:spcAft>
              <a:buSzPts val="1300"/>
              <a:buChar char="●"/>
            </a:pPr>
            <a:r>
              <a:rPr lang="en"/>
              <a:t>Everyone API (requires account)</a:t>
            </a:r>
            <a:endParaRPr/>
          </a:p>
          <a:p>
            <a:pPr indent="0" lvl="0" marL="0" rtl="0" algn="l">
              <a:spcBef>
                <a:spcPts val="1600"/>
              </a:spcBef>
              <a:spcAft>
                <a:spcPts val="1600"/>
              </a:spcAft>
              <a:buNone/>
            </a:pPr>
            <a:r>
              <a:rPr b="1" lang="en"/>
              <a:t>Whitepages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Telephone Numbers</a:t>
            </a:r>
            <a:endParaRPr/>
          </a:p>
        </p:txBody>
      </p:sp>
      <p:sp>
        <p:nvSpPr>
          <p:cNvPr id="254" name="Google Shape;254;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Contact Exploitation:</a:t>
            </a:r>
            <a:endParaRPr b="1"/>
          </a:p>
          <a:p>
            <a:pPr indent="0" lvl="0" marL="0" rtl="0" algn="l">
              <a:spcBef>
                <a:spcPts val="1600"/>
              </a:spcBef>
              <a:spcAft>
                <a:spcPts val="1600"/>
              </a:spcAft>
              <a:buNone/>
            </a:pPr>
            <a:r>
              <a:rPr lang="en"/>
              <a:t>	Add the phone number to your contacts and then open a social media application and use ‘find my friends’.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Usernames</a:t>
            </a:r>
            <a:endParaRPr/>
          </a:p>
        </p:txBody>
      </p:sp>
      <p:sp>
        <p:nvSpPr>
          <p:cNvPr id="260" name="Google Shape;260;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if a username has been used for other services to see if you can find any more information about the user.</a:t>
            </a:r>
            <a:endParaRPr/>
          </a:p>
          <a:p>
            <a:pPr indent="0" lvl="0" marL="0" rtl="0" algn="l">
              <a:spcBef>
                <a:spcPts val="1600"/>
              </a:spcBef>
              <a:spcAft>
                <a:spcPts val="0"/>
              </a:spcAft>
              <a:buNone/>
            </a:pPr>
            <a:r>
              <a:rPr lang="en"/>
              <a:t>Websites: </a:t>
            </a:r>
            <a:endParaRPr/>
          </a:p>
          <a:p>
            <a:pPr indent="-311150" lvl="0" marL="457200" rtl="0" algn="l">
              <a:spcBef>
                <a:spcPts val="1600"/>
              </a:spcBef>
              <a:spcAft>
                <a:spcPts val="0"/>
              </a:spcAft>
              <a:buSzPts val="1300"/>
              <a:buChar char="●"/>
            </a:pPr>
            <a:r>
              <a:rPr lang="en"/>
              <a:t>Knowem.com</a:t>
            </a:r>
            <a:endParaRPr/>
          </a:p>
          <a:p>
            <a:pPr indent="-311150" lvl="0" marL="457200" rtl="0" algn="l">
              <a:spcBef>
                <a:spcPts val="0"/>
              </a:spcBef>
              <a:spcAft>
                <a:spcPts val="0"/>
              </a:spcAft>
              <a:buSzPts val="1300"/>
              <a:buChar char="●"/>
            </a:pPr>
            <a:r>
              <a:rPr lang="en"/>
              <a:t>Checkusernames.com</a:t>
            </a:r>
            <a:endParaRPr/>
          </a:p>
          <a:p>
            <a:pPr indent="0" lvl="0" marL="0" rtl="0" algn="l">
              <a:spcBef>
                <a:spcPts val="1600"/>
              </a:spcBef>
              <a:spcAft>
                <a:spcPts val="0"/>
              </a:spcAft>
              <a:buNone/>
            </a:pPr>
            <a:r>
              <a:rPr lang="en"/>
              <a:t>CLI:</a:t>
            </a:r>
            <a:endParaRPr/>
          </a:p>
          <a:p>
            <a:pPr indent="-311150" lvl="0" marL="457200" rtl="0" algn="l">
              <a:spcBef>
                <a:spcPts val="1600"/>
              </a:spcBef>
              <a:spcAft>
                <a:spcPts val="0"/>
              </a:spcAft>
              <a:buSzPts val="1300"/>
              <a:buChar char="●"/>
            </a:pPr>
            <a:r>
              <a:rPr lang="en"/>
              <a:t>Sherlock</a:t>
            </a:r>
            <a:endParaRPr/>
          </a:p>
          <a:p>
            <a:pPr indent="-311150" lvl="0" marL="457200" rtl="0" algn="l">
              <a:spcBef>
                <a:spcPts val="0"/>
              </a:spcBef>
              <a:spcAft>
                <a:spcPts val="0"/>
              </a:spcAft>
              <a:buSzPts val="1300"/>
              <a:buChar char="●"/>
            </a:pPr>
            <a:r>
              <a:rPr lang="en"/>
              <a:t>Theharvester - discovers emails which are commonly used as usernames too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Excellent Resources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OSINT Framework</a:t>
            </a:r>
            <a:r>
              <a:rPr lang="en"/>
              <a:t>: </a:t>
            </a:r>
            <a:r>
              <a:rPr lang="en" u="sng">
                <a:solidFill>
                  <a:schemeClr val="hlink"/>
                </a:solidFill>
                <a:hlinkClick r:id="rId3"/>
              </a:rPr>
              <a:t>https://osintframework.com/</a:t>
            </a:r>
            <a:r>
              <a:rPr lang="en"/>
              <a:t> </a:t>
            </a:r>
            <a:endParaRPr/>
          </a:p>
          <a:p>
            <a:pPr indent="0" lvl="0" marL="0" rtl="0" algn="l">
              <a:spcBef>
                <a:spcPts val="1600"/>
              </a:spcBef>
              <a:spcAft>
                <a:spcPts val="0"/>
              </a:spcAft>
              <a:buNone/>
            </a:pPr>
            <a:r>
              <a:rPr lang="en"/>
              <a:t>Michael Bazzell’s Open Source Intelligence Techniques: </a:t>
            </a:r>
            <a:r>
              <a:rPr lang="en" u="sng">
                <a:solidFill>
                  <a:schemeClr val="hlink"/>
                </a:solidFill>
                <a:hlinkClick r:id="rId4"/>
              </a:rPr>
              <a:t>https://www.amazon.com/dp/169903530X/ref=cm_sw_em_r_mt_dp_aURxFbR23BSKC</a:t>
            </a:r>
            <a:endParaRPr/>
          </a:p>
          <a:p>
            <a:pPr indent="-311150" lvl="0" marL="457200" rtl="0" algn="l">
              <a:spcBef>
                <a:spcPts val="1600"/>
              </a:spcBef>
              <a:spcAft>
                <a:spcPts val="0"/>
              </a:spcAft>
              <a:buSzPts val="1300"/>
              <a:buChar char="●"/>
            </a:pPr>
            <a:r>
              <a:rPr lang="en"/>
              <a:t>A lot of the material from this lecture is pulled from this book. Go check it out!</a:t>
            </a:r>
            <a:endParaRPr/>
          </a:p>
          <a:p>
            <a:pPr indent="0" lvl="0" marL="0" rtl="0" algn="l">
              <a:spcBef>
                <a:spcPts val="1600"/>
              </a:spcBef>
              <a:spcAft>
                <a:spcPts val="0"/>
              </a:spcAft>
              <a:buNone/>
            </a:pPr>
            <a:r>
              <a:rPr b="1" lang="en"/>
              <a:t>Quiztime Riddles</a:t>
            </a:r>
            <a:r>
              <a:rPr lang="en"/>
              <a:t>: </a:t>
            </a:r>
            <a:r>
              <a:rPr lang="en" u="sng">
                <a:solidFill>
                  <a:schemeClr val="hlink"/>
                </a:solidFill>
                <a:hlinkClick r:id="rId5"/>
              </a:rPr>
              <a:t>https://twitter.com/quiztime?lang=en</a:t>
            </a:r>
            <a:endParaRPr/>
          </a:p>
          <a:p>
            <a:pPr indent="0" lvl="0" marL="0" rtl="0" algn="l">
              <a:spcBef>
                <a:spcPts val="1600"/>
              </a:spcBef>
              <a:spcAft>
                <a:spcPts val="0"/>
              </a:spcAft>
              <a:buNone/>
            </a:pPr>
            <a:r>
              <a:rPr b="1" lang="en"/>
              <a:t>Tracelabs</a:t>
            </a:r>
            <a:r>
              <a:rPr lang="en"/>
              <a:t>: </a:t>
            </a:r>
            <a:r>
              <a:rPr lang="en" u="sng">
                <a:solidFill>
                  <a:schemeClr val="hlink"/>
                </a:solidFill>
                <a:hlinkClick r:id="rId6"/>
              </a:rPr>
              <a:t>https://www.tracelabs.org/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Dumps</a:t>
            </a:r>
            <a:endParaRPr/>
          </a:p>
        </p:txBody>
      </p:sp>
      <p:sp>
        <p:nvSpPr>
          <p:cNvPr id="266" name="Google Shape;266;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breaches and dumps can be valuable resources for information on a target. Has the email address they typically use been involved in a data breach? Check haveibeenpwned. </a:t>
            </a:r>
            <a:endParaRPr/>
          </a:p>
          <a:p>
            <a:pPr indent="-311150" lvl="0" marL="457200" rtl="0" algn="l">
              <a:spcBef>
                <a:spcPts val="1600"/>
              </a:spcBef>
              <a:spcAft>
                <a:spcPts val="0"/>
              </a:spcAft>
              <a:buSzPts val="1300"/>
              <a:buChar char="●"/>
            </a:pPr>
            <a:r>
              <a:rPr lang="en" u="sng">
                <a:solidFill>
                  <a:schemeClr val="hlink"/>
                </a:solidFill>
                <a:hlinkClick r:id="rId3"/>
              </a:rPr>
              <a:t>https://haveibeenpwned.com</a:t>
            </a:r>
            <a:r>
              <a:rPr lang="en"/>
              <a:t> </a:t>
            </a:r>
            <a:endParaRPr/>
          </a:p>
          <a:p>
            <a:pPr indent="0" lvl="0" marL="0" rtl="0" algn="l">
              <a:spcBef>
                <a:spcPts val="1600"/>
              </a:spcBef>
              <a:spcAft>
                <a:spcPts val="0"/>
              </a:spcAft>
              <a:buNone/>
            </a:pPr>
            <a:r>
              <a:rPr lang="en"/>
              <a:t>Additional information can be found from data breaches, and a popular website that shares that information is dehashed. Dehashed also allows you to search by password, which you may be able to use to find private email addresses of a target</a:t>
            </a:r>
            <a:endParaRPr/>
          </a:p>
          <a:p>
            <a:pPr indent="-311150" lvl="0" marL="457200" rtl="0" algn="l">
              <a:spcBef>
                <a:spcPts val="1600"/>
              </a:spcBef>
              <a:spcAft>
                <a:spcPts val="0"/>
              </a:spcAft>
              <a:buSzPts val="1300"/>
              <a:buChar char="●"/>
            </a:pPr>
            <a:r>
              <a:rPr lang="en" u="sng">
                <a:solidFill>
                  <a:schemeClr val="hlink"/>
                </a:solidFill>
                <a:hlinkClick r:id="rId4"/>
              </a:rPr>
              <a:t>https://dehashed.com</a:t>
            </a:r>
            <a:r>
              <a:rPr lang="en"/>
              <a:t> </a:t>
            </a:r>
            <a:endParaRPr/>
          </a:p>
          <a:p>
            <a:pPr indent="-311150" lvl="0" marL="457200" rtl="0" algn="l">
              <a:spcBef>
                <a:spcPts val="0"/>
              </a:spcBef>
              <a:spcAft>
                <a:spcPts val="0"/>
              </a:spcAft>
              <a:buSzPts val="1300"/>
              <a:buChar char="●"/>
            </a:pPr>
            <a:r>
              <a:rPr lang="en" u="sng">
                <a:solidFill>
                  <a:schemeClr val="hlink"/>
                </a:solidFill>
                <a:hlinkClick r:id="rId5"/>
              </a:rPr>
              <a:t>https://intelx.io</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272" name="Google Shape;272;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Snapchat Maps: map.snapchat.com</a:t>
            </a:r>
            <a:endParaRPr/>
          </a:p>
          <a:p>
            <a:pPr indent="0" lvl="0" marL="0" rtl="0" algn="l">
              <a:spcBef>
                <a:spcPts val="1600"/>
              </a:spcBef>
              <a:spcAft>
                <a:spcPts val="0"/>
              </a:spcAft>
              <a:buNone/>
            </a:pPr>
            <a:r>
              <a:rPr lang="en"/>
              <a:t>Wikimapia, combines yahoo, bing, google maps into one: wikimapia.org</a:t>
            </a:r>
            <a:endParaRPr/>
          </a:p>
          <a:p>
            <a:pPr indent="0" lvl="0" marL="0" rtl="0" algn="l">
              <a:spcBef>
                <a:spcPts val="1600"/>
              </a:spcBef>
              <a:spcAft>
                <a:spcPts val="1600"/>
              </a:spcAft>
              <a:buNone/>
            </a:pPr>
            <a:r>
              <a:rPr lang="en"/>
              <a:t>Mapillary, Street views: mapillary.com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worth mentioning and learning</a:t>
            </a:r>
            <a:endParaRPr/>
          </a:p>
        </p:txBody>
      </p:sp>
      <p:sp>
        <p:nvSpPr>
          <p:cNvPr id="278" name="Google Shape;278;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Recon-ng</a:t>
            </a:r>
            <a:endParaRPr/>
          </a:p>
          <a:p>
            <a:pPr indent="0" lvl="0" marL="0" rtl="0" algn="l">
              <a:spcBef>
                <a:spcPts val="1600"/>
              </a:spcBef>
              <a:spcAft>
                <a:spcPts val="0"/>
              </a:spcAft>
              <a:buNone/>
            </a:pPr>
            <a:r>
              <a:rPr lang="en"/>
              <a:t>Spiderfoot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not mentioned</a:t>
            </a:r>
            <a:endParaRPr/>
          </a:p>
        </p:txBody>
      </p:sp>
      <p:sp>
        <p:nvSpPr>
          <p:cNvPr id="284" name="Google Shape;284;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websites were not mentioned here. There are plenty of tools </a:t>
            </a:r>
            <a:r>
              <a:rPr lang="en"/>
              <a:t>available</a:t>
            </a:r>
            <a:r>
              <a:rPr lang="en"/>
              <a:t> for each of these different tasks. Many of them require accounts or money to use.</a:t>
            </a:r>
            <a:endParaRPr/>
          </a:p>
          <a:p>
            <a:pPr indent="0" lvl="0" marL="0" rtl="0" algn="l">
              <a:spcBef>
                <a:spcPts val="1600"/>
              </a:spcBef>
              <a:spcAft>
                <a:spcPts val="0"/>
              </a:spcAft>
              <a:buNone/>
            </a:pPr>
            <a:r>
              <a:rPr lang="en"/>
              <a:t>LOTS of tools were not mentioned here. There are plenty of tools that can do similar things to each of the websites mentioned. </a:t>
            </a:r>
            <a:endParaRPr/>
          </a:p>
          <a:p>
            <a:pPr indent="0" lvl="0" marL="0" rtl="0" algn="l">
              <a:spcBef>
                <a:spcPts val="1600"/>
              </a:spcBef>
              <a:spcAft>
                <a:spcPts val="0"/>
              </a:spcAft>
              <a:buNone/>
            </a:pPr>
            <a:r>
              <a:rPr lang="en"/>
              <a:t>Government and State public records. These are highly dependent on the target’s location (country, state, county, etc.) There are plenty of websites (free and paid) that allow you to look through </a:t>
            </a:r>
            <a:r>
              <a:rPr lang="en"/>
              <a:t>public</a:t>
            </a:r>
            <a:r>
              <a:rPr lang="en"/>
              <a:t> records to find out more on a target.</a:t>
            </a:r>
            <a:endParaRPr/>
          </a:p>
          <a:p>
            <a:pPr indent="0" lvl="0" marL="0" rtl="0" algn="l">
              <a:spcBef>
                <a:spcPts val="1600"/>
              </a:spcBef>
              <a:spcAft>
                <a:spcPts val="1600"/>
              </a:spcAft>
              <a:buNone/>
            </a:pPr>
            <a:r>
              <a:rPr lang="en"/>
              <a:t>HTML parsing. Don’t be afraid to look into the HTML of a website to see if a developer might have left something behind.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Bazzell</a:t>
            </a:r>
            <a:endParaRPr/>
          </a:p>
        </p:txBody>
      </p:sp>
      <p:sp>
        <p:nvSpPr>
          <p:cNvPr id="290" name="Google Shape;29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this material was </a:t>
            </a:r>
            <a:r>
              <a:rPr lang="en"/>
              <a:t>inspired</a:t>
            </a:r>
            <a:r>
              <a:rPr lang="en"/>
              <a:t> by or pulled from Macheal Bazzell’s book Open Source Intelligence Techniques. If you’re interested in learning more I would highly recommend it.</a:t>
            </a:r>
            <a:endParaRPr/>
          </a:p>
          <a:p>
            <a:pPr indent="0" lvl="0" marL="0" rtl="0" algn="l">
              <a:spcBef>
                <a:spcPts val="1600"/>
              </a:spcBef>
              <a:spcAft>
                <a:spcPts val="1600"/>
              </a:spcAft>
              <a:buNone/>
            </a:pPr>
            <a:r>
              <a:rPr lang="en"/>
              <a:t>Thank you Mr. Bazzell!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now</a:t>
            </a:r>
            <a:endParaRPr/>
          </a:p>
        </p:txBody>
      </p:sp>
      <p:sp>
        <p:nvSpPr>
          <p:cNvPr id="296" name="Google Shape;296;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Beginning: </a:t>
            </a:r>
            <a:r>
              <a:rPr lang="en" u="sng">
                <a:solidFill>
                  <a:schemeClr val="hlink"/>
                </a:solidFill>
                <a:hlinkClick r:id="rId3"/>
              </a:rPr>
              <a:t>https://www.sourcing.games/</a:t>
            </a:r>
            <a:endParaRPr/>
          </a:p>
          <a:p>
            <a:pPr indent="-311150" lvl="0" marL="457200" rtl="0" algn="l">
              <a:spcBef>
                <a:spcPts val="0"/>
              </a:spcBef>
              <a:spcAft>
                <a:spcPts val="0"/>
              </a:spcAft>
              <a:buSzPts val="1300"/>
              <a:buChar char="●"/>
            </a:pPr>
            <a:r>
              <a:rPr lang="en"/>
              <a:t>Harder: </a:t>
            </a:r>
            <a:r>
              <a:rPr lang="en" u="sng">
                <a:solidFill>
                  <a:schemeClr val="hlink"/>
                </a:solidFill>
                <a:hlinkClick r:id="rId4"/>
              </a:rPr>
              <a:t>https://hackthebox.eu/</a:t>
            </a:r>
            <a:endParaRPr/>
          </a:p>
          <a:p>
            <a:pPr indent="-311150" lvl="0" marL="457200" rtl="0" algn="l">
              <a:spcBef>
                <a:spcPts val="0"/>
              </a:spcBef>
              <a:spcAft>
                <a:spcPts val="0"/>
              </a:spcAft>
              <a:buSzPts val="1300"/>
              <a:buChar char="●"/>
            </a:pPr>
            <a:r>
              <a:rPr lang="en"/>
              <a:t>Hardest: </a:t>
            </a:r>
            <a:r>
              <a:rPr lang="en" u="sng">
                <a:solidFill>
                  <a:schemeClr val="hlink"/>
                </a:solidFill>
                <a:hlinkClick r:id="rId5"/>
              </a:rPr>
              <a:t>https://twitter.com/quiztime?lang=en</a:t>
            </a:r>
            <a:r>
              <a:rPr lang="en"/>
              <a:t> </a:t>
            </a:r>
            <a:endParaRPr/>
          </a:p>
          <a:p>
            <a:pPr indent="-311150" lvl="0" marL="457200" rtl="0" algn="l">
              <a:spcBef>
                <a:spcPts val="0"/>
              </a:spcBef>
              <a:spcAft>
                <a:spcPts val="0"/>
              </a:spcAft>
              <a:buSzPts val="1300"/>
              <a:buChar char="●"/>
            </a:pPr>
            <a:r>
              <a:rPr lang="en"/>
              <a:t>Our CTF Challenges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Quiztime Riddle</a:t>
            </a:r>
            <a:endParaRPr/>
          </a:p>
        </p:txBody>
      </p:sp>
      <p:sp>
        <p:nvSpPr>
          <p:cNvPr id="302" name="Google Shape;302;p48"/>
          <p:cNvSpPr txBox="1"/>
          <p:nvPr>
            <p:ph idx="1" type="body"/>
          </p:nvPr>
        </p:nvSpPr>
        <p:spPr>
          <a:xfrm>
            <a:off x="587925" y="2025200"/>
            <a:ext cx="25206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What is the name of the city?</a:t>
            </a:r>
            <a:endParaRPr/>
          </a:p>
          <a:p>
            <a:pPr indent="-311150" lvl="0" marL="457200" rtl="0" algn="l">
              <a:lnSpc>
                <a:spcPct val="100000"/>
              </a:lnSpc>
              <a:spcBef>
                <a:spcPts val="0"/>
              </a:spcBef>
              <a:spcAft>
                <a:spcPts val="0"/>
              </a:spcAft>
              <a:buSzPts val="1300"/>
              <a:buChar char="●"/>
            </a:pPr>
            <a:r>
              <a:rPr lang="en"/>
              <a:t>Bonus: Can you pinpoint the exact location?</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t>Quiztime on twitter:</a:t>
            </a:r>
            <a:endParaRPr/>
          </a:p>
          <a:p>
            <a:pPr indent="0" lvl="0" marL="0" rtl="0" algn="l">
              <a:spcBef>
                <a:spcPts val="1600"/>
              </a:spcBef>
              <a:spcAft>
                <a:spcPts val="0"/>
              </a:spcAft>
              <a:buNone/>
            </a:pPr>
            <a:r>
              <a:rPr lang="en" u="sng">
                <a:solidFill>
                  <a:schemeClr val="hlink"/>
                </a:solidFill>
                <a:hlinkClick r:id="rId3"/>
              </a:rPr>
              <a:t>https://twitter.com/bayer_julia/status/1292933118748434432?s=20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3" name="Google Shape;303;p48"/>
          <p:cNvPicPr preferRelativeResize="0"/>
          <p:nvPr/>
        </p:nvPicPr>
        <p:blipFill>
          <a:blip r:embed="rId4">
            <a:alphaModFix/>
          </a:blip>
          <a:stretch>
            <a:fillRect/>
          </a:stretch>
        </p:blipFill>
        <p:spPr>
          <a:xfrm>
            <a:off x="3723400" y="1435400"/>
            <a:ext cx="4286974" cy="321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and other search engines are arguably the most powerful tools in your tool belt. Learning how to effectively search is </a:t>
            </a:r>
            <a:r>
              <a:rPr lang="en">
                <a:solidFill>
                  <a:srgbClr val="990000"/>
                </a:solidFill>
              </a:rPr>
              <a:t>essential</a:t>
            </a:r>
            <a:r>
              <a:rPr lang="en"/>
              <a:t>.</a:t>
            </a:r>
            <a:endParaRPr/>
          </a:p>
          <a:p>
            <a:pPr indent="0" lvl="0" marL="0" rtl="0" algn="l">
              <a:spcBef>
                <a:spcPts val="1600"/>
              </a:spcBef>
              <a:spcAft>
                <a:spcPts val="1600"/>
              </a:spcAft>
              <a:buNone/>
            </a:pPr>
            <a:r>
              <a:rPr lang="en"/>
              <a:t>Google Dorking is a way of refining google searches using advanced 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Dorking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Specific string:</a:t>
            </a:r>
            <a:r>
              <a:rPr lang="en"/>
              <a:t> </a:t>
            </a:r>
            <a:r>
              <a:rPr lang="en">
                <a:solidFill>
                  <a:srgbClr val="990000"/>
                </a:solidFill>
              </a:rPr>
              <a:t>“&lt;query&gt;”</a:t>
            </a:r>
            <a:endParaRPr>
              <a:solidFill>
                <a:srgbClr val="990000"/>
              </a:solidFill>
            </a:endParaRPr>
          </a:p>
          <a:p>
            <a:pPr indent="-298450" lvl="1" marL="914400" rtl="0" algn="l">
              <a:spcBef>
                <a:spcPts val="0"/>
              </a:spcBef>
              <a:spcAft>
                <a:spcPts val="0"/>
              </a:spcAft>
              <a:buSzPts val="1100"/>
              <a:buChar char="○"/>
            </a:pPr>
            <a:r>
              <a:rPr lang="en"/>
              <a:t>“Jordan Sosnowski” - would return only results containing Jordan Sosnowski</a:t>
            </a:r>
            <a:endParaRPr/>
          </a:p>
          <a:p>
            <a:pPr indent="-311150" lvl="0" marL="457200" rtl="0" algn="l">
              <a:spcBef>
                <a:spcPts val="0"/>
              </a:spcBef>
              <a:spcAft>
                <a:spcPts val="0"/>
              </a:spcAft>
              <a:buSzPts val="1300"/>
              <a:buChar char="●"/>
            </a:pPr>
            <a:r>
              <a:rPr b="1" lang="en"/>
              <a:t>Specific domain:</a:t>
            </a:r>
            <a:r>
              <a:rPr lang="en"/>
              <a:t> </a:t>
            </a:r>
            <a:r>
              <a:rPr lang="en">
                <a:solidFill>
                  <a:srgbClr val="990000"/>
                </a:solidFill>
              </a:rPr>
              <a:t>site:&lt;domain&gt;</a:t>
            </a:r>
            <a:endParaRPr>
              <a:solidFill>
                <a:srgbClr val="990000"/>
              </a:solidFill>
            </a:endParaRPr>
          </a:p>
          <a:p>
            <a:pPr indent="-298450" lvl="1" marL="914400" rtl="0" algn="l">
              <a:spcBef>
                <a:spcPts val="0"/>
              </a:spcBef>
              <a:spcAft>
                <a:spcPts val="0"/>
              </a:spcAft>
              <a:buSzPts val="1100"/>
              <a:buChar char="○"/>
            </a:pPr>
            <a:r>
              <a:rPr lang="en"/>
              <a:t>site:linkedin.com Auburn University Ethical Hacking Club - search for Auburn University Ethical Hacking Club and restrict the results to linkedin.com</a:t>
            </a:r>
            <a:endParaRPr/>
          </a:p>
          <a:p>
            <a:pPr indent="-311150" lvl="0" marL="457200" rtl="0" algn="l">
              <a:spcBef>
                <a:spcPts val="0"/>
              </a:spcBef>
              <a:spcAft>
                <a:spcPts val="0"/>
              </a:spcAft>
              <a:buSzPts val="1300"/>
              <a:buChar char="●"/>
            </a:pPr>
            <a:r>
              <a:rPr b="1" lang="en"/>
              <a:t>Specific File Types</a:t>
            </a:r>
            <a:r>
              <a:rPr lang="en"/>
              <a:t>: </a:t>
            </a:r>
            <a:r>
              <a:rPr lang="en">
                <a:solidFill>
                  <a:srgbClr val="990000"/>
                </a:solidFill>
              </a:rPr>
              <a:t>filetype:&lt;file_extension&gt;</a:t>
            </a:r>
            <a:endParaRPr>
              <a:solidFill>
                <a:srgbClr val="990000"/>
              </a:solidFill>
            </a:endParaRPr>
          </a:p>
          <a:p>
            <a:pPr indent="-298450" lvl="1" marL="914400" rtl="0" algn="l">
              <a:spcBef>
                <a:spcPts val="0"/>
              </a:spcBef>
              <a:spcAft>
                <a:spcPts val="0"/>
              </a:spcAft>
              <a:buSzPts val="1100"/>
              <a:buChar char="○"/>
            </a:pPr>
            <a:r>
              <a:rPr lang="en"/>
              <a:t>filetype:txt "passwd"</a:t>
            </a:r>
            <a:endParaRPr/>
          </a:p>
          <a:p>
            <a:pPr indent="-311150" lvl="0" marL="457200" rtl="0" algn="l">
              <a:spcBef>
                <a:spcPts val="0"/>
              </a:spcBef>
              <a:spcAft>
                <a:spcPts val="0"/>
              </a:spcAft>
              <a:buSzPts val="1300"/>
              <a:buChar char="●"/>
            </a:pPr>
            <a:r>
              <a:rPr b="1" lang="en"/>
              <a:t>In URL</a:t>
            </a:r>
            <a:r>
              <a:rPr lang="en"/>
              <a:t>:</a:t>
            </a:r>
            <a:r>
              <a:rPr lang="en">
                <a:solidFill>
                  <a:srgbClr val="990000"/>
                </a:solidFill>
              </a:rPr>
              <a:t> inurl:&lt;query&gt;</a:t>
            </a:r>
            <a:endParaRPr>
              <a:solidFill>
                <a:srgbClr val="990000"/>
              </a:solidFill>
            </a:endParaRPr>
          </a:p>
          <a:p>
            <a:pPr indent="-298450" lvl="1" marL="914400" rtl="0" algn="l">
              <a:spcBef>
                <a:spcPts val="0"/>
              </a:spcBef>
              <a:spcAft>
                <a:spcPts val="0"/>
              </a:spcAft>
              <a:buSzPts val="1100"/>
              <a:buChar char="○"/>
            </a:pPr>
            <a:r>
              <a:rPr lang="en"/>
              <a:t>inurl:config filetype:txt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Dorking</a:t>
            </a:r>
            <a:endParaRPr/>
          </a:p>
        </p:txBody>
      </p:sp>
      <p:sp>
        <p:nvSpPr>
          <p:cNvPr id="117" name="Google Shape;117;p18"/>
          <p:cNvSpPr txBox="1"/>
          <p:nvPr>
            <p:ph idx="1" type="body"/>
          </p:nvPr>
        </p:nvSpPr>
        <p:spPr>
          <a:xfrm>
            <a:off x="453200" y="182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Excluding content from results</a:t>
            </a:r>
            <a:r>
              <a:rPr lang="en" sz="1800"/>
              <a:t>: </a:t>
            </a:r>
            <a:r>
              <a:rPr lang="en" sz="1800">
                <a:solidFill>
                  <a:srgbClr val="990000"/>
                </a:solidFill>
              </a:rPr>
              <a:t>-</a:t>
            </a:r>
            <a:endParaRPr sz="1800">
              <a:solidFill>
                <a:srgbClr val="990000"/>
              </a:solidFill>
            </a:endParaRPr>
          </a:p>
          <a:p>
            <a:pPr indent="-298450" lvl="1" marL="914400" rtl="0" algn="l">
              <a:spcBef>
                <a:spcPts val="0"/>
              </a:spcBef>
              <a:spcAft>
                <a:spcPts val="0"/>
              </a:spcAft>
              <a:buSzPts val="1100"/>
              <a:buChar char="○"/>
            </a:pPr>
            <a:r>
              <a:rPr lang="en"/>
              <a:t>site:auburn.edu</a:t>
            </a:r>
            <a:endParaRPr/>
          </a:p>
          <a:p>
            <a:pPr indent="-298450" lvl="1" marL="914400" rtl="0" algn="l">
              <a:spcBef>
                <a:spcPts val="0"/>
              </a:spcBef>
              <a:spcAft>
                <a:spcPts val="0"/>
              </a:spcAft>
              <a:buSzPts val="1100"/>
              <a:buChar char="○"/>
            </a:pPr>
            <a:r>
              <a:rPr lang="en"/>
              <a:t>site:auburn.edu -football </a:t>
            </a:r>
            <a:endParaRPr/>
          </a:p>
          <a:p>
            <a:pPr indent="-342900" lvl="0" marL="457200" rtl="0" algn="l">
              <a:spcBef>
                <a:spcPts val="0"/>
              </a:spcBef>
              <a:spcAft>
                <a:spcPts val="0"/>
              </a:spcAft>
              <a:buSzPts val="1800"/>
              <a:buChar char="●"/>
            </a:pPr>
            <a:r>
              <a:rPr b="1" lang="en" sz="1800"/>
              <a:t>Or operation</a:t>
            </a:r>
            <a:r>
              <a:rPr lang="en" sz="1800"/>
              <a:t>: </a:t>
            </a:r>
            <a:r>
              <a:rPr lang="en" sz="1800">
                <a:solidFill>
                  <a:srgbClr val="990000"/>
                </a:solidFill>
              </a:rPr>
              <a:t>OR</a:t>
            </a:r>
            <a:endParaRPr sz="1800">
              <a:solidFill>
                <a:srgbClr val="990000"/>
              </a:solidFill>
            </a:endParaRPr>
          </a:p>
          <a:p>
            <a:pPr indent="-298450" lvl="1" marL="914400" rtl="0" algn="l">
              <a:spcBef>
                <a:spcPts val="0"/>
              </a:spcBef>
              <a:spcAft>
                <a:spcPts val="0"/>
              </a:spcAft>
              <a:buSzPts val="1100"/>
              <a:buChar char="○"/>
            </a:pPr>
            <a:r>
              <a:rPr lang="en"/>
              <a:t>“Auburn Ethical Hacking Club” OR “AUEHC”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3154200" y="2159325"/>
            <a:ext cx="2180225" cy="245075"/>
          </a:xfrm>
          <a:prstGeom prst="rect">
            <a:avLst/>
          </a:prstGeom>
          <a:noFill/>
          <a:ln>
            <a:noFill/>
          </a:ln>
        </p:spPr>
      </p:pic>
      <p:pic>
        <p:nvPicPr>
          <p:cNvPr id="119" name="Google Shape;119;p18"/>
          <p:cNvPicPr preferRelativeResize="0"/>
          <p:nvPr/>
        </p:nvPicPr>
        <p:blipFill>
          <a:blip r:embed="rId4">
            <a:alphaModFix/>
          </a:blip>
          <a:stretch>
            <a:fillRect/>
          </a:stretch>
        </p:blipFill>
        <p:spPr>
          <a:xfrm>
            <a:off x="3217050" y="2360475"/>
            <a:ext cx="1947116"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Web Pages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find information about websites by looking at the cached versions within search engines</a:t>
            </a:r>
            <a:endParaRPr/>
          </a:p>
          <a:p>
            <a:pPr indent="-311150" lvl="0" marL="457200" rtl="0" algn="l">
              <a:spcBef>
                <a:spcPts val="1600"/>
              </a:spcBef>
              <a:spcAft>
                <a:spcPts val="0"/>
              </a:spcAft>
              <a:buSzPts val="1300"/>
              <a:buChar char="●"/>
            </a:pPr>
            <a:r>
              <a:rPr lang="en"/>
              <a:t>Google, Bing, Yandex, Baidu Caches:</a:t>
            </a:r>
            <a:endParaRPr/>
          </a:p>
          <a:p>
            <a:pPr indent="-298450" lvl="1" marL="914400" rtl="0" algn="l">
              <a:spcBef>
                <a:spcPts val="0"/>
              </a:spcBef>
              <a:spcAft>
                <a:spcPts val="0"/>
              </a:spcAft>
              <a:buSzPts val="1100"/>
              <a:buChar char="○"/>
            </a:pPr>
            <a:r>
              <a:rPr lang="en"/>
              <a:t>Load older versions of the website that google has cached</a:t>
            </a:r>
            <a:endParaRPr/>
          </a:p>
          <a:p>
            <a:pPr indent="0" lvl="0" marL="0" rtl="0" algn="l">
              <a:spcBef>
                <a:spcPts val="16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1337125" y="3121525"/>
            <a:ext cx="2350475" cy="1711025"/>
          </a:xfrm>
          <a:prstGeom prst="rect">
            <a:avLst/>
          </a:prstGeom>
          <a:noFill/>
          <a:ln>
            <a:noFill/>
          </a:ln>
        </p:spPr>
      </p:pic>
      <p:pic>
        <p:nvPicPr>
          <p:cNvPr id="127" name="Google Shape;127;p19"/>
          <p:cNvPicPr preferRelativeResize="0"/>
          <p:nvPr/>
        </p:nvPicPr>
        <p:blipFill>
          <a:blip r:embed="rId4">
            <a:alphaModFix/>
          </a:blip>
          <a:stretch>
            <a:fillRect/>
          </a:stretch>
        </p:blipFill>
        <p:spPr>
          <a:xfrm>
            <a:off x="2962777" y="3512502"/>
            <a:ext cx="6245773"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Web Pages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for archived web pages</a:t>
            </a:r>
            <a:endParaRPr/>
          </a:p>
          <a:p>
            <a:pPr indent="-311150" lvl="0" marL="457200" rtl="0" algn="l">
              <a:spcBef>
                <a:spcPts val="1600"/>
              </a:spcBef>
              <a:spcAft>
                <a:spcPts val="0"/>
              </a:spcAft>
              <a:buSzPts val="1300"/>
              <a:buChar char="●"/>
            </a:pPr>
            <a:r>
              <a:rPr lang="en"/>
              <a:t>The Wayback Machine</a:t>
            </a:r>
            <a:endParaRPr/>
          </a:p>
          <a:p>
            <a:pPr indent="-298450" lvl="1" marL="914400" rtl="0" algn="l">
              <a:spcBef>
                <a:spcPts val="0"/>
              </a:spcBef>
              <a:spcAft>
                <a:spcPts val="0"/>
              </a:spcAft>
              <a:buSzPts val="1100"/>
              <a:buChar char="○"/>
            </a:pPr>
            <a:r>
              <a:rPr lang="en" u="sng">
                <a:solidFill>
                  <a:schemeClr val="hlink"/>
                </a:solidFill>
                <a:hlinkClick r:id="rId3"/>
              </a:rPr>
              <a:t>https://archive.org/web/</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4" name="Google Shape;134;p20"/>
          <p:cNvPicPr preferRelativeResize="0"/>
          <p:nvPr/>
        </p:nvPicPr>
        <p:blipFill>
          <a:blip r:embed="rId4">
            <a:alphaModFix/>
          </a:blip>
          <a:stretch>
            <a:fillRect/>
          </a:stretch>
        </p:blipFill>
        <p:spPr>
          <a:xfrm>
            <a:off x="43925" y="3329748"/>
            <a:ext cx="9144000" cy="1128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Names are a simple way of resolving IP addresses so we don’t have to remember 4 octets of an IP address.</a:t>
            </a:r>
            <a:endParaRPr/>
          </a:p>
          <a:p>
            <a:pPr indent="0" lvl="0" marL="0" rtl="0" algn="l">
              <a:spcBef>
                <a:spcPts val="1600"/>
              </a:spcBef>
              <a:spcAft>
                <a:spcPts val="0"/>
              </a:spcAft>
              <a:buNone/>
            </a:pPr>
            <a:r>
              <a:rPr lang="en"/>
              <a:t>Tools</a:t>
            </a:r>
            <a:endParaRPr/>
          </a:p>
          <a:p>
            <a:pPr indent="-311150" lvl="0" marL="457200" rtl="0" algn="l">
              <a:spcBef>
                <a:spcPts val="1600"/>
              </a:spcBef>
              <a:spcAft>
                <a:spcPts val="0"/>
              </a:spcAft>
              <a:buSzPts val="1300"/>
              <a:buChar char="●"/>
            </a:pPr>
            <a:r>
              <a:rPr lang="en"/>
              <a:t>Dnsrecon</a:t>
            </a:r>
            <a:endParaRPr/>
          </a:p>
          <a:p>
            <a:pPr indent="-311150" lvl="0" marL="457200" rtl="0" algn="l">
              <a:spcBef>
                <a:spcPts val="0"/>
              </a:spcBef>
              <a:spcAft>
                <a:spcPts val="0"/>
              </a:spcAft>
              <a:buSzPts val="1300"/>
              <a:buChar char="●"/>
            </a:pPr>
            <a:r>
              <a:rPr lang="en"/>
              <a:t>Dnserum</a:t>
            </a:r>
            <a:endParaRPr/>
          </a:p>
          <a:p>
            <a:pPr indent="-311150" lvl="0" marL="457200" rtl="0" algn="l">
              <a:spcBef>
                <a:spcPts val="0"/>
              </a:spcBef>
              <a:spcAft>
                <a:spcPts val="0"/>
              </a:spcAft>
              <a:buSzPts val="1300"/>
              <a:buChar char="●"/>
            </a:pPr>
            <a:r>
              <a:rPr lang="en"/>
              <a:t>Host command</a:t>
            </a:r>
            <a:endParaRPr/>
          </a:p>
          <a:p>
            <a:pPr indent="-311150" lvl="0" marL="457200" rtl="0" algn="l">
              <a:spcBef>
                <a:spcPts val="0"/>
              </a:spcBef>
              <a:spcAft>
                <a:spcPts val="0"/>
              </a:spcAft>
              <a:buSzPts val="1300"/>
              <a:buChar char="●"/>
            </a:pPr>
            <a:r>
              <a:rPr lang="en"/>
              <a:t>Shodan hostname: parameter</a:t>
            </a:r>
            <a:endParaRPr/>
          </a:p>
          <a:p>
            <a:pPr indent="-311150" lvl="0" marL="457200" rtl="0" algn="l">
              <a:spcBef>
                <a:spcPts val="0"/>
              </a:spcBef>
              <a:spcAft>
                <a:spcPts val="0"/>
              </a:spcAft>
              <a:buSzPts val="1300"/>
              <a:buChar char="●"/>
            </a:pPr>
            <a:r>
              <a:rPr lang="en"/>
              <a:t>SSL Server Test</a:t>
            </a:r>
            <a:endParaRPr/>
          </a:p>
          <a:p>
            <a:pPr indent="-311150" lvl="0" marL="457200" rtl="0" algn="l">
              <a:spcBef>
                <a:spcPts val="0"/>
              </a:spcBef>
              <a:spcAft>
                <a:spcPts val="0"/>
              </a:spcAft>
              <a:buSzPts val="1300"/>
              <a:buChar char="●"/>
            </a:pPr>
            <a:r>
              <a:rPr lang="en"/>
              <a:t>Rapid7 Open DNS records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