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Bold" charset="1" panose="00000800000000000000"/>
      <p:regular r:id="rId25"/>
    </p:embeddedFont>
    <p:embeddedFont>
      <p:font typeface="Poppins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1C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3278" y="2615657"/>
            <a:ext cx="10946941" cy="8896877"/>
          </a:xfrm>
          <a:custGeom>
            <a:avLst/>
            <a:gdLst/>
            <a:ahLst/>
            <a:cxnLst/>
            <a:rect r="r" b="b" t="t" l="l"/>
            <a:pathLst>
              <a:path h="8896877" w="10946941">
                <a:moveTo>
                  <a:pt x="0" y="0"/>
                </a:moveTo>
                <a:lnTo>
                  <a:pt x="10946941" y="0"/>
                </a:lnTo>
                <a:lnTo>
                  <a:pt x="10946941" y="8896877"/>
                </a:lnTo>
                <a:lnTo>
                  <a:pt x="0" y="889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43554" y="-1718684"/>
            <a:ext cx="5643741" cy="4114800"/>
          </a:xfrm>
          <a:custGeom>
            <a:avLst/>
            <a:gdLst/>
            <a:ahLst/>
            <a:cxnLst/>
            <a:rect r="r" b="b" t="t" l="l"/>
            <a:pathLst>
              <a:path h="4114800" w="5643741">
                <a:moveTo>
                  <a:pt x="0" y="0"/>
                </a:moveTo>
                <a:lnTo>
                  <a:pt x="5643740" y="0"/>
                </a:lnTo>
                <a:lnTo>
                  <a:pt x="5643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49683"/>
            <a:ext cx="9314816" cy="305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9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Using Emotion Word Intensities for Multi-label Emotion Detection of 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76212"/>
            <a:ext cx="69157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Andrei Francis U. Enrique | Maria Art Antonette D. Clariño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998267"/>
            <a:ext cx="9144000" cy="288733"/>
            <a:chOff x="0" y="0"/>
            <a:chExt cx="2408296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76045"/>
            </a:xfrm>
            <a:custGeom>
              <a:avLst/>
              <a:gdLst/>
              <a:ahLst/>
              <a:cxnLst/>
              <a:rect r="r" b="b" t="t" l="l"/>
              <a:pathLst>
                <a:path h="76045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408296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343516" y="942975"/>
            <a:ext cx="69157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SP2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902065"/>
            <a:ext cx="69157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21 May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352672" cy="10287000"/>
            <a:chOff x="0" y="0"/>
            <a:chExt cx="193650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65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36506">
                  <a:moveTo>
                    <a:pt x="0" y="0"/>
                  </a:moveTo>
                  <a:lnTo>
                    <a:pt x="1936506" y="0"/>
                  </a:lnTo>
                  <a:lnTo>
                    <a:pt x="19365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3650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73856" y="8423890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6212838" cy="288733"/>
            <a:chOff x="0" y="0"/>
            <a:chExt cx="1636303" cy="760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416635" y="1880877"/>
            <a:ext cx="8115300" cy="6760268"/>
          </a:xfrm>
          <a:custGeom>
            <a:avLst/>
            <a:gdLst/>
            <a:ahLst/>
            <a:cxnLst/>
            <a:rect r="r" b="b" t="t" l="l"/>
            <a:pathLst>
              <a:path h="6760268" w="8115300">
                <a:moveTo>
                  <a:pt x="0" y="0"/>
                </a:moveTo>
                <a:lnTo>
                  <a:pt x="8115300" y="0"/>
                </a:lnTo>
                <a:lnTo>
                  <a:pt x="8115300" y="6760268"/>
                </a:lnTo>
                <a:lnTo>
                  <a:pt x="0" y="6760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77269"/>
            <a:ext cx="5179295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Emotion Intensity Values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621894"/>
            <a:ext cx="5517513" cy="417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Intensity values for Joy and Trust appear frequently across all labels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Intensity values for surprise are rarer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Intensity values generally appear most frequently in their respective emotion label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15070"/>
            <a:ext cx="18288000" cy="3073179"/>
            <a:chOff x="0" y="0"/>
            <a:chExt cx="4816593" cy="809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09397"/>
            </a:xfrm>
            <a:custGeom>
              <a:avLst/>
              <a:gdLst/>
              <a:ahLst/>
              <a:cxnLst/>
              <a:rect r="r" b="b" t="t" l="l"/>
              <a:pathLst>
                <a:path h="8093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09397"/>
                  </a:lnTo>
                  <a:lnTo>
                    <a:pt x="0" y="809397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866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99516"/>
            <a:ext cx="6212838" cy="288733"/>
            <a:chOff x="0" y="0"/>
            <a:chExt cx="1636303" cy="76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249182" y="6716672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0"/>
                </a:moveTo>
                <a:lnTo>
                  <a:pt x="9005307" y="0"/>
                </a:lnTo>
                <a:lnTo>
                  <a:pt x="9005307" y="6565688"/>
                </a:lnTo>
                <a:lnTo>
                  <a:pt x="0" y="6565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44727" y="8290050"/>
            <a:ext cx="759927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F1 Scores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262486" y="-1037525"/>
            <a:ext cx="20812973" cy="94886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15070"/>
            <a:ext cx="18288000" cy="3073179"/>
            <a:chOff x="0" y="0"/>
            <a:chExt cx="4816593" cy="809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09397"/>
            </a:xfrm>
            <a:custGeom>
              <a:avLst/>
              <a:gdLst/>
              <a:ahLst/>
              <a:cxnLst/>
              <a:rect r="r" b="b" t="t" l="l"/>
              <a:pathLst>
                <a:path h="8093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09397"/>
                  </a:lnTo>
                  <a:lnTo>
                    <a:pt x="0" y="809397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866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99516"/>
            <a:ext cx="6212838" cy="288733"/>
            <a:chOff x="0" y="0"/>
            <a:chExt cx="1636303" cy="76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249182" y="6716672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0"/>
                </a:moveTo>
                <a:lnTo>
                  <a:pt x="9005307" y="0"/>
                </a:lnTo>
                <a:lnTo>
                  <a:pt x="9005307" y="6565688"/>
                </a:lnTo>
                <a:lnTo>
                  <a:pt x="0" y="6565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44727" y="7846784"/>
            <a:ext cx="7853273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Score Improvement per Class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08244" y="-1068958"/>
            <a:ext cx="21190163" cy="95514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254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38163" y="629992"/>
            <a:ext cx="4816478" cy="3914483"/>
          </a:xfrm>
          <a:custGeom>
            <a:avLst/>
            <a:gdLst/>
            <a:ahLst/>
            <a:cxnLst/>
            <a:rect r="r" b="b" t="t" l="l"/>
            <a:pathLst>
              <a:path h="3914483" w="4816478">
                <a:moveTo>
                  <a:pt x="0" y="0"/>
                </a:moveTo>
                <a:lnTo>
                  <a:pt x="4816477" y="0"/>
                </a:lnTo>
                <a:lnTo>
                  <a:pt x="4816477" y="3914483"/>
                </a:lnTo>
                <a:lnTo>
                  <a:pt x="0" y="3914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4255742"/>
            <a:ext cx="6212838" cy="288733"/>
            <a:chOff x="0" y="0"/>
            <a:chExt cx="1636303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71554" y="5143500"/>
            <a:ext cx="17544891" cy="2041910"/>
          </a:xfrm>
          <a:custGeom>
            <a:avLst/>
            <a:gdLst/>
            <a:ahLst/>
            <a:cxnLst/>
            <a:rect r="r" b="b" t="t" l="l"/>
            <a:pathLst>
              <a:path h="2041910" w="17544891">
                <a:moveTo>
                  <a:pt x="0" y="0"/>
                </a:moveTo>
                <a:lnTo>
                  <a:pt x="17544892" y="0"/>
                </a:lnTo>
                <a:lnTo>
                  <a:pt x="17544892" y="2041910"/>
                </a:lnTo>
                <a:lnTo>
                  <a:pt x="0" y="204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1554" y="7433060"/>
            <a:ext cx="17544891" cy="2079147"/>
          </a:xfrm>
          <a:custGeom>
            <a:avLst/>
            <a:gdLst/>
            <a:ahLst/>
            <a:cxnLst/>
            <a:rect r="r" b="b" t="t" l="l"/>
            <a:pathLst>
              <a:path h="2079147" w="17544891">
                <a:moveTo>
                  <a:pt x="0" y="0"/>
                </a:moveTo>
                <a:lnTo>
                  <a:pt x="17544892" y="0"/>
                </a:lnTo>
                <a:lnTo>
                  <a:pt x="17544892" y="2079148"/>
                </a:lnTo>
                <a:lnTo>
                  <a:pt x="0" y="207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4727" y="1367362"/>
            <a:ext cx="759927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4727" y="2388206"/>
            <a:ext cx="5756467" cy="553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N-grams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4360" y="0"/>
            <a:ext cx="8593640" cy="10287000"/>
            <a:chOff x="0" y="0"/>
            <a:chExt cx="2037011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7011" cy="2438400"/>
            </a:xfrm>
            <a:custGeom>
              <a:avLst/>
              <a:gdLst/>
              <a:ahLst/>
              <a:cxnLst/>
              <a:rect r="r" b="b" t="t" l="l"/>
              <a:pathLst>
                <a:path h="2438400" w="2037011">
                  <a:moveTo>
                    <a:pt x="0" y="0"/>
                  </a:moveTo>
                  <a:lnTo>
                    <a:pt x="2037011" y="0"/>
                  </a:lnTo>
                  <a:lnTo>
                    <a:pt x="203701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37011" cy="2495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16024361" y="1974906"/>
            <a:ext cx="4238545" cy="288733"/>
            <a:chOff x="0" y="0"/>
            <a:chExt cx="1116325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6324" cy="76045"/>
            </a:xfrm>
            <a:custGeom>
              <a:avLst/>
              <a:gdLst/>
              <a:ahLst/>
              <a:cxnLst/>
              <a:rect r="r" b="b" t="t" l="l"/>
              <a:pathLst>
                <a:path h="76045" w="1116324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116325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0">
            <a:off x="11305676" y="5268621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6565688"/>
                </a:moveTo>
                <a:lnTo>
                  <a:pt x="9005307" y="6565688"/>
                </a:lnTo>
                <a:lnTo>
                  <a:pt x="9005307" y="0"/>
                </a:lnTo>
                <a:lnTo>
                  <a:pt x="0" y="0"/>
                </a:lnTo>
                <a:lnTo>
                  <a:pt x="0" y="65656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2760" y="1752359"/>
            <a:ext cx="8115300" cy="6782281"/>
          </a:xfrm>
          <a:custGeom>
            <a:avLst/>
            <a:gdLst/>
            <a:ahLst/>
            <a:cxnLst/>
            <a:rect r="r" b="b" t="t" l="l"/>
            <a:pathLst>
              <a:path h="6782281" w="8115300">
                <a:moveTo>
                  <a:pt x="0" y="0"/>
                </a:moveTo>
                <a:lnTo>
                  <a:pt x="8115300" y="0"/>
                </a:lnTo>
                <a:lnTo>
                  <a:pt x="8115300" y="6782282"/>
                </a:lnTo>
                <a:lnTo>
                  <a:pt x="0" y="6782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67384" y="3667379"/>
            <a:ext cx="5756467" cy="553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Emotion Intensities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67384" y="1991614"/>
            <a:ext cx="6055895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352672" cy="10287000"/>
            <a:chOff x="0" y="0"/>
            <a:chExt cx="193650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65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36506">
                  <a:moveTo>
                    <a:pt x="0" y="0"/>
                  </a:moveTo>
                  <a:lnTo>
                    <a:pt x="1936506" y="0"/>
                  </a:lnTo>
                  <a:lnTo>
                    <a:pt x="19365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3650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73856" y="8423890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6212838" cy="288733"/>
            <a:chOff x="0" y="0"/>
            <a:chExt cx="1636303" cy="760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9144000" y="2004040"/>
          <a:ext cx="7315200" cy="641985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Class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T-statistic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p-value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Macro F1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6.7505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8.3601e−5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Anger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1.9331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0.0852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Anticipation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2.6758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0.0254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Disgust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4.1034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0.0027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Fear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3.0154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0.0146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4.1379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0.0025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Sadness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4.0615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0.0028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Surprise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2.7542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0.0223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2.2045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0.0549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028700" y="1177269"/>
            <a:ext cx="5179295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Statistical Significance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621894"/>
            <a:ext cx="5517513" cy="312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Ten-fold stratified t-test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t-value - 2.262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p-value - 0.05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Statistically significant classes are highlighted in </a:t>
            </a:r>
            <a:r>
              <a:rPr lang="en-US" sz="2599" b="true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bold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4584" y="0"/>
            <a:ext cx="11133416" cy="3429000"/>
            <a:chOff x="0" y="0"/>
            <a:chExt cx="263903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032" cy="812800"/>
            </a:xfrm>
            <a:custGeom>
              <a:avLst/>
              <a:gdLst/>
              <a:ahLst/>
              <a:cxnLst/>
              <a:rect r="r" b="b" t="t" l="l"/>
              <a:pathLst>
                <a:path h="812800" w="2639032">
                  <a:moveTo>
                    <a:pt x="0" y="0"/>
                  </a:moveTo>
                  <a:lnTo>
                    <a:pt x="2639032" y="0"/>
                  </a:lnTo>
                  <a:lnTo>
                    <a:pt x="263903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39032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37354" y="3429000"/>
            <a:ext cx="9850646" cy="3429000"/>
            <a:chOff x="0" y="0"/>
            <a:chExt cx="233496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4968" cy="812800"/>
            </a:xfrm>
            <a:custGeom>
              <a:avLst/>
              <a:gdLst/>
              <a:ahLst/>
              <a:cxnLst/>
              <a:rect r="r" b="b" t="t" l="l"/>
              <a:pathLst>
                <a:path h="812800" w="2334968">
                  <a:moveTo>
                    <a:pt x="0" y="0"/>
                  </a:moveTo>
                  <a:lnTo>
                    <a:pt x="2334968" y="0"/>
                  </a:lnTo>
                  <a:lnTo>
                    <a:pt x="23349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334968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4636" y="6858000"/>
            <a:ext cx="8363364" cy="3429000"/>
            <a:chOff x="0" y="0"/>
            <a:chExt cx="198242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2427" cy="812800"/>
            </a:xfrm>
            <a:custGeom>
              <a:avLst/>
              <a:gdLst/>
              <a:ahLst/>
              <a:cxnLst/>
              <a:rect r="r" b="b" t="t" l="l"/>
              <a:pathLst>
                <a:path h="812800" w="1982427">
                  <a:moveTo>
                    <a:pt x="0" y="0"/>
                  </a:moveTo>
                  <a:lnTo>
                    <a:pt x="1982427" y="0"/>
                  </a:lnTo>
                  <a:lnTo>
                    <a:pt x="198242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982427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437354" y="476276"/>
            <a:ext cx="596992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 Word Intensities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37354" y="1072489"/>
            <a:ext cx="6409167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The addition of emotion word intensities was able to significantly improve the performance of the classification model.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4636" y="3905276"/>
            <a:ext cx="596992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4636" y="4639945"/>
            <a:ext cx="6409167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Intensity values for disgust, joy, sadness, and fear displayed very high correlation with their respective classes.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01735" y="7334276"/>
            <a:ext cx="596992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Classification Model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01735" y="7930489"/>
            <a:ext cx="6409167" cy="184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The Linear SVM classifier performed well at identifying sentences with joy; more work can be done in improving the identification of other classes.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496" y="8091487"/>
            <a:ext cx="721585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  <p:sp>
        <p:nvSpPr>
          <p:cNvPr name="Freeform 18" id="18"/>
          <p:cNvSpPr/>
          <p:nvPr/>
        </p:nvSpPr>
        <p:spPr>
          <a:xfrm flipH="true" flipV="false" rot="0">
            <a:off x="-2861667" y="-805804"/>
            <a:ext cx="8166327" cy="6636996"/>
          </a:xfrm>
          <a:custGeom>
            <a:avLst/>
            <a:gdLst/>
            <a:ahLst/>
            <a:cxnLst/>
            <a:rect r="r" b="b" t="t" l="l"/>
            <a:pathLst>
              <a:path h="6636996" w="8166327">
                <a:moveTo>
                  <a:pt x="8166327" y="0"/>
                </a:moveTo>
                <a:lnTo>
                  <a:pt x="0" y="0"/>
                </a:lnTo>
                <a:lnTo>
                  <a:pt x="0" y="6636996"/>
                </a:lnTo>
                <a:lnTo>
                  <a:pt x="8166327" y="6636996"/>
                </a:lnTo>
                <a:lnTo>
                  <a:pt x="81663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4584" y="0"/>
            <a:ext cx="11133416" cy="3429000"/>
            <a:chOff x="0" y="0"/>
            <a:chExt cx="263903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032" cy="812800"/>
            </a:xfrm>
            <a:custGeom>
              <a:avLst/>
              <a:gdLst/>
              <a:ahLst/>
              <a:cxnLst/>
              <a:rect r="r" b="b" t="t" l="l"/>
              <a:pathLst>
                <a:path h="812800" w="2639032">
                  <a:moveTo>
                    <a:pt x="0" y="0"/>
                  </a:moveTo>
                  <a:lnTo>
                    <a:pt x="2639032" y="0"/>
                  </a:lnTo>
                  <a:lnTo>
                    <a:pt x="263903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39032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37354" y="3429000"/>
            <a:ext cx="9850646" cy="3429000"/>
            <a:chOff x="0" y="0"/>
            <a:chExt cx="233496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4968" cy="812800"/>
            </a:xfrm>
            <a:custGeom>
              <a:avLst/>
              <a:gdLst/>
              <a:ahLst/>
              <a:cxnLst/>
              <a:rect r="r" b="b" t="t" l="l"/>
              <a:pathLst>
                <a:path h="812800" w="2334968">
                  <a:moveTo>
                    <a:pt x="0" y="0"/>
                  </a:moveTo>
                  <a:lnTo>
                    <a:pt x="2334968" y="0"/>
                  </a:lnTo>
                  <a:lnTo>
                    <a:pt x="23349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334968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4636" y="6858000"/>
            <a:ext cx="8363364" cy="3429000"/>
            <a:chOff x="0" y="0"/>
            <a:chExt cx="198242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2427" cy="812800"/>
            </a:xfrm>
            <a:custGeom>
              <a:avLst/>
              <a:gdLst/>
              <a:ahLst/>
              <a:cxnLst/>
              <a:rect r="r" b="b" t="t" l="l"/>
              <a:pathLst>
                <a:path h="812800" w="1982427">
                  <a:moveTo>
                    <a:pt x="0" y="0"/>
                  </a:moveTo>
                  <a:lnTo>
                    <a:pt x="1982427" y="0"/>
                  </a:lnTo>
                  <a:lnTo>
                    <a:pt x="198242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982427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437354" y="476276"/>
            <a:ext cx="596992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 Intensity Lexicon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37354" y="1134108"/>
            <a:ext cx="6409167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An expanded emotion intensity lexicon can improve the performance of the classifcation model.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4636" y="3943985"/>
            <a:ext cx="6684295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Grammar-based modifiers for Emotion Intensities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4636" y="5001895"/>
            <a:ext cx="6409167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Derived emotion intensity values may be further influenced by positive adjectives or negative words.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01735" y="7334276"/>
            <a:ext cx="596992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Other Features of Interest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01735" y="7930489"/>
            <a:ext cx="6409167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Emojis</a:t>
            </a:r>
          </a:p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Special characters</a:t>
            </a:r>
          </a:p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Figures of Speech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496" y="8091487"/>
            <a:ext cx="721585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name="Freeform 18" id="18"/>
          <p:cNvSpPr/>
          <p:nvPr/>
        </p:nvSpPr>
        <p:spPr>
          <a:xfrm flipH="true" flipV="false" rot="0">
            <a:off x="-2861667" y="-805804"/>
            <a:ext cx="8166327" cy="6636996"/>
          </a:xfrm>
          <a:custGeom>
            <a:avLst/>
            <a:gdLst/>
            <a:ahLst/>
            <a:cxnLst/>
            <a:rect r="r" b="b" t="t" l="l"/>
            <a:pathLst>
              <a:path h="6636996" w="8166327">
                <a:moveTo>
                  <a:pt x="8166327" y="0"/>
                </a:moveTo>
                <a:lnTo>
                  <a:pt x="0" y="0"/>
                </a:lnTo>
                <a:lnTo>
                  <a:pt x="0" y="6636996"/>
                </a:lnTo>
                <a:lnTo>
                  <a:pt x="8166327" y="6636996"/>
                </a:lnTo>
                <a:lnTo>
                  <a:pt x="81663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254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277900"/>
            <a:ext cx="16230600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Alzoubi, H. M., &amp; Aziz, R. (2021). Does emotional intelligence contribute to quality of strategic decisions? The mediating role of open innovation. </a:t>
            </a: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Journal of Open Innovation: Technology, Market, and Complexity, 7(2), 130.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Kusal, S., Patil, S., Choudrie, J., Kotecha, K., Vora, D., &amp; Pappas, I. (2022). A Review on Text-Based Emotion Detection--Techniques, Applications, Datasets, and Future Directions. arXiv preprint arXiv:2205.03235.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Hartmann, J., Huppertz, J., Schamp, C., &amp; Heitmann, M. (2019). Comparing automated text classification methods. International Journal of Research in Marketing, 36(1), 20-38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Mohammad, S. M. (2017). Word affect intensities. arXiv preprint arXiv:1704.08798.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Öhman, E., Pàmies, M., Kajava, K., &amp; Tiedemann, J. (2020). Xed: A multilingual dataset for sentiment analysis and emotion detection. arXiv preprint arXiv:2011.01612.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4727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786888" y="62999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4255742"/>
            <a:ext cx="6212838" cy="288733"/>
            <a:chOff x="0" y="0"/>
            <a:chExt cx="1636303" cy="76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1C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81917" y="5505450"/>
            <a:ext cx="534110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Andrei Francis Enrique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81917" y="3400425"/>
            <a:ext cx="5160237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for Listening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true" flipV="false" rot="0">
            <a:off x="-1827067" y="1299210"/>
            <a:ext cx="9143383" cy="7431077"/>
          </a:xfrm>
          <a:custGeom>
            <a:avLst/>
            <a:gdLst/>
            <a:ahLst/>
            <a:cxnLst/>
            <a:rect r="r" b="b" t="t" l="l"/>
            <a:pathLst>
              <a:path h="7431077" w="9143383">
                <a:moveTo>
                  <a:pt x="9143383" y="0"/>
                </a:moveTo>
                <a:lnTo>
                  <a:pt x="0" y="0"/>
                </a:lnTo>
                <a:lnTo>
                  <a:pt x="0" y="7431077"/>
                </a:lnTo>
                <a:lnTo>
                  <a:pt x="9143383" y="7431077"/>
                </a:lnTo>
                <a:lnTo>
                  <a:pt x="9143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981917" y="9998267"/>
            <a:ext cx="9995383" cy="288733"/>
            <a:chOff x="0" y="0"/>
            <a:chExt cx="2632529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32529" cy="76045"/>
            </a:xfrm>
            <a:custGeom>
              <a:avLst/>
              <a:gdLst/>
              <a:ahLst/>
              <a:cxnLst/>
              <a:rect r="r" b="b" t="t" l="l"/>
              <a:pathLst>
                <a:path h="76045" w="2632529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632529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902065"/>
            <a:ext cx="69157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21 May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43516" y="942975"/>
            <a:ext cx="69157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SP2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401128" y="0"/>
            <a:ext cx="5443436" cy="5143500"/>
            <a:chOff x="0" y="0"/>
            <a:chExt cx="1290296" cy="1219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0296" cy="1219200"/>
            </a:xfrm>
            <a:custGeom>
              <a:avLst/>
              <a:gdLst/>
              <a:ahLst/>
              <a:cxnLst/>
              <a:rect r="r" b="b" t="t" l="l"/>
              <a:pathLst>
                <a:path h="1219200" w="1290296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90296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068329" y="985175"/>
            <a:ext cx="2687208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68329" y="1554190"/>
            <a:ext cx="4109035" cy="159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Emotions are an active part of daily life, and can influence human perceptions, opinions, and decision making.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844564" y="0"/>
            <a:ext cx="5443436" cy="5143500"/>
            <a:chOff x="0" y="0"/>
            <a:chExt cx="1290296" cy="121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0296" cy="1219200"/>
            </a:xfrm>
            <a:custGeom>
              <a:avLst/>
              <a:gdLst/>
              <a:ahLst/>
              <a:cxnLst/>
              <a:rect r="r" b="b" t="t" l="l"/>
              <a:pathLst>
                <a:path h="1219200" w="1290296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90296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511765" y="566075"/>
            <a:ext cx="4109035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 &amp; Emotion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11765" y="1554190"/>
            <a:ext cx="4109035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wealth of textual data is present on the internet in many different forms. Sentiment analysis has been developed in large part to extract valuable insight from this freely accessible data.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01128" y="5143500"/>
            <a:ext cx="5443436" cy="5143500"/>
            <a:chOff x="0" y="0"/>
            <a:chExt cx="1290296" cy="1219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90296" cy="1219200"/>
            </a:xfrm>
            <a:custGeom>
              <a:avLst/>
              <a:gdLst/>
              <a:ahLst/>
              <a:cxnLst/>
              <a:rect r="r" b="b" t="t" l="l"/>
              <a:pathLst>
                <a:path h="1219200" w="1290296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90296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068329" y="6128675"/>
            <a:ext cx="3036458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 Detection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68329" y="6697690"/>
            <a:ext cx="4109035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Meant to expand upon the usual tasks of sentiment analysis such as determining polarity and subjectivity, emotion detection is concerned with associating a body of text with a range of emotions.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844564" y="5143500"/>
            <a:ext cx="5443436" cy="5143500"/>
            <a:chOff x="0" y="0"/>
            <a:chExt cx="1290296" cy="1219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0296" cy="1219200"/>
            </a:xfrm>
            <a:custGeom>
              <a:avLst/>
              <a:gdLst/>
              <a:ahLst/>
              <a:cxnLst/>
              <a:rect r="r" b="b" t="t" l="l"/>
              <a:pathLst>
                <a:path h="1219200" w="1290296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290296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511765" y="6128675"/>
            <a:ext cx="2687208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Approaches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11765" y="6697690"/>
            <a:ext cx="4109035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Machine learning, and particularly deep learning-based approaches are currently the most accurate approaches to emotion detection. The use of lexicons and keyword lists are still popular for analysis of text.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1496" y="1545749"/>
            <a:ext cx="4846132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Background of the Study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201801" y="5219620"/>
            <a:ext cx="8127642" cy="6605556"/>
          </a:xfrm>
          <a:custGeom>
            <a:avLst/>
            <a:gdLst/>
            <a:ahLst/>
            <a:cxnLst/>
            <a:rect r="r" b="b" t="t" l="l"/>
            <a:pathLst>
              <a:path h="6605556" w="8127642">
                <a:moveTo>
                  <a:pt x="0" y="0"/>
                </a:moveTo>
                <a:lnTo>
                  <a:pt x="8127642" y="0"/>
                </a:lnTo>
                <a:lnTo>
                  <a:pt x="8127642" y="6605556"/>
                </a:lnTo>
                <a:lnTo>
                  <a:pt x="0" y="6605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6121614" cy="5143500"/>
            <a:chOff x="0" y="0"/>
            <a:chExt cx="1451049" cy="1219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1049" cy="1219200"/>
            </a:xfrm>
            <a:custGeom>
              <a:avLst/>
              <a:gdLst/>
              <a:ahLst/>
              <a:cxnLst/>
              <a:rect r="r" b="b" t="t" l="l"/>
              <a:pathLst>
                <a:path h="1219200" w="1451049">
                  <a:moveTo>
                    <a:pt x="0" y="0"/>
                  </a:moveTo>
                  <a:lnTo>
                    <a:pt x="1451049" y="0"/>
                  </a:lnTo>
                  <a:lnTo>
                    <a:pt x="1451049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51049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87217" y="-1676277"/>
            <a:ext cx="12260528" cy="8939040"/>
          </a:xfrm>
          <a:custGeom>
            <a:avLst/>
            <a:gdLst/>
            <a:ahLst/>
            <a:cxnLst/>
            <a:rect r="r" b="b" t="t" l="l"/>
            <a:pathLst>
              <a:path h="8939040" w="12260528">
                <a:moveTo>
                  <a:pt x="0" y="0"/>
                </a:moveTo>
                <a:lnTo>
                  <a:pt x="12260529" y="0"/>
                </a:lnTo>
                <a:lnTo>
                  <a:pt x="12260529" y="8939040"/>
                </a:lnTo>
                <a:lnTo>
                  <a:pt x="0" y="893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121614" y="5143500"/>
            <a:ext cx="6044772" cy="5143500"/>
            <a:chOff x="0" y="0"/>
            <a:chExt cx="1432835" cy="1219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2835" cy="1219200"/>
            </a:xfrm>
            <a:custGeom>
              <a:avLst/>
              <a:gdLst/>
              <a:ahLst/>
              <a:cxnLst/>
              <a:rect r="r" b="b" t="t" l="l"/>
              <a:pathLst>
                <a:path h="1219200" w="1432835">
                  <a:moveTo>
                    <a:pt x="0" y="0"/>
                  </a:moveTo>
                  <a:lnTo>
                    <a:pt x="1432835" y="0"/>
                  </a:lnTo>
                  <a:lnTo>
                    <a:pt x="1432835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432835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66386" y="5143500"/>
            <a:ext cx="6121614" cy="5143500"/>
            <a:chOff x="0" y="0"/>
            <a:chExt cx="1451049" cy="121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1049" cy="1219200"/>
            </a:xfrm>
            <a:custGeom>
              <a:avLst/>
              <a:gdLst/>
              <a:ahLst/>
              <a:cxnLst/>
              <a:rect r="r" b="b" t="t" l="l"/>
              <a:pathLst>
                <a:path h="1219200" w="1451049">
                  <a:moveTo>
                    <a:pt x="0" y="0"/>
                  </a:moveTo>
                  <a:lnTo>
                    <a:pt x="1451049" y="0"/>
                  </a:lnTo>
                  <a:lnTo>
                    <a:pt x="1451049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451049" cy="127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221496" y="1456808"/>
            <a:ext cx="400802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1496" y="5934101"/>
            <a:ext cx="350949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Specific Objective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9442" y="6530314"/>
            <a:ext cx="4793047" cy="277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Identify the relationship between the presence of emotion words in a body of text and the emotions expressed within said body of text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496" y="2697993"/>
            <a:ext cx="5814035" cy="13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Use emotion word intensities to identify the emotions expressed by a body of text.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04689" y="5934101"/>
            <a:ext cx="350949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Specific Objective 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70436" y="6530314"/>
            <a:ext cx="4916872" cy="184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Determine the importance of emotion word intensities in relation to other features used to identify emotions in text.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49461" y="5934101"/>
            <a:ext cx="350949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Specific Objective 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83458" y="6530314"/>
            <a:ext cx="4853372" cy="2312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Evaluate the performance of a machine learning model that uses emotion word intensities in classifying multi-labeled emotion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352672" cy="10287000"/>
            <a:chOff x="0" y="0"/>
            <a:chExt cx="193650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65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36506">
                  <a:moveTo>
                    <a:pt x="0" y="0"/>
                  </a:moveTo>
                  <a:lnTo>
                    <a:pt x="1936506" y="0"/>
                  </a:lnTo>
                  <a:lnTo>
                    <a:pt x="19365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3650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73856" y="8423890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6212838" cy="288733"/>
            <a:chOff x="0" y="0"/>
            <a:chExt cx="1636303" cy="760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0461625" y="6015960"/>
          <a:ext cx="4679950" cy="2609850"/>
        </p:xfrm>
        <a:graphic>
          <a:graphicData uri="http://schemas.openxmlformats.org/drawingml/2006/table">
            <a:tbl>
              <a:tblPr/>
              <a:tblGrid>
                <a:gridCol w="1578171"/>
                <a:gridCol w="761804"/>
                <a:gridCol w="1583474"/>
                <a:gridCol w="756501"/>
              </a:tblGrid>
              <a:tr h="521970"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Emotion Values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Emotion Values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Emotion Values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Emotion Values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anger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anticipation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sadness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disgust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surprise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9144000" y="1821170"/>
          <a:ext cx="7315200" cy="1963065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5439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Text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Labels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91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Well, I really put my foot in my mouth this time but, I don't know, I like you two.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8, 3, 5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1028700" y="1177269"/>
            <a:ext cx="5179295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621894"/>
            <a:ext cx="5517513" cy="260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XED Dataset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Movie Subtitles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Annotated according to text’s association with emotions 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Multilabeled and Multilingual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2801600" y="4095750"/>
            <a:ext cx="0" cy="1524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352672" cy="10287000"/>
            <a:chOff x="0" y="0"/>
            <a:chExt cx="193650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65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36506">
                  <a:moveTo>
                    <a:pt x="0" y="0"/>
                  </a:moveTo>
                  <a:lnTo>
                    <a:pt x="1936506" y="0"/>
                  </a:lnTo>
                  <a:lnTo>
                    <a:pt x="19365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3650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73856" y="8423890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6212838" cy="288733"/>
            <a:chOff x="0" y="0"/>
            <a:chExt cx="1636303" cy="760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177269"/>
            <a:ext cx="5179295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 Word Intensities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21894"/>
            <a:ext cx="5517513" cy="417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Derived from NRC Emotion Intensity Lexicon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Words scored according to their degree of association with one or more distinct emotion labels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Higher value indicates a stronger association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9144000" y="3209925"/>
          <a:ext cx="7315200" cy="386715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Word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Emotion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Score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elated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0.894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pleased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0.725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sweet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0.625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calm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0.394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silence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0.127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15070"/>
            <a:ext cx="18288000" cy="3073179"/>
            <a:chOff x="0" y="0"/>
            <a:chExt cx="4816593" cy="809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09397"/>
            </a:xfrm>
            <a:custGeom>
              <a:avLst/>
              <a:gdLst/>
              <a:ahLst/>
              <a:cxnLst/>
              <a:rect r="r" b="b" t="t" l="l"/>
              <a:pathLst>
                <a:path h="8093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09397"/>
                  </a:lnTo>
                  <a:lnTo>
                    <a:pt x="0" y="809397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866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44727" y="8290050"/>
            <a:ext cx="759927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999516"/>
            <a:ext cx="6212838" cy="288733"/>
            <a:chOff x="0" y="0"/>
            <a:chExt cx="1636303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249182" y="6716672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0"/>
                </a:moveTo>
                <a:lnTo>
                  <a:pt x="9005307" y="0"/>
                </a:lnTo>
                <a:lnTo>
                  <a:pt x="9005307" y="6565688"/>
                </a:lnTo>
                <a:lnTo>
                  <a:pt x="0" y="6565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750767" y="2610010"/>
            <a:ext cx="4988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2750767" y="5281157"/>
            <a:ext cx="4988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142057" y="4501392"/>
            <a:ext cx="1521430" cy="152143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CAB1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435609" y="4794943"/>
            <a:ext cx="934327" cy="934327"/>
          </a:xfrm>
          <a:custGeom>
            <a:avLst/>
            <a:gdLst/>
            <a:ahLst/>
            <a:cxnLst/>
            <a:rect r="r" b="b" t="t" l="l"/>
            <a:pathLst>
              <a:path h="934327" w="934327">
                <a:moveTo>
                  <a:pt x="0" y="0"/>
                </a:moveTo>
                <a:lnTo>
                  <a:pt x="934326" y="0"/>
                </a:lnTo>
                <a:lnTo>
                  <a:pt x="934326" y="934327"/>
                </a:lnTo>
                <a:lnTo>
                  <a:pt x="0" y="934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42057" y="1811195"/>
            <a:ext cx="1521430" cy="1521430"/>
            <a:chOff x="0" y="0"/>
            <a:chExt cx="2028573" cy="20285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028573" cy="2028573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CAB1"/>
              </a:solidFill>
            </p:spPr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91402" y="391402"/>
              <a:ext cx="1245769" cy="1245769"/>
            </a:xfrm>
            <a:custGeom>
              <a:avLst/>
              <a:gdLst/>
              <a:ahLst/>
              <a:cxnLst/>
              <a:rect r="r" b="b" t="t" l="l"/>
              <a:pathLst>
                <a:path h="1245769" w="1245769">
                  <a:moveTo>
                    <a:pt x="0" y="0"/>
                  </a:moveTo>
                  <a:lnTo>
                    <a:pt x="1245769" y="0"/>
                  </a:lnTo>
                  <a:lnTo>
                    <a:pt x="1245769" y="1245769"/>
                  </a:lnTo>
                  <a:lnTo>
                    <a:pt x="0" y="1245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-698882" y="6024409"/>
            <a:ext cx="5203307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Test Dataset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638304" y="1147620"/>
            <a:ext cx="5082151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Training Dataset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365881" y="4501392"/>
            <a:ext cx="1521430" cy="152143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CAB1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3616008" y="4751519"/>
            <a:ext cx="1021175" cy="1021175"/>
          </a:xfrm>
          <a:custGeom>
            <a:avLst/>
            <a:gdLst/>
            <a:ahLst/>
            <a:cxnLst/>
            <a:rect r="r" b="b" t="t" l="l"/>
            <a:pathLst>
              <a:path h="1021175" w="1021175">
                <a:moveTo>
                  <a:pt x="0" y="0"/>
                </a:moveTo>
                <a:lnTo>
                  <a:pt x="1021175" y="0"/>
                </a:lnTo>
                <a:lnTo>
                  <a:pt x="1021175" y="1021175"/>
                </a:lnTo>
                <a:lnTo>
                  <a:pt x="0" y="1021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3365881" y="1811195"/>
            <a:ext cx="1521430" cy="152143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CAB1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3616008" y="2061323"/>
            <a:ext cx="1021175" cy="1021175"/>
          </a:xfrm>
          <a:custGeom>
            <a:avLst/>
            <a:gdLst/>
            <a:ahLst/>
            <a:cxnLst/>
            <a:rect r="r" b="b" t="t" l="l"/>
            <a:pathLst>
              <a:path h="1021175" w="1021175">
                <a:moveTo>
                  <a:pt x="0" y="0"/>
                </a:moveTo>
                <a:lnTo>
                  <a:pt x="1021175" y="0"/>
                </a:lnTo>
                <a:lnTo>
                  <a:pt x="1021175" y="1021174"/>
                </a:lnTo>
                <a:lnTo>
                  <a:pt x="0" y="1021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796138" y="3594892"/>
            <a:ext cx="2421356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Text Preprocessing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5659326" y="3189117"/>
            <a:ext cx="1521430" cy="1521430"/>
            <a:chOff x="0" y="0"/>
            <a:chExt cx="2028573" cy="2028573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2028573" cy="2028573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CAB1"/>
              </a:solidFill>
            </p:spPr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343890" y="343890"/>
              <a:ext cx="1340793" cy="1340793"/>
            </a:xfrm>
            <a:custGeom>
              <a:avLst/>
              <a:gdLst/>
              <a:ahLst/>
              <a:cxnLst/>
              <a:rect r="r" b="b" t="t" l="l"/>
              <a:pathLst>
                <a:path h="1340793" w="1340793">
                  <a:moveTo>
                    <a:pt x="0" y="0"/>
                  </a:moveTo>
                  <a:lnTo>
                    <a:pt x="1340793" y="0"/>
                  </a:lnTo>
                  <a:lnTo>
                    <a:pt x="1340793" y="1340793"/>
                  </a:lnTo>
                  <a:lnTo>
                    <a:pt x="0" y="1340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3853200" y="4775234"/>
            <a:ext cx="5133682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Model Evaluation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&amp; Comparison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4999353" y="3981102"/>
            <a:ext cx="4988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8271441" y="1839759"/>
            <a:ext cx="1521430" cy="1521430"/>
            <a:chOff x="0" y="0"/>
            <a:chExt cx="2028573" cy="202857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2028573" cy="2028573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CAB1"/>
              </a:solidFill>
            </p:spPr>
          </p:sp>
        </p:grpSp>
        <p:sp>
          <p:nvSpPr>
            <p:cNvPr name="Freeform 38" id="38"/>
            <p:cNvSpPr/>
            <p:nvPr/>
          </p:nvSpPr>
          <p:spPr>
            <a:xfrm flipH="false" flipV="false" rot="0">
              <a:off x="358025" y="359665"/>
              <a:ext cx="1312523" cy="1309242"/>
            </a:xfrm>
            <a:custGeom>
              <a:avLst/>
              <a:gdLst/>
              <a:ahLst/>
              <a:cxnLst/>
              <a:rect r="r" b="b" t="t" l="l"/>
              <a:pathLst>
                <a:path h="1309242" w="1312523">
                  <a:moveTo>
                    <a:pt x="0" y="0"/>
                  </a:moveTo>
                  <a:lnTo>
                    <a:pt x="1312523" y="0"/>
                  </a:lnTo>
                  <a:lnTo>
                    <a:pt x="1312523" y="1309242"/>
                  </a:lnTo>
                  <a:lnTo>
                    <a:pt x="0" y="1309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8271441" y="4472828"/>
            <a:ext cx="1521430" cy="1521430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CAB1"/>
            </a:solid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8539960" y="4742577"/>
            <a:ext cx="984393" cy="981932"/>
          </a:xfrm>
          <a:custGeom>
            <a:avLst/>
            <a:gdLst/>
            <a:ahLst/>
            <a:cxnLst/>
            <a:rect r="r" b="b" t="t" l="l"/>
            <a:pathLst>
              <a:path h="981932" w="984393">
                <a:moveTo>
                  <a:pt x="0" y="0"/>
                </a:moveTo>
                <a:lnTo>
                  <a:pt x="984392" y="0"/>
                </a:lnTo>
                <a:lnTo>
                  <a:pt x="984392" y="981932"/>
                </a:lnTo>
                <a:lnTo>
                  <a:pt x="0" y="981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0775649" y="1811127"/>
            <a:ext cx="1521430" cy="1521430"/>
            <a:chOff x="0" y="0"/>
            <a:chExt cx="2028573" cy="2028573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2028573" cy="2028573"/>
              <a:chOff x="0" y="0"/>
              <a:chExt cx="6350000" cy="63500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CAB1"/>
              </a:solidFill>
            </p:spPr>
          </p:sp>
        </p:grpSp>
        <p:sp>
          <p:nvSpPr>
            <p:cNvPr name="Freeform 45" id="45"/>
            <p:cNvSpPr/>
            <p:nvPr/>
          </p:nvSpPr>
          <p:spPr>
            <a:xfrm flipH="false" flipV="false" rot="0">
              <a:off x="349467" y="391019"/>
              <a:ext cx="1329638" cy="1246536"/>
            </a:xfrm>
            <a:custGeom>
              <a:avLst/>
              <a:gdLst/>
              <a:ahLst/>
              <a:cxnLst/>
              <a:rect r="r" b="b" t="t" l="l"/>
              <a:pathLst>
                <a:path h="1246536" w="1329638">
                  <a:moveTo>
                    <a:pt x="0" y="0"/>
                  </a:moveTo>
                  <a:lnTo>
                    <a:pt x="1329638" y="0"/>
                  </a:lnTo>
                  <a:lnTo>
                    <a:pt x="1329638" y="1246535"/>
                  </a:lnTo>
                  <a:lnTo>
                    <a:pt x="0" y="1246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3298860" y="3165964"/>
            <a:ext cx="1521430" cy="1521430"/>
            <a:chOff x="0" y="0"/>
            <a:chExt cx="2028573" cy="2028573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2028573" cy="2028573"/>
              <a:chOff x="0" y="0"/>
              <a:chExt cx="6350000" cy="63500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CAB1"/>
              </a:solidFill>
            </p:spPr>
          </p:sp>
        </p:grpSp>
        <p:sp>
          <p:nvSpPr>
            <p:cNvPr name="Freeform 49" id="49"/>
            <p:cNvSpPr/>
            <p:nvPr/>
          </p:nvSpPr>
          <p:spPr>
            <a:xfrm flipH="false" flipV="false" rot="0">
              <a:off x="350711" y="357533"/>
              <a:ext cx="1327150" cy="1327150"/>
            </a:xfrm>
            <a:custGeom>
              <a:avLst/>
              <a:gdLst/>
              <a:ahLst/>
              <a:cxnLst/>
              <a:rect r="r" b="b" t="t" l="l"/>
              <a:pathLst>
                <a:path h="1327150" w="1327150">
                  <a:moveTo>
                    <a:pt x="0" y="0"/>
                  </a:moveTo>
                  <a:lnTo>
                    <a:pt x="1327150" y="0"/>
                  </a:lnTo>
                  <a:lnTo>
                    <a:pt x="1327150" y="1327150"/>
                  </a:lnTo>
                  <a:lnTo>
                    <a:pt x="0" y="132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2691296" y="4775234"/>
            <a:ext cx="2736557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Linear SVM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</a:p>
        </p:txBody>
      </p:sp>
      <p:sp>
        <p:nvSpPr>
          <p:cNvPr name="AutoShape 51" id="51"/>
          <p:cNvSpPr/>
          <p:nvPr/>
        </p:nvSpPr>
        <p:spPr>
          <a:xfrm>
            <a:off x="9939116" y="2590892"/>
            <a:ext cx="4988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 flipV="true">
            <a:off x="9987116" y="4687326"/>
            <a:ext cx="3245672" cy="5560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>
            <a:off x="12643295" y="2628970"/>
            <a:ext cx="589494" cy="4103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4" id="54"/>
          <p:cNvSpPr txBox="true"/>
          <p:nvPr/>
        </p:nvSpPr>
        <p:spPr>
          <a:xfrm rot="0">
            <a:off x="8925892" y="1147553"/>
            <a:ext cx="5133682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Model Training</a:t>
            </a:r>
          </a:p>
        </p:txBody>
      </p:sp>
      <p:sp>
        <p:nvSpPr>
          <p:cNvPr name="AutoShape 55" id="55"/>
          <p:cNvSpPr/>
          <p:nvPr/>
        </p:nvSpPr>
        <p:spPr>
          <a:xfrm>
            <a:off x="5015742" y="2577172"/>
            <a:ext cx="304433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6" id="56"/>
          <p:cNvSpPr/>
          <p:nvPr/>
        </p:nvSpPr>
        <p:spPr>
          <a:xfrm>
            <a:off x="5015742" y="5286418"/>
            <a:ext cx="304433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7" id="57"/>
          <p:cNvGrpSpPr/>
          <p:nvPr/>
        </p:nvGrpSpPr>
        <p:grpSpPr>
          <a:xfrm rot="0">
            <a:off x="5758744" y="3143299"/>
            <a:ext cx="1521430" cy="1521430"/>
            <a:chOff x="0" y="0"/>
            <a:chExt cx="6350000" cy="6350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CAB1"/>
            </a:solidFill>
          </p:spPr>
        </p:sp>
      </p:grpSp>
      <p:sp>
        <p:nvSpPr>
          <p:cNvPr name="Freeform 59" id="59"/>
          <p:cNvSpPr/>
          <p:nvPr/>
        </p:nvSpPr>
        <p:spPr>
          <a:xfrm flipH="false" flipV="false" rot="0">
            <a:off x="6182305" y="3490691"/>
            <a:ext cx="832892" cy="826645"/>
          </a:xfrm>
          <a:custGeom>
            <a:avLst/>
            <a:gdLst/>
            <a:ahLst/>
            <a:cxnLst/>
            <a:rect r="r" b="b" t="t" l="l"/>
            <a:pathLst>
              <a:path h="826645" w="832892">
                <a:moveTo>
                  <a:pt x="0" y="0"/>
                </a:moveTo>
                <a:lnTo>
                  <a:pt x="832892" y="0"/>
                </a:lnTo>
                <a:lnTo>
                  <a:pt x="832892" y="826645"/>
                </a:lnTo>
                <a:lnTo>
                  <a:pt x="0" y="8266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4868563" y="4483754"/>
            <a:ext cx="3301790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Emotion Intensity Lexicon</a:t>
            </a:r>
          </a:p>
        </p:txBody>
      </p:sp>
      <p:sp>
        <p:nvSpPr>
          <p:cNvPr name="AutoShape 61" id="61"/>
          <p:cNvSpPr/>
          <p:nvPr/>
        </p:nvSpPr>
        <p:spPr>
          <a:xfrm flipV="true">
            <a:off x="7454388" y="3261958"/>
            <a:ext cx="678921" cy="2471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2" id="62"/>
          <p:cNvSpPr/>
          <p:nvPr/>
        </p:nvSpPr>
        <p:spPr>
          <a:xfrm>
            <a:off x="7451938" y="4287049"/>
            <a:ext cx="683325" cy="2487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3" id="63"/>
          <p:cNvSpPr txBox="true"/>
          <p:nvPr/>
        </p:nvSpPr>
        <p:spPr>
          <a:xfrm rot="0">
            <a:off x="7502637" y="3509531"/>
            <a:ext cx="3059037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Emotion Intensity Value &amp; N-gram Extraction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1C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11545" y="1028700"/>
            <a:ext cx="9147755" cy="8229600"/>
            <a:chOff x="0" y="0"/>
            <a:chExt cx="2168357" cy="1950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8357" cy="1950720"/>
            </a:xfrm>
            <a:custGeom>
              <a:avLst/>
              <a:gdLst/>
              <a:ahLst/>
              <a:cxnLst/>
              <a:rect r="r" b="b" t="t" l="l"/>
              <a:pathLst>
                <a:path h="1950720" w="2168357">
                  <a:moveTo>
                    <a:pt x="0" y="0"/>
                  </a:moveTo>
                  <a:lnTo>
                    <a:pt x="2168357" y="0"/>
                  </a:lnTo>
                  <a:lnTo>
                    <a:pt x="2168357" y="1950720"/>
                  </a:lnTo>
                  <a:lnTo>
                    <a:pt x="0" y="19507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68357" cy="2007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360613" y="6385666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0"/>
                </a:moveTo>
                <a:lnTo>
                  <a:pt x="9005308" y="0"/>
                </a:lnTo>
                <a:lnTo>
                  <a:pt x="9005308" y="6565688"/>
                </a:lnTo>
                <a:lnTo>
                  <a:pt x="0" y="6565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-1974906" y="1974906"/>
            <a:ext cx="4238545" cy="288733"/>
            <a:chOff x="0" y="0"/>
            <a:chExt cx="1116325" cy="760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6324" cy="76045"/>
            </a:xfrm>
            <a:custGeom>
              <a:avLst/>
              <a:gdLst/>
              <a:ahLst/>
              <a:cxnLst/>
              <a:rect r="r" b="b" t="t" l="l"/>
              <a:pathLst>
                <a:path h="76045" w="1116324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16325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553079" y="2388605"/>
            <a:ext cx="8264686" cy="5509791"/>
          </a:xfrm>
          <a:custGeom>
            <a:avLst/>
            <a:gdLst/>
            <a:ahLst/>
            <a:cxnLst/>
            <a:rect r="r" b="b" t="t" l="l"/>
            <a:pathLst>
              <a:path h="5509791" w="8264686">
                <a:moveTo>
                  <a:pt x="0" y="0"/>
                </a:moveTo>
                <a:lnTo>
                  <a:pt x="8264686" y="0"/>
                </a:lnTo>
                <a:lnTo>
                  <a:pt x="826468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12082" y="1545749"/>
            <a:ext cx="5198645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Classification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2082" y="3339384"/>
            <a:ext cx="5437736" cy="260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Linear SVM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One-vs-rest strategy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Unigrams, bigrams, trigrams as baseline features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90:10 stratified train-test split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11545" y="9309100"/>
            <a:ext cx="9147755" cy="6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16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Image Source: https://www.analyticsvidhya.com/blog/2021/10/support-vector-machinessvm-a-complete-guide-for-beginners/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4360" y="0"/>
            <a:ext cx="8593640" cy="10287000"/>
            <a:chOff x="0" y="0"/>
            <a:chExt cx="2037011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7011" cy="2438400"/>
            </a:xfrm>
            <a:custGeom>
              <a:avLst/>
              <a:gdLst/>
              <a:ahLst/>
              <a:cxnLst/>
              <a:rect r="r" b="b" t="t" l="l"/>
              <a:pathLst>
                <a:path h="2438400" w="2037011">
                  <a:moveTo>
                    <a:pt x="0" y="0"/>
                  </a:moveTo>
                  <a:lnTo>
                    <a:pt x="2037011" y="0"/>
                  </a:lnTo>
                  <a:lnTo>
                    <a:pt x="203701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37011" cy="2495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16024361" y="1974906"/>
            <a:ext cx="4238545" cy="288733"/>
            <a:chOff x="0" y="0"/>
            <a:chExt cx="1116325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6324" cy="76045"/>
            </a:xfrm>
            <a:custGeom>
              <a:avLst/>
              <a:gdLst/>
              <a:ahLst/>
              <a:cxnLst/>
              <a:rect r="r" b="b" t="t" l="l"/>
              <a:pathLst>
                <a:path h="76045" w="1116324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116325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0">
            <a:off x="11305676" y="5268621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6565688"/>
                </a:moveTo>
                <a:lnTo>
                  <a:pt x="9005307" y="6565688"/>
                </a:lnTo>
                <a:lnTo>
                  <a:pt x="9005307" y="0"/>
                </a:lnTo>
                <a:lnTo>
                  <a:pt x="0" y="0"/>
                </a:lnTo>
                <a:lnTo>
                  <a:pt x="0" y="65656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737665" y="3874259"/>
          <a:ext cx="2330450" cy="1581150"/>
        </p:xfrm>
        <a:graphic>
          <a:graphicData uri="http://schemas.openxmlformats.org/drawingml/2006/table">
            <a:tbl>
              <a:tblPr/>
              <a:tblGrid>
                <a:gridCol w="1568696"/>
                <a:gridCol w="761754"/>
              </a:tblGrid>
              <a:tr h="52705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continue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continue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anticipation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0.414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0.422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1067384" y="1991614"/>
            <a:ext cx="6055895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Extraction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0290" y="1063976"/>
            <a:ext cx="6633660" cy="150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['we', 'must', 'protect', 'these', 'investments', 'so', 'the', 'area', 'can', '</a:t>
            </a:r>
            <a:r>
              <a:rPr lang="en-US" sz="24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', 'to', '</a:t>
            </a:r>
            <a:r>
              <a:rPr lang="en-US" sz="24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prosper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', 'and', '</a:t>
            </a:r>
            <a:r>
              <a:rPr lang="en-US" sz="24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grow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']</a:t>
            </a:r>
          </a:p>
        </p:txBody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571895" y="3874259"/>
          <a:ext cx="2330450" cy="1581150"/>
        </p:xfrm>
        <a:graphic>
          <a:graphicData uri="http://schemas.openxmlformats.org/drawingml/2006/table">
            <a:tbl>
              <a:tblPr/>
              <a:tblGrid>
                <a:gridCol w="1568696"/>
                <a:gridCol w="761754"/>
              </a:tblGrid>
              <a:tr h="52705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prosper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prosper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anticipation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0.578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0.562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6487610" y="3874259"/>
          <a:ext cx="2330450" cy="2095500"/>
        </p:xfrm>
        <a:graphic>
          <a:graphicData uri="http://schemas.openxmlformats.org/drawingml/2006/table">
            <a:tbl>
              <a:tblPr/>
              <a:tblGrid>
                <a:gridCol w="1568696"/>
                <a:gridCol w="761754"/>
              </a:tblGrid>
              <a:tr h="523875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grow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grow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anticipation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0.555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0.492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397145" y="6749116"/>
          <a:ext cx="4679950" cy="2609850"/>
        </p:xfrm>
        <a:graphic>
          <a:graphicData uri="http://schemas.openxmlformats.org/drawingml/2006/table">
            <a:tbl>
              <a:tblPr/>
              <a:tblGrid>
                <a:gridCol w="1578171"/>
                <a:gridCol w="761804"/>
                <a:gridCol w="1583474"/>
                <a:gridCol w="756501"/>
              </a:tblGrid>
              <a:tr h="521970"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text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text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text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text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anger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0.804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anticipation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1.547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sadness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disgust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surprise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trust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0.914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16" id="16"/>
          <p:cNvSpPr/>
          <p:nvPr/>
        </p:nvSpPr>
        <p:spPr>
          <a:xfrm>
            <a:off x="4718070" y="2645128"/>
            <a:ext cx="0" cy="8089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>
            <a:off x="4737120" y="5756628"/>
            <a:ext cx="0" cy="8089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11067384" y="3667379"/>
            <a:ext cx="5756467" cy="553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Emotion Word Intensities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15070"/>
            <a:ext cx="18288000" cy="3073179"/>
            <a:chOff x="0" y="0"/>
            <a:chExt cx="4816593" cy="809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09397"/>
            </a:xfrm>
            <a:custGeom>
              <a:avLst/>
              <a:gdLst/>
              <a:ahLst/>
              <a:cxnLst/>
              <a:rect r="r" b="b" t="t" l="l"/>
              <a:pathLst>
                <a:path h="8093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09397"/>
                  </a:lnTo>
                  <a:lnTo>
                    <a:pt x="0" y="809397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866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99516"/>
            <a:ext cx="6212838" cy="288733"/>
            <a:chOff x="0" y="0"/>
            <a:chExt cx="1636303" cy="76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6303" cy="76045"/>
            </a:xfrm>
            <a:custGeom>
              <a:avLst/>
              <a:gdLst/>
              <a:ahLst/>
              <a:cxnLst/>
              <a:rect r="r" b="b" t="t" l="l"/>
              <a:pathLst>
                <a:path h="76045" w="1636303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36303" cy="133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249182" y="6716672"/>
            <a:ext cx="9005307" cy="6565688"/>
          </a:xfrm>
          <a:custGeom>
            <a:avLst/>
            <a:gdLst/>
            <a:ahLst/>
            <a:cxnLst/>
            <a:rect r="r" b="b" t="t" l="l"/>
            <a:pathLst>
              <a:path h="6565688" w="9005307">
                <a:moveTo>
                  <a:pt x="0" y="0"/>
                </a:moveTo>
                <a:lnTo>
                  <a:pt x="9005307" y="0"/>
                </a:lnTo>
                <a:lnTo>
                  <a:pt x="9005307" y="6565688"/>
                </a:lnTo>
                <a:lnTo>
                  <a:pt x="0" y="6565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846784"/>
            <a:ext cx="11706225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Percentage of Sentences with Emotion Words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304396" y="-1041335"/>
            <a:ext cx="20858693" cy="949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DAGEhZwnAJ4</dc:identifier>
  <dcterms:modified xsi:type="dcterms:W3CDTF">2011-08-01T06:04:30Z</dcterms:modified>
  <cp:revision>1</cp:revision>
  <dc:title> SP2 Dark Blue and Cyan</dc:title>
</cp:coreProperties>
</file>