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C1D7C3-315C-4AA1-88DD-C5F48D69AAE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032A427-8752-4017-A0E7-CB50817B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B54F-62EF-40B1-AC58-C693788BB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Sejarah dan </a:t>
            </a:r>
            <a:r>
              <a:rPr lang="en-GB" dirty="0" err="1"/>
              <a:t>Perkembangan</a:t>
            </a:r>
            <a:br>
              <a:rPr lang="en-GB" dirty="0"/>
            </a:br>
            <a:r>
              <a:rPr lang="en-GB" dirty="0"/>
              <a:t>Embedded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3722-7086-42F3-B7E7-3B408F08D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Muhammad Aufa Rijal</a:t>
            </a:r>
          </a:p>
          <a:p>
            <a:r>
              <a:rPr lang="en-GB" dirty="0"/>
              <a:t>19040079</a:t>
            </a:r>
          </a:p>
          <a:p>
            <a:r>
              <a:rPr lang="en-GB" dirty="0"/>
              <a:t>5D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B7FA7-4C9F-4289-865E-B1FD4353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882"/>
            <a:ext cx="6096000" cy="32382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7887E-ABBD-457A-B4C8-19F42CBF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4" y="1223493"/>
            <a:ext cx="3383280" cy="4446431"/>
          </a:xfrm>
        </p:spPr>
        <p:txBody>
          <a:bodyPr>
            <a:normAutofit/>
          </a:bodyPr>
          <a:lstStyle/>
          <a:p>
            <a:r>
              <a:rPr lang="en-US" dirty="0"/>
              <a:t>Kembali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1960 an.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Charles Stark Draper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sebuat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terintergrasi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1961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Apollo Guidance Computer (AGC), </a:t>
            </a:r>
            <a:r>
              <a:rPr lang="en-US" dirty="0" err="1"/>
              <a:t>Sistem</a:t>
            </a:r>
            <a:r>
              <a:rPr lang="en-US" dirty="0"/>
              <a:t> digital yang </a:t>
            </a:r>
            <a:r>
              <a:rPr lang="en-US" dirty="0" err="1"/>
              <a:t>terpasang</a:t>
            </a:r>
            <a:r>
              <a:rPr lang="en-US" dirty="0"/>
              <a:t> / </a:t>
            </a:r>
            <a:r>
              <a:rPr lang="en-US" dirty="0" err="1"/>
              <a:t>tertanam</a:t>
            </a:r>
            <a:r>
              <a:rPr lang="en-US" dirty="0"/>
              <a:t> pada Apollo Command Module dan Lunar Module.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IC, IC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astronot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penerbangan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real-time. </a:t>
            </a:r>
          </a:p>
        </p:txBody>
      </p:sp>
    </p:spTree>
    <p:extLst>
      <p:ext uri="{BB962C8B-B14F-4D97-AF65-F5344CB8AC3E}">
        <p14:creationId xmlns:p14="http://schemas.microsoft.com/office/powerpoint/2010/main" val="139748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5844-64D4-4ED1-85F3-DB22B2794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9959" y="5019477"/>
            <a:ext cx="9092081" cy="169833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Pada </a:t>
            </a:r>
            <a:r>
              <a:rPr lang="en-GB" dirty="0" err="1">
                <a:solidFill>
                  <a:schemeClr val="tx1"/>
                </a:solidFill>
              </a:rPr>
              <a:t>tahun</a:t>
            </a:r>
            <a:r>
              <a:rPr lang="en-GB" dirty="0">
                <a:solidFill>
                  <a:schemeClr val="tx1"/>
                </a:solidFill>
              </a:rPr>
              <a:t> 1965, </a:t>
            </a:r>
            <a:r>
              <a:rPr lang="en-GB" dirty="0" err="1">
                <a:solidFill>
                  <a:schemeClr val="tx1"/>
                </a:solidFill>
              </a:rPr>
              <a:t>Autonetics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sekarang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merupakan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bagian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Boeing, </a:t>
            </a:r>
            <a:r>
              <a:rPr lang="en-GB" dirty="0" err="1">
                <a:solidFill>
                  <a:schemeClr val="tx1"/>
                </a:solidFill>
              </a:rPr>
              <a:t>mengembangkan</a:t>
            </a:r>
            <a:r>
              <a:rPr lang="en-GB" dirty="0">
                <a:solidFill>
                  <a:schemeClr val="tx1"/>
                </a:solidFill>
              </a:rPr>
              <a:t> D-17B, </a:t>
            </a:r>
            <a:r>
              <a:rPr lang="en-GB" dirty="0" err="1">
                <a:solidFill>
                  <a:schemeClr val="tx1"/>
                </a:solidFill>
              </a:rPr>
              <a:t>Komputer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dipakai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didalam</a:t>
            </a:r>
            <a:r>
              <a:rPr lang="en-GB" dirty="0">
                <a:solidFill>
                  <a:schemeClr val="tx1"/>
                </a:solidFill>
              </a:rPr>
              <a:t> Minuteman I missile guidance system. D-17B </a:t>
            </a:r>
            <a:r>
              <a:rPr lang="en-GB" dirty="0" err="1">
                <a:solidFill>
                  <a:schemeClr val="tx1"/>
                </a:solidFill>
              </a:rPr>
              <a:t>sudah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dikenal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luas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sebagai</a:t>
            </a:r>
            <a:r>
              <a:rPr lang="en-GB" dirty="0">
                <a:solidFill>
                  <a:schemeClr val="tx1"/>
                </a:solidFill>
              </a:rPr>
              <a:t> embedded system </a:t>
            </a:r>
            <a:r>
              <a:rPr lang="en-GB" dirty="0" err="1">
                <a:solidFill>
                  <a:schemeClr val="tx1"/>
                </a:solidFill>
              </a:rPr>
              <a:t>pertama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diproduksi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jumlah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banyak</a:t>
            </a:r>
            <a:r>
              <a:rPr lang="en-GB" dirty="0">
                <a:solidFill>
                  <a:schemeClr val="tx1"/>
                </a:solidFill>
              </a:rPr>
              <a:t>. Ketika Minuteman II </a:t>
            </a:r>
            <a:r>
              <a:rPr lang="en-GB" dirty="0" err="1">
                <a:solidFill>
                  <a:schemeClr val="tx1"/>
                </a:solidFill>
              </a:rPr>
              <a:t>diproduksi</a:t>
            </a:r>
            <a:r>
              <a:rPr lang="en-GB" dirty="0">
                <a:solidFill>
                  <a:schemeClr val="tx1"/>
                </a:solidFill>
              </a:rPr>
              <a:t> pada </a:t>
            </a:r>
            <a:r>
              <a:rPr lang="en-GB" dirty="0" err="1">
                <a:solidFill>
                  <a:schemeClr val="tx1"/>
                </a:solidFill>
              </a:rPr>
              <a:t>tahun</a:t>
            </a:r>
            <a:r>
              <a:rPr lang="en-GB" dirty="0">
                <a:solidFill>
                  <a:schemeClr val="tx1"/>
                </a:solidFill>
              </a:rPr>
              <a:t> 1966, D-17B </a:t>
            </a:r>
            <a:r>
              <a:rPr lang="en-GB" dirty="0" err="1">
                <a:solidFill>
                  <a:schemeClr val="tx1"/>
                </a:solidFill>
              </a:rPr>
              <a:t>digantikan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NS-17 missile guidance system, juga </a:t>
            </a:r>
            <a:r>
              <a:rPr lang="en-GB" dirty="0" err="1">
                <a:solidFill>
                  <a:schemeClr val="tx1"/>
                </a:solidFill>
              </a:rPr>
              <a:t>dikenal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besarnya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penggunaan</a:t>
            </a:r>
            <a:r>
              <a:rPr lang="en-GB" dirty="0">
                <a:solidFill>
                  <a:schemeClr val="tx1"/>
                </a:solidFill>
              </a:rPr>
              <a:t> volume pada </a:t>
            </a:r>
            <a:r>
              <a:rPr lang="en-GB" dirty="0" err="1">
                <a:solidFill>
                  <a:schemeClr val="tx1"/>
                </a:solidFill>
              </a:rPr>
              <a:t>sirkuit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terintegrasi</a:t>
            </a:r>
            <a:r>
              <a:rPr lang="en-GB" dirty="0">
                <a:solidFill>
                  <a:schemeClr val="tx1"/>
                </a:solidFill>
              </a:rPr>
              <a:t>. Pada </a:t>
            </a:r>
            <a:r>
              <a:rPr lang="en-GB" dirty="0" err="1">
                <a:solidFill>
                  <a:schemeClr val="tx1"/>
                </a:solidFill>
              </a:rPr>
              <a:t>tahun</a:t>
            </a:r>
            <a:r>
              <a:rPr lang="en-GB" dirty="0">
                <a:solidFill>
                  <a:schemeClr val="tx1"/>
                </a:solidFill>
              </a:rPr>
              <a:t> 1968, embedded system </a:t>
            </a:r>
            <a:r>
              <a:rPr lang="en-GB" dirty="0" err="1">
                <a:solidFill>
                  <a:schemeClr val="tx1"/>
                </a:solidFill>
              </a:rPr>
              <a:t>petama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kendaraan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dirilis</a:t>
            </a:r>
            <a:r>
              <a:rPr lang="en-GB" dirty="0">
                <a:solidFill>
                  <a:schemeClr val="tx1"/>
                </a:solidFill>
              </a:rPr>
              <a:t>,  Volkswagen 1600 </a:t>
            </a:r>
            <a:r>
              <a:rPr lang="en-GB" dirty="0" err="1">
                <a:solidFill>
                  <a:schemeClr val="tx1"/>
                </a:solidFill>
              </a:rPr>
              <a:t>memakai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mikroprosesor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mengontrol</a:t>
            </a:r>
            <a:r>
              <a:rPr lang="en-GB" dirty="0">
                <a:solidFill>
                  <a:schemeClr val="tx1"/>
                </a:solidFill>
              </a:rPr>
              <a:t> system </a:t>
            </a:r>
            <a:r>
              <a:rPr lang="en-GB" dirty="0" err="1">
                <a:solidFill>
                  <a:schemeClr val="tx1"/>
                </a:solidFill>
              </a:rPr>
              <a:t>injeksi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bensin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elektroniknya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FA425-2EFE-479E-9FB0-52EA7217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96" y="1299350"/>
            <a:ext cx="4224752" cy="28090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75DB79-2906-4C58-A04F-4FFCB2D3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39" y="989355"/>
            <a:ext cx="2267025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A210F1-404B-4C55-9849-B5884A0852BE}"/>
              </a:ext>
            </a:extLst>
          </p:cNvPr>
          <p:cNvSpPr txBox="1"/>
          <p:nvPr/>
        </p:nvSpPr>
        <p:spPr>
          <a:xfrm>
            <a:off x="1571269" y="4129287"/>
            <a:ext cx="353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Minuteman Guidance System D-17B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E2EF6-5AF9-4259-B549-A9F35ADAB4A3}"/>
              </a:ext>
            </a:extLst>
          </p:cNvPr>
          <p:cNvSpPr txBox="1"/>
          <p:nvPr/>
        </p:nvSpPr>
        <p:spPr>
          <a:xfrm>
            <a:off x="7624269" y="4498356"/>
            <a:ext cx="19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Minuteman Missile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A6F45F-16B6-4800-B9B6-11995867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30" y="1635617"/>
            <a:ext cx="4384540" cy="246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377B8-5CE6-4087-88F0-180D5F3798BC}"/>
              </a:ext>
            </a:extLst>
          </p:cNvPr>
          <p:cNvSpPr txBox="1"/>
          <p:nvPr/>
        </p:nvSpPr>
        <p:spPr>
          <a:xfrm>
            <a:off x="1285741" y="4770480"/>
            <a:ext cx="962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Antara </a:t>
            </a:r>
            <a:r>
              <a:rPr lang="en-GB" dirty="0" err="1">
                <a:latin typeface="Arial" panose="020B0604020202020204" pitchFamily="34" charset="0"/>
              </a:rPr>
              <a:t>tahun</a:t>
            </a:r>
            <a:r>
              <a:rPr lang="en-GB" dirty="0">
                <a:latin typeface="Arial" panose="020B0604020202020204" pitchFamily="34" charset="0"/>
              </a:rPr>
              <a:t> 1960an </a:t>
            </a:r>
            <a:r>
              <a:rPr lang="en-GB" dirty="0" err="1">
                <a:latin typeface="Arial" panose="020B0604020202020204" pitchFamily="34" charset="0"/>
              </a:rPr>
              <a:t>sampai</a:t>
            </a:r>
            <a:r>
              <a:rPr lang="en-GB" dirty="0">
                <a:latin typeface="Arial" panose="020B0604020202020204" pitchFamily="34" charset="0"/>
              </a:rPr>
              <a:t> 1970an, </a:t>
            </a:r>
            <a:r>
              <a:rPr lang="en-GB" dirty="0" err="1">
                <a:latin typeface="Arial" panose="020B0604020202020204" pitchFamily="34" charset="0"/>
              </a:rPr>
              <a:t>harga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dari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sirkuit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terintegrasi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anjlok</a:t>
            </a:r>
            <a:r>
              <a:rPr lang="en-GB" dirty="0">
                <a:latin typeface="Arial" panose="020B0604020202020204" pitchFamily="34" charset="0"/>
              </a:rPr>
              <a:t> dan </a:t>
            </a:r>
            <a:r>
              <a:rPr lang="en-GB" dirty="0" err="1">
                <a:latin typeface="Arial" panose="020B0604020202020204" pitchFamily="34" charset="0"/>
              </a:rPr>
              <a:t>penggunaannya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melonjak</a:t>
            </a:r>
            <a:r>
              <a:rPr lang="en-GB" dirty="0">
                <a:latin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</a:rPr>
              <a:t>Mikrokontroler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pertama</a:t>
            </a:r>
            <a:r>
              <a:rPr lang="en-GB" dirty="0">
                <a:latin typeface="Arial" panose="020B0604020202020204" pitchFamily="34" charset="0"/>
              </a:rPr>
              <a:t> yang </a:t>
            </a:r>
            <a:r>
              <a:rPr lang="en-GB" dirty="0" err="1">
                <a:latin typeface="Arial" panose="020B0604020202020204" pitchFamily="34" charset="0"/>
              </a:rPr>
              <a:t>dikembangkan</a:t>
            </a:r>
            <a:r>
              <a:rPr lang="en-GB" dirty="0">
                <a:latin typeface="Arial" panose="020B0604020202020204" pitchFamily="34" charset="0"/>
              </a:rPr>
              <a:t> oleh Texas Instruments </a:t>
            </a:r>
            <a:r>
              <a:rPr lang="en-GB" dirty="0" err="1">
                <a:latin typeface="Arial" panose="020B0604020202020204" pitchFamily="34" charset="0"/>
              </a:rPr>
              <a:t>ditahun</a:t>
            </a:r>
            <a:r>
              <a:rPr lang="en-GB" dirty="0">
                <a:latin typeface="Arial" panose="020B0604020202020204" pitchFamily="34" charset="0"/>
              </a:rPr>
              <a:t> 1971. </a:t>
            </a:r>
            <a:r>
              <a:rPr lang="en-GB" dirty="0" err="1">
                <a:latin typeface="Arial" panose="020B0604020202020204" pitchFamily="34" charset="0"/>
              </a:rPr>
              <a:t>yaitu</a:t>
            </a:r>
            <a:r>
              <a:rPr lang="en-GB" dirty="0">
                <a:latin typeface="Arial" panose="020B0604020202020204" pitchFamily="34" charset="0"/>
              </a:rPr>
              <a:t> TMS1000 series, yang mana </a:t>
            </a:r>
            <a:r>
              <a:rPr lang="en-GB" dirty="0" err="1">
                <a:latin typeface="Arial" panose="020B0604020202020204" pitchFamily="34" charset="0"/>
              </a:rPr>
              <a:t>mulai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tersedia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untuk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komersial</a:t>
            </a:r>
            <a:r>
              <a:rPr lang="en-GB" dirty="0">
                <a:latin typeface="Arial" panose="020B0604020202020204" pitchFamily="34" charset="0"/>
              </a:rPr>
              <a:t> pada </a:t>
            </a:r>
            <a:r>
              <a:rPr lang="en-GB" dirty="0" err="1">
                <a:latin typeface="Arial" panose="020B0604020202020204" pitchFamily="34" charset="0"/>
              </a:rPr>
              <a:t>tahun</a:t>
            </a:r>
            <a:r>
              <a:rPr lang="en-GB" dirty="0">
                <a:latin typeface="Arial" panose="020B0604020202020204" pitchFamily="34" charset="0"/>
              </a:rPr>
              <a:t> 1974, </a:t>
            </a:r>
            <a:r>
              <a:rPr lang="en-GB" dirty="0" err="1">
                <a:latin typeface="Arial" panose="020B0604020202020204" pitchFamily="34" charset="0"/>
              </a:rPr>
              <a:t>memiliki</a:t>
            </a:r>
            <a:r>
              <a:rPr lang="en-GB" dirty="0">
                <a:latin typeface="Arial" panose="020B0604020202020204" pitchFamily="34" charset="0"/>
              </a:rPr>
              <a:t> 4-bit </a:t>
            </a:r>
            <a:r>
              <a:rPr lang="en-GB" dirty="0" err="1">
                <a:latin typeface="Arial" panose="020B0604020202020204" pitchFamily="34" charset="0"/>
              </a:rPr>
              <a:t>prosesor</a:t>
            </a:r>
            <a:r>
              <a:rPr lang="en-GB" dirty="0">
                <a:latin typeface="Arial" panose="020B0604020202020204" pitchFamily="34" charset="0"/>
              </a:rPr>
              <a:t>, read-only-memory (ROM), dan random-access-memory (RAM), dan </a:t>
            </a:r>
            <a:r>
              <a:rPr lang="en-GB" dirty="0" err="1">
                <a:latin typeface="Arial" panose="020B0604020202020204" pitchFamily="34" charset="0"/>
              </a:rPr>
              <a:t>dihargai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sekitar</a:t>
            </a:r>
            <a:r>
              <a:rPr lang="en-GB" dirty="0">
                <a:latin typeface="Arial" panose="020B0604020202020204" pitchFamily="34" charset="0"/>
              </a:rPr>
              <a:t> 2 dollar per item </a:t>
            </a:r>
            <a:r>
              <a:rPr lang="en-GB" dirty="0" err="1">
                <a:latin typeface="Arial" panose="020B0604020202020204" pitchFamily="34" charset="0"/>
              </a:rPr>
              <a:t>dalam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pembelian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grosir</a:t>
            </a:r>
            <a:r>
              <a:rPr lang="en-GB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6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2C544-1665-42D8-82EF-13508599F5DE}"/>
              </a:ext>
            </a:extLst>
          </p:cNvPr>
          <p:cNvSpPr txBox="1"/>
          <p:nvPr/>
        </p:nvSpPr>
        <p:spPr>
          <a:xfrm>
            <a:off x="579548" y="1305341"/>
            <a:ext cx="4185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Dan juga pada 1971, Intel </a:t>
            </a:r>
            <a:r>
              <a:rPr lang="en-GB" dirty="0" err="1">
                <a:latin typeface="Arial" panose="020B0604020202020204" pitchFamily="34" charset="0"/>
              </a:rPr>
              <a:t>merilis</a:t>
            </a:r>
            <a:r>
              <a:rPr lang="en-GB" dirty="0">
                <a:latin typeface="Arial" panose="020B0604020202020204" pitchFamily="34" charset="0"/>
              </a:rPr>
              <a:t> 4004 yang </a:t>
            </a:r>
            <a:r>
              <a:rPr lang="en-GB" dirty="0" err="1">
                <a:latin typeface="Arial" panose="020B0604020202020204" pitchFamily="34" charset="0"/>
              </a:rPr>
              <a:t>dikenal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sebagai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prosesor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pertama</a:t>
            </a:r>
            <a:r>
              <a:rPr lang="en-GB" dirty="0">
                <a:latin typeface="Arial" panose="020B0604020202020204" pitchFamily="34" charset="0"/>
              </a:rPr>
              <a:t> yang </a:t>
            </a:r>
            <a:r>
              <a:rPr lang="en-GB" dirty="0" err="1">
                <a:latin typeface="Arial" panose="020B0604020202020204" pitchFamily="34" charset="0"/>
              </a:rPr>
              <a:t>tersedia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secara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komersial</a:t>
            </a:r>
            <a:r>
              <a:rPr lang="en-GB" dirty="0">
                <a:latin typeface="Arial" panose="020B0604020202020204" pitchFamily="34" charset="0"/>
              </a:rPr>
              <a:t>. 4-bit </a:t>
            </a:r>
            <a:r>
              <a:rPr lang="en-GB" dirty="0" err="1">
                <a:latin typeface="Arial" panose="020B0604020202020204" pitchFamily="34" charset="0"/>
              </a:rPr>
              <a:t>mikroprosesor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didesain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untuk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digunakan</a:t>
            </a:r>
            <a:r>
              <a:rPr lang="en-GB" dirty="0">
                <a:latin typeface="Arial" panose="020B0604020202020204" pitchFamily="34" charset="0"/>
              </a:rPr>
              <a:t> pada </a:t>
            </a:r>
            <a:r>
              <a:rPr lang="en-GB" dirty="0" err="1">
                <a:latin typeface="Arial" panose="020B0604020202020204" pitchFamily="34" charset="0"/>
              </a:rPr>
              <a:t>kalkulator</a:t>
            </a:r>
            <a:r>
              <a:rPr lang="en-GB" dirty="0">
                <a:latin typeface="Arial" panose="020B0604020202020204" pitchFamily="34" charset="0"/>
              </a:rPr>
              <a:t> dan </a:t>
            </a:r>
            <a:r>
              <a:rPr lang="en-GB" dirty="0" err="1">
                <a:latin typeface="Arial" panose="020B0604020202020204" pitchFamily="34" charset="0"/>
              </a:rPr>
              <a:t>perangkat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elektronik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kecil</a:t>
            </a:r>
            <a:r>
              <a:rPr lang="en-GB" dirty="0">
                <a:latin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</a:rPr>
              <a:t>meskipun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membutuhkan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memori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eksternal</a:t>
            </a:r>
            <a:r>
              <a:rPr lang="en-GB" dirty="0">
                <a:latin typeface="Arial" panose="020B0604020202020204" pitchFamily="34" charset="0"/>
              </a:rPr>
              <a:t> dan chip </a:t>
            </a:r>
            <a:r>
              <a:rPr lang="en-GB" dirty="0" err="1">
                <a:latin typeface="Arial" panose="020B0604020202020204" pitchFamily="34" charset="0"/>
              </a:rPr>
              <a:t>pendukung</a:t>
            </a:r>
            <a:r>
              <a:rPr lang="en-GB" dirty="0">
                <a:latin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</a:rPr>
              <a:t>Kemudian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ada</a:t>
            </a:r>
            <a:r>
              <a:rPr lang="en-GB" dirty="0">
                <a:latin typeface="Arial" panose="020B0604020202020204" pitchFamily="34" charset="0"/>
              </a:rPr>
              <a:t> Intel 8008 8-bit, </a:t>
            </a:r>
            <a:r>
              <a:rPr lang="en-GB" dirty="0" err="1">
                <a:latin typeface="Arial" panose="020B0604020202020204" pitchFamily="34" charset="0"/>
              </a:rPr>
              <a:t>dirilis</a:t>
            </a:r>
            <a:r>
              <a:rPr lang="en-GB" dirty="0">
                <a:latin typeface="Arial" panose="020B0604020202020204" pitchFamily="34" charset="0"/>
              </a:rPr>
              <a:t> pada </a:t>
            </a:r>
            <a:r>
              <a:rPr lang="en-GB" dirty="0" err="1">
                <a:latin typeface="Arial" panose="020B0604020202020204" pitchFamily="34" charset="0"/>
              </a:rPr>
              <a:t>tahun</a:t>
            </a:r>
            <a:r>
              <a:rPr lang="en-GB" dirty="0">
                <a:latin typeface="Arial" panose="020B0604020202020204" pitchFamily="34" charset="0"/>
              </a:rPr>
              <a:t> 1972, yang </a:t>
            </a:r>
            <a:r>
              <a:rPr lang="en-GB" dirty="0" err="1">
                <a:latin typeface="Arial" panose="020B0604020202020204" pitchFamily="34" charset="0"/>
              </a:rPr>
              <a:t>mempunyai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memori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sebesar</a:t>
            </a:r>
            <a:r>
              <a:rPr lang="en-GB" dirty="0">
                <a:latin typeface="Arial" panose="020B0604020202020204" pitchFamily="34" charset="0"/>
              </a:rPr>
              <a:t> 16 KB. Lalu pada </a:t>
            </a:r>
            <a:r>
              <a:rPr lang="en-GB" dirty="0" err="1">
                <a:latin typeface="Arial" panose="020B0604020202020204" pitchFamily="34" charset="0"/>
              </a:rPr>
              <a:t>tahun</a:t>
            </a:r>
            <a:r>
              <a:rPr lang="en-GB" dirty="0">
                <a:latin typeface="Arial" panose="020B0604020202020204" pitchFamily="34" charset="0"/>
              </a:rPr>
              <a:t> 1974 </a:t>
            </a:r>
            <a:r>
              <a:rPr lang="en-GB" dirty="0" err="1">
                <a:latin typeface="Arial" panose="020B0604020202020204" pitchFamily="34" charset="0"/>
              </a:rPr>
              <a:t>ada</a:t>
            </a:r>
            <a:r>
              <a:rPr lang="en-GB" dirty="0">
                <a:latin typeface="Arial" panose="020B0604020202020204" pitchFamily="34" charset="0"/>
              </a:rPr>
              <a:t> Intel 8080 </a:t>
            </a:r>
            <a:r>
              <a:rPr lang="en-GB" dirty="0" err="1">
                <a:latin typeface="Arial" panose="020B0604020202020204" pitchFamily="34" charset="0"/>
              </a:rPr>
              <a:t>dengan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memori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sebesar</a:t>
            </a:r>
            <a:r>
              <a:rPr lang="en-GB" dirty="0">
                <a:latin typeface="Arial" panose="020B0604020202020204" pitchFamily="34" charset="0"/>
              </a:rPr>
              <a:t> 64 KB. </a:t>
            </a:r>
            <a:r>
              <a:rPr lang="en-GB" dirty="0" err="1">
                <a:latin typeface="Arial" panose="020B0604020202020204" pitchFamily="34" charset="0"/>
              </a:rPr>
              <a:t>Kemudian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ada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penerus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dari</a:t>
            </a:r>
            <a:r>
              <a:rPr lang="en-GB" dirty="0">
                <a:latin typeface="Arial" panose="020B0604020202020204" pitchFamily="34" charset="0"/>
              </a:rPr>
              <a:t> Intel 8080 </a:t>
            </a:r>
            <a:r>
              <a:rPr lang="en-GB" dirty="0" err="1">
                <a:latin typeface="Arial" panose="020B0604020202020204" pitchFamily="34" charset="0"/>
              </a:rPr>
              <a:t>yaitu</a:t>
            </a:r>
            <a:r>
              <a:rPr lang="en-GB" dirty="0">
                <a:latin typeface="Arial" panose="020B0604020202020204" pitchFamily="34" charset="0"/>
              </a:rPr>
              <a:t> x86 yang </a:t>
            </a:r>
            <a:r>
              <a:rPr lang="en-GB" dirty="0" err="1">
                <a:latin typeface="Arial" panose="020B0604020202020204" pitchFamily="34" charset="0"/>
              </a:rPr>
              <a:t>masih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digunakan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sampai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sekarang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BCE69-E591-4C59-A469-831BFB06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161" y="2189467"/>
            <a:ext cx="2073251" cy="1544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10666-1B4D-40EB-90DD-96A6347DE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50" y="4170058"/>
            <a:ext cx="3971602" cy="2062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D1CE9-9FB6-4FE8-BC08-DD3F688B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161" y="386312"/>
            <a:ext cx="2095500" cy="1400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41DE-4EED-4E34-86EC-307115766B21}"/>
              </a:ext>
            </a:extLst>
          </p:cNvPr>
          <p:cNvSpPr txBox="1"/>
          <p:nvPr/>
        </p:nvSpPr>
        <p:spPr>
          <a:xfrm>
            <a:off x="8968942" y="1786487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Intel 4004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6A52B-24D5-4C2D-8AD7-0AB0DB9D22AA}"/>
              </a:ext>
            </a:extLst>
          </p:cNvPr>
          <p:cNvSpPr txBox="1"/>
          <p:nvPr/>
        </p:nvSpPr>
        <p:spPr>
          <a:xfrm>
            <a:off x="9067683" y="6324993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Intel 8080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AAF26-1771-4018-98F1-86265002ABC6}"/>
              </a:ext>
            </a:extLst>
          </p:cNvPr>
          <p:cNvSpPr txBox="1"/>
          <p:nvPr/>
        </p:nvSpPr>
        <p:spPr>
          <a:xfrm>
            <a:off x="8957818" y="3767417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Intel 8008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3AD59-EBE0-4405-BF21-01FAD0AC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65" y="1273131"/>
            <a:ext cx="3449391" cy="2155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85279-A70C-4BB9-BA5D-68E434DB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74" y="154544"/>
            <a:ext cx="3858589" cy="4509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1FE6C-8A71-45E0-9C2E-6CF2BF7CADF0}"/>
              </a:ext>
            </a:extLst>
          </p:cNvPr>
          <p:cNvSpPr txBox="1"/>
          <p:nvPr/>
        </p:nvSpPr>
        <p:spPr>
          <a:xfrm>
            <a:off x="2908478" y="4949130"/>
            <a:ext cx="6375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</a:rPr>
              <a:t>Ditahun</a:t>
            </a:r>
            <a:r>
              <a:rPr lang="en-GB" dirty="0">
                <a:latin typeface="Arial" panose="020B0604020202020204" pitchFamily="34" charset="0"/>
              </a:rPr>
              <a:t> 1987, </a:t>
            </a:r>
            <a:r>
              <a:rPr lang="en-GB" dirty="0" err="1">
                <a:latin typeface="Arial" panose="020B0604020202020204" pitchFamily="34" charset="0"/>
              </a:rPr>
              <a:t>Sistem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Operasi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tertanam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pertama</a:t>
            </a:r>
            <a:r>
              <a:rPr lang="en-GB" dirty="0">
                <a:latin typeface="Arial" panose="020B0604020202020204" pitchFamily="34" charset="0"/>
              </a:rPr>
              <a:t>, real-time VxWorks, </a:t>
            </a:r>
            <a:r>
              <a:rPr lang="en-GB" dirty="0" err="1">
                <a:latin typeface="Arial" panose="020B0604020202020204" pitchFamily="34" charset="0"/>
              </a:rPr>
              <a:t>dirilis</a:t>
            </a:r>
            <a:r>
              <a:rPr lang="en-GB" dirty="0">
                <a:latin typeface="Arial" panose="020B0604020202020204" pitchFamily="34" charset="0"/>
              </a:rPr>
              <a:t> oleh Wind River. </a:t>
            </a:r>
            <a:r>
              <a:rPr lang="en-GB" dirty="0" err="1">
                <a:latin typeface="Arial" panose="020B0604020202020204" pitchFamily="34" charset="0"/>
              </a:rPr>
              <a:t>Diikuti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dengan</a:t>
            </a:r>
            <a:r>
              <a:rPr lang="en-GB" dirty="0">
                <a:latin typeface="Arial" panose="020B0604020202020204" pitchFamily="34" charset="0"/>
              </a:rPr>
              <a:t> Microsoft Windows Embedded Compact Edition </a:t>
            </a:r>
            <a:r>
              <a:rPr lang="en-GB" dirty="0" err="1">
                <a:latin typeface="Arial" panose="020B0604020202020204" pitchFamily="34" charset="0"/>
              </a:rPr>
              <a:t>ditahun</a:t>
            </a:r>
            <a:r>
              <a:rPr lang="en-GB" dirty="0">
                <a:latin typeface="Arial" panose="020B0604020202020204" pitchFamily="34" charset="0"/>
              </a:rPr>
              <a:t> 1996. </a:t>
            </a:r>
            <a:r>
              <a:rPr lang="en-GB" dirty="0" err="1">
                <a:latin typeface="Arial" panose="020B0604020202020204" pitchFamily="34" charset="0"/>
              </a:rPr>
              <a:t>Kemudian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Mulai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tahun</a:t>
            </a:r>
            <a:r>
              <a:rPr lang="en-GB" dirty="0">
                <a:latin typeface="Arial" panose="020B0604020202020204" pitchFamily="34" charset="0"/>
              </a:rPr>
              <a:t> 1990 an </a:t>
            </a:r>
            <a:r>
              <a:rPr lang="en-GB" dirty="0" err="1">
                <a:latin typeface="Arial" panose="020B0604020202020204" pitchFamily="34" charset="0"/>
              </a:rPr>
              <a:t>Produk</a:t>
            </a:r>
            <a:r>
              <a:rPr lang="en-GB" dirty="0">
                <a:latin typeface="Arial" panose="020B0604020202020204" pitchFamily="34" charset="0"/>
              </a:rPr>
              <a:t> Embedded System Linux </a:t>
            </a:r>
            <a:r>
              <a:rPr lang="en-GB" dirty="0" err="1">
                <a:latin typeface="Arial" panose="020B0604020202020204" pitchFamily="34" charset="0"/>
              </a:rPr>
              <a:t>mulai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muncul</a:t>
            </a:r>
            <a:r>
              <a:rPr lang="en-GB" dirty="0">
                <a:latin typeface="Arial" panose="020B0604020202020204" pitchFamily="34" charset="0"/>
              </a:rPr>
              <a:t>. Dan </a:t>
            </a:r>
            <a:r>
              <a:rPr lang="en-GB" dirty="0" err="1">
                <a:latin typeface="Arial" panose="020B0604020202020204" pitchFamily="34" charset="0"/>
              </a:rPr>
              <a:t>sekarang</a:t>
            </a:r>
            <a:r>
              <a:rPr lang="en-GB" dirty="0">
                <a:latin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</a:rPr>
              <a:t>linux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telah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digunakan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dihampir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semua</a:t>
            </a:r>
            <a:r>
              <a:rPr lang="en-GB" dirty="0">
                <a:latin typeface="Arial" panose="020B0604020202020204" pitchFamily="34" charset="0"/>
              </a:rPr>
              <a:t> Embedded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157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74</TotalTime>
  <Words>368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Sejarah dan Perkembangan Embedded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dan Perkembangan Embedded System</dc:title>
  <dc:creator>Aufa Rijal</dc:creator>
  <cp:lastModifiedBy>Aufa Rijal</cp:lastModifiedBy>
  <cp:revision>1</cp:revision>
  <dcterms:created xsi:type="dcterms:W3CDTF">2021-09-26T08:33:12Z</dcterms:created>
  <dcterms:modified xsi:type="dcterms:W3CDTF">2021-09-26T09:47:20Z</dcterms:modified>
</cp:coreProperties>
</file>