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2" r:id="rId4"/>
    <p:sldId id="257" r:id="rId5"/>
    <p:sldId id="258" r:id="rId6"/>
    <p:sldId id="259" r:id="rId7"/>
    <p:sldId id="260" r:id="rId8"/>
    <p:sldId id="261" r:id="rId9"/>
    <p:sldId id="265" r:id="rId10"/>
    <p:sldId id="266" r:id="rId11"/>
    <p:sldId id="267" r:id="rId12"/>
    <p:sldId id="268" r:id="rId13"/>
    <p:sldId id="269" r:id="rId14"/>
    <p:sldId id="263" r:id="rId15"/>
    <p:sldId id="264" r:id="rId16"/>
    <p:sldId id="270" r:id="rId17"/>
    <p:sldId id="271" r:id="rId18"/>
    <p:sldId id="272" r:id="rId19"/>
    <p:sldId id="273" r:id="rId20"/>
    <p:sldId id="274" r:id="rId21"/>
    <p:sldId id="275" r:id="rId22"/>
    <p:sldId id="276" r:id="rId23"/>
    <p:sldId id="278" r:id="rId24"/>
    <p:sldId id="279" r:id="rId25"/>
    <p:sldId id="280" r:id="rId26"/>
    <p:sldId id="277"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APLIKASI MANAJEMEN PROJEK KLIEN</a:t>
            </a:r>
            <a:endParaRPr lang="en-US" dirty="0"/>
          </a:p>
        </p:txBody>
      </p:sp>
      <p:sp>
        <p:nvSpPr>
          <p:cNvPr id="3" name="Subtitle 2"/>
          <p:cNvSpPr>
            <a:spLocks noGrp="1"/>
          </p:cNvSpPr>
          <p:nvPr>
            <p:ph type="subTitle" idx="1"/>
          </p:nvPr>
        </p:nvSpPr>
        <p:spPr/>
        <p:txBody>
          <a:bodyPr>
            <a:normAutofit lnSpcReduction="20000"/>
          </a:bodyPr>
          <a:lstStyle/>
          <a:p>
            <a:r>
              <a:rPr lang="en-US"/>
              <a:t>oleh:</a:t>
            </a:r>
            <a:endParaRPr lang="en-US"/>
          </a:p>
          <a:p>
            <a:r>
              <a:rPr lang="en-US"/>
              <a:t>Muhammad Aufa Rijal</a:t>
            </a:r>
            <a:endParaRPr lang="en-US"/>
          </a:p>
          <a:p>
            <a:r>
              <a:rPr lang="en-US"/>
              <a:t>19040079</a:t>
            </a:r>
            <a:endParaRPr lang="en-US"/>
          </a:p>
          <a:p>
            <a:r>
              <a:rPr lang="en-US"/>
              <a:t>Kelas 3D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611" name="Picture 2"/>
          <p:cNvPicPr>
            <a:picLocks noChangeAspect="1"/>
          </p:cNvPicPr>
          <p:nvPr>
            <p:ph idx="1"/>
          </p:nvPr>
        </p:nvPicPr>
        <p:blipFill>
          <a:blip r:embed="rId1"/>
          <a:stretch>
            <a:fillRect/>
          </a:stretch>
        </p:blipFill>
        <p:spPr>
          <a:xfrm>
            <a:off x="3533140" y="3315335"/>
            <a:ext cx="5124450" cy="1371600"/>
          </a:xfrm>
          <a:prstGeom prst="rect">
            <a:avLst/>
          </a:prstGeom>
          <a:noFill/>
          <a:ln w="9525">
            <a:noFill/>
          </a:ln>
        </p:spPr>
      </p:pic>
      <p:sp>
        <p:nvSpPr>
          <p:cNvPr id="100" name="Text Box 99"/>
          <p:cNvSpPr txBox="1"/>
          <p:nvPr/>
        </p:nvSpPr>
        <p:spPr>
          <a:xfrm>
            <a:off x="1478280" y="1173480"/>
            <a:ext cx="9234170" cy="922020"/>
          </a:xfrm>
          <a:prstGeom prst="rect">
            <a:avLst/>
          </a:prstGeom>
          <a:noFill/>
          <a:ln w="9525">
            <a:noFill/>
          </a:ln>
        </p:spPr>
        <p:txBody>
          <a:bodyPr wrap="square">
            <a:spAutoFit/>
          </a:bodyPr>
          <a:p>
            <a:pPr indent="0"/>
            <a:r>
              <a:rPr lang="en-US" b="0">
                <a:latin typeface="Arial" panose="020B0604020202020204" pitchFamily="34" charset="0"/>
                <a:ea typeface="SimSun" panose="02010600030101010101" pitchFamily="2" charset="-122"/>
                <a:cs typeface="Arial" panose="020B0604020202020204" pitchFamily="34" charset="0"/>
              </a:rPr>
              <a:t>Kemudian klik tombol New pada bagian paling atas untuk membuat database baru. Beri nama dengan nama yang bebas tetapi tidak boleh diawali huruf kapital dan ber spasi. Disini saya beri nama database nya </a:t>
            </a:r>
            <a:r>
              <a:rPr lang="en-US" b="1">
                <a:latin typeface="Arial" panose="020B0604020202020204" pitchFamily="34" charset="0"/>
                <a:ea typeface="SimSun" panose="02010600030101010101" pitchFamily="2" charset="-122"/>
                <a:cs typeface="Arial" panose="020B0604020202020204" pitchFamily="34" charset="0"/>
              </a:rPr>
              <a:t>ujian. </a:t>
            </a:r>
            <a:r>
              <a:rPr lang="en-US" b="0">
                <a:latin typeface="Arial" panose="020B0604020202020204" pitchFamily="34" charset="0"/>
                <a:ea typeface="SimSun" panose="02010600030101010101" pitchFamily="2" charset="-122"/>
                <a:cs typeface="Arial" panose="020B0604020202020204" pitchFamily="34" charset="0"/>
              </a:rPr>
              <a:t>Jika sudah lalu klik </a:t>
            </a:r>
            <a:r>
              <a:rPr lang="en-US" b="1">
                <a:latin typeface="Arial" panose="020B0604020202020204" pitchFamily="34" charset="0"/>
                <a:ea typeface="SimSun" panose="02010600030101010101" pitchFamily="2" charset="-122"/>
                <a:cs typeface="Arial" panose="020B0604020202020204" pitchFamily="34" charset="0"/>
              </a:rPr>
              <a:t>Create.</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989455" y="778510"/>
            <a:ext cx="8213090" cy="645160"/>
          </a:xfrm>
          <a:prstGeom prst="rect">
            <a:avLst/>
          </a:prstGeom>
          <a:noFill/>
          <a:ln w="9525">
            <a:noFill/>
          </a:ln>
        </p:spPr>
        <p:txBody>
          <a:bodyPr wrap="square">
            <a:spAutoFit/>
          </a:bodyPr>
          <a:p>
            <a:pPr indent="0"/>
            <a:r>
              <a:rPr lang="en-US" b="0">
                <a:latin typeface="Arial" panose="020B0604020202020204" pitchFamily="34" charset="0"/>
                <a:ea typeface="SimSun" panose="02010600030101010101" pitchFamily="2" charset="-122"/>
                <a:cs typeface="Arial" panose="020B0604020202020204" pitchFamily="34" charset="0"/>
              </a:rPr>
              <a:t>Selanjutnya kita buat Tabel dengan nama </a:t>
            </a:r>
            <a:r>
              <a:rPr lang="en-US" b="1">
                <a:latin typeface="Arial" panose="020B0604020202020204" pitchFamily="34" charset="0"/>
                <a:ea typeface="SimSun" panose="02010600030101010101" pitchFamily="2" charset="-122"/>
                <a:cs typeface="Arial" panose="020B0604020202020204" pitchFamily="34" charset="0"/>
              </a:rPr>
              <a:t>client_management </a:t>
            </a:r>
            <a:r>
              <a:rPr lang="en-US" b="0">
                <a:latin typeface="Arial" panose="020B0604020202020204" pitchFamily="34" charset="0"/>
                <a:ea typeface="SimSun" panose="02010600030101010101" pitchFamily="2" charset="-122"/>
                <a:cs typeface="Arial" panose="020B0604020202020204" pitchFamily="34" charset="0"/>
              </a:rPr>
              <a:t>dengan jumlah kolom </a:t>
            </a:r>
            <a:r>
              <a:rPr lang="en-US" b="1">
                <a:latin typeface="Arial" panose="020B0604020202020204" pitchFamily="34" charset="0"/>
                <a:ea typeface="SimSun" panose="02010600030101010101" pitchFamily="2" charset="-122"/>
                <a:cs typeface="Arial" panose="020B0604020202020204" pitchFamily="34" charset="0"/>
              </a:rPr>
              <a:t>6 </a:t>
            </a:r>
            <a:r>
              <a:rPr lang="en-US" b="0">
                <a:latin typeface="Arial" panose="020B0604020202020204" pitchFamily="34" charset="0"/>
                <a:ea typeface="SimSun" panose="02010600030101010101" pitchFamily="2" charset="-122"/>
                <a:cs typeface="Arial" panose="020B0604020202020204" pitchFamily="34" charset="0"/>
              </a:rPr>
              <a:t>lalu klik </a:t>
            </a:r>
            <a:r>
              <a:rPr lang="en-US" b="1">
                <a:latin typeface="Arial" panose="020B0604020202020204" pitchFamily="34" charset="0"/>
                <a:ea typeface="SimSun" panose="02010600030101010101" pitchFamily="2" charset="-122"/>
                <a:cs typeface="Arial" panose="020B0604020202020204" pitchFamily="34" charset="0"/>
              </a:rPr>
              <a:t>Go.</a:t>
            </a:r>
            <a:endParaRPr lang="en-US">
              <a:latin typeface="Arial" panose="020B0604020202020204" pitchFamily="34" charset="0"/>
              <a:cs typeface="Arial" panose="020B0604020202020204" pitchFamily="34" charset="0"/>
            </a:endParaRPr>
          </a:p>
        </p:txBody>
      </p:sp>
      <p:pic>
        <p:nvPicPr>
          <p:cNvPr id="-2147482610" name="Picture 3"/>
          <p:cNvPicPr>
            <a:picLocks noChangeAspect="1"/>
          </p:cNvPicPr>
          <p:nvPr>
            <p:ph idx="1"/>
          </p:nvPr>
        </p:nvPicPr>
        <p:blipFill>
          <a:blip r:embed="rId1"/>
          <a:stretch>
            <a:fillRect/>
          </a:stretch>
        </p:blipFill>
        <p:spPr>
          <a:xfrm>
            <a:off x="3185795" y="2710180"/>
            <a:ext cx="5819775" cy="14382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914525" y="767715"/>
            <a:ext cx="8362950" cy="368300"/>
          </a:xfrm>
          <a:prstGeom prst="rect">
            <a:avLst/>
          </a:prstGeom>
          <a:noFill/>
          <a:ln w="9525">
            <a:noFill/>
          </a:ln>
        </p:spPr>
        <p:txBody>
          <a:bodyPr wrap="square">
            <a:spAutoFit/>
          </a:bodyPr>
          <a:p>
            <a:pPr indent="0"/>
            <a:r>
              <a:rPr lang="en-US" b="0">
                <a:latin typeface="Arial" panose="020B0604020202020204" pitchFamily="34" charset="0"/>
                <a:ea typeface="SimSun" panose="02010600030101010101" pitchFamily="2" charset="-122"/>
                <a:cs typeface="Arial" panose="020B0604020202020204" pitchFamily="34" charset="0"/>
              </a:rPr>
              <a:t>Kemudian buatlah kolom-kolom seperti dibawah ini. Jika sudah klik</a:t>
            </a:r>
            <a:r>
              <a:rPr lang="en-US" b="1">
                <a:latin typeface="Arial" panose="020B0604020202020204" pitchFamily="34" charset="0"/>
                <a:ea typeface="SimSun" panose="02010600030101010101" pitchFamily="2" charset="-122"/>
                <a:cs typeface="Arial" panose="020B0604020202020204" pitchFamily="34" charset="0"/>
              </a:rPr>
              <a:t> Save.</a:t>
            </a:r>
            <a:endParaRPr lang="en-US">
              <a:latin typeface="Arial" panose="020B0604020202020204" pitchFamily="34" charset="0"/>
              <a:cs typeface="Arial" panose="020B0604020202020204" pitchFamily="34" charset="0"/>
            </a:endParaRPr>
          </a:p>
        </p:txBody>
      </p:sp>
      <p:pic>
        <p:nvPicPr>
          <p:cNvPr id="-2147482609" name="Picture 4"/>
          <p:cNvPicPr>
            <a:picLocks noChangeAspect="1"/>
          </p:cNvPicPr>
          <p:nvPr>
            <p:ph idx="1"/>
          </p:nvPr>
        </p:nvPicPr>
        <p:blipFill>
          <a:blip r:embed="rId1"/>
          <a:stretch>
            <a:fillRect/>
          </a:stretch>
        </p:blipFill>
        <p:spPr>
          <a:xfrm>
            <a:off x="2002155" y="1825625"/>
            <a:ext cx="8186420" cy="435165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000"/>
              <a:t>buka NetBeans. Lalu klik </a:t>
            </a:r>
            <a:r>
              <a:rPr lang="en-US" sz="2000" b="1"/>
              <a:t>File &gt; New Project / Ctrl + Shift + N</a:t>
            </a:r>
            <a:r>
              <a:rPr lang="en-US" sz="2000"/>
              <a:t>. kemudian pilih Java Application dan klik Next.</a:t>
            </a:r>
            <a:endParaRPr lang="en-US" sz="2000"/>
          </a:p>
        </p:txBody>
      </p:sp>
      <p:pic>
        <p:nvPicPr>
          <p:cNvPr id="-2147482608" name="Picture 6" descr="19-54_27-December-2020_723x501"/>
          <p:cNvPicPr>
            <a:picLocks noChangeAspect="1"/>
          </p:cNvPicPr>
          <p:nvPr>
            <p:ph sz="half" idx="2"/>
          </p:nvPr>
        </p:nvPicPr>
        <p:blipFill>
          <a:blip r:embed="rId1"/>
          <a:stretch>
            <a:fillRect/>
          </a:stretch>
        </p:blipFill>
        <p:spPr>
          <a:xfrm>
            <a:off x="2449195" y="1538605"/>
            <a:ext cx="6882130" cy="476885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814195" y="842010"/>
            <a:ext cx="8563610" cy="645160"/>
          </a:xfrm>
          <a:prstGeom prst="rect">
            <a:avLst/>
          </a:prstGeom>
          <a:noFill/>
          <a:ln w="9525">
            <a:noFill/>
          </a:ln>
        </p:spPr>
        <p:txBody>
          <a:bodyPr wrap="square">
            <a:spAutoFit/>
          </a:bodyPr>
          <a:p>
            <a:pPr indent="0"/>
            <a:r>
              <a:rPr lang="en-GB" altLang="en-US" b="0">
                <a:latin typeface="Calibri" panose="020F0502020204030204" charset="0"/>
                <a:ea typeface="SimSun" panose="02010600030101010101" pitchFamily="2" charset="-122"/>
              </a:rPr>
              <a:t>B</a:t>
            </a:r>
            <a:r>
              <a:rPr lang="en-US" b="0">
                <a:latin typeface="Calibri" panose="020F0502020204030204" charset="0"/>
                <a:ea typeface="SimSun" panose="02010600030101010101" pitchFamily="2" charset="-122"/>
              </a:rPr>
              <a:t>eri nama projek </a:t>
            </a:r>
            <a:r>
              <a:rPr lang="en-US" b="1">
                <a:latin typeface="Calibri" panose="020F0502020204030204" charset="0"/>
                <a:ea typeface="SimSun" panose="02010600030101010101" pitchFamily="2" charset="-122"/>
              </a:rPr>
              <a:t>client_management</a:t>
            </a:r>
            <a:r>
              <a:rPr lang="en-US" b="0">
                <a:latin typeface="Calibri" panose="020F0502020204030204" charset="0"/>
                <a:ea typeface="SimSun" panose="02010600030101010101" pitchFamily="2" charset="-122"/>
              </a:rPr>
              <a:t>. hilangkan centang pada </a:t>
            </a:r>
            <a:r>
              <a:rPr lang="en-US" b="1">
                <a:latin typeface="Calibri" panose="020F0502020204030204" charset="0"/>
                <a:ea typeface="SimSun" panose="02010600030101010101" pitchFamily="2" charset="-122"/>
              </a:rPr>
              <a:t>Create Main Class. </a:t>
            </a:r>
            <a:r>
              <a:rPr lang="en-US" b="0">
                <a:latin typeface="Calibri" panose="020F0502020204030204" charset="0"/>
                <a:ea typeface="SimSun" panose="02010600030101010101" pitchFamily="2" charset="-122"/>
              </a:rPr>
              <a:t>Lalu klik </a:t>
            </a:r>
            <a:r>
              <a:rPr lang="en-US" b="1">
                <a:latin typeface="Calibri" panose="020F0502020204030204" charset="0"/>
                <a:ea typeface="SimSun" panose="02010600030101010101" pitchFamily="2" charset="-122"/>
              </a:rPr>
              <a:t>Finish.</a:t>
            </a:r>
            <a:endParaRPr lang="en-US"/>
          </a:p>
        </p:txBody>
      </p:sp>
      <p:pic>
        <p:nvPicPr>
          <p:cNvPr id="-2147482607" name="Picture 5"/>
          <p:cNvPicPr>
            <a:picLocks noChangeAspect="1"/>
          </p:cNvPicPr>
          <p:nvPr>
            <p:ph sz="half" idx="1"/>
          </p:nvPr>
        </p:nvPicPr>
        <p:blipFill>
          <a:blip r:embed="rId1"/>
          <a:stretch>
            <a:fillRect/>
          </a:stretch>
        </p:blipFill>
        <p:spPr>
          <a:xfrm>
            <a:off x="2596515" y="1973580"/>
            <a:ext cx="6998970" cy="453580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764665" y="655955"/>
            <a:ext cx="8662670" cy="645160"/>
          </a:xfrm>
          <a:prstGeom prst="rect">
            <a:avLst/>
          </a:prstGeom>
          <a:noFill/>
          <a:ln w="9525">
            <a:noFill/>
          </a:ln>
        </p:spPr>
        <p:txBody>
          <a:bodyPr wrap="square">
            <a:spAutoFit/>
          </a:bodyPr>
          <a:p>
            <a:pPr indent="0"/>
            <a:r>
              <a:rPr lang="en-US" b="0">
                <a:latin typeface="Times New Roman" panose="02020603050405020304" charset="0"/>
                <a:ea typeface="SimSun" panose="02010600030101010101" pitchFamily="2" charset="-122"/>
              </a:rPr>
              <a:t>Setelah selesai proses inisialisasi projek, selanjutnya Klik kanan pada projek lalu pilih </a:t>
            </a:r>
            <a:r>
              <a:rPr lang="en-US" b="1">
                <a:latin typeface="Times New Roman" panose="02020603050405020304" charset="0"/>
                <a:ea typeface="SimSun" panose="02010600030101010101" pitchFamily="2" charset="-122"/>
              </a:rPr>
              <a:t>New &gt; JFrame Form</a:t>
            </a:r>
            <a:endParaRPr lang="en-US"/>
          </a:p>
        </p:txBody>
      </p:sp>
      <p:pic>
        <p:nvPicPr>
          <p:cNvPr id="-2147482606" name="Picture 6"/>
          <p:cNvPicPr>
            <a:picLocks noChangeAspect="1"/>
          </p:cNvPicPr>
          <p:nvPr>
            <p:ph idx="1"/>
          </p:nvPr>
        </p:nvPicPr>
        <p:blipFill>
          <a:blip r:embed="rId1"/>
          <a:stretch>
            <a:fillRect/>
          </a:stretch>
        </p:blipFill>
        <p:spPr>
          <a:xfrm>
            <a:off x="1805940" y="2795270"/>
            <a:ext cx="8580755" cy="178879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605" name="Picture 7"/>
          <p:cNvPicPr>
            <a:picLocks noChangeAspect="1"/>
          </p:cNvPicPr>
          <p:nvPr>
            <p:ph idx="1"/>
          </p:nvPr>
        </p:nvPicPr>
        <p:blipFill>
          <a:blip r:embed="rId1"/>
          <a:stretch>
            <a:fillRect/>
          </a:stretch>
        </p:blipFill>
        <p:spPr>
          <a:xfrm>
            <a:off x="1118870" y="1448435"/>
            <a:ext cx="9954895" cy="5210810"/>
          </a:xfrm>
          <a:prstGeom prst="rect">
            <a:avLst/>
          </a:prstGeom>
          <a:noFill/>
          <a:ln w="9525">
            <a:noFill/>
          </a:ln>
        </p:spPr>
      </p:pic>
      <p:sp>
        <p:nvSpPr>
          <p:cNvPr id="100" name="Text Box 99"/>
          <p:cNvSpPr txBox="1"/>
          <p:nvPr/>
        </p:nvSpPr>
        <p:spPr>
          <a:xfrm>
            <a:off x="1988820" y="402590"/>
            <a:ext cx="8214360" cy="922020"/>
          </a:xfrm>
          <a:prstGeom prst="rect">
            <a:avLst/>
          </a:prstGeom>
          <a:noFill/>
          <a:ln w="9525">
            <a:noFill/>
          </a:ln>
        </p:spPr>
        <p:txBody>
          <a:bodyPr wrap="square">
            <a:spAutoFit/>
          </a:bodyPr>
          <a:p>
            <a:pPr indent="0"/>
            <a:r>
              <a:rPr lang="en-US" b="0">
                <a:latin typeface="Times New Roman" panose="02020603050405020304" charset="0"/>
                <a:ea typeface="SimSun" panose="02010600030101010101" pitchFamily="2" charset="-122"/>
              </a:rPr>
              <a:t>drag masing masing komponen yang akan dibuat ke JFrame yang telah kita buat tadi dan jangan lupa untuk beri nama variable pada setiap komponen supaya mudah untuk mentarget. Sehingga hasilnya seperti ini.</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413510" y="501015"/>
            <a:ext cx="9364980" cy="922020"/>
          </a:xfrm>
          <a:prstGeom prst="rect">
            <a:avLst/>
          </a:prstGeom>
          <a:noFill/>
          <a:ln w="9525">
            <a:noFill/>
          </a:ln>
        </p:spPr>
        <p:txBody>
          <a:bodyPr wrap="square">
            <a:spAutoFit/>
          </a:bodyPr>
          <a:p>
            <a:pPr indent="0"/>
            <a:r>
              <a:rPr lang="en-US" b="0">
                <a:latin typeface="Calibri" panose="020F0502020204030204" charset="0"/>
                <a:ea typeface="SimSun" panose="02010600030101010101" pitchFamily="2" charset="-122"/>
              </a:rPr>
              <a:t>Sebelum mulai coding, kita tambahkan library / JAR MYSQL Connector terlebih dahulu. Caranya klik kanan pada </a:t>
            </a:r>
            <a:r>
              <a:rPr lang="en-US" b="1">
                <a:latin typeface="Calibri" panose="020F0502020204030204" charset="0"/>
                <a:ea typeface="SimSun" panose="02010600030101010101" pitchFamily="2" charset="-122"/>
              </a:rPr>
              <a:t>Library &gt; Add JAR / Folder </a:t>
            </a:r>
            <a:r>
              <a:rPr lang="en-US" b="0">
                <a:latin typeface="Calibri" panose="020F0502020204030204" charset="0"/>
                <a:ea typeface="SimSun" panose="02010600030101010101" pitchFamily="2" charset="-122"/>
              </a:rPr>
              <a:t>lalu pilih file nya, jika belum punya silahkan didownload dulu di internet</a:t>
            </a:r>
            <a:endParaRPr lang="en-US"/>
          </a:p>
        </p:txBody>
      </p:sp>
      <p:pic>
        <p:nvPicPr>
          <p:cNvPr id="-2147482596" name="Picture 9"/>
          <p:cNvPicPr>
            <a:picLocks noChangeAspect="1"/>
          </p:cNvPicPr>
          <p:nvPr>
            <p:ph sz="half" idx="1"/>
          </p:nvPr>
        </p:nvPicPr>
        <p:blipFill>
          <a:blip r:embed="rId1"/>
          <a:stretch>
            <a:fillRect/>
          </a:stretch>
        </p:blipFill>
        <p:spPr>
          <a:xfrm>
            <a:off x="4681220" y="2099310"/>
            <a:ext cx="2828925" cy="1866900"/>
          </a:xfrm>
          <a:prstGeom prst="rect">
            <a:avLst/>
          </a:prstGeom>
          <a:noFill/>
          <a:ln w="9525">
            <a:noFill/>
          </a:ln>
        </p:spPr>
      </p:pic>
      <p:sp>
        <p:nvSpPr>
          <p:cNvPr id="5" name="Text Box 4"/>
          <p:cNvSpPr txBox="1"/>
          <p:nvPr/>
        </p:nvSpPr>
        <p:spPr>
          <a:xfrm>
            <a:off x="1413510" y="4375150"/>
            <a:ext cx="6623050" cy="368300"/>
          </a:xfrm>
          <a:prstGeom prst="rect">
            <a:avLst/>
          </a:prstGeom>
          <a:noFill/>
          <a:ln w="9525">
            <a:noFill/>
          </a:ln>
        </p:spPr>
        <p:txBody>
          <a:bodyPr wrap="square">
            <a:spAutoFit/>
          </a:bodyPr>
          <a:p>
            <a:pPr indent="0"/>
            <a:r>
              <a:rPr lang="en-US" b="0">
                <a:latin typeface="Calibri" panose="020F0502020204030204" charset="0"/>
                <a:ea typeface="SimSun" panose="02010600030101010101" pitchFamily="2" charset="-122"/>
              </a:rPr>
              <a:t>Jika sudah berhasil maka akan terlihat didalam folder library.</a:t>
            </a:r>
            <a:endParaRPr lang="en-US"/>
          </a:p>
        </p:txBody>
      </p:sp>
      <p:pic>
        <p:nvPicPr>
          <p:cNvPr id="-2147482595" name="Picture 10"/>
          <p:cNvPicPr>
            <a:picLocks noChangeAspect="1"/>
          </p:cNvPicPr>
          <p:nvPr>
            <p:ph sz="half" idx="2"/>
          </p:nvPr>
        </p:nvPicPr>
        <p:blipFill>
          <a:blip r:embed="rId2"/>
          <a:stretch>
            <a:fillRect/>
          </a:stretch>
        </p:blipFill>
        <p:spPr>
          <a:xfrm>
            <a:off x="4388485" y="5135880"/>
            <a:ext cx="3905250" cy="41783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118235" y="768985"/>
            <a:ext cx="10253980" cy="645160"/>
          </a:xfrm>
          <a:prstGeom prst="rect">
            <a:avLst/>
          </a:prstGeom>
          <a:noFill/>
          <a:ln w="9525">
            <a:noFill/>
          </a:ln>
        </p:spPr>
        <p:txBody>
          <a:bodyPr wrap="square">
            <a:spAutoFit/>
          </a:bodyPr>
          <a:p>
            <a:pPr indent="0"/>
            <a:r>
              <a:rPr lang="en-US" b="0">
                <a:latin typeface="Times New Roman" panose="02020603050405020304" charset="0"/>
                <a:ea typeface="SimSun" panose="02010600030101010101" pitchFamily="2" charset="-122"/>
              </a:rPr>
              <a:t>Selanjutnya klik </a:t>
            </a:r>
            <a:r>
              <a:rPr lang="en-US" b="1">
                <a:latin typeface="Times New Roman" panose="02020603050405020304" charset="0"/>
                <a:ea typeface="SimSun" panose="02010600030101010101" pitchFamily="2" charset="-122"/>
              </a:rPr>
              <a:t>Source </a:t>
            </a:r>
            <a:r>
              <a:rPr lang="en-US" b="0">
                <a:latin typeface="Times New Roman" panose="02020603050405020304" charset="0"/>
                <a:ea typeface="SimSun" panose="02010600030101010101" pitchFamily="2" charset="-122"/>
              </a:rPr>
              <a:t>untuk mulai coding. Lalu yang pertama kita lalukan adalah mengimport hal-hal yang dibutuhkan. Ketikkan sperti dibawah ini.</a:t>
            </a:r>
            <a:endParaRPr lang="en-US"/>
          </a:p>
        </p:txBody>
      </p:sp>
      <p:pic>
        <p:nvPicPr>
          <p:cNvPr id="-2147482604" name="Picture 12" descr="20-06_27-December-2020_668x366"/>
          <p:cNvPicPr>
            <a:picLocks noChangeAspect="1"/>
          </p:cNvPicPr>
          <p:nvPr>
            <p:ph sz="half" idx="1"/>
          </p:nvPr>
        </p:nvPicPr>
        <p:blipFill>
          <a:blip r:embed="rId1"/>
          <a:stretch>
            <a:fillRect/>
          </a:stretch>
        </p:blipFill>
        <p:spPr>
          <a:xfrm>
            <a:off x="2336800" y="1667510"/>
            <a:ext cx="7518400" cy="411924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877060" y="792480"/>
            <a:ext cx="8437880" cy="368300"/>
          </a:xfrm>
          <a:prstGeom prst="rect">
            <a:avLst/>
          </a:prstGeom>
          <a:noFill/>
          <a:ln w="9525">
            <a:noFill/>
          </a:ln>
        </p:spPr>
        <p:txBody>
          <a:bodyPr wrap="square">
            <a:spAutoFit/>
          </a:bodyPr>
          <a:p>
            <a:pPr indent="0"/>
            <a:r>
              <a:rPr lang="en-US" b="0">
                <a:latin typeface="Times New Roman" panose="02020603050405020304" charset="0"/>
                <a:ea typeface="SimSun" panose="02010600030101010101" pitchFamily="2" charset="-122"/>
              </a:rPr>
              <a:t>Lalu kita buat method untuk update table ketika setiap ada perubahan pada database.</a:t>
            </a:r>
            <a:endParaRPr lang="en-US"/>
          </a:p>
        </p:txBody>
      </p:sp>
      <p:pic>
        <p:nvPicPr>
          <p:cNvPr id="-2147482603" name="Picture 13" descr="20-07_27-December-2020_606x489"/>
          <p:cNvPicPr>
            <a:picLocks noChangeAspect="1"/>
          </p:cNvPicPr>
          <p:nvPr>
            <p:ph sz="half" idx="1"/>
          </p:nvPr>
        </p:nvPicPr>
        <p:blipFill>
          <a:blip r:embed="rId1"/>
          <a:stretch>
            <a:fillRect/>
          </a:stretch>
        </p:blipFill>
        <p:spPr>
          <a:xfrm>
            <a:off x="2919730" y="1437640"/>
            <a:ext cx="6352540" cy="512572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Latar Belakang Masalah</a:t>
            </a:r>
            <a:endParaRPr lang="en-GB" altLang="en-US"/>
          </a:p>
        </p:txBody>
      </p:sp>
      <p:sp>
        <p:nvSpPr>
          <p:cNvPr id="3" name="Content Placeholder 2"/>
          <p:cNvSpPr>
            <a:spLocks noGrp="1"/>
          </p:cNvSpPr>
          <p:nvPr>
            <p:ph idx="1"/>
          </p:nvPr>
        </p:nvSpPr>
        <p:spPr>
          <a:xfrm>
            <a:off x="838200" y="1825625"/>
            <a:ext cx="10515600" cy="1892300"/>
          </a:xfrm>
        </p:spPr>
        <p:txBody>
          <a:bodyPr>
            <a:normAutofit fontScale="70000"/>
          </a:bodyPr>
          <a:p>
            <a:pPr marL="0" indent="0">
              <a:buNone/>
            </a:pPr>
            <a:r>
              <a:rPr lang="en-GB" altLang="en-US"/>
              <a:t>freelance atau tenaga lepas adalah seseorang yang bekerja sendiri, tidak terikat jam kerja, dan biasanya memiliki keahlian tertentu. karena freelance merupakan pekerjaan yang tidak terikat jam kerja jadi terkadang freelancer bekerja bisa bekerja lebih lama dari waktu biasanya. Lalu dalam mengelola catatan projek-projek yang diberikan klien beberapa freelancer masih mengorganisir projek pesanan pesanan kliennya dengan cara manual alhasil menjadi terbengkalai pengorganisirannya.</a:t>
            </a:r>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2287270" y="255270"/>
            <a:ext cx="7617460" cy="368300"/>
          </a:xfrm>
          <a:prstGeom prst="rect">
            <a:avLst/>
          </a:prstGeom>
          <a:noFill/>
          <a:ln w="9525">
            <a:noFill/>
          </a:ln>
        </p:spPr>
        <p:txBody>
          <a:bodyPr wrap="square">
            <a:spAutoFit/>
          </a:bodyPr>
          <a:p>
            <a:pPr indent="0"/>
            <a:r>
              <a:rPr lang="en-US" b="0">
                <a:latin typeface="Times New Roman" panose="02020603050405020304" charset="0"/>
                <a:ea typeface="SimSun" panose="02010600030101010101" pitchFamily="2" charset="-122"/>
              </a:rPr>
              <a:t>Kemudian double klik pada Tombol </a:t>
            </a:r>
            <a:r>
              <a:rPr lang="en-US" b="1">
                <a:latin typeface="Times New Roman" panose="02020603050405020304" charset="0"/>
                <a:ea typeface="SimSun" panose="02010600030101010101" pitchFamily="2" charset="-122"/>
              </a:rPr>
              <a:t>ADD </a:t>
            </a:r>
            <a:r>
              <a:rPr lang="en-US" b="0">
                <a:latin typeface="Times New Roman" panose="02020603050405020304" charset="0"/>
                <a:ea typeface="SimSun" panose="02010600030101010101" pitchFamily="2" charset="-122"/>
              </a:rPr>
              <a:t>masukkan kode berikut.</a:t>
            </a:r>
            <a:endParaRPr lang="en-US"/>
          </a:p>
        </p:txBody>
      </p:sp>
      <p:pic>
        <p:nvPicPr>
          <p:cNvPr id="5" name="Picture 4"/>
          <p:cNvPicPr/>
          <p:nvPr/>
        </p:nvPicPr>
        <p:blipFill>
          <a:blip r:embed="rId1"/>
          <a:stretch>
            <a:fillRect/>
          </a:stretch>
        </p:blipFill>
        <p:spPr>
          <a:xfrm>
            <a:off x="2823210" y="1576705"/>
            <a:ext cx="6545580" cy="5281295"/>
          </a:xfrm>
          <a:prstGeom prst="rect">
            <a:avLst/>
          </a:prstGeom>
          <a:noFill/>
          <a:ln w="9525">
            <a:noFill/>
          </a:ln>
        </p:spPr>
      </p:pic>
      <p:pic>
        <p:nvPicPr>
          <p:cNvPr id="6" name="Picture 24" descr="20-11_27-December-2020_1061x450_"/>
          <p:cNvPicPr>
            <a:picLocks noChangeAspect="1"/>
          </p:cNvPicPr>
          <p:nvPr>
            <p:ph sz="half" idx="2"/>
          </p:nvPr>
        </p:nvPicPr>
        <p:blipFill>
          <a:blip r:embed="rId2"/>
          <a:srcRect l="-793" t="89989" r="66586"/>
          <a:stretch>
            <a:fillRect/>
          </a:stretch>
        </p:blipFill>
        <p:spPr>
          <a:xfrm>
            <a:off x="3640455" y="783590"/>
            <a:ext cx="4911090" cy="6096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Text Box 100"/>
          <p:cNvSpPr txBox="1"/>
          <p:nvPr/>
        </p:nvSpPr>
        <p:spPr>
          <a:xfrm>
            <a:off x="3556000" y="681990"/>
            <a:ext cx="5080000" cy="368300"/>
          </a:xfrm>
          <a:prstGeom prst="rect">
            <a:avLst/>
          </a:prstGeom>
          <a:noFill/>
          <a:ln w="9525">
            <a:noFill/>
          </a:ln>
        </p:spPr>
        <p:txBody>
          <a:bodyPr>
            <a:spAutoFit/>
          </a:bodyPr>
          <a:p>
            <a:pPr indent="0"/>
            <a:r>
              <a:rPr lang="en-US" b="0">
                <a:latin typeface="Times New Roman" panose="02020603050405020304" charset="0"/>
                <a:ea typeface="SimSun" panose="02010600030101010101" pitchFamily="2" charset="-122"/>
              </a:rPr>
              <a:t>Klik kanan pada tabel lalu masukkan kode berikut.</a:t>
            </a:r>
            <a:endParaRPr lang="en-US"/>
          </a:p>
        </p:txBody>
      </p:sp>
      <p:pic>
        <p:nvPicPr>
          <p:cNvPr id="-2147482600" name="Picture 8"/>
          <p:cNvPicPr>
            <a:picLocks noChangeAspect="1"/>
          </p:cNvPicPr>
          <p:nvPr>
            <p:ph sz="half" idx="1"/>
          </p:nvPr>
        </p:nvPicPr>
        <p:blipFill>
          <a:blip r:embed="rId1"/>
          <a:stretch>
            <a:fillRect/>
          </a:stretch>
        </p:blipFill>
        <p:spPr>
          <a:xfrm>
            <a:off x="838200" y="2672715"/>
            <a:ext cx="5181600" cy="2656840"/>
          </a:xfrm>
          <a:prstGeom prst="rect">
            <a:avLst/>
          </a:prstGeom>
          <a:noFill/>
          <a:ln w="9525">
            <a:noFill/>
          </a:ln>
        </p:spPr>
      </p:pic>
      <p:pic>
        <p:nvPicPr>
          <p:cNvPr id="-2147482601" name="Picture 16" descr="20-07_27-December-2020_572x201"/>
          <p:cNvPicPr>
            <a:picLocks noChangeAspect="1"/>
          </p:cNvPicPr>
          <p:nvPr>
            <p:ph sz="half" idx="2"/>
          </p:nvPr>
        </p:nvPicPr>
        <p:blipFill>
          <a:blip r:embed="rId2"/>
          <a:stretch>
            <a:fillRect/>
          </a:stretch>
        </p:blipFill>
        <p:spPr>
          <a:xfrm>
            <a:off x="6172200" y="3090545"/>
            <a:ext cx="5181600" cy="182054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Text Box 100"/>
          <p:cNvSpPr txBox="1"/>
          <p:nvPr/>
        </p:nvSpPr>
        <p:spPr>
          <a:xfrm>
            <a:off x="1665605" y="183515"/>
            <a:ext cx="8860790" cy="368300"/>
          </a:xfrm>
          <a:prstGeom prst="rect">
            <a:avLst/>
          </a:prstGeom>
          <a:noFill/>
          <a:ln w="9525">
            <a:noFill/>
          </a:ln>
        </p:spPr>
        <p:txBody>
          <a:bodyPr wrap="square">
            <a:spAutoFit/>
          </a:bodyPr>
          <a:p>
            <a:pPr indent="0"/>
            <a:r>
              <a:rPr lang="en-US" b="0">
                <a:latin typeface="Times New Roman" panose="02020603050405020304" charset="0"/>
                <a:ea typeface="SimSun" panose="02010600030101010101" pitchFamily="2" charset="-122"/>
              </a:rPr>
              <a:t>Double Klik pada Tombol </a:t>
            </a:r>
            <a:r>
              <a:rPr lang="en-US" b="1">
                <a:latin typeface="Times New Roman" panose="02020603050405020304" charset="0"/>
                <a:ea typeface="SimSun" panose="02010600030101010101" pitchFamily="2" charset="-122"/>
              </a:rPr>
              <a:t>EDIT </a:t>
            </a:r>
            <a:r>
              <a:rPr lang="en-US" b="0">
                <a:latin typeface="Times New Roman" panose="02020603050405020304" charset="0"/>
                <a:ea typeface="SimSun" panose="02010600030101010101" pitchFamily="2" charset="-122"/>
              </a:rPr>
              <a:t>kemudian masukkan kode berikut</a:t>
            </a:r>
            <a:endParaRPr lang="en-US"/>
          </a:p>
        </p:txBody>
      </p:sp>
      <p:pic>
        <p:nvPicPr>
          <p:cNvPr id="-2147482599" name="Picture 18" descr="20-07_27-December-2020_822x629"/>
          <p:cNvPicPr>
            <a:picLocks noChangeAspect="1"/>
          </p:cNvPicPr>
          <p:nvPr>
            <p:ph idx="1"/>
          </p:nvPr>
        </p:nvPicPr>
        <p:blipFill>
          <a:blip r:embed="rId1"/>
          <a:stretch>
            <a:fillRect/>
          </a:stretch>
        </p:blipFill>
        <p:spPr>
          <a:xfrm>
            <a:off x="2755265" y="1592580"/>
            <a:ext cx="6681470" cy="5113020"/>
          </a:xfrm>
          <a:prstGeom prst="rect">
            <a:avLst/>
          </a:prstGeom>
          <a:noFill/>
          <a:ln w="9525">
            <a:noFill/>
          </a:ln>
        </p:spPr>
      </p:pic>
      <p:pic>
        <p:nvPicPr>
          <p:cNvPr id="6" name="Picture 24" descr="20-11_27-December-2020_1061x450_"/>
          <p:cNvPicPr>
            <a:picLocks noChangeAspect="1"/>
          </p:cNvPicPr>
          <p:nvPr>
            <p:ph sz="half" idx="2"/>
          </p:nvPr>
        </p:nvPicPr>
        <p:blipFill>
          <a:blip r:embed="rId2"/>
          <a:srcRect l="-793" t="89989" r="66586"/>
          <a:stretch>
            <a:fillRect/>
          </a:stretch>
        </p:blipFill>
        <p:spPr>
          <a:xfrm>
            <a:off x="2755265" y="691515"/>
            <a:ext cx="6127115" cy="76073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Text Box 100"/>
          <p:cNvSpPr txBox="1"/>
          <p:nvPr/>
        </p:nvSpPr>
        <p:spPr>
          <a:xfrm>
            <a:off x="2188210" y="247015"/>
            <a:ext cx="7815580" cy="368300"/>
          </a:xfrm>
          <a:prstGeom prst="rect">
            <a:avLst/>
          </a:prstGeom>
          <a:noFill/>
          <a:ln w="9525">
            <a:noFill/>
          </a:ln>
        </p:spPr>
        <p:txBody>
          <a:bodyPr wrap="square">
            <a:spAutoFit/>
          </a:bodyPr>
          <a:p>
            <a:pPr indent="0"/>
            <a:r>
              <a:rPr lang="en-US" b="0">
                <a:latin typeface="Calibri" panose="020F0502020204030204" charset="0"/>
                <a:ea typeface="SimSun" panose="02010600030101010101" pitchFamily="2" charset="-122"/>
              </a:rPr>
              <a:t>Double klik pada tombol </a:t>
            </a:r>
            <a:r>
              <a:rPr lang="en-US" b="1">
                <a:latin typeface="Calibri" panose="020F0502020204030204" charset="0"/>
                <a:ea typeface="SimSun" panose="02010600030101010101" pitchFamily="2" charset="-122"/>
              </a:rPr>
              <a:t>DELETE </a:t>
            </a:r>
            <a:r>
              <a:rPr lang="en-US" b="0">
                <a:latin typeface="Calibri" panose="020F0502020204030204" charset="0"/>
                <a:ea typeface="SimSun" panose="02010600030101010101" pitchFamily="2" charset="-122"/>
              </a:rPr>
              <a:t>lalu masukkan kode berikut.</a:t>
            </a:r>
            <a:endParaRPr lang="en-US"/>
          </a:p>
        </p:txBody>
      </p:sp>
      <p:pic>
        <p:nvPicPr>
          <p:cNvPr id="-2147482598" name="Picture 19" descr="20-08_27-December-2020_944x548"/>
          <p:cNvPicPr>
            <a:picLocks noChangeAspect="1"/>
          </p:cNvPicPr>
          <p:nvPr>
            <p:ph idx="1"/>
          </p:nvPr>
        </p:nvPicPr>
        <p:blipFill>
          <a:blip r:embed="rId1"/>
          <a:stretch>
            <a:fillRect/>
          </a:stretch>
        </p:blipFill>
        <p:spPr>
          <a:xfrm>
            <a:off x="1788795" y="1704975"/>
            <a:ext cx="8615045" cy="5001895"/>
          </a:xfrm>
          <a:prstGeom prst="rect">
            <a:avLst/>
          </a:prstGeom>
          <a:noFill/>
          <a:ln w="9525">
            <a:noFill/>
          </a:ln>
        </p:spPr>
      </p:pic>
      <p:pic>
        <p:nvPicPr>
          <p:cNvPr id="6" name="Picture 24" descr="20-11_27-December-2020_1061x450_"/>
          <p:cNvPicPr>
            <a:picLocks noChangeAspect="1"/>
          </p:cNvPicPr>
          <p:nvPr>
            <p:ph sz="half" idx="2"/>
          </p:nvPr>
        </p:nvPicPr>
        <p:blipFill>
          <a:blip r:embed="rId2"/>
          <a:srcRect l="-793" t="89989" r="66586"/>
          <a:stretch>
            <a:fillRect/>
          </a:stretch>
        </p:blipFill>
        <p:spPr>
          <a:xfrm>
            <a:off x="2463800" y="714375"/>
            <a:ext cx="7074535" cy="87820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Text Box 100"/>
          <p:cNvSpPr txBox="1"/>
          <p:nvPr/>
        </p:nvSpPr>
        <p:spPr>
          <a:xfrm>
            <a:off x="2710180" y="643255"/>
            <a:ext cx="6771640" cy="368300"/>
          </a:xfrm>
          <a:prstGeom prst="rect">
            <a:avLst/>
          </a:prstGeom>
          <a:noFill/>
          <a:ln w="9525">
            <a:noFill/>
          </a:ln>
        </p:spPr>
        <p:txBody>
          <a:bodyPr wrap="square">
            <a:spAutoFit/>
          </a:bodyPr>
          <a:p>
            <a:pPr indent="0"/>
            <a:r>
              <a:rPr lang="en-US" b="0">
                <a:latin typeface="Calibri" panose="020F0502020204030204" charset="0"/>
                <a:ea typeface="SimSun" panose="02010600030101010101" pitchFamily="2" charset="-122"/>
              </a:rPr>
              <a:t>Double klik pada tombol </a:t>
            </a:r>
            <a:r>
              <a:rPr lang="en-US" b="1">
                <a:latin typeface="Calibri" panose="020F0502020204030204" charset="0"/>
                <a:ea typeface="SimSun" panose="02010600030101010101" pitchFamily="2" charset="-122"/>
              </a:rPr>
              <a:t>RESET </a:t>
            </a:r>
            <a:r>
              <a:rPr lang="en-US" b="0">
                <a:latin typeface="Calibri" panose="020F0502020204030204" charset="0"/>
                <a:ea typeface="SimSun" panose="02010600030101010101" pitchFamily="2" charset="-122"/>
              </a:rPr>
              <a:t>lalu masukkan kode berikut.</a:t>
            </a:r>
            <a:endParaRPr lang="en-US"/>
          </a:p>
        </p:txBody>
      </p:sp>
      <p:pic>
        <p:nvPicPr>
          <p:cNvPr id="-2147482597" name="Picture 20" descr="20-08_27-December-2020_556x192"/>
          <p:cNvPicPr>
            <a:picLocks noChangeAspect="1"/>
          </p:cNvPicPr>
          <p:nvPr>
            <p:ph idx="1"/>
          </p:nvPr>
        </p:nvPicPr>
        <p:blipFill>
          <a:blip r:embed="rId1"/>
          <a:stretch>
            <a:fillRect/>
          </a:stretch>
        </p:blipFill>
        <p:spPr>
          <a:xfrm>
            <a:off x="2575560" y="3660775"/>
            <a:ext cx="6738620" cy="2327275"/>
          </a:xfrm>
          <a:prstGeom prst="rect">
            <a:avLst/>
          </a:prstGeom>
          <a:noFill/>
          <a:ln w="9525">
            <a:noFill/>
          </a:ln>
        </p:spPr>
      </p:pic>
      <p:pic>
        <p:nvPicPr>
          <p:cNvPr id="6" name="Picture 24" descr="20-11_27-December-2020_1061x450_"/>
          <p:cNvPicPr>
            <a:picLocks noChangeAspect="1"/>
          </p:cNvPicPr>
          <p:nvPr>
            <p:ph sz="half" idx="2"/>
          </p:nvPr>
        </p:nvPicPr>
        <p:blipFill>
          <a:blip r:embed="rId2"/>
          <a:srcRect l="-793" t="83055" r="66586"/>
          <a:stretch>
            <a:fillRect/>
          </a:stretch>
        </p:blipFill>
        <p:spPr>
          <a:xfrm>
            <a:off x="2407285" y="1683385"/>
            <a:ext cx="7074535" cy="148653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Text Box 100"/>
          <p:cNvSpPr txBox="1"/>
          <p:nvPr/>
        </p:nvSpPr>
        <p:spPr>
          <a:xfrm>
            <a:off x="297180" y="419100"/>
            <a:ext cx="11548110" cy="922020"/>
          </a:xfrm>
          <a:prstGeom prst="rect">
            <a:avLst/>
          </a:prstGeom>
          <a:noFill/>
          <a:ln w="9525">
            <a:noFill/>
          </a:ln>
        </p:spPr>
        <p:txBody>
          <a:bodyPr wrap="square">
            <a:spAutoFit/>
          </a:bodyPr>
          <a:p>
            <a:pPr indent="0"/>
            <a:r>
              <a:rPr lang="en-US" b="0">
                <a:latin typeface="Calibri" panose="020F0502020204030204" charset="0"/>
                <a:ea typeface="SimSun" panose="02010600030101010101" pitchFamily="2" charset="-122"/>
              </a:rPr>
              <a:t>Jika semua kode telah selesai dimasukkan. Silahkan </a:t>
            </a:r>
            <a:r>
              <a:rPr lang="en-US" b="1">
                <a:latin typeface="Calibri" panose="020F0502020204030204" charset="0"/>
                <a:ea typeface="SimSun" panose="02010600030101010101" pitchFamily="2" charset="-122"/>
              </a:rPr>
              <a:t>run &amp; build / Shift + F11 </a:t>
            </a:r>
            <a:r>
              <a:rPr lang="en-US" b="0">
                <a:latin typeface="Calibri" panose="020F0502020204030204" charset="0"/>
                <a:ea typeface="SimSun" panose="02010600030101010101" pitchFamily="2" charset="-122"/>
              </a:rPr>
              <a:t>kemudian </a:t>
            </a:r>
            <a:r>
              <a:rPr lang="en-US" b="1">
                <a:latin typeface="Calibri" panose="020F0502020204030204" charset="0"/>
                <a:ea typeface="SimSun" panose="02010600030101010101" pitchFamily="2" charset="-122"/>
              </a:rPr>
              <a:t>Run / F6.</a:t>
            </a:r>
            <a:endParaRPr lang="en-US" b="1">
              <a:latin typeface="Calibri" panose="020F0502020204030204" charset="0"/>
              <a:ea typeface="SimSun" panose="02010600030101010101" pitchFamily="2" charset="-122"/>
            </a:endParaRPr>
          </a:p>
          <a:p>
            <a:pPr indent="0"/>
            <a:endParaRPr lang="en-US" b="1">
              <a:latin typeface="Calibri" panose="020F0502020204030204" charset="0"/>
              <a:ea typeface="SimSun" panose="02010600030101010101" pitchFamily="2" charset="-122"/>
            </a:endParaRPr>
          </a:p>
          <a:p>
            <a:pPr indent="0"/>
            <a:r>
              <a:rPr lang="en-US"/>
              <a:t>Jika build dan run nya berhasil akan muncul Jendela aplikasi dan output seperti ini. Dan aplikasi pun siap digunakan.</a:t>
            </a:r>
            <a:endParaRPr lang="en-US"/>
          </a:p>
        </p:txBody>
      </p:sp>
      <p:pic>
        <p:nvPicPr>
          <p:cNvPr id="-2147482594" name="Picture 23" descr="20-11_27-December-2020_481x136"/>
          <p:cNvPicPr>
            <a:picLocks noChangeAspect="1"/>
          </p:cNvPicPr>
          <p:nvPr>
            <p:ph sz="half" idx="1"/>
          </p:nvPr>
        </p:nvPicPr>
        <p:blipFill>
          <a:blip r:embed="rId1"/>
          <a:stretch>
            <a:fillRect/>
          </a:stretch>
        </p:blipFill>
        <p:spPr>
          <a:xfrm>
            <a:off x="297180" y="1341120"/>
            <a:ext cx="4581525" cy="1295400"/>
          </a:xfrm>
          <a:prstGeom prst="rect">
            <a:avLst/>
          </a:prstGeom>
          <a:noFill/>
          <a:ln w="9525">
            <a:noFill/>
          </a:ln>
        </p:spPr>
      </p:pic>
      <p:pic>
        <p:nvPicPr>
          <p:cNvPr id="-2147482593" name="Picture 24" descr="20-11_27-December-2020_1061x450_"/>
          <p:cNvPicPr>
            <a:picLocks noChangeAspect="1"/>
          </p:cNvPicPr>
          <p:nvPr>
            <p:ph sz="half" idx="2"/>
          </p:nvPr>
        </p:nvPicPr>
        <p:blipFill>
          <a:blip r:embed="rId2"/>
          <a:stretch>
            <a:fillRect/>
          </a:stretch>
        </p:blipFill>
        <p:spPr>
          <a:xfrm>
            <a:off x="1626870" y="2835910"/>
            <a:ext cx="8888095" cy="376999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TERIMA KASIH</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Alasan dan Tujuan</a:t>
            </a:r>
            <a:endParaRPr lang="en-US"/>
          </a:p>
        </p:txBody>
      </p:sp>
      <p:sp>
        <p:nvSpPr>
          <p:cNvPr id="3" name="Content Placeholder 2"/>
          <p:cNvSpPr>
            <a:spLocks noGrp="1"/>
          </p:cNvSpPr>
          <p:nvPr>
            <p:ph idx="1"/>
          </p:nvPr>
        </p:nvSpPr>
        <p:spPr>
          <a:xfrm>
            <a:off x="838200" y="1825625"/>
            <a:ext cx="10515600" cy="1395730"/>
          </a:xfrm>
        </p:spPr>
        <p:txBody>
          <a:bodyPr/>
          <a:p>
            <a:pPr marL="0" indent="0" algn="ctr">
              <a:buNone/>
            </a:pPr>
            <a:r>
              <a:rPr lang="en-US"/>
              <a:t>Aplikasi ini dibuat untuk mengorganisir dan mencatat projek projek freelance dari klien. Tujuannya supaya freelancer dapat lebih baik mengatur projek yang telah klien pesankan atau berikan.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Bahan dan Tools</a:t>
            </a:r>
            <a:endParaRPr lang="en-US"/>
          </a:p>
        </p:txBody>
      </p:sp>
      <p:sp>
        <p:nvSpPr>
          <p:cNvPr id="3" name="Content Placeholder 2"/>
          <p:cNvSpPr>
            <a:spLocks noGrp="1"/>
          </p:cNvSpPr>
          <p:nvPr>
            <p:ph idx="1"/>
          </p:nvPr>
        </p:nvSpPr>
        <p:spPr>
          <a:xfrm>
            <a:off x="838200" y="1825625"/>
            <a:ext cx="10515600" cy="2331085"/>
          </a:xfrm>
        </p:spPr>
        <p:txBody>
          <a:bodyPr/>
          <a:p>
            <a:r>
              <a:rPr lang="en-US"/>
              <a:t>XAMPP(PhpMyadmin, Apache / Web Server, MySQL / MariaDB)</a:t>
            </a:r>
            <a:endParaRPr lang="en-US"/>
          </a:p>
          <a:p>
            <a:r>
              <a:rPr lang="en-US"/>
              <a:t>NetBeans 8.2 (Java)</a:t>
            </a:r>
            <a:endParaRPr lang="en-US"/>
          </a:p>
          <a:p>
            <a:r>
              <a:rPr lang="en-US"/>
              <a:t>MySQL Driver (jdbc)</a:t>
            </a:r>
            <a:endParaRPr lang="en-US"/>
          </a:p>
          <a:p>
            <a:r>
              <a:rPr lang="en-US"/>
              <a:t>Google Chrome (Browser)</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Proses Pembuatan / Pengembangan</a:t>
            </a:r>
            <a:endParaRPr lang="en-US"/>
          </a:p>
        </p:txBody>
      </p:sp>
      <p:pic>
        <p:nvPicPr>
          <p:cNvPr id="4" name="Content Placeholder 3" descr="20-11_27-December-2020_1061x450_"/>
          <p:cNvPicPr>
            <a:picLocks noChangeAspect="1"/>
          </p:cNvPicPr>
          <p:nvPr>
            <p:ph idx="1"/>
          </p:nvPr>
        </p:nvPicPr>
        <p:blipFill>
          <a:blip r:embed="rId1"/>
          <a:stretch>
            <a:fillRect/>
          </a:stretch>
        </p:blipFill>
        <p:spPr>
          <a:xfrm>
            <a:off x="1042670" y="1858010"/>
            <a:ext cx="10106025" cy="4286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Komponen komponen yang dibutuhkan</a:t>
            </a:r>
            <a:endParaRPr lang="en-US"/>
          </a:p>
        </p:txBody>
      </p:sp>
      <p:sp>
        <p:nvSpPr>
          <p:cNvPr id="3" name="Content Placeholder 2"/>
          <p:cNvSpPr>
            <a:spLocks noGrp="1"/>
          </p:cNvSpPr>
          <p:nvPr>
            <p:ph idx="1"/>
          </p:nvPr>
        </p:nvSpPr>
        <p:spPr>
          <a:xfrm>
            <a:off x="838200" y="1825625"/>
            <a:ext cx="10515600" cy="2252980"/>
          </a:xfrm>
        </p:spPr>
        <p:txBody>
          <a:bodyPr>
            <a:normAutofit lnSpcReduction="20000"/>
          </a:bodyPr>
          <a:p>
            <a:r>
              <a:rPr lang="en-US"/>
              <a:t>1 JFrame</a:t>
            </a:r>
            <a:endParaRPr lang="en-US"/>
          </a:p>
          <a:p>
            <a:r>
              <a:rPr lang="en-US"/>
              <a:t>6 TextBox</a:t>
            </a:r>
            <a:endParaRPr lang="en-US"/>
          </a:p>
          <a:p>
            <a:r>
              <a:rPr lang="en-US"/>
              <a:t>6 Label</a:t>
            </a:r>
            <a:endParaRPr lang="en-US"/>
          </a:p>
          <a:p>
            <a:r>
              <a:rPr lang="en-US"/>
              <a:t>4 Button</a:t>
            </a:r>
            <a:endParaRPr lang="en-US"/>
          </a:p>
          <a:p>
            <a:r>
              <a:rPr lang="en-US"/>
              <a:t>1 Tabel</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Variabel Variabel (NetBeans)</a:t>
            </a:r>
            <a:endParaRPr lang="en-US"/>
          </a:p>
        </p:txBody>
      </p:sp>
      <p:graphicFrame>
        <p:nvGraphicFramePr>
          <p:cNvPr id="4" name="Content Placeholder 3"/>
          <p:cNvGraphicFramePr/>
          <p:nvPr>
            <p:ph idx="1"/>
          </p:nvPr>
        </p:nvGraphicFramePr>
        <p:xfrm>
          <a:off x="2941320" y="2095500"/>
          <a:ext cx="6309360" cy="2667000"/>
        </p:xfrm>
        <a:graphic>
          <a:graphicData uri="http://schemas.openxmlformats.org/drawingml/2006/table">
            <a:tbl>
              <a:tblPr firstRow="1" bandRow="1">
                <a:tableStyleId>{5C22544A-7EE6-4342-B048-85BDC9FD1C3A}</a:tableStyleId>
              </a:tblPr>
              <a:tblGrid>
                <a:gridCol w="2103120"/>
                <a:gridCol w="2103120"/>
                <a:gridCol w="2103120"/>
              </a:tblGrid>
              <a:tr h="381000">
                <a:tc>
                  <a:txBody>
                    <a:bodyPr/>
                    <a:p>
                      <a:pPr algn="ctr">
                        <a:buNone/>
                      </a:pPr>
                      <a:r>
                        <a:rPr lang="en-US"/>
                        <a:t>TextBox</a:t>
                      </a:r>
                      <a:endParaRPr lang="en-US"/>
                    </a:p>
                  </a:txBody>
                  <a:tcPr/>
                </a:tc>
                <a:tc>
                  <a:txBody>
                    <a:bodyPr/>
                    <a:p>
                      <a:pPr algn="ctr">
                        <a:buNone/>
                      </a:pPr>
                      <a:r>
                        <a:rPr lang="en-US"/>
                        <a:t>Tabel</a:t>
                      </a:r>
                      <a:endParaRPr lang="en-US"/>
                    </a:p>
                  </a:txBody>
                  <a:tcPr/>
                </a:tc>
                <a:tc>
                  <a:txBody>
                    <a:bodyPr/>
                    <a:p>
                      <a:pPr algn="ctr">
                        <a:buNone/>
                      </a:pPr>
                      <a:r>
                        <a:rPr lang="en-US"/>
                        <a:t>Button</a:t>
                      </a:r>
                      <a:endParaRPr lang="en-US"/>
                    </a:p>
                  </a:txBody>
                  <a:tcPr/>
                </a:tc>
              </a:tr>
              <a:tr h="381000">
                <a:tc>
                  <a:txBody>
                    <a:bodyPr/>
                    <a:p>
                      <a:pPr algn="ctr">
                        <a:buNone/>
                      </a:pPr>
                      <a:r>
                        <a:rPr lang="en-US"/>
                        <a:t>txtid</a:t>
                      </a:r>
                      <a:endParaRPr lang="en-US"/>
                    </a:p>
                  </a:txBody>
                  <a:tcPr/>
                </a:tc>
                <a:tc>
                  <a:txBody>
                    <a:bodyPr/>
                    <a:p>
                      <a:pPr algn="ctr">
                        <a:buNone/>
                      </a:pPr>
                      <a:r>
                        <a:rPr lang="en-US"/>
                        <a:t>jTable1</a:t>
                      </a:r>
                      <a:endParaRPr lang="en-US"/>
                    </a:p>
                  </a:txBody>
                  <a:tcPr/>
                </a:tc>
                <a:tc>
                  <a:txBody>
                    <a:bodyPr/>
                    <a:p>
                      <a:pPr algn="ctr">
                        <a:buNone/>
                      </a:pPr>
                      <a:r>
                        <a:rPr lang="en-US"/>
                        <a:t>btnAdd</a:t>
                      </a:r>
                      <a:endParaRPr lang="en-US"/>
                    </a:p>
                  </a:txBody>
                  <a:tcPr/>
                </a:tc>
              </a:tr>
              <a:tr h="381000">
                <a:tc>
                  <a:txBody>
                    <a:bodyPr/>
                    <a:p>
                      <a:pPr algn="ctr">
                        <a:buNone/>
                      </a:pPr>
                      <a:r>
                        <a:rPr lang="en-US"/>
                        <a:t>txtnama</a:t>
                      </a:r>
                      <a:endParaRPr lang="en-US"/>
                    </a:p>
                  </a:txBody>
                  <a:tcPr/>
                </a:tc>
                <a:tc>
                  <a:txBody>
                    <a:bodyPr/>
                    <a:p>
                      <a:pPr algn="ctr">
                        <a:buNone/>
                      </a:pPr>
                      <a:endParaRPr lang="en-US"/>
                    </a:p>
                  </a:txBody>
                  <a:tcPr/>
                </a:tc>
                <a:tc>
                  <a:txBody>
                    <a:bodyPr/>
                    <a:p>
                      <a:pPr algn="ctr">
                        <a:buNone/>
                      </a:pPr>
                      <a:r>
                        <a:rPr lang="en-US"/>
                        <a:t>btnEdit</a:t>
                      </a:r>
                      <a:endParaRPr lang="en-US"/>
                    </a:p>
                  </a:txBody>
                  <a:tcPr/>
                </a:tc>
              </a:tr>
              <a:tr h="381000">
                <a:tc>
                  <a:txBody>
                    <a:bodyPr/>
                    <a:p>
                      <a:pPr algn="ctr">
                        <a:buNone/>
                      </a:pPr>
                      <a:r>
                        <a:rPr lang="en-US"/>
                        <a:t>txtalamat</a:t>
                      </a:r>
                      <a:endParaRPr lang="en-US"/>
                    </a:p>
                  </a:txBody>
                  <a:tcPr/>
                </a:tc>
                <a:tc>
                  <a:txBody>
                    <a:bodyPr/>
                    <a:p>
                      <a:pPr algn="ctr">
                        <a:buNone/>
                      </a:pPr>
                      <a:endParaRPr lang="en-US"/>
                    </a:p>
                  </a:txBody>
                  <a:tcPr/>
                </a:tc>
                <a:tc>
                  <a:txBody>
                    <a:bodyPr/>
                    <a:p>
                      <a:pPr algn="ctr">
                        <a:buNone/>
                      </a:pPr>
                      <a:r>
                        <a:rPr lang="en-US"/>
                        <a:t>btnDelete</a:t>
                      </a:r>
                      <a:endParaRPr lang="en-US"/>
                    </a:p>
                  </a:txBody>
                  <a:tcPr/>
                </a:tc>
              </a:tr>
              <a:tr h="381000">
                <a:tc>
                  <a:txBody>
                    <a:bodyPr/>
                    <a:p>
                      <a:pPr algn="ctr">
                        <a:buNone/>
                      </a:pPr>
                      <a:r>
                        <a:rPr lang="en-US"/>
                        <a:t>txtbrief</a:t>
                      </a:r>
                      <a:endParaRPr lang="en-US"/>
                    </a:p>
                  </a:txBody>
                  <a:tcPr/>
                </a:tc>
                <a:tc>
                  <a:txBody>
                    <a:bodyPr/>
                    <a:p>
                      <a:pPr algn="ctr">
                        <a:buNone/>
                      </a:pPr>
                      <a:endParaRPr lang="en-US"/>
                    </a:p>
                  </a:txBody>
                  <a:tcPr/>
                </a:tc>
                <a:tc>
                  <a:txBody>
                    <a:bodyPr/>
                    <a:p>
                      <a:pPr algn="ctr">
                        <a:buNone/>
                      </a:pPr>
                      <a:r>
                        <a:rPr lang="en-US"/>
                        <a:t>btnReset</a:t>
                      </a:r>
                      <a:endParaRPr lang="en-US"/>
                    </a:p>
                  </a:txBody>
                  <a:tcPr/>
                </a:tc>
              </a:tr>
              <a:tr h="381000">
                <a:tc>
                  <a:txBody>
                    <a:bodyPr/>
                    <a:p>
                      <a:pPr algn="ctr">
                        <a:buNone/>
                      </a:pPr>
                      <a:r>
                        <a:rPr lang="en-US"/>
                        <a:t>txtfee</a:t>
                      </a:r>
                      <a:endParaRPr lang="en-US"/>
                    </a:p>
                  </a:txBody>
                  <a:tcPr/>
                </a:tc>
                <a:tc>
                  <a:txBody>
                    <a:bodyPr/>
                    <a:p>
                      <a:pPr algn="ctr">
                        <a:buNone/>
                      </a:pPr>
                      <a:endParaRPr lang="en-US"/>
                    </a:p>
                  </a:txBody>
                  <a:tcPr/>
                </a:tc>
                <a:tc>
                  <a:txBody>
                    <a:bodyPr/>
                    <a:p>
                      <a:pPr algn="ctr">
                        <a:buNone/>
                      </a:pPr>
                      <a:endParaRPr lang="en-US"/>
                    </a:p>
                  </a:txBody>
                  <a:tcPr/>
                </a:tc>
              </a:tr>
              <a:tr h="381000">
                <a:tc>
                  <a:txBody>
                    <a:bodyPr/>
                    <a:p>
                      <a:pPr algn="ctr">
                        <a:buNone/>
                      </a:pPr>
                      <a:r>
                        <a:rPr lang="en-US"/>
                        <a:t>txtdeadline</a:t>
                      </a:r>
                      <a:endParaRPr lang="en-US"/>
                    </a:p>
                  </a:txBody>
                  <a:tcPr/>
                </a:tc>
                <a:tc>
                  <a:txBody>
                    <a:bodyPr/>
                    <a:p>
                      <a:pPr algn="ctr">
                        <a:buNone/>
                      </a:pPr>
                      <a:endParaRPr lang="en-US"/>
                    </a:p>
                  </a:txBody>
                  <a:tcPr/>
                </a:tc>
                <a:tc>
                  <a:txBody>
                    <a:bodyPr/>
                    <a:p>
                      <a:pPr algn="ctr">
                        <a:buNone/>
                      </a:pP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623" name="Content Placeholder -2147482624" descr="06-10_28-December-2020_668x434"/>
          <p:cNvPicPr>
            <a:picLocks noChangeAspect="1"/>
          </p:cNvPicPr>
          <p:nvPr>
            <p:ph idx="1"/>
          </p:nvPr>
        </p:nvPicPr>
        <p:blipFill>
          <a:blip r:embed="rId1"/>
          <a:stretch>
            <a:fillRect/>
          </a:stretch>
        </p:blipFill>
        <p:spPr>
          <a:xfrm>
            <a:off x="2914015" y="1934210"/>
            <a:ext cx="6362700" cy="4133850"/>
          </a:xfrm>
          <a:prstGeom prst="rect">
            <a:avLst/>
          </a:prstGeom>
          <a:noFill/>
          <a:ln w="9525">
            <a:noFill/>
          </a:ln>
        </p:spPr>
      </p:pic>
      <p:sp>
        <p:nvSpPr>
          <p:cNvPr id="100" name="Text Box 99"/>
          <p:cNvSpPr txBox="1"/>
          <p:nvPr/>
        </p:nvSpPr>
        <p:spPr>
          <a:xfrm>
            <a:off x="1888490" y="700405"/>
            <a:ext cx="8413750" cy="922020"/>
          </a:xfrm>
          <a:prstGeom prst="rect">
            <a:avLst/>
          </a:prstGeom>
          <a:noFill/>
          <a:ln w="9525">
            <a:noFill/>
          </a:ln>
        </p:spPr>
        <p:txBody>
          <a:bodyPr wrap="square">
            <a:spAutoFit/>
          </a:bodyPr>
          <a:p>
            <a:pPr indent="0"/>
            <a:r>
              <a:rPr lang="en-US" b="0">
                <a:latin typeface="Arial" panose="020B0604020202020204" pitchFamily="34" charset="0"/>
                <a:ea typeface="SimSun" panose="02010600030101010101" pitchFamily="2" charset="-122"/>
                <a:cs typeface="Arial" panose="020B0604020202020204" pitchFamily="34" charset="0"/>
              </a:rPr>
              <a:t>Pertama yang harus dilakukan adalah mengaktifkan Web Server dan Mysql nya menggunakan XAMPP. Caranya yaitu buka Aplikasi XAMPP, kemudian klik ‘start’ pada bagian </a:t>
            </a:r>
            <a:r>
              <a:rPr lang="en-US" b="1">
                <a:latin typeface="Arial" panose="020B0604020202020204" pitchFamily="34" charset="0"/>
                <a:ea typeface="SimSun" panose="02010600030101010101" pitchFamily="2" charset="-122"/>
                <a:cs typeface="Arial" panose="020B0604020202020204" pitchFamily="34" charset="0"/>
              </a:rPr>
              <a:t>Apache </a:t>
            </a:r>
            <a:r>
              <a:rPr lang="en-US" b="0">
                <a:latin typeface="Arial" panose="020B0604020202020204" pitchFamily="34" charset="0"/>
                <a:ea typeface="SimSun" panose="02010600030101010101" pitchFamily="2" charset="-122"/>
                <a:cs typeface="Arial" panose="020B0604020202020204" pitchFamily="34" charset="0"/>
              </a:rPr>
              <a:t>dan </a:t>
            </a:r>
            <a:r>
              <a:rPr lang="en-US" b="1">
                <a:latin typeface="Arial" panose="020B0604020202020204" pitchFamily="34" charset="0"/>
                <a:ea typeface="SimSun" panose="02010600030101010101" pitchFamily="2" charset="-122"/>
                <a:cs typeface="Arial" panose="020B0604020202020204" pitchFamily="34" charset="0"/>
              </a:rPr>
              <a:t>MySQL. </a:t>
            </a:r>
            <a:r>
              <a:rPr lang="en-US" b="0">
                <a:latin typeface="Arial" panose="020B0604020202020204" pitchFamily="34" charset="0"/>
                <a:ea typeface="SimSun" panose="02010600030101010101" pitchFamily="2" charset="-122"/>
                <a:cs typeface="Arial" panose="020B0604020202020204" pitchFamily="34" charset="0"/>
              </a:rPr>
              <a:t>Setelah itu boleh diminimize.</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2249805" y="529590"/>
            <a:ext cx="7692390" cy="645160"/>
          </a:xfrm>
          <a:prstGeom prst="rect">
            <a:avLst/>
          </a:prstGeom>
          <a:noFill/>
          <a:ln w="9525">
            <a:noFill/>
          </a:ln>
        </p:spPr>
        <p:txBody>
          <a:bodyPr wrap="square">
            <a:spAutoFit/>
          </a:bodyPr>
          <a:p>
            <a:pPr indent="0"/>
            <a:r>
              <a:rPr lang="en-US" b="0">
                <a:latin typeface="Arial" panose="020B0604020202020204" pitchFamily="34" charset="0"/>
                <a:ea typeface="SimSun" panose="02010600030101010101" pitchFamily="2" charset="-122"/>
                <a:cs typeface="Arial" panose="020B0604020202020204" pitchFamily="34" charset="0"/>
              </a:rPr>
              <a:t>Kemudian kita buka browser lalu ketik di kolom url ‘localhost/phpmyadmin’. jika berhasil akan muncul gambar seprti dibawah ini</a:t>
            </a:r>
            <a:endParaRPr lang="en-US">
              <a:latin typeface="Arial" panose="020B0604020202020204" pitchFamily="34" charset="0"/>
              <a:cs typeface="Arial" panose="020B0604020202020204" pitchFamily="34" charset="0"/>
            </a:endParaRPr>
          </a:p>
        </p:txBody>
      </p:sp>
      <p:pic>
        <p:nvPicPr>
          <p:cNvPr id="-2147482612" name="Picture 1"/>
          <p:cNvPicPr>
            <a:picLocks noChangeAspect="1"/>
          </p:cNvPicPr>
          <p:nvPr>
            <p:ph idx="1"/>
          </p:nvPr>
        </p:nvPicPr>
        <p:blipFill>
          <a:blip r:embed="rId1"/>
          <a:stretch>
            <a:fillRect/>
          </a:stretch>
        </p:blipFill>
        <p:spPr>
          <a:xfrm>
            <a:off x="1640205" y="1600200"/>
            <a:ext cx="8911590" cy="435165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3400</Words>
  <Application>WPS Presentation</Application>
  <PresentationFormat>Widescreen</PresentationFormat>
  <Paragraphs>106</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SimSun</vt:lpstr>
      <vt:lpstr>Wingdings</vt:lpstr>
      <vt:lpstr>Calibri Light</vt:lpstr>
      <vt:lpstr>Calibri</vt:lpstr>
      <vt:lpstr>Microsoft YaHei</vt:lpstr>
      <vt:lpstr>Arial Unicode MS</vt:lpstr>
      <vt:lpstr>Times New Roman</vt:lpstr>
      <vt:lpstr>Office Theme</vt:lpstr>
      <vt:lpstr>APLIKASI MANAJEMEN PROJEK KLIEN</vt:lpstr>
      <vt:lpstr>PowerPoint 演示文稿</vt:lpstr>
      <vt:lpstr>Alasan dan Tujuan</vt:lpstr>
      <vt:lpstr>Bahan dan Tools</vt:lpstr>
      <vt:lpstr>Proses Pembuatan / Pengembangan</vt:lpstr>
      <vt:lpstr>Komponen komponen yang dibutuhkan</vt:lpstr>
      <vt:lpstr>Variabel Variabel (NetBeans)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MANAJEMEN PROJEK KLIEN</dc:title>
  <dc:creator/>
  <cp:lastModifiedBy>rijal</cp:lastModifiedBy>
  <cp:revision>4</cp:revision>
  <dcterms:created xsi:type="dcterms:W3CDTF">2021-01-02T12:19:00Z</dcterms:created>
  <dcterms:modified xsi:type="dcterms:W3CDTF">2021-01-06T01:34:38Z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