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300" r:id="rId3"/>
    <p:sldId id="301" r:id="rId4"/>
    <p:sldId id="303" r:id="rId5"/>
    <p:sldId id="302" r:id="rId6"/>
    <p:sldId id="299" r:id="rId7"/>
    <p:sldId id="304" r:id="rId8"/>
    <p:sldId id="305" r:id="rId9"/>
    <p:sldId id="306" r:id="rId10"/>
    <p:sldId id="307" r:id="rId11"/>
    <p:sldId id="308" r:id="rId12"/>
    <p:sldId id="309"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98" r:id="rId28"/>
    <p:sldId id="293" r:id="rId29"/>
    <p:sldId id="276" r:id="rId30"/>
    <p:sldId id="310" r:id="rId31"/>
    <p:sldId id="311"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544DD80-69BB-45E4-8543-1B3D4802D30A}" type="datetimeFigureOut">
              <a:rPr lang="en-US" smtClean="0"/>
              <a:pPr/>
              <a:t>9/28/2020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BBF3799-88BB-4AFB-99C1-BA2F0E258F8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544DD80-69BB-45E4-8543-1B3D4802D30A}" type="datetimeFigureOut">
              <a:rPr lang="en-US" smtClean="0"/>
              <a:pPr/>
              <a:t>9/28/2020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BBF3799-88BB-4AFB-99C1-BA2F0E258F8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544DD80-69BB-45E4-8543-1B3D4802D30A}" type="datetimeFigureOut">
              <a:rPr lang="en-US" smtClean="0"/>
              <a:pPr/>
              <a:t>9/28/2020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BBF3799-88BB-4AFB-99C1-BA2F0E258F8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544DD80-69BB-45E4-8543-1B3D4802D30A}" type="datetimeFigureOut">
              <a:rPr lang="en-US" smtClean="0"/>
              <a:pPr/>
              <a:t>9/28/2020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BBF3799-88BB-4AFB-99C1-BA2F0E258F8C}"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544DD80-69BB-45E4-8543-1B3D4802D30A}" type="datetimeFigureOut">
              <a:rPr lang="en-US" smtClean="0"/>
              <a:pPr/>
              <a:t>9/28/2020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BBF3799-88BB-4AFB-99C1-BA2F0E258F8C}"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544DD80-69BB-45E4-8543-1B3D4802D30A}" type="datetimeFigureOut">
              <a:rPr lang="en-US" smtClean="0"/>
              <a:pPr/>
              <a:t>9/28/2020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BBF3799-88BB-4AFB-99C1-BA2F0E258F8C}"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544DD80-69BB-45E4-8543-1B3D4802D30A}" type="datetimeFigureOut">
              <a:rPr lang="en-US" smtClean="0"/>
              <a:pPr/>
              <a:t>9/28/2020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BBF3799-88BB-4AFB-99C1-BA2F0E258F8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544DD80-69BB-45E4-8543-1B3D4802D30A}" type="datetimeFigureOut">
              <a:rPr lang="en-US" smtClean="0"/>
              <a:pPr/>
              <a:t>9/28/2020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BBF3799-88BB-4AFB-99C1-BA2F0E258F8C}"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544DD80-69BB-45E4-8543-1B3D4802D30A}" type="datetimeFigureOut">
              <a:rPr lang="en-US" smtClean="0"/>
              <a:pPr/>
              <a:t>9/28/2020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BBF3799-88BB-4AFB-99C1-BA2F0E258F8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544DD80-69BB-45E4-8543-1B3D4802D30A}" type="datetimeFigureOut">
              <a:rPr lang="en-US" smtClean="0"/>
              <a:pPr/>
              <a:t>9/28/2020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BBF3799-88BB-4AFB-99C1-BA2F0E258F8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544DD80-69BB-45E4-8543-1B3D4802D30A}" type="datetimeFigureOut">
              <a:rPr lang="en-US" smtClean="0"/>
              <a:pPr/>
              <a:t>9/28/2020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BBF3799-88BB-4AFB-99C1-BA2F0E258F8C}"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544DD80-69BB-45E4-8543-1B3D4802D30A}" type="datetimeFigureOut">
              <a:rPr lang="en-US" smtClean="0"/>
              <a:pPr/>
              <a:t>9/28/2020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BBF3799-88BB-4AFB-99C1-BA2F0E258F8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4.png"/><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slide" Target="slide13.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wav"/><Relationship Id="rId1" Type="http://schemas.microsoft.com/office/2007/relationships/media" Target="../media/media2.wav"/><Relationship Id="rId5" Type="http://schemas.openxmlformats.org/officeDocument/2006/relationships/image" Target="../media/image4.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wav"/><Relationship Id="rId1" Type="http://schemas.microsoft.com/office/2007/relationships/media" Target="../media/media3.wav"/><Relationship Id="rId5" Type="http://schemas.openxmlformats.org/officeDocument/2006/relationships/image" Target="../media/image4.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penelitianilmiah.com/contoh-penelitian-eksplorati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wav"/><Relationship Id="rId1" Type="http://schemas.microsoft.com/office/2007/relationships/media" Target="../media/media4.wav"/><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wav"/><Relationship Id="rId1" Type="http://schemas.microsoft.com/office/2007/relationships/media" Target="../media/media5.wav"/><Relationship Id="rId5" Type="http://schemas.openxmlformats.org/officeDocument/2006/relationships/image" Target="../media/image4.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
            <a:hlinkClick r:id="" action="ppaction://noaction"/>
          </p:cNvPr>
          <p:cNvPicPr>
            <a:picLocks noChangeAspect="1" noChangeArrowheads="1"/>
          </p:cNvPicPr>
          <p:nvPr/>
        </p:nvPicPr>
        <p:blipFill>
          <a:blip r:embed="rId4" cstate="print"/>
          <a:srcRect/>
          <a:stretch>
            <a:fillRect/>
          </a:stretch>
        </p:blipFill>
        <p:spPr bwMode="auto">
          <a:xfrm>
            <a:off x="533400" y="1600200"/>
            <a:ext cx="1385888" cy="1430338"/>
          </a:xfrm>
          <a:prstGeom prst="rect">
            <a:avLst/>
          </a:prstGeom>
          <a:noFill/>
          <a:ln w="9525">
            <a:noFill/>
            <a:miter lim="800000"/>
            <a:headEnd/>
            <a:tailEnd/>
          </a:ln>
        </p:spPr>
      </p:pic>
      <p:pic>
        <p:nvPicPr>
          <p:cNvPr id="8" name="Picture 7"/>
          <p:cNvPicPr>
            <a:picLocks noChangeAspect="1"/>
          </p:cNvPicPr>
          <p:nvPr/>
        </p:nvPicPr>
        <p:blipFill>
          <a:blip r:embed="rId5"/>
          <a:stretch>
            <a:fillRect/>
          </a:stretch>
        </p:blipFill>
        <p:spPr>
          <a:xfrm>
            <a:off x="0" y="0"/>
            <a:ext cx="8351391" cy="6858000"/>
          </a:xfrm>
          <a:prstGeom prst="rect">
            <a:avLst/>
          </a:prstGeom>
        </p:spPr>
      </p:pic>
      <p:sp>
        <p:nvSpPr>
          <p:cNvPr id="2" name="Title 1"/>
          <p:cNvSpPr>
            <a:spLocks noGrp="1"/>
          </p:cNvSpPr>
          <p:nvPr>
            <p:ph type="ctrTitle"/>
          </p:nvPr>
        </p:nvSpPr>
        <p:spPr>
          <a:xfrm>
            <a:off x="608648" y="3200400"/>
            <a:ext cx="7406640" cy="727750"/>
          </a:xfrm>
        </p:spPr>
        <p:txBody>
          <a:bodyPr>
            <a:normAutofit/>
          </a:bodyPr>
          <a:lstStyle/>
          <a:p>
            <a:pPr algn="r"/>
            <a:r>
              <a:rPr lang="id-ID" sz="4000" b="1" dirty="0" smtClean="0">
                <a:solidFill>
                  <a:srgbClr val="FFFF00"/>
                </a:solidFill>
                <a:hlinkClick r:id="rId6" action="ppaction://hlinksldjump"/>
              </a:rPr>
              <a:t>PERTEMUAN KE-</a:t>
            </a:r>
            <a:r>
              <a:rPr lang="en-US" sz="4000" b="1" dirty="0" smtClean="0">
                <a:solidFill>
                  <a:srgbClr val="FFFF00"/>
                </a:solidFill>
                <a:hlinkClick r:id="rId6" action="ppaction://hlinksldjump"/>
              </a:rPr>
              <a:t>3 </a:t>
            </a:r>
            <a:endParaRPr lang="en-US" sz="4000" b="1" dirty="0">
              <a:solidFill>
                <a:srgbClr val="FFFF00"/>
              </a:solidFill>
            </a:endParaRPr>
          </a:p>
        </p:txBody>
      </p:sp>
      <p:sp>
        <p:nvSpPr>
          <p:cNvPr id="3" name="Subtitle 2"/>
          <p:cNvSpPr>
            <a:spLocks noGrp="1"/>
          </p:cNvSpPr>
          <p:nvPr>
            <p:ph type="subTitle" idx="1"/>
          </p:nvPr>
        </p:nvSpPr>
        <p:spPr>
          <a:xfrm>
            <a:off x="685800" y="1905000"/>
            <a:ext cx="7772400" cy="1199704"/>
          </a:xfrm>
        </p:spPr>
        <p:txBody>
          <a:bodyPr>
            <a:normAutofit lnSpcReduction="10000"/>
          </a:bodyPr>
          <a:lstStyle/>
          <a:p>
            <a:pPr algn="ctr"/>
            <a:r>
              <a:rPr lang="en-US" sz="3600" b="1" dirty="0" err="1" smtClean="0">
                <a:solidFill>
                  <a:srgbClr val="FFFF00"/>
                </a:solidFill>
                <a:effectLst>
                  <a:outerShdw blurRad="38100" dist="38100" dir="2700000" algn="tl">
                    <a:srgbClr val="000000">
                      <a:alpha val="43137"/>
                    </a:srgbClr>
                  </a:outerShdw>
                </a:effectLst>
              </a:rPr>
              <a:t>Masalah</a:t>
            </a:r>
            <a:r>
              <a:rPr lang="en-US" sz="3600" b="1" dirty="0" smtClean="0">
                <a:solidFill>
                  <a:srgbClr val="FFFF00"/>
                </a:solidFill>
                <a:effectLst>
                  <a:outerShdw blurRad="38100" dist="38100" dir="2700000" algn="tl">
                    <a:srgbClr val="000000">
                      <a:alpha val="43137"/>
                    </a:srgbClr>
                  </a:outerShdw>
                </a:effectLst>
              </a:rPr>
              <a:t> </a:t>
            </a:r>
            <a:r>
              <a:rPr lang="en-US" sz="3600" b="1" dirty="0" err="1" smtClean="0">
                <a:solidFill>
                  <a:srgbClr val="FFFF00"/>
                </a:solidFill>
                <a:effectLst>
                  <a:outerShdw blurRad="38100" dist="38100" dir="2700000" algn="tl">
                    <a:srgbClr val="000000">
                      <a:alpha val="43137"/>
                    </a:srgbClr>
                  </a:outerShdw>
                </a:effectLst>
              </a:rPr>
              <a:t>Penelitian</a:t>
            </a:r>
            <a:endParaRPr lang="en-US" sz="3600" b="1" dirty="0" smtClean="0">
              <a:solidFill>
                <a:srgbClr val="FFFF00"/>
              </a:solidFill>
              <a:effectLst>
                <a:outerShdw blurRad="38100" dist="38100" dir="2700000" algn="tl">
                  <a:srgbClr val="000000">
                    <a:alpha val="43137"/>
                  </a:srgbClr>
                </a:outerShdw>
              </a:effectLst>
            </a:endParaRPr>
          </a:p>
          <a:p>
            <a:pPr algn="ctr"/>
            <a:r>
              <a:rPr lang="en-US" sz="3600" b="1" dirty="0" smtClean="0">
                <a:solidFill>
                  <a:srgbClr val="FFFF00"/>
                </a:solidFill>
                <a:effectLst>
                  <a:outerShdw blurRad="38100" dist="38100" dir="2700000" algn="tl">
                    <a:srgbClr val="000000">
                      <a:alpha val="43137"/>
                    </a:srgbClr>
                  </a:outerShdw>
                </a:effectLst>
              </a:rPr>
              <a:t> (Research Problem)</a:t>
            </a:r>
            <a:endParaRPr lang="en-US" sz="3600" b="1" dirty="0">
              <a:solidFill>
                <a:srgbClr val="FFFF00"/>
              </a:solidFill>
              <a:effectLst>
                <a:outerShdw blurRad="38100" dist="38100" dir="2700000" algn="tl">
                  <a:srgbClr val="000000">
                    <a:alpha val="43137"/>
                  </a:srgbClr>
                </a:outerShdw>
              </a:effectLst>
            </a:endParaRPr>
          </a:p>
        </p:txBody>
      </p:sp>
      <p:sp>
        <p:nvSpPr>
          <p:cNvPr id="6" name="Rectangle 3"/>
          <p:cNvSpPr txBox="1">
            <a:spLocks noChangeArrowheads="1"/>
          </p:cNvSpPr>
          <p:nvPr/>
        </p:nvSpPr>
        <p:spPr>
          <a:xfrm>
            <a:off x="1295400" y="5715000"/>
            <a:ext cx="6719888" cy="381000"/>
          </a:xfrm>
          <a:prstGeom prst="rect">
            <a:avLst/>
          </a:prstGeom>
        </p:spPr>
        <p:txBody>
          <a:bodyPr vert="horz" lIns="45720" rIns="45720">
            <a:normAutofit fontScale="92500" lnSpcReduction="20000"/>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ctr">
              <a:lnSpc>
                <a:spcPct val="90000"/>
              </a:lnSpc>
            </a:pPr>
            <a:r>
              <a:rPr lang="id-ID" smtClean="0">
                <a:solidFill>
                  <a:srgbClr val="FFFF00"/>
                </a:solidFill>
              </a:rPr>
              <a:t>DOSEN : IDA AFRILIANA ,ST,M.KOM</a:t>
            </a:r>
            <a:endParaRPr lang="en-US" dirty="0" smtClean="0">
              <a:solidFill>
                <a:srgbClr val="FFFF00"/>
              </a:solidFill>
            </a:endParaRPr>
          </a:p>
        </p:txBody>
      </p:sp>
      <p:sp>
        <p:nvSpPr>
          <p:cNvPr id="5" name="Rectangle 4"/>
          <p:cNvSpPr/>
          <p:nvPr/>
        </p:nvSpPr>
        <p:spPr>
          <a:xfrm>
            <a:off x="6324600" y="147360"/>
            <a:ext cx="3007555" cy="523220"/>
          </a:xfrm>
          <a:prstGeom prst="rect">
            <a:avLst/>
          </a:prstGeom>
        </p:spPr>
        <p:txBody>
          <a:bodyPr wrap="none">
            <a:spAutoFit/>
          </a:bodyPr>
          <a:lstStyle/>
          <a:p>
            <a:pPr lvl="0">
              <a:spcBef>
                <a:spcPct val="0"/>
              </a:spcBef>
              <a:defRPr/>
            </a:pPr>
            <a:r>
              <a:rPr lang="en-US" sz="2800" b="1" cap="all" dirty="0">
                <a:ln w="500">
                  <a:solidFill>
                    <a:schemeClr val="tx2">
                      <a:shade val="20000"/>
                      <a:satMod val="120000"/>
                    </a:schemeClr>
                  </a:solidFill>
                </a:ln>
                <a:solidFill>
                  <a:srgbClr val="FFFF00"/>
                </a:solidFill>
              </a:rPr>
              <a:t>KULIAH ONLINE </a:t>
            </a:r>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382000" y="6096000"/>
            <a:ext cx="6096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7336"/>
    </mc:Choice>
    <mc:Fallback xmlns="">
      <p:transition spd="slow" advTm="3733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9029" y="6294"/>
            <a:ext cx="8048171"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4400" dirty="0" smtClean="0"/>
              <a:t>Langkah2 </a:t>
            </a:r>
            <a:r>
              <a:rPr lang="en-US" sz="4400" dirty="0" err="1" smtClean="0"/>
              <a:t>Penelitian</a:t>
            </a:r>
            <a:endParaRPr lang="en-US" sz="4400" dirty="0"/>
          </a:p>
        </p:txBody>
      </p:sp>
      <p:sp>
        <p:nvSpPr>
          <p:cNvPr id="8" name="Title 1"/>
          <p:cNvSpPr txBox="1">
            <a:spLocks/>
          </p:cNvSpPr>
          <p:nvPr/>
        </p:nvSpPr>
        <p:spPr>
          <a:xfrm>
            <a:off x="254002" y="1038212"/>
            <a:ext cx="2565398" cy="1933588"/>
          </a:xfrm>
          <a:prstGeom prst="rect">
            <a:avLst/>
          </a:prstGeom>
          <a:solidFill>
            <a:srgbClr val="FFC000"/>
          </a:solidFill>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3200" dirty="0" err="1" smtClean="0"/>
              <a:t>Identifikasimasalah</a:t>
            </a:r>
            <a:endParaRPr lang="en-US" sz="3200" dirty="0"/>
          </a:p>
        </p:txBody>
      </p:sp>
      <p:sp>
        <p:nvSpPr>
          <p:cNvPr id="16" name="Title 1"/>
          <p:cNvSpPr txBox="1">
            <a:spLocks/>
          </p:cNvSpPr>
          <p:nvPr/>
        </p:nvSpPr>
        <p:spPr>
          <a:xfrm>
            <a:off x="3665536" y="1028273"/>
            <a:ext cx="2920999" cy="1933588"/>
          </a:xfrm>
          <a:prstGeom prst="rect">
            <a:avLst/>
          </a:prstGeom>
          <a:solidFill>
            <a:srgbClr val="FFC000"/>
          </a:solidFill>
        </p:spPr>
        <p:txBody>
          <a:bodyPr vert="horz" rtlCol="0" anchor="ctr">
            <a:normAutofit lnSpcReduction="1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3200" dirty="0" err="1" smtClean="0"/>
              <a:t>Merumuskan</a:t>
            </a:r>
            <a:r>
              <a:rPr lang="en-US" sz="3200" dirty="0" smtClean="0"/>
              <a:t> </a:t>
            </a:r>
            <a:r>
              <a:rPr lang="en-US" sz="3200" dirty="0" err="1" smtClean="0"/>
              <a:t>dan</a:t>
            </a:r>
            <a:r>
              <a:rPr lang="en-US" sz="3200" dirty="0" smtClean="0"/>
              <a:t> </a:t>
            </a:r>
            <a:r>
              <a:rPr lang="en-US" sz="3200" dirty="0" err="1" smtClean="0"/>
              <a:t>Membatasi</a:t>
            </a:r>
            <a:r>
              <a:rPr lang="en-US" sz="3200" dirty="0" smtClean="0"/>
              <a:t> </a:t>
            </a:r>
            <a:r>
              <a:rPr lang="en-US" sz="3200" dirty="0" err="1" smtClean="0"/>
              <a:t>masalah</a:t>
            </a:r>
            <a:endParaRPr lang="en-US" sz="3200" dirty="0"/>
          </a:p>
        </p:txBody>
      </p:sp>
      <p:sp>
        <p:nvSpPr>
          <p:cNvPr id="21" name="Striped Right Arrow 20"/>
          <p:cNvSpPr/>
          <p:nvPr/>
        </p:nvSpPr>
        <p:spPr>
          <a:xfrm>
            <a:off x="2684461" y="1564815"/>
            <a:ext cx="981075" cy="44019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p:cNvSpPr txBox="1">
            <a:spLocks/>
          </p:cNvSpPr>
          <p:nvPr/>
        </p:nvSpPr>
        <p:spPr>
          <a:xfrm>
            <a:off x="7203061" y="1028273"/>
            <a:ext cx="1720275" cy="1933588"/>
          </a:xfrm>
          <a:prstGeom prst="rect">
            <a:avLst/>
          </a:prstGeom>
          <a:solidFill>
            <a:srgbClr val="FFC000"/>
          </a:solidFill>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3200" dirty="0" err="1" smtClean="0"/>
              <a:t>Studi</a:t>
            </a:r>
            <a:r>
              <a:rPr lang="en-US" sz="3200" dirty="0" smtClean="0"/>
              <a:t> </a:t>
            </a:r>
            <a:r>
              <a:rPr lang="en-US" sz="3200" dirty="0" err="1" smtClean="0"/>
              <a:t>Pustaka</a:t>
            </a:r>
            <a:endParaRPr lang="en-US" sz="3200" dirty="0"/>
          </a:p>
        </p:txBody>
      </p:sp>
      <p:sp>
        <p:nvSpPr>
          <p:cNvPr id="18" name="Striped Right Arrow 17"/>
          <p:cNvSpPr/>
          <p:nvPr/>
        </p:nvSpPr>
        <p:spPr>
          <a:xfrm>
            <a:off x="6221986" y="1554876"/>
            <a:ext cx="981075" cy="44019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own Arrow 2"/>
          <p:cNvSpPr/>
          <p:nvPr/>
        </p:nvSpPr>
        <p:spPr>
          <a:xfrm>
            <a:off x="7468957" y="2516759"/>
            <a:ext cx="762000"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p:cNvSpPr txBox="1">
            <a:spLocks/>
          </p:cNvSpPr>
          <p:nvPr/>
        </p:nvSpPr>
        <p:spPr>
          <a:xfrm>
            <a:off x="6586536" y="3424218"/>
            <a:ext cx="2503202" cy="1933588"/>
          </a:xfrm>
          <a:prstGeom prst="rect">
            <a:avLst/>
          </a:prstGeom>
          <a:solidFill>
            <a:srgbClr val="FFC000"/>
          </a:solidFill>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2800" dirty="0" err="1" smtClean="0"/>
              <a:t>Merumuskan</a:t>
            </a:r>
            <a:r>
              <a:rPr lang="en-US" sz="2800" dirty="0"/>
              <a:t> </a:t>
            </a:r>
            <a:r>
              <a:rPr lang="en-US" sz="3200" dirty="0" err="1" smtClean="0"/>
              <a:t>hipotesis</a:t>
            </a:r>
            <a:endParaRPr lang="en-US" sz="2800" dirty="0"/>
          </a:p>
        </p:txBody>
      </p:sp>
      <p:sp>
        <p:nvSpPr>
          <p:cNvPr id="26" name="Title 1"/>
          <p:cNvSpPr txBox="1">
            <a:spLocks/>
          </p:cNvSpPr>
          <p:nvPr/>
        </p:nvSpPr>
        <p:spPr>
          <a:xfrm>
            <a:off x="3102256" y="3424218"/>
            <a:ext cx="2503202" cy="1933588"/>
          </a:xfrm>
          <a:prstGeom prst="rect">
            <a:avLst/>
          </a:prstGeom>
          <a:solidFill>
            <a:srgbClr val="FFC000"/>
          </a:solidFill>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2800" dirty="0" err="1" smtClean="0"/>
              <a:t>Perancangan</a:t>
            </a:r>
            <a:r>
              <a:rPr lang="en-US" sz="2800" dirty="0" smtClean="0"/>
              <a:t> </a:t>
            </a:r>
            <a:r>
              <a:rPr lang="en-US" sz="2800" dirty="0" err="1" smtClean="0"/>
              <a:t>Penelitian</a:t>
            </a:r>
            <a:r>
              <a:rPr lang="en-US" sz="2800" dirty="0" smtClean="0"/>
              <a:t> </a:t>
            </a:r>
            <a:r>
              <a:rPr lang="en-US" sz="2800" dirty="0" err="1" smtClean="0"/>
              <a:t>dan</a:t>
            </a:r>
            <a:r>
              <a:rPr lang="en-US" sz="2800" dirty="0" smtClean="0"/>
              <a:t> </a:t>
            </a:r>
            <a:r>
              <a:rPr lang="en-US" sz="2800" dirty="0" err="1" smtClean="0"/>
              <a:t>metodenya</a:t>
            </a:r>
            <a:endParaRPr lang="en-US" sz="2800" dirty="0"/>
          </a:p>
        </p:txBody>
      </p:sp>
      <p:sp>
        <p:nvSpPr>
          <p:cNvPr id="25" name="Striped Right Arrow 24"/>
          <p:cNvSpPr/>
          <p:nvPr/>
        </p:nvSpPr>
        <p:spPr>
          <a:xfrm rot="10800000">
            <a:off x="5605460" y="4170916"/>
            <a:ext cx="981075" cy="44019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1"/>
          <p:cNvSpPr txBox="1">
            <a:spLocks/>
          </p:cNvSpPr>
          <p:nvPr/>
        </p:nvSpPr>
        <p:spPr>
          <a:xfrm>
            <a:off x="108516" y="3352800"/>
            <a:ext cx="2503202" cy="1933588"/>
          </a:xfrm>
          <a:prstGeom prst="rect">
            <a:avLst/>
          </a:prstGeom>
          <a:solidFill>
            <a:srgbClr val="FFC000"/>
          </a:solidFill>
        </p:spPr>
        <p:txBody>
          <a:bodyPr vert="horz" rtlCol="0" anchor="ctr">
            <a:normAutofit fontScale="92500" lnSpcReduction="1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2800" dirty="0" err="1" smtClean="0"/>
              <a:t>Menyusun</a:t>
            </a:r>
            <a:r>
              <a:rPr lang="en-US" sz="2800" dirty="0" smtClean="0"/>
              <a:t> instrument </a:t>
            </a:r>
            <a:r>
              <a:rPr lang="en-US" sz="2800" dirty="0" err="1" smtClean="0"/>
              <a:t>dan</a:t>
            </a:r>
            <a:r>
              <a:rPr lang="en-US" sz="2800" dirty="0" smtClean="0"/>
              <a:t> </a:t>
            </a:r>
            <a:r>
              <a:rPr lang="en-US" sz="2800" dirty="0" err="1" smtClean="0"/>
              <a:t>pengumpulan</a:t>
            </a:r>
            <a:r>
              <a:rPr lang="en-US" sz="2800" dirty="0" smtClean="0"/>
              <a:t> data</a:t>
            </a:r>
            <a:endParaRPr lang="en-US" sz="2800" dirty="0"/>
          </a:p>
        </p:txBody>
      </p:sp>
      <p:sp>
        <p:nvSpPr>
          <p:cNvPr id="28" name="Striped Right Arrow 27"/>
          <p:cNvSpPr/>
          <p:nvPr/>
        </p:nvSpPr>
        <p:spPr>
          <a:xfrm rot="10800000">
            <a:off x="2611719" y="4099498"/>
            <a:ext cx="490535" cy="291514"/>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own Arrow 28"/>
          <p:cNvSpPr/>
          <p:nvPr/>
        </p:nvSpPr>
        <p:spPr>
          <a:xfrm>
            <a:off x="979117" y="5080860"/>
            <a:ext cx="762000"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itle 1"/>
          <p:cNvSpPr txBox="1">
            <a:spLocks/>
          </p:cNvSpPr>
          <p:nvPr/>
        </p:nvSpPr>
        <p:spPr>
          <a:xfrm>
            <a:off x="116917" y="6033946"/>
            <a:ext cx="3936197" cy="862740"/>
          </a:xfrm>
          <a:prstGeom prst="rect">
            <a:avLst/>
          </a:prstGeom>
          <a:solidFill>
            <a:srgbClr val="FFC000"/>
          </a:solidFill>
        </p:spPr>
        <p:txBody>
          <a:bodyPr vert="horz" rtlCol="0" anchor="ctr">
            <a:normAutofit fontScale="92500" lnSpcReduction="2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3200" dirty="0" err="1" smtClean="0"/>
              <a:t>Pengolahan</a:t>
            </a:r>
            <a:r>
              <a:rPr lang="en-US" sz="3200" dirty="0" smtClean="0"/>
              <a:t> data </a:t>
            </a:r>
            <a:r>
              <a:rPr lang="en-US" sz="3200" dirty="0" err="1" smtClean="0"/>
              <a:t>dan</a:t>
            </a:r>
            <a:r>
              <a:rPr lang="en-US" sz="3200" dirty="0" smtClean="0"/>
              <a:t> </a:t>
            </a:r>
            <a:r>
              <a:rPr lang="en-US" sz="3200" dirty="0" err="1" smtClean="0"/>
              <a:t>analisis</a:t>
            </a:r>
            <a:endParaRPr lang="en-US" sz="3200" dirty="0"/>
          </a:p>
        </p:txBody>
      </p:sp>
      <p:sp>
        <p:nvSpPr>
          <p:cNvPr id="35" name="Striped Right Arrow 34"/>
          <p:cNvSpPr/>
          <p:nvPr/>
        </p:nvSpPr>
        <p:spPr>
          <a:xfrm>
            <a:off x="3863319" y="6206534"/>
            <a:ext cx="981075" cy="44019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itle 1"/>
          <p:cNvSpPr txBox="1">
            <a:spLocks/>
          </p:cNvSpPr>
          <p:nvPr/>
        </p:nvSpPr>
        <p:spPr>
          <a:xfrm>
            <a:off x="4933999" y="5947665"/>
            <a:ext cx="3936197" cy="862740"/>
          </a:xfrm>
          <a:prstGeom prst="rect">
            <a:avLst/>
          </a:prstGeom>
          <a:solidFill>
            <a:srgbClr val="FFC000"/>
          </a:solidFill>
        </p:spPr>
        <p:txBody>
          <a:bodyPr vert="horz" rtlCol="0" anchor="ctr">
            <a:normAutofit fontScale="77500" lnSpcReduction="2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3200" dirty="0" err="1" smtClean="0"/>
              <a:t>Interpretasi</a:t>
            </a:r>
            <a:r>
              <a:rPr lang="en-US" sz="3200" dirty="0" smtClean="0"/>
              <a:t> </a:t>
            </a:r>
            <a:r>
              <a:rPr lang="en-US" sz="3200" dirty="0" err="1" smtClean="0"/>
              <a:t>temuan</a:t>
            </a:r>
            <a:r>
              <a:rPr lang="en-US" sz="3200" dirty="0" smtClean="0"/>
              <a:t> </a:t>
            </a:r>
            <a:r>
              <a:rPr lang="en-US" sz="3200" dirty="0" err="1" smtClean="0"/>
              <a:t>dan</a:t>
            </a:r>
            <a:r>
              <a:rPr lang="en-US" sz="3200" dirty="0" smtClean="0"/>
              <a:t> </a:t>
            </a:r>
            <a:r>
              <a:rPr lang="en-US" sz="3200" dirty="0" err="1" smtClean="0"/>
              <a:t>membuat</a:t>
            </a:r>
            <a:r>
              <a:rPr lang="en-US" sz="3200" dirty="0" smtClean="0"/>
              <a:t> </a:t>
            </a:r>
            <a:r>
              <a:rPr lang="en-US" sz="3200" dirty="0" err="1" smtClean="0"/>
              <a:t>kesimpulan</a:t>
            </a:r>
            <a:endParaRPr lang="en-US" sz="3200" dirty="0"/>
          </a:p>
        </p:txBody>
      </p:sp>
    </p:spTree>
    <p:extLst>
      <p:ext uri="{BB962C8B-B14F-4D97-AF65-F5344CB8AC3E}">
        <p14:creationId xmlns:p14="http://schemas.microsoft.com/office/powerpoint/2010/main" val="21333158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107504" y="188641"/>
            <a:ext cx="3638550" cy="4981575"/>
          </a:xfrm>
          <a:prstGeom prst="rect">
            <a:avLst/>
          </a:prstGeom>
        </p:spPr>
      </p:pic>
      <p:sp>
        <p:nvSpPr>
          <p:cNvPr id="5" name="Title 2"/>
          <p:cNvSpPr txBox="1">
            <a:spLocks/>
          </p:cNvSpPr>
          <p:nvPr/>
        </p:nvSpPr>
        <p:spPr>
          <a:xfrm>
            <a:off x="2051720" y="188642"/>
            <a:ext cx="6056239" cy="6383606"/>
          </a:xfrm>
          <a:prstGeom prst="rect">
            <a:avLst/>
          </a:prstGeom>
          <a:solidFill>
            <a:srgbClr val="FFFF00"/>
          </a:solidFill>
        </p:spPr>
        <p:txBody>
          <a:bodyPr vert="horz" rtlCol="0" anchor="ctr">
            <a:normAutofit fontScale="975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b="0" dirty="0" err="1" smtClean="0">
                <a:latin typeface="Arial" panose="020B0604020202020204" pitchFamily="34" charset="0"/>
                <a:ea typeface="Batang" panose="02030600000101010101" pitchFamily="18" charset="-127"/>
                <a:cs typeface="Arial" panose="020B0604020202020204" pitchFamily="34" charset="0"/>
              </a:rPr>
              <a:t>Jelas</a:t>
            </a:r>
            <a:r>
              <a:rPr lang="en-US" b="0" dirty="0" smtClean="0">
                <a:latin typeface="Arial" panose="020B0604020202020204" pitchFamily="34" charset="0"/>
                <a:ea typeface="Batang" panose="02030600000101010101" pitchFamily="18" charset="-127"/>
                <a:cs typeface="Arial" panose="020B0604020202020204" pitchFamily="34" charset="0"/>
              </a:rPr>
              <a:t> y </a:t>
            </a:r>
            <a:r>
              <a:rPr lang="en-US" b="0" dirty="0" err="1" smtClean="0">
                <a:latin typeface="Arial" panose="020B0604020202020204" pitchFamily="34" charset="0"/>
                <a:ea typeface="Batang" panose="02030600000101010101" pitchFamily="18" charset="-127"/>
                <a:cs typeface="Arial" panose="020B0604020202020204" pitchFamily="34" charset="0"/>
              </a:rPr>
              <a:t>sampai</a:t>
            </a:r>
            <a:r>
              <a:rPr lang="en-US" b="0" dirty="0" smtClean="0">
                <a:latin typeface="Arial" panose="020B0604020202020204" pitchFamily="34" charset="0"/>
                <a:ea typeface="Batang" panose="02030600000101010101" pitchFamily="18" charset="-127"/>
                <a:cs typeface="Arial" panose="020B0604020202020204" pitchFamily="34" charset="0"/>
              </a:rPr>
              <a:t> </a:t>
            </a:r>
            <a:r>
              <a:rPr lang="en-US" b="0" dirty="0" err="1" smtClean="0">
                <a:latin typeface="Arial" panose="020B0604020202020204" pitchFamily="34" charset="0"/>
                <a:ea typeface="Batang" panose="02030600000101010101" pitchFamily="18" charset="-127"/>
                <a:cs typeface="Arial" panose="020B0604020202020204" pitchFamily="34" charset="0"/>
              </a:rPr>
              <a:t>disini</a:t>
            </a:r>
            <a:r>
              <a:rPr lang="en-US" b="0" dirty="0" smtClean="0">
                <a:latin typeface="Arial" panose="020B0604020202020204" pitchFamily="34" charset="0"/>
                <a:ea typeface="Batang" panose="02030600000101010101" pitchFamily="18" charset="-127"/>
                <a:cs typeface="Arial" panose="020B0604020202020204" pitchFamily="34" charset="0"/>
              </a:rPr>
              <a:t> </a:t>
            </a:r>
          </a:p>
          <a:p>
            <a:endParaRPr lang="en-US" b="0" dirty="0">
              <a:latin typeface="Arial" panose="020B0604020202020204" pitchFamily="34" charset="0"/>
              <a:ea typeface="Batang" panose="02030600000101010101" pitchFamily="18" charset="-127"/>
              <a:cs typeface="Arial" panose="020B0604020202020204" pitchFamily="34" charset="0"/>
            </a:endParaRPr>
          </a:p>
          <a:p>
            <a:r>
              <a:rPr lang="en-US" b="0" dirty="0" err="1" smtClean="0">
                <a:latin typeface="Arial" panose="020B0604020202020204" pitchFamily="34" charset="0"/>
                <a:ea typeface="Batang" panose="02030600000101010101" pitchFamily="18" charset="-127"/>
                <a:cs typeface="Arial" panose="020B0604020202020204" pitchFamily="34" charset="0"/>
              </a:rPr>
              <a:t>Sekarang</a:t>
            </a:r>
            <a:r>
              <a:rPr lang="en-US" b="0" dirty="0" smtClean="0">
                <a:latin typeface="Arial" panose="020B0604020202020204" pitchFamily="34" charset="0"/>
                <a:ea typeface="Batang" panose="02030600000101010101" pitchFamily="18" charset="-127"/>
                <a:cs typeface="Arial" panose="020B0604020202020204" pitchFamily="34" charset="0"/>
              </a:rPr>
              <a:t> </a:t>
            </a:r>
            <a:r>
              <a:rPr lang="en-US" b="0" dirty="0" err="1" smtClean="0">
                <a:latin typeface="Arial" panose="020B0604020202020204" pitchFamily="34" charset="0"/>
                <a:ea typeface="Batang" panose="02030600000101010101" pitchFamily="18" charset="-127"/>
                <a:cs typeface="Arial" panose="020B0604020202020204" pitchFamily="34" charset="0"/>
              </a:rPr>
              <a:t>masih</a:t>
            </a:r>
            <a:r>
              <a:rPr lang="en-US" b="0" dirty="0" smtClean="0">
                <a:latin typeface="Arial" panose="020B0604020202020204" pitchFamily="34" charset="0"/>
                <a:ea typeface="Batang" panose="02030600000101010101" pitchFamily="18" charset="-127"/>
                <a:cs typeface="Arial" panose="020B0604020202020204" pitchFamily="34" charset="0"/>
              </a:rPr>
              <a:t> </a:t>
            </a:r>
            <a:r>
              <a:rPr lang="en-US" b="0" dirty="0" err="1" smtClean="0">
                <a:latin typeface="Arial" panose="020B0604020202020204" pitchFamily="34" charset="0"/>
                <a:ea typeface="Batang" panose="02030600000101010101" pitchFamily="18" charset="-127"/>
                <a:cs typeface="Arial" panose="020B0604020202020204" pitchFamily="34" charset="0"/>
              </a:rPr>
              <a:t>ingat</a:t>
            </a:r>
            <a:r>
              <a:rPr lang="en-US" b="0" dirty="0" smtClean="0">
                <a:latin typeface="Arial" panose="020B0604020202020204" pitchFamily="34" charset="0"/>
                <a:ea typeface="Batang" panose="02030600000101010101" pitchFamily="18" charset="-127"/>
                <a:cs typeface="Arial" panose="020B0604020202020204" pitchFamily="34" charset="0"/>
              </a:rPr>
              <a:t> </a:t>
            </a:r>
            <a:r>
              <a:rPr lang="en-US" b="0" dirty="0" err="1" smtClean="0">
                <a:latin typeface="Arial" panose="020B0604020202020204" pitchFamily="34" charset="0"/>
                <a:ea typeface="Batang" panose="02030600000101010101" pitchFamily="18" charset="-127"/>
                <a:cs typeface="Arial" panose="020B0604020202020204" pitchFamily="34" charset="0"/>
              </a:rPr>
              <a:t>tidak</a:t>
            </a:r>
            <a:r>
              <a:rPr lang="en-US" b="0" dirty="0" smtClean="0">
                <a:latin typeface="Arial" panose="020B0604020202020204" pitchFamily="34" charset="0"/>
                <a:ea typeface="Batang" panose="02030600000101010101" pitchFamily="18" charset="-127"/>
                <a:cs typeface="Arial" panose="020B0604020202020204" pitchFamily="34" charset="0"/>
              </a:rPr>
              <a:t> </a:t>
            </a:r>
            <a:r>
              <a:rPr lang="en-US" b="0" dirty="0" err="1" smtClean="0">
                <a:latin typeface="Arial" panose="020B0604020202020204" pitchFamily="34" charset="0"/>
                <a:ea typeface="Batang" panose="02030600000101010101" pitchFamily="18" charset="-127"/>
                <a:cs typeface="Arial" panose="020B0604020202020204" pitchFamily="34" charset="0"/>
              </a:rPr>
              <a:t>bagaimana</a:t>
            </a:r>
            <a:r>
              <a:rPr lang="en-US" b="0" dirty="0" smtClean="0">
                <a:latin typeface="Arial" panose="020B0604020202020204" pitchFamily="34" charset="0"/>
                <a:ea typeface="Batang" panose="02030600000101010101" pitchFamily="18" charset="-127"/>
                <a:cs typeface="Arial" panose="020B0604020202020204" pitchFamily="34" charset="0"/>
              </a:rPr>
              <a:t> </a:t>
            </a:r>
            <a:r>
              <a:rPr lang="en-US" b="0" dirty="0" err="1" smtClean="0">
                <a:latin typeface="Arial" panose="020B0604020202020204" pitchFamily="34" charset="0"/>
                <a:ea typeface="Batang" panose="02030600000101010101" pitchFamily="18" charset="-127"/>
                <a:cs typeface="Arial" panose="020B0604020202020204" pitchFamily="34" charset="0"/>
              </a:rPr>
              <a:t>penelitian</a:t>
            </a:r>
            <a:r>
              <a:rPr lang="en-US" b="0" dirty="0" smtClean="0">
                <a:latin typeface="Arial" panose="020B0604020202020204" pitchFamily="34" charset="0"/>
                <a:ea typeface="Batang" panose="02030600000101010101" pitchFamily="18" charset="-127"/>
                <a:cs typeface="Arial" panose="020B0604020202020204" pitchFamily="34" charset="0"/>
              </a:rPr>
              <a:t> </a:t>
            </a:r>
            <a:r>
              <a:rPr lang="en-US" b="0" dirty="0" err="1" smtClean="0">
                <a:latin typeface="Arial" panose="020B0604020202020204" pitchFamily="34" charset="0"/>
                <a:ea typeface="Batang" panose="02030600000101010101" pitchFamily="18" charset="-127"/>
                <a:cs typeface="Arial" panose="020B0604020202020204" pitchFamily="34" charset="0"/>
              </a:rPr>
              <a:t>kita</a:t>
            </a:r>
            <a:r>
              <a:rPr lang="en-US" b="0" dirty="0" smtClean="0">
                <a:latin typeface="Arial" panose="020B0604020202020204" pitchFamily="34" charset="0"/>
                <a:ea typeface="Batang" panose="02030600000101010101" pitchFamily="18" charset="-127"/>
                <a:cs typeface="Arial" panose="020B0604020202020204" pitchFamily="34" charset="0"/>
              </a:rPr>
              <a:t> </a:t>
            </a:r>
            <a:r>
              <a:rPr lang="en-US" b="0" dirty="0" err="1" smtClean="0">
                <a:latin typeface="Arial" panose="020B0604020202020204" pitchFamily="34" charset="0"/>
                <a:ea typeface="Batang" panose="02030600000101010101" pitchFamily="18" charset="-127"/>
                <a:cs typeface="Arial" panose="020B0604020202020204" pitchFamily="34" charset="0"/>
              </a:rPr>
              <a:t>disebut</a:t>
            </a:r>
            <a:r>
              <a:rPr lang="en-US" b="0" dirty="0" smtClean="0">
                <a:latin typeface="Arial" panose="020B0604020202020204" pitchFamily="34" charset="0"/>
                <a:ea typeface="Batang" panose="02030600000101010101" pitchFamily="18" charset="-127"/>
                <a:cs typeface="Arial" panose="020B0604020202020204" pitchFamily="34" charset="0"/>
              </a:rPr>
              <a:t> </a:t>
            </a:r>
            <a:r>
              <a:rPr lang="en-US" b="0" dirty="0" err="1" smtClean="0">
                <a:latin typeface="Arial" panose="020B0604020202020204" pitchFamily="34" charset="0"/>
                <a:ea typeface="Batang" panose="02030600000101010101" pitchFamily="18" charset="-127"/>
                <a:cs typeface="Arial" panose="020B0604020202020204" pitchFamily="34" charset="0"/>
              </a:rPr>
              <a:t>ilmiah</a:t>
            </a:r>
            <a:r>
              <a:rPr lang="en-US" b="0" dirty="0" smtClean="0">
                <a:latin typeface="Arial" panose="020B0604020202020204" pitchFamily="34" charset="0"/>
                <a:ea typeface="Batang" panose="02030600000101010101" pitchFamily="18" charset="-127"/>
                <a:cs typeface="Arial" panose="020B0604020202020204" pitchFamily="34" charset="0"/>
              </a:rPr>
              <a:t> ?</a:t>
            </a:r>
          </a:p>
          <a:p>
            <a:endParaRPr lang="en-US" b="0" dirty="0">
              <a:latin typeface="Arial" panose="020B0604020202020204" pitchFamily="34" charset="0"/>
              <a:ea typeface="Batang" panose="02030600000101010101" pitchFamily="18" charset="-127"/>
              <a:cs typeface="Arial" panose="020B0604020202020204" pitchFamily="34" charset="0"/>
            </a:endParaRPr>
          </a:p>
          <a:p>
            <a:r>
              <a:rPr lang="en-US" b="0" dirty="0" err="1" smtClean="0">
                <a:latin typeface="Arial" panose="020B0604020202020204" pitchFamily="34" charset="0"/>
                <a:ea typeface="Batang" panose="02030600000101010101" pitchFamily="18" charset="-127"/>
                <a:cs typeface="Arial" panose="020B0604020202020204" pitchFamily="34" charset="0"/>
              </a:rPr>
              <a:t>Ya</a:t>
            </a:r>
            <a:r>
              <a:rPr lang="en-US" b="0" dirty="0" smtClean="0">
                <a:latin typeface="Arial" panose="020B0604020202020204" pitchFamily="34" charset="0"/>
                <a:ea typeface="Batang" panose="02030600000101010101" pitchFamily="18" charset="-127"/>
                <a:cs typeface="Arial" panose="020B0604020202020204" pitchFamily="34" charset="0"/>
              </a:rPr>
              <a:t> </a:t>
            </a:r>
            <a:r>
              <a:rPr lang="en-US" b="0" dirty="0" err="1" smtClean="0">
                <a:latin typeface="Arial" panose="020B0604020202020204" pitchFamily="34" charset="0"/>
                <a:ea typeface="Batang" panose="02030600000101010101" pitchFamily="18" charset="-127"/>
                <a:cs typeface="Arial" panose="020B0604020202020204" pitchFamily="34" charset="0"/>
              </a:rPr>
              <a:t>benar</a:t>
            </a:r>
            <a:r>
              <a:rPr lang="en-US" b="0" dirty="0" smtClean="0">
                <a:latin typeface="Arial" panose="020B0604020202020204" pitchFamily="34" charset="0"/>
                <a:ea typeface="Batang" panose="02030600000101010101" pitchFamily="18" charset="-127"/>
                <a:cs typeface="Arial" panose="020B0604020202020204" pitchFamily="34" charset="0"/>
              </a:rPr>
              <a:t>, </a:t>
            </a:r>
            <a:r>
              <a:rPr lang="en-US" b="0" dirty="0" err="1" smtClean="0">
                <a:latin typeface="Arial" panose="020B0604020202020204" pitchFamily="34" charset="0"/>
                <a:ea typeface="Batang" panose="02030600000101010101" pitchFamily="18" charset="-127"/>
                <a:cs typeface="Arial" panose="020B0604020202020204" pitchFamily="34" charset="0"/>
              </a:rPr>
              <a:t>ada</a:t>
            </a:r>
            <a:r>
              <a:rPr lang="en-US" b="0" dirty="0" smtClean="0">
                <a:latin typeface="Arial" panose="020B0604020202020204" pitchFamily="34" charset="0"/>
                <a:ea typeface="Batang" panose="02030600000101010101" pitchFamily="18" charset="-127"/>
                <a:cs typeface="Arial" panose="020B0604020202020204" pitchFamily="34" charset="0"/>
              </a:rPr>
              <a:t> </a:t>
            </a:r>
            <a:r>
              <a:rPr lang="en-US" b="0" dirty="0" err="1" smtClean="0">
                <a:latin typeface="Arial" panose="020B0604020202020204" pitchFamily="34" charset="0"/>
                <a:ea typeface="Batang" panose="02030600000101010101" pitchFamily="18" charset="-127"/>
                <a:cs typeface="Arial" panose="020B0604020202020204" pitchFamily="34" charset="0"/>
              </a:rPr>
              <a:t>kriterianya</a:t>
            </a:r>
            <a:endParaRPr lang="en-US" b="0" dirty="0">
              <a:latin typeface="Arial" panose="020B0604020202020204" pitchFamily="34" charset="0"/>
              <a:ea typeface="Batang" panose="02030600000101010101" pitchFamily="18" charset="-127"/>
              <a:cs typeface="Arial" panose="020B0604020202020204" pitchFamily="34" charset="0"/>
            </a:endParaRPr>
          </a:p>
        </p:txBody>
      </p:sp>
    </p:spTree>
    <p:extLst>
      <p:ext uri="{BB962C8B-B14F-4D97-AF65-F5344CB8AC3E}">
        <p14:creationId xmlns:p14="http://schemas.microsoft.com/office/powerpoint/2010/main" val="36111057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id-ID" sz="2400">
                <a:latin typeface="Myriad Pro" pitchFamily="34" charset="0"/>
              </a:rPr>
              <a:t>ILMIAH ITU YANG BAGAIMANA YA.....</a:t>
            </a:r>
            <a:endParaRPr lang="en-US" sz="1400">
              <a:latin typeface="Myriad Pro" pitchFamily="34" charset="0"/>
            </a:endParaRPr>
          </a:p>
        </p:txBody>
      </p:sp>
      <p:sp>
        <p:nvSpPr>
          <p:cNvPr id="8195" name="AutoShape 3"/>
          <p:cNvSpPr>
            <a:spLocks noChangeArrowheads="1"/>
          </p:cNvSpPr>
          <p:nvPr/>
        </p:nvSpPr>
        <p:spPr bwMode="auto">
          <a:xfrm>
            <a:off x="5831541" y="3003176"/>
            <a:ext cx="2286000" cy="9144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id-ID">
              <a:latin typeface="Verdana" pitchFamily="34" charset="0"/>
            </a:endParaRPr>
          </a:p>
        </p:txBody>
      </p:sp>
      <p:sp>
        <p:nvSpPr>
          <p:cNvPr id="8196" name="AutoShape 5"/>
          <p:cNvSpPr>
            <a:spLocks noChangeArrowheads="1"/>
          </p:cNvSpPr>
          <p:nvPr/>
        </p:nvSpPr>
        <p:spPr bwMode="auto">
          <a:xfrm>
            <a:off x="5783916" y="4247064"/>
            <a:ext cx="2590800" cy="8382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id-ID">
              <a:latin typeface="Verdana" pitchFamily="34" charset="0"/>
            </a:endParaRPr>
          </a:p>
        </p:txBody>
      </p:sp>
      <p:sp>
        <p:nvSpPr>
          <p:cNvPr id="8197" name="Text Box 6"/>
          <p:cNvSpPr txBox="1">
            <a:spLocks noChangeArrowheads="1"/>
          </p:cNvSpPr>
          <p:nvPr/>
        </p:nvSpPr>
        <p:spPr bwMode="auto">
          <a:xfrm>
            <a:off x="5934075" y="4400844"/>
            <a:ext cx="2309812" cy="400110"/>
          </a:xfrm>
          <a:prstGeom prst="rect">
            <a:avLst/>
          </a:prstGeom>
          <a:noFill/>
          <a:ln w="9525">
            <a:noFill/>
            <a:miter lim="800000"/>
            <a:headEnd/>
            <a:tailEnd/>
          </a:ln>
          <a:effectLst/>
        </p:spPr>
        <p:txBody>
          <a:bodyPr>
            <a:spAutoFit/>
          </a:bodyPr>
          <a:lstStyle/>
          <a:p>
            <a:pPr eaLnBrk="0" hangingPunct="0"/>
            <a:r>
              <a:rPr lang="id-ID" sz="2000" b="1" dirty="0">
                <a:solidFill>
                  <a:srgbClr val="000000"/>
                </a:solidFill>
              </a:rPr>
              <a:t>ANDAL</a:t>
            </a:r>
            <a:endParaRPr lang="en-US" sz="1400" dirty="0">
              <a:solidFill>
                <a:srgbClr val="000000"/>
              </a:solidFill>
            </a:endParaRPr>
          </a:p>
        </p:txBody>
      </p:sp>
      <p:sp>
        <p:nvSpPr>
          <p:cNvPr id="70663" name="Freeform 7"/>
          <p:cNvSpPr>
            <a:spLocks/>
          </p:cNvSpPr>
          <p:nvPr/>
        </p:nvSpPr>
        <p:spPr bwMode="gray">
          <a:xfrm>
            <a:off x="2536874" y="2427287"/>
            <a:ext cx="903288"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pPr>
              <a:defRPr/>
            </a:pPr>
            <a:endParaRPr lang="id-ID" dirty="0"/>
          </a:p>
        </p:txBody>
      </p:sp>
      <p:sp>
        <p:nvSpPr>
          <p:cNvPr id="8199" name="AutoShape 8"/>
          <p:cNvSpPr>
            <a:spLocks noChangeAspect="1" noChangeArrowheads="1" noTextEdit="1"/>
          </p:cNvSpPr>
          <p:nvPr/>
        </p:nvSpPr>
        <p:spPr bwMode="gray">
          <a:xfrm flipH="1">
            <a:off x="4868863" y="3252788"/>
            <a:ext cx="909637" cy="1244600"/>
          </a:xfrm>
          <a:prstGeom prst="rect">
            <a:avLst/>
          </a:prstGeom>
          <a:noFill/>
          <a:ln w="9525">
            <a:noFill/>
            <a:miter lim="800000"/>
            <a:headEnd/>
            <a:tailEnd/>
          </a:ln>
        </p:spPr>
        <p:txBody>
          <a:bodyPr/>
          <a:lstStyle/>
          <a:p>
            <a:endParaRPr lang="id-ID"/>
          </a:p>
        </p:txBody>
      </p:sp>
      <p:sp>
        <p:nvSpPr>
          <p:cNvPr id="70665" name="Freeform 9"/>
          <p:cNvSpPr>
            <a:spLocks/>
          </p:cNvSpPr>
          <p:nvPr/>
        </p:nvSpPr>
        <p:spPr bwMode="gray">
          <a:xfrm flipH="1">
            <a:off x="5169967" y="2668181"/>
            <a:ext cx="903287"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pPr>
              <a:defRPr/>
            </a:pPr>
            <a:endParaRPr lang="id-ID"/>
          </a:p>
        </p:txBody>
      </p:sp>
      <p:grpSp>
        <p:nvGrpSpPr>
          <p:cNvPr id="8201" name="Group 10"/>
          <p:cNvGrpSpPr>
            <a:grpSpLocks/>
          </p:cNvGrpSpPr>
          <p:nvPr/>
        </p:nvGrpSpPr>
        <p:grpSpPr bwMode="auto">
          <a:xfrm>
            <a:off x="3048000" y="1628775"/>
            <a:ext cx="2998788" cy="1601788"/>
            <a:chOff x="1997" y="1314"/>
            <a:chExt cx="1889" cy="1009"/>
          </a:xfrm>
        </p:grpSpPr>
        <p:grpSp>
          <p:nvGrpSpPr>
            <p:cNvPr id="8211" name="Group 11"/>
            <p:cNvGrpSpPr>
              <a:grpSpLocks/>
            </p:cNvGrpSpPr>
            <p:nvPr/>
          </p:nvGrpSpPr>
          <p:grpSpPr bwMode="auto">
            <a:xfrm>
              <a:off x="1997" y="1404"/>
              <a:ext cx="1889" cy="919"/>
              <a:chOff x="1973" y="1027"/>
              <a:chExt cx="1926" cy="937"/>
            </a:xfrm>
          </p:grpSpPr>
          <p:sp>
            <p:nvSpPr>
              <p:cNvPr id="70668" name="Oval 12"/>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id-ID"/>
              </a:p>
            </p:txBody>
          </p:sp>
          <p:sp>
            <p:nvSpPr>
              <p:cNvPr id="70669" name="Oval 13"/>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id-ID"/>
              </a:p>
            </p:txBody>
          </p:sp>
        </p:grpSp>
        <p:sp>
          <p:nvSpPr>
            <p:cNvPr id="70670" name="Oval 14"/>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defRPr/>
              </a:pPr>
              <a:endParaRPr lang="id-ID"/>
            </a:p>
          </p:txBody>
        </p:sp>
        <p:sp>
          <p:nvSpPr>
            <p:cNvPr id="70671" name="Oval 15"/>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defRPr/>
              </a:pPr>
              <a:endParaRPr lang="id-ID"/>
            </a:p>
          </p:txBody>
        </p:sp>
        <p:sp>
          <p:nvSpPr>
            <p:cNvPr id="70672" name="Oval 16"/>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defRPr/>
              </a:pPr>
              <a:endParaRPr lang="id-ID"/>
            </a:p>
          </p:txBody>
        </p:sp>
        <p:sp>
          <p:nvSpPr>
            <p:cNvPr id="70673" name="Oval 17"/>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defRPr/>
              </a:pPr>
              <a:endParaRPr lang="id-ID"/>
            </a:p>
          </p:txBody>
        </p:sp>
      </p:grpSp>
      <p:sp>
        <p:nvSpPr>
          <p:cNvPr id="8202" name="Text Box 18"/>
          <p:cNvSpPr txBox="1">
            <a:spLocks noChangeArrowheads="1"/>
          </p:cNvSpPr>
          <p:nvPr/>
        </p:nvSpPr>
        <p:spPr bwMode="auto">
          <a:xfrm>
            <a:off x="3852863" y="1828800"/>
            <a:ext cx="1295400" cy="461963"/>
          </a:xfrm>
          <a:prstGeom prst="rect">
            <a:avLst/>
          </a:prstGeom>
          <a:noFill/>
          <a:ln w="9525" algn="ctr">
            <a:noFill/>
            <a:miter lim="800000"/>
            <a:headEnd/>
            <a:tailEnd/>
          </a:ln>
          <a:effectLst/>
        </p:spPr>
        <p:txBody>
          <a:bodyPr wrap="none">
            <a:spAutoFit/>
          </a:bodyPr>
          <a:lstStyle/>
          <a:p>
            <a:pPr algn="ctr" eaLnBrk="0" hangingPunct="0"/>
            <a:r>
              <a:rPr lang="id-ID" sz="2400" b="1">
                <a:solidFill>
                  <a:srgbClr val="000000"/>
                </a:solidFill>
              </a:rPr>
              <a:t>ILMIAH</a:t>
            </a:r>
            <a:r>
              <a:rPr lang="en-US" sz="1400">
                <a:solidFill>
                  <a:srgbClr val="000000"/>
                </a:solidFill>
              </a:rPr>
              <a:t>t</a:t>
            </a:r>
          </a:p>
        </p:txBody>
      </p:sp>
      <p:sp>
        <p:nvSpPr>
          <p:cNvPr id="8203" name="Text Box 19"/>
          <p:cNvSpPr txBox="1">
            <a:spLocks noChangeArrowheads="1"/>
          </p:cNvSpPr>
          <p:nvPr/>
        </p:nvSpPr>
        <p:spPr bwMode="auto">
          <a:xfrm>
            <a:off x="6060141" y="3231776"/>
            <a:ext cx="2038350" cy="400110"/>
          </a:xfrm>
          <a:prstGeom prst="rect">
            <a:avLst/>
          </a:prstGeom>
          <a:noFill/>
          <a:ln w="9525">
            <a:noFill/>
            <a:miter lim="800000"/>
            <a:headEnd/>
            <a:tailEnd/>
          </a:ln>
          <a:effectLst/>
        </p:spPr>
        <p:txBody>
          <a:bodyPr>
            <a:spAutoFit/>
          </a:bodyPr>
          <a:lstStyle/>
          <a:p>
            <a:r>
              <a:rPr lang="id-ID" sz="2000" b="1" dirty="0">
                <a:solidFill>
                  <a:srgbClr val="000000"/>
                </a:solidFill>
              </a:rPr>
              <a:t>SISTEMATIS</a:t>
            </a:r>
            <a:endParaRPr lang="en-US" dirty="0"/>
          </a:p>
        </p:txBody>
      </p:sp>
      <p:sp>
        <p:nvSpPr>
          <p:cNvPr id="22" name="Freeform 7"/>
          <p:cNvSpPr>
            <a:spLocks/>
          </p:cNvSpPr>
          <p:nvPr/>
        </p:nvSpPr>
        <p:spPr bwMode="gray">
          <a:xfrm>
            <a:off x="3370307" y="3255963"/>
            <a:ext cx="1150894" cy="2840037"/>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pPr>
              <a:defRPr/>
            </a:pPr>
            <a:endParaRPr lang="id-ID"/>
          </a:p>
        </p:txBody>
      </p:sp>
      <p:sp>
        <p:nvSpPr>
          <p:cNvPr id="8205" name="AutoShape 5"/>
          <p:cNvSpPr>
            <a:spLocks noChangeArrowheads="1"/>
          </p:cNvSpPr>
          <p:nvPr/>
        </p:nvSpPr>
        <p:spPr bwMode="auto">
          <a:xfrm>
            <a:off x="439177" y="4812676"/>
            <a:ext cx="2997200" cy="8382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id-ID">
              <a:latin typeface="Verdana" pitchFamily="34" charset="0"/>
            </a:endParaRPr>
          </a:p>
        </p:txBody>
      </p:sp>
      <p:sp>
        <p:nvSpPr>
          <p:cNvPr id="8206" name="Text Box 6"/>
          <p:cNvSpPr txBox="1">
            <a:spLocks noChangeArrowheads="1"/>
          </p:cNvSpPr>
          <p:nvPr/>
        </p:nvSpPr>
        <p:spPr bwMode="auto">
          <a:xfrm>
            <a:off x="649619" y="5020468"/>
            <a:ext cx="2671762" cy="401637"/>
          </a:xfrm>
          <a:prstGeom prst="rect">
            <a:avLst/>
          </a:prstGeom>
          <a:noFill/>
          <a:ln w="9525">
            <a:noFill/>
            <a:miter lim="800000"/>
            <a:headEnd/>
            <a:tailEnd/>
          </a:ln>
          <a:effectLst/>
        </p:spPr>
        <p:txBody>
          <a:bodyPr>
            <a:spAutoFit/>
          </a:bodyPr>
          <a:lstStyle/>
          <a:p>
            <a:pPr eaLnBrk="0" hangingPunct="0"/>
            <a:r>
              <a:rPr lang="id-ID" sz="2000" b="1" dirty="0">
                <a:solidFill>
                  <a:srgbClr val="000000"/>
                </a:solidFill>
              </a:rPr>
              <a:t>BEROBYEKTIFITAS</a:t>
            </a:r>
            <a:endParaRPr lang="en-US" sz="1400" dirty="0">
              <a:solidFill>
                <a:srgbClr val="000000"/>
              </a:solidFill>
            </a:endParaRPr>
          </a:p>
        </p:txBody>
      </p:sp>
      <p:sp>
        <p:nvSpPr>
          <p:cNvPr id="8207" name="AutoShape 5"/>
          <p:cNvSpPr>
            <a:spLocks noChangeArrowheads="1"/>
          </p:cNvSpPr>
          <p:nvPr/>
        </p:nvSpPr>
        <p:spPr bwMode="auto">
          <a:xfrm>
            <a:off x="313379" y="2764753"/>
            <a:ext cx="2286000" cy="8382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id-ID" dirty="0">
              <a:latin typeface="Verdana" pitchFamily="34" charset="0"/>
            </a:endParaRPr>
          </a:p>
        </p:txBody>
      </p:sp>
      <p:sp>
        <p:nvSpPr>
          <p:cNvPr id="8208" name="Text Box 6"/>
          <p:cNvSpPr txBox="1">
            <a:spLocks noChangeArrowheads="1"/>
          </p:cNvSpPr>
          <p:nvPr/>
        </p:nvSpPr>
        <p:spPr bwMode="auto">
          <a:xfrm>
            <a:off x="677863" y="3135376"/>
            <a:ext cx="2038350" cy="400110"/>
          </a:xfrm>
          <a:prstGeom prst="rect">
            <a:avLst/>
          </a:prstGeom>
          <a:noFill/>
          <a:ln w="9525">
            <a:noFill/>
            <a:miter lim="800000"/>
            <a:headEnd/>
            <a:tailEnd/>
          </a:ln>
          <a:effectLst/>
        </p:spPr>
        <p:txBody>
          <a:bodyPr>
            <a:spAutoFit/>
          </a:bodyPr>
          <a:lstStyle/>
          <a:p>
            <a:pPr eaLnBrk="0" hangingPunct="0"/>
            <a:r>
              <a:rPr lang="id-ID" sz="2000" b="1" dirty="0">
                <a:solidFill>
                  <a:srgbClr val="000000"/>
                </a:solidFill>
              </a:rPr>
              <a:t>LOGIS</a:t>
            </a:r>
            <a:endParaRPr lang="en-US" sz="1400" dirty="0">
              <a:solidFill>
                <a:srgbClr val="000000"/>
              </a:solidFill>
            </a:endParaRPr>
          </a:p>
        </p:txBody>
      </p:sp>
      <p:sp>
        <p:nvSpPr>
          <p:cNvPr id="29" name="Freeform 9"/>
          <p:cNvSpPr>
            <a:spLocks/>
          </p:cNvSpPr>
          <p:nvPr/>
        </p:nvSpPr>
        <p:spPr bwMode="gray">
          <a:xfrm flipH="1">
            <a:off x="4814888" y="2679359"/>
            <a:ext cx="1028700" cy="3124200"/>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pPr>
              <a:defRPr/>
            </a:pPr>
            <a:endParaRPr lang="id-ID"/>
          </a:p>
        </p:txBody>
      </p:sp>
      <p:sp>
        <p:nvSpPr>
          <p:cNvPr id="30" name="Rectangle 29"/>
          <p:cNvSpPr/>
          <p:nvPr/>
        </p:nvSpPr>
        <p:spPr>
          <a:xfrm>
            <a:off x="7391400" y="1524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p>
        </p:txBody>
      </p:sp>
      <p:sp>
        <p:nvSpPr>
          <p:cNvPr id="27" name="Freeform 7"/>
          <p:cNvSpPr>
            <a:spLocks/>
          </p:cNvSpPr>
          <p:nvPr/>
        </p:nvSpPr>
        <p:spPr bwMode="gray">
          <a:xfrm>
            <a:off x="2596356" y="3195669"/>
            <a:ext cx="1687612" cy="1362012"/>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pPr>
              <a:defRPr/>
            </a:pPr>
            <a:endParaRPr lang="id-ID" dirty="0"/>
          </a:p>
        </p:txBody>
      </p:sp>
      <p:sp>
        <p:nvSpPr>
          <p:cNvPr id="28" name="AutoShape 5"/>
          <p:cNvSpPr>
            <a:spLocks noChangeArrowheads="1"/>
          </p:cNvSpPr>
          <p:nvPr/>
        </p:nvSpPr>
        <p:spPr bwMode="auto">
          <a:xfrm>
            <a:off x="335470" y="3784539"/>
            <a:ext cx="2286000" cy="8382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id-ID" dirty="0">
              <a:latin typeface="Verdana" pitchFamily="34" charset="0"/>
            </a:endParaRPr>
          </a:p>
        </p:txBody>
      </p:sp>
      <p:sp>
        <p:nvSpPr>
          <p:cNvPr id="31" name="Text Box 6"/>
          <p:cNvSpPr txBox="1">
            <a:spLocks noChangeArrowheads="1"/>
          </p:cNvSpPr>
          <p:nvPr/>
        </p:nvSpPr>
        <p:spPr bwMode="auto">
          <a:xfrm>
            <a:off x="549646" y="3973576"/>
            <a:ext cx="2038350" cy="400110"/>
          </a:xfrm>
          <a:prstGeom prst="rect">
            <a:avLst/>
          </a:prstGeom>
          <a:noFill/>
          <a:ln w="9525">
            <a:noFill/>
            <a:miter lim="800000"/>
            <a:headEnd/>
            <a:tailEnd/>
          </a:ln>
          <a:effectLst/>
        </p:spPr>
        <p:txBody>
          <a:bodyPr>
            <a:spAutoFit/>
          </a:bodyPr>
          <a:lstStyle/>
          <a:p>
            <a:pPr eaLnBrk="0" hangingPunct="0"/>
            <a:r>
              <a:rPr lang="id-ID" sz="2000" b="1" dirty="0">
                <a:solidFill>
                  <a:srgbClr val="000000"/>
                </a:solidFill>
              </a:rPr>
              <a:t>DIRANCANG</a:t>
            </a:r>
            <a:endParaRPr lang="en-US" sz="1400" dirty="0">
              <a:solidFill>
                <a:srgbClr val="000000"/>
              </a:solidFill>
            </a:endParaRPr>
          </a:p>
        </p:txBody>
      </p:sp>
      <p:sp>
        <p:nvSpPr>
          <p:cNvPr id="32" name="AutoShape 5"/>
          <p:cNvSpPr>
            <a:spLocks noChangeArrowheads="1"/>
          </p:cNvSpPr>
          <p:nvPr/>
        </p:nvSpPr>
        <p:spPr bwMode="auto">
          <a:xfrm>
            <a:off x="5743575" y="5695764"/>
            <a:ext cx="2590800" cy="8382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id-ID">
              <a:latin typeface="Verdana" pitchFamily="34" charset="0"/>
            </a:endParaRPr>
          </a:p>
        </p:txBody>
      </p:sp>
      <p:sp>
        <p:nvSpPr>
          <p:cNvPr id="33" name="Text Box 6"/>
          <p:cNvSpPr txBox="1">
            <a:spLocks noChangeArrowheads="1"/>
          </p:cNvSpPr>
          <p:nvPr/>
        </p:nvSpPr>
        <p:spPr bwMode="auto">
          <a:xfrm>
            <a:off x="5754688" y="5849751"/>
            <a:ext cx="2309812" cy="400110"/>
          </a:xfrm>
          <a:prstGeom prst="rect">
            <a:avLst/>
          </a:prstGeom>
          <a:noFill/>
          <a:ln w="9525">
            <a:noFill/>
            <a:miter lim="800000"/>
            <a:headEnd/>
            <a:tailEnd/>
          </a:ln>
          <a:effectLst/>
        </p:spPr>
        <p:txBody>
          <a:bodyPr>
            <a:spAutoFit/>
          </a:bodyPr>
          <a:lstStyle/>
          <a:p>
            <a:pPr eaLnBrk="0" hangingPunct="0"/>
            <a:r>
              <a:rPr lang="id-ID" sz="2000" b="1" dirty="0">
                <a:solidFill>
                  <a:srgbClr val="000000"/>
                </a:solidFill>
              </a:rPr>
              <a:t>AKUMULATIF</a:t>
            </a:r>
            <a:endParaRPr lang="en-US" sz="1400" dirty="0">
              <a:solidFill>
                <a:srgbClr val="000000"/>
              </a:solidFill>
            </a:endParaRPr>
          </a:p>
        </p:txBody>
      </p:sp>
      <p:sp>
        <p:nvSpPr>
          <p:cNvPr id="34" name="Freeform 9"/>
          <p:cNvSpPr>
            <a:spLocks/>
          </p:cNvSpPr>
          <p:nvPr/>
        </p:nvSpPr>
        <p:spPr bwMode="gray">
          <a:xfrm flipH="1">
            <a:off x="4290776" y="3668712"/>
            <a:ext cx="1513264" cy="3840350"/>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pPr>
              <a:defRPr/>
            </a:pPr>
            <a:endParaRPr lang="id-ID"/>
          </a:p>
        </p:txBody>
      </p:sp>
    </p:spTree>
    <p:extLst>
      <p:ext uri="{BB962C8B-B14F-4D97-AF65-F5344CB8AC3E}">
        <p14:creationId xmlns:p14="http://schemas.microsoft.com/office/powerpoint/2010/main" val="7773174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7000" y="1143000"/>
            <a:ext cx="6266687" cy="5105400"/>
          </a:xfrm>
        </p:spPr>
        <p:txBody>
          <a:bodyPr>
            <a:normAutofit lnSpcReduction="10000"/>
          </a:bodyPr>
          <a:lstStyle/>
          <a:p>
            <a:pPr marL="0" indent="0" algn="just">
              <a:buNone/>
            </a:pPr>
            <a:r>
              <a:rPr lang="en-US" dirty="0" err="1" smtClean="0"/>
              <a:t>Ada</a:t>
            </a:r>
            <a:r>
              <a:rPr lang="en-US" dirty="0" smtClean="0"/>
              <a:t> </a:t>
            </a:r>
            <a:r>
              <a:rPr lang="en-US" dirty="0" err="1" smtClean="0"/>
              <a:t>beberapa</a:t>
            </a:r>
            <a:r>
              <a:rPr lang="en-US" dirty="0" smtClean="0"/>
              <a:t> </a:t>
            </a:r>
            <a:r>
              <a:rPr lang="en-US" dirty="0" err="1" smtClean="0"/>
              <a:t>hal</a:t>
            </a:r>
            <a:r>
              <a:rPr lang="en-US" dirty="0" smtClean="0"/>
              <a:t> yang </a:t>
            </a:r>
            <a:r>
              <a:rPr lang="en-US" dirty="0" err="1" smtClean="0"/>
              <a:t>dijadikan</a:t>
            </a:r>
            <a:r>
              <a:rPr lang="en-US" dirty="0" smtClean="0"/>
              <a:t> </a:t>
            </a:r>
            <a:r>
              <a:rPr lang="en-US" dirty="0" err="1" smtClean="0"/>
              <a:t>pertimbangan</a:t>
            </a:r>
            <a:r>
              <a:rPr lang="en-US" dirty="0" smtClean="0"/>
              <a:t> </a:t>
            </a:r>
            <a:r>
              <a:rPr lang="en-US" dirty="0" err="1" smtClean="0"/>
              <a:t>ketika</a:t>
            </a:r>
            <a:r>
              <a:rPr lang="en-US" dirty="0" smtClean="0"/>
              <a:t> </a:t>
            </a:r>
            <a:r>
              <a:rPr lang="en-US" dirty="0" err="1" smtClean="0"/>
              <a:t>memilih</a:t>
            </a:r>
            <a:r>
              <a:rPr lang="en-US" dirty="0" smtClean="0"/>
              <a:t> </a:t>
            </a:r>
            <a:r>
              <a:rPr lang="en-US" dirty="0" err="1" smtClean="0"/>
              <a:t>topik</a:t>
            </a:r>
            <a:r>
              <a:rPr lang="en-US" dirty="0" smtClean="0"/>
              <a:t> </a:t>
            </a:r>
            <a:r>
              <a:rPr lang="en-US" dirty="0" err="1" smtClean="0"/>
              <a:t>penelitian</a:t>
            </a:r>
            <a:r>
              <a:rPr lang="en-US" dirty="0" smtClean="0"/>
              <a:t>, </a:t>
            </a:r>
            <a:r>
              <a:rPr lang="en-US" dirty="0" err="1" smtClean="0"/>
              <a:t>diantaranya</a:t>
            </a:r>
            <a:r>
              <a:rPr lang="en-US" dirty="0" smtClean="0"/>
              <a:t> :</a:t>
            </a:r>
          </a:p>
          <a:p>
            <a:pPr marL="514350" indent="-514350" algn="just">
              <a:buAutoNum type="arabicPeriod"/>
            </a:pPr>
            <a:r>
              <a:rPr lang="en-US" dirty="0" err="1" smtClean="0"/>
              <a:t>Jumlah</a:t>
            </a:r>
            <a:r>
              <a:rPr lang="en-US" dirty="0" smtClean="0"/>
              <a:t> </a:t>
            </a:r>
            <a:r>
              <a:rPr lang="en-US" dirty="0" err="1" smtClean="0"/>
              <a:t>pilihan</a:t>
            </a:r>
            <a:r>
              <a:rPr lang="en-US" dirty="0" smtClean="0"/>
              <a:t> yang </a:t>
            </a:r>
            <a:r>
              <a:rPr lang="en-US" dirty="0" err="1" smtClean="0"/>
              <a:t>dimiliki</a:t>
            </a:r>
            <a:endParaRPr lang="en-US" dirty="0" smtClean="0"/>
          </a:p>
          <a:p>
            <a:pPr marL="514350" indent="-514350" algn="just">
              <a:buAutoNum type="arabicPeriod"/>
            </a:pPr>
            <a:r>
              <a:rPr lang="en-US" dirty="0" err="1" smtClean="0"/>
              <a:t>Motivasi</a:t>
            </a:r>
            <a:endParaRPr lang="en-US" dirty="0" smtClean="0"/>
          </a:p>
          <a:p>
            <a:pPr marL="514350" indent="-514350" algn="just">
              <a:buAutoNum type="arabicPeriod"/>
            </a:pPr>
            <a:r>
              <a:rPr lang="en-US" dirty="0" err="1" smtClean="0"/>
              <a:t>Subyek</a:t>
            </a:r>
            <a:r>
              <a:rPr lang="en-US" dirty="0" smtClean="0"/>
              <a:t> </a:t>
            </a:r>
            <a:r>
              <a:rPr lang="en-US" dirty="0" err="1" smtClean="0"/>
              <a:t>atau</a:t>
            </a:r>
            <a:r>
              <a:rPr lang="en-US" dirty="0" smtClean="0"/>
              <a:t> </a:t>
            </a:r>
            <a:r>
              <a:rPr lang="en-US" dirty="0" err="1" smtClean="0"/>
              <a:t>bidang</a:t>
            </a:r>
            <a:r>
              <a:rPr lang="en-US" dirty="0" smtClean="0"/>
              <a:t> </a:t>
            </a:r>
            <a:r>
              <a:rPr lang="en-US" dirty="0" err="1" smtClean="0"/>
              <a:t>studi</a:t>
            </a:r>
            <a:endParaRPr lang="en-US" dirty="0" smtClean="0"/>
          </a:p>
          <a:p>
            <a:pPr marL="514350" indent="-514350" algn="just">
              <a:buAutoNum type="arabicPeriod"/>
            </a:pPr>
            <a:r>
              <a:rPr lang="en-US" dirty="0" err="1" smtClean="0"/>
              <a:t>Waktu</a:t>
            </a:r>
            <a:r>
              <a:rPr lang="en-US" dirty="0" smtClean="0"/>
              <a:t> yang </a:t>
            </a:r>
            <a:r>
              <a:rPr lang="en-US" dirty="0" err="1" smtClean="0"/>
              <a:t>tersedia</a:t>
            </a:r>
            <a:endParaRPr lang="en-US" dirty="0" smtClean="0"/>
          </a:p>
          <a:p>
            <a:pPr marL="514350" indent="-514350" algn="just">
              <a:buAutoNum type="arabicPeriod"/>
            </a:pPr>
            <a:r>
              <a:rPr lang="en-US" dirty="0" err="1" smtClean="0"/>
              <a:t>Biaya</a:t>
            </a:r>
            <a:r>
              <a:rPr lang="en-US" dirty="0" smtClean="0"/>
              <a:t> </a:t>
            </a:r>
            <a:r>
              <a:rPr lang="en-US" dirty="0" err="1" smtClean="0"/>
              <a:t>penelitian</a:t>
            </a:r>
            <a:endParaRPr lang="en-US" dirty="0" smtClean="0"/>
          </a:p>
          <a:p>
            <a:pPr marL="514350" indent="-514350" algn="just">
              <a:buAutoNum type="arabicPeriod"/>
            </a:pPr>
            <a:r>
              <a:rPr lang="en-US" dirty="0" err="1" smtClean="0"/>
              <a:t>Sumber</a:t>
            </a:r>
            <a:r>
              <a:rPr lang="en-US" dirty="0" smtClean="0"/>
              <a:t> </a:t>
            </a:r>
            <a:r>
              <a:rPr lang="en-US" dirty="0" err="1" smtClean="0"/>
              <a:t>daya</a:t>
            </a:r>
            <a:r>
              <a:rPr lang="en-US" dirty="0" smtClean="0"/>
              <a:t> yang </a:t>
            </a:r>
            <a:r>
              <a:rPr lang="en-US" dirty="0" err="1" smtClean="0"/>
              <a:t>tersedia</a:t>
            </a:r>
            <a:endParaRPr lang="en-US" dirty="0" smtClean="0"/>
          </a:p>
          <a:p>
            <a:pPr marL="514350" indent="-514350" algn="just">
              <a:buAutoNum type="arabicPeriod"/>
            </a:pPr>
            <a:r>
              <a:rPr lang="en-US" dirty="0" err="1" smtClean="0"/>
              <a:t>Kebutuhan</a:t>
            </a:r>
            <a:r>
              <a:rPr lang="en-US" dirty="0" smtClean="0"/>
              <a:t> </a:t>
            </a:r>
            <a:r>
              <a:rPr lang="en-US" dirty="0" err="1" smtClean="0"/>
              <a:t>akan</a:t>
            </a:r>
            <a:r>
              <a:rPr lang="en-US" dirty="0" smtClean="0"/>
              <a:t> </a:t>
            </a:r>
            <a:r>
              <a:rPr lang="en-US" dirty="0" err="1" smtClean="0"/>
              <a:t>dukungan</a:t>
            </a:r>
            <a:endParaRPr lang="en-US" dirty="0" smtClean="0"/>
          </a:p>
          <a:p>
            <a:pPr marL="514350" indent="-514350" algn="just">
              <a:buAutoNum type="arabicPeriod"/>
            </a:pPr>
            <a:r>
              <a:rPr lang="en-US" dirty="0" err="1" smtClean="0"/>
              <a:t>Metode</a:t>
            </a:r>
            <a:r>
              <a:rPr lang="en-US" dirty="0" smtClean="0"/>
              <a:t> yang </a:t>
            </a:r>
            <a:r>
              <a:rPr lang="en-US" dirty="0" err="1" smtClean="0"/>
              <a:t>digunakan</a:t>
            </a:r>
            <a:r>
              <a:rPr lang="en-US" dirty="0" smtClean="0"/>
              <a:t> </a:t>
            </a:r>
            <a:r>
              <a:rPr lang="en-US" dirty="0" err="1" smtClean="0"/>
              <a:t>dalam</a:t>
            </a:r>
            <a:r>
              <a:rPr lang="en-US" dirty="0" smtClean="0"/>
              <a:t> </a:t>
            </a:r>
            <a:r>
              <a:rPr lang="en-US" dirty="0" err="1" smtClean="0"/>
              <a:t>riset</a:t>
            </a:r>
            <a:r>
              <a:rPr lang="en-US" dirty="0" smtClean="0"/>
              <a:t>.</a:t>
            </a:r>
          </a:p>
          <a:p>
            <a:pPr>
              <a:buNone/>
            </a:pPr>
            <a:endParaRPr lang="en-US" dirty="0"/>
          </a:p>
        </p:txBody>
      </p:sp>
      <p:sp>
        <p:nvSpPr>
          <p:cNvPr id="2" name="Title 1"/>
          <p:cNvSpPr>
            <a:spLocks noGrp="1"/>
          </p:cNvSpPr>
          <p:nvPr>
            <p:ph type="title"/>
          </p:nvPr>
        </p:nvSpPr>
        <p:spPr/>
        <p:txBody>
          <a:bodyPr/>
          <a:lstStyle/>
          <a:p>
            <a:r>
              <a:rPr lang="en-US" dirty="0" err="1" smtClean="0"/>
              <a:t>Memilih</a:t>
            </a:r>
            <a:r>
              <a:rPr lang="en-US" dirty="0" smtClean="0"/>
              <a:t> </a:t>
            </a:r>
            <a:r>
              <a:rPr lang="en-US" dirty="0" err="1" smtClean="0"/>
              <a:t>Topik</a:t>
            </a:r>
            <a:endParaRPr lang="en-US" dirty="0"/>
          </a:p>
        </p:txBody>
      </p:sp>
      <p:sp>
        <p:nvSpPr>
          <p:cNvPr id="4" name="Oval 3"/>
          <p:cNvSpPr/>
          <p:nvPr/>
        </p:nvSpPr>
        <p:spPr>
          <a:xfrm>
            <a:off x="304800" y="6096000"/>
            <a:ext cx="457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5" name="Picture 4"/>
          <p:cNvPicPr>
            <a:picLocks noChangeAspect="1"/>
          </p:cNvPicPr>
          <p:nvPr/>
        </p:nvPicPr>
        <p:blipFill>
          <a:blip r:embed="rId2"/>
          <a:stretch>
            <a:fillRect/>
          </a:stretch>
        </p:blipFill>
        <p:spPr>
          <a:xfrm>
            <a:off x="152401" y="1143000"/>
            <a:ext cx="2514600" cy="54864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7001" y="762000"/>
            <a:ext cx="6114288" cy="5373914"/>
          </a:xfrm>
        </p:spPr>
        <p:txBody>
          <a:bodyPr>
            <a:noAutofit/>
          </a:bodyPr>
          <a:lstStyle/>
          <a:p>
            <a:pPr marL="0" indent="0" algn="just">
              <a:buNone/>
            </a:pPr>
            <a:r>
              <a:rPr lang="en-US" sz="2200" dirty="0" err="1" smtClean="0"/>
              <a:t>Latar</a:t>
            </a:r>
            <a:r>
              <a:rPr lang="en-US" sz="2200" dirty="0" smtClean="0"/>
              <a:t> </a:t>
            </a:r>
            <a:r>
              <a:rPr lang="en-US" sz="2200" dirty="0" err="1" smtClean="0"/>
              <a:t>belakang</a:t>
            </a:r>
            <a:r>
              <a:rPr lang="en-US" sz="2200" dirty="0" smtClean="0"/>
              <a:t> </a:t>
            </a:r>
            <a:r>
              <a:rPr lang="en-US" sz="2200" dirty="0" err="1" smtClean="0"/>
              <a:t>masalah</a:t>
            </a:r>
            <a:r>
              <a:rPr lang="en-US" sz="2200" dirty="0" smtClean="0"/>
              <a:t> </a:t>
            </a:r>
            <a:r>
              <a:rPr lang="en-US" sz="2200" dirty="0" err="1" smtClean="0"/>
              <a:t>bertujuan</a:t>
            </a:r>
            <a:r>
              <a:rPr lang="en-US" sz="2200" dirty="0" smtClean="0"/>
              <a:t> </a:t>
            </a:r>
            <a:r>
              <a:rPr lang="en-US" sz="2200" dirty="0" err="1" smtClean="0"/>
              <a:t>menjelaskan</a:t>
            </a:r>
            <a:r>
              <a:rPr lang="en-US" sz="2200" dirty="0" smtClean="0"/>
              <a:t> </a:t>
            </a:r>
            <a:r>
              <a:rPr lang="en-US" sz="2200" dirty="0" err="1" smtClean="0"/>
              <a:t>alasan</a:t>
            </a:r>
            <a:r>
              <a:rPr lang="en-US" sz="2200" dirty="0" smtClean="0"/>
              <a:t> </a:t>
            </a:r>
            <a:r>
              <a:rPr lang="en-US" sz="2200" dirty="0" err="1" smtClean="0"/>
              <a:t>masalah</a:t>
            </a:r>
            <a:r>
              <a:rPr lang="en-US" sz="2200" dirty="0" smtClean="0"/>
              <a:t> yang </a:t>
            </a:r>
            <a:r>
              <a:rPr lang="en-US" sz="2200" dirty="0" err="1" smtClean="0"/>
              <a:t>diteliti</a:t>
            </a:r>
            <a:r>
              <a:rPr lang="en-US" sz="2200" dirty="0" smtClean="0"/>
              <a:t> </a:t>
            </a:r>
            <a:r>
              <a:rPr lang="en-US" sz="2200" dirty="0" err="1" smtClean="0"/>
              <a:t>itu</a:t>
            </a:r>
            <a:r>
              <a:rPr lang="en-US" sz="2200" dirty="0" smtClean="0"/>
              <a:t> </a:t>
            </a:r>
            <a:r>
              <a:rPr lang="en-US" sz="2200" dirty="0" err="1" smtClean="0"/>
              <a:t>penting</a:t>
            </a:r>
            <a:r>
              <a:rPr lang="en-US" sz="2200" dirty="0" smtClean="0"/>
              <a:t>, </a:t>
            </a:r>
            <a:r>
              <a:rPr lang="en-US" sz="2200" dirty="0" err="1" smtClean="0"/>
              <a:t>baik</a:t>
            </a:r>
            <a:r>
              <a:rPr lang="en-US" sz="2200" dirty="0" smtClean="0"/>
              <a:t> </a:t>
            </a:r>
            <a:r>
              <a:rPr lang="en-US" sz="2200" dirty="0" err="1" smtClean="0"/>
              <a:t>dilihat</a:t>
            </a:r>
            <a:r>
              <a:rPr lang="en-US" sz="2200" dirty="0" smtClean="0"/>
              <a:t> </a:t>
            </a:r>
            <a:r>
              <a:rPr lang="en-US" sz="2200" dirty="0" err="1" smtClean="0"/>
              <a:t>dari</a:t>
            </a:r>
            <a:r>
              <a:rPr lang="en-US" sz="2200" dirty="0" smtClean="0"/>
              <a:t> </a:t>
            </a:r>
            <a:r>
              <a:rPr lang="en-US" sz="2200" dirty="0" err="1" smtClean="0"/>
              <a:t>segi</a:t>
            </a:r>
            <a:r>
              <a:rPr lang="en-US" sz="2200" dirty="0" smtClean="0"/>
              <a:t> </a:t>
            </a:r>
            <a:r>
              <a:rPr lang="en-US" sz="2200" dirty="0" err="1" smtClean="0"/>
              <a:t>pengembangan</a:t>
            </a:r>
            <a:r>
              <a:rPr lang="en-US" sz="2200" dirty="0" smtClean="0"/>
              <a:t> </a:t>
            </a:r>
            <a:r>
              <a:rPr lang="en-US" sz="2200" dirty="0" err="1" smtClean="0"/>
              <a:t>ilmu</a:t>
            </a:r>
            <a:r>
              <a:rPr lang="en-US" sz="2200" dirty="0" smtClean="0"/>
              <a:t>, </a:t>
            </a:r>
            <a:r>
              <a:rPr lang="en-US" sz="2200" dirty="0" err="1" smtClean="0"/>
              <a:t>kebutuhan</a:t>
            </a:r>
            <a:r>
              <a:rPr lang="en-US" sz="2200" dirty="0" smtClean="0"/>
              <a:t> </a:t>
            </a:r>
            <a:r>
              <a:rPr lang="en-US" sz="2200" dirty="0" err="1" smtClean="0"/>
              <a:t>pembangunan</a:t>
            </a:r>
            <a:r>
              <a:rPr lang="en-US" sz="2200" dirty="0" smtClean="0"/>
              <a:t>, </a:t>
            </a:r>
            <a:r>
              <a:rPr lang="en-US" sz="2200" dirty="0" err="1" smtClean="0"/>
              <a:t>kebutuhan</a:t>
            </a:r>
            <a:r>
              <a:rPr lang="en-US" sz="2200" dirty="0" smtClean="0"/>
              <a:t> </a:t>
            </a:r>
            <a:r>
              <a:rPr lang="en-US" sz="2200" dirty="0" err="1" smtClean="0"/>
              <a:t>akan</a:t>
            </a:r>
            <a:r>
              <a:rPr lang="en-US" sz="2200" dirty="0" smtClean="0"/>
              <a:t> </a:t>
            </a:r>
            <a:r>
              <a:rPr lang="en-US" sz="2200" dirty="0" err="1" smtClean="0"/>
              <a:t>penelitian</a:t>
            </a:r>
            <a:r>
              <a:rPr lang="en-US" sz="2200" dirty="0" smtClean="0"/>
              <a:t> </a:t>
            </a:r>
            <a:r>
              <a:rPr lang="en-US" sz="2200" dirty="0" err="1" smtClean="0"/>
              <a:t>atau</a:t>
            </a:r>
            <a:r>
              <a:rPr lang="en-US" sz="2200" dirty="0" smtClean="0"/>
              <a:t> </a:t>
            </a:r>
            <a:r>
              <a:rPr lang="en-US" sz="2200" dirty="0" err="1" smtClean="0"/>
              <a:t>profesi</a:t>
            </a:r>
            <a:r>
              <a:rPr lang="en-US" sz="2200" dirty="0" smtClean="0"/>
              <a:t> </a:t>
            </a:r>
            <a:r>
              <a:rPr lang="en-US" sz="2200" dirty="0" err="1" smtClean="0"/>
              <a:t>peneliti</a:t>
            </a:r>
            <a:r>
              <a:rPr lang="en-US" sz="2200" dirty="0" smtClean="0"/>
              <a:t>.</a:t>
            </a:r>
          </a:p>
          <a:p>
            <a:pPr marL="0" indent="0" algn="just">
              <a:buNone/>
            </a:pPr>
            <a:r>
              <a:rPr lang="en-US" sz="2200" dirty="0" err="1" smtClean="0"/>
              <a:t>Dalam</a:t>
            </a:r>
            <a:r>
              <a:rPr lang="en-US" sz="2200" dirty="0" smtClean="0"/>
              <a:t> </a:t>
            </a:r>
            <a:r>
              <a:rPr lang="en-US" sz="2200" dirty="0" err="1" smtClean="0"/>
              <a:t>hal</a:t>
            </a:r>
            <a:r>
              <a:rPr lang="en-US" sz="2200" dirty="0" smtClean="0"/>
              <a:t> </a:t>
            </a:r>
            <a:r>
              <a:rPr lang="en-US" sz="2200" dirty="0" err="1" smtClean="0"/>
              <a:t>ini</a:t>
            </a:r>
            <a:r>
              <a:rPr lang="en-US" sz="2200" dirty="0" smtClean="0"/>
              <a:t> </a:t>
            </a:r>
            <a:r>
              <a:rPr lang="en-US" sz="2200" dirty="0" err="1" smtClean="0"/>
              <a:t>peneliti</a:t>
            </a:r>
            <a:r>
              <a:rPr lang="en-US" sz="2200" dirty="0" smtClean="0"/>
              <a:t> </a:t>
            </a:r>
            <a:r>
              <a:rPr lang="en-US" sz="2200" dirty="0" err="1" smtClean="0"/>
              <a:t>menjelaskan</a:t>
            </a:r>
            <a:r>
              <a:rPr lang="en-US" sz="2200" dirty="0" smtClean="0"/>
              <a:t> </a:t>
            </a:r>
            <a:r>
              <a:rPr lang="en-US" sz="2200" dirty="0" err="1" smtClean="0"/>
              <a:t>tentang</a:t>
            </a:r>
            <a:r>
              <a:rPr lang="en-US" sz="2200" dirty="0" smtClean="0"/>
              <a:t> :</a:t>
            </a:r>
          </a:p>
          <a:p>
            <a:pPr marL="0" indent="0" algn="just"/>
            <a:r>
              <a:rPr lang="en-US" sz="2200" dirty="0" smtClean="0"/>
              <a:t> </a:t>
            </a:r>
            <a:r>
              <a:rPr lang="en-US" sz="2200" dirty="0" err="1" smtClean="0"/>
              <a:t>Gejala</a:t>
            </a:r>
            <a:r>
              <a:rPr lang="en-US" sz="2200" dirty="0" smtClean="0"/>
              <a:t> </a:t>
            </a:r>
            <a:r>
              <a:rPr lang="en-US" sz="2200" dirty="0" err="1" smtClean="0"/>
              <a:t>kesenjangan</a:t>
            </a:r>
            <a:r>
              <a:rPr lang="en-US" sz="2200" dirty="0" smtClean="0"/>
              <a:t> </a:t>
            </a:r>
            <a:r>
              <a:rPr lang="en-US" sz="2200" dirty="0" err="1" smtClean="0"/>
              <a:t>di</a:t>
            </a:r>
            <a:r>
              <a:rPr lang="en-US" sz="2200" dirty="0" smtClean="0"/>
              <a:t> </a:t>
            </a:r>
            <a:r>
              <a:rPr lang="en-US" sz="2200" dirty="0" err="1" smtClean="0"/>
              <a:t>lapangan</a:t>
            </a:r>
            <a:r>
              <a:rPr lang="en-US" sz="2200" dirty="0" smtClean="0"/>
              <a:t> </a:t>
            </a:r>
            <a:r>
              <a:rPr lang="en-US" sz="2200" dirty="0" err="1" smtClean="0"/>
              <a:t>sebagai</a:t>
            </a:r>
            <a:r>
              <a:rPr lang="en-US" sz="2200" dirty="0" smtClean="0"/>
              <a:t> </a:t>
            </a:r>
            <a:r>
              <a:rPr lang="en-US" sz="2200" dirty="0" err="1" smtClean="0"/>
              <a:t>dasar</a:t>
            </a:r>
            <a:r>
              <a:rPr lang="en-US" sz="2200" dirty="0" smtClean="0"/>
              <a:t> </a:t>
            </a:r>
            <a:r>
              <a:rPr lang="en-US" sz="2200" dirty="0" err="1" smtClean="0"/>
              <a:t>pemikiran</a:t>
            </a:r>
            <a:r>
              <a:rPr lang="en-US" sz="2200" dirty="0" smtClean="0"/>
              <a:t> </a:t>
            </a:r>
            <a:r>
              <a:rPr lang="en-US" sz="2200" dirty="0" err="1" smtClean="0"/>
              <a:t>untuk</a:t>
            </a:r>
            <a:r>
              <a:rPr lang="en-US" sz="2200" dirty="0" smtClean="0"/>
              <a:t> </a:t>
            </a:r>
            <a:r>
              <a:rPr lang="en-US" sz="2200" dirty="0" err="1" smtClean="0"/>
              <a:t>memunculkan</a:t>
            </a:r>
            <a:r>
              <a:rPr lang="en-US" sz="2200" dirty="0" smtClean="0"/>
              <a:t> </a:t>
            </a:r>
            <a:r>
              <a:rPr lang="en-US" sz="2200" dirty="0" err="1" smtClean="0"/>
              <a:t>permasalahan</a:t>
            </a:r>
            <a:r>
              <a:rPr lang="en-US" sz="2200" dirty="0" smtClean="0"/>
              <a:t>.</a:t>
            </a:r>
          </a:p>
          <a:p>
            <a:pPr marL="0" indent="0" algn="just"/>
            <a:r>
              <a:rPr lang="en-US" sz="2200" dirty="0" smtClean="0"/>
              <a:t> </a:t>
            </a:r>
            <a:r>
              <a:rPr lang="en-US" sz="2200" dirty="0" err="1" smtClean="0"/>
              <a:t>Kerugian</a:t>
            </a:r>
            <a:r>
              <a:rPr lang="en-US" sz="2200" dirty="0" smtClean="0"/>
              <a:t> </a:t>
            </a:r>
            <a:r>
              <a:rPr lang="en-US" sz="2200" dirty="0" err="1" smtClean="0"/>
              <a:t>jika</a:t>
            </a:r>
            <a:r>
              <a:rPr lang="en-US" sz="2200" dirty="0" smtClean="0"/>
              <a:t> </a:t>
            </a:r>
            <a:r>
              <a:rPr lang="en-US" sz="2200" dirty="0" err="1" smtClean="0"/>
              <a:t>tidak</a:t>
            </a:r>
            <a:r>
              <a:rPr lang="en-US" sz="2200" dirty="0" smtClean="0"/>
              <a:t> </a:t>
            </a:r>
            <a:r>
              <a:rPr lang="en-US" sz="2200" dirty="0" err="1" smtClean="0"/>
              <a:t>melakukan</a:t>
            </a:r>
            <a:r>
              <a:rPr lang="en-US" sz="2200" dirty="0" smtClean="0"/>
              <a:t> </a:t>
            </a:r>
            <a:r>
              <a:rPr lang="en-US" sz="2200" dirty="0" err="1" smtClean="0"/>
              <a:t>penelitian</a:t>
            </a:r>
            <a:r>
              <a:rPr lang="en-US" sz="2200" dirty="0" smtClean="0"/>
              <a:t> </a:t>
            </a:r>
            <a:r>
              <a:rPr lang="en-US" sz="2200" dirty="0" err="1" smtClean="0"/>
              <a:t>tersebut</a:t>
            </a:r>
            <a:r>
              <a:rPr lang="en-US" sz="2200" dirty="0" smtClean="0"/>
              <a:t>/ </a:t>
            </a:r>
            <a:r>
              <a:rPr lang="en-US" sz="2200" dirty="0" err="1" smtClean="0"/>
              <a:t>keuntungan</a:t>
            </a:r>
            <a:r>
              <a:rPr lang="en-US" sz="2200" dirty="0" smtClean="0"/>
              <a:t> yang </a:t>
            </a:r>
            <a:r>
              <a:rPr lang="en-US" sz="2200" dirty="0" err="1" smtClean="0"/>
              <a:t>didapat</a:t>
            </a:r>
            <a:r>
              <a:rPr lang="en-US" sz="2200" dirty="0" smtClean="0"/>
              <a:t> </a:t>
            </a:r>
            <a:r>
              <a:rPr lang="en-US" sz="2200" dirty="0" err="1" smtClean="0"/>
              <a:t>setelah</a:t>
            </a:r>
            <a:r>
              <a:rPr lang="en-US" sz="2200" dirty="0" smtClean="0"/>
              <a:t> </a:t>
            </a:r>
            <a:r>
              <a:rPr lang="en-US" sz="2200" dirty="0" err="1" smtClean="0"/>
              <a:t>melakukan</a:t>
            </a:r>
            <a:r>
              <a:rPr lang="en-US" sz="2200" dirty="0" smtClean="0"/>
              <a:t> </a:t>
            </a:r>
            <a:r>
              <a:rPr lang="en-US" sz="2200" dirty="0" err="1" smtClean="0"/>
              <a:t>penelitian</a:t>
            </a:r>
            <a:r>
              <a:rPr lang="en-US" sz="2200" dirty="0" smtClean="0"/>
              <a:t> </a:t>
            </a:r>
            <a:r>
              <a:rPr lang="en-US" sz="2200" dirty="0" err="1" smtClean="0"/>
              <a:t>tersebut</a:t>
            </a:r>
            <a:r>
              <a:rPr lang="en-US" sz="2200" dirty="0" smtClean="0"/>
              <a:t>.</a:t>
            </a:r>
          </a:p>
          <a:p>
            <a:pPr marL="0" indent="0" algn="just"/>
            <a:r>
              <a:rPr lang="en-US" sz="2200" dirty="0" smtClean="0"/>
              <a:t> </a:t>
            </a:r>
            <a:r>
              <a:rPr lang="en-US" sz="2200" dirty="0" err="1" smtClean="0"/>
              <a:t>Kedudukan</a:t>
            </a:r>
            <a:r>
              <a:rPr lang="en-US" sz="2200" dirty="0" smtClean="0"/>
              <a:t> </a:t>
            </a:r>
            <a:r>
              <a:rPr lang="en-US" sz="2200" dirty="0" err="1" smtClean="0"/>
              <a:t>masalah</a:t>
            </a:r>
            <a:r>
              <a:rPr lang="en-US" sz="2200" dirty="0" smtClean="0"/>
              <a:t> yang </a:t>
            </a:r>
            <a:r>
              <a:rPr lang="en-US" sz="2200" dirty="0" err="1" smtClean="0"/>
              <a:t>akan</a:t>
            </a:r>
            <a:r>
              <a:rPr lang="en-US" sz="2200" dirty="0" smtClean="0"/>
              <a:t> </a:t>
            </a:r>
            <a:r>
              <a:rPr lang="en-US" sz="2200" dirty="0" err="1" smtClean="0"/>
              <a:t>diteliti</a:t>
            </a:r>
            <a:r>
              <a:rPr lang="en-US" sz="2200" dirty="0" smtClean="0"/>
              <a:t> </a:t>
            </a:r>
            <a:r>
              <a:rPr lang="en-US" sz="2200" dirty="0" err="1" smtClean="0"/>
              <a:t>di</a:t>
            </a:r>
            <a:r>
              <a:rPr lang="en-US" sz="2200" dirty="0" smtClean="0"/>
              <a:t> </a:t>
            </a:r>
            <a:r>
              <a:rPr lang="en-US" sz="2200" dirty="0" err="1" smtClean="0"/>
              <a:t>dalam</a:t>
            </a:r>
            <a:r>
              <a:rPr lang="en-US" sz="2200" dirty="0" smtClean="0"/>
              <a:t> </a:t>
            </a:r>
            <a:r>
              <a:rPr lang="en-US" sz="2200" dirty="0" err="1" smtClean="0"/>
              <a:t>wilayah</a:t>
            </a:r>
            <a:r>
              <a:rPr lang="en-US" sz="2200" dirty="0" smtClean="0"/>
              <a:t> </a:t>
            </a:r>
            <a:r>
              <a:rPr lang="en-US" sz="2200" dirty="0" err="1" smtClean="0"/>
              <a:t>bidang</a:t>
            </a:r>
            <a:r>
              <a:rPr lang="en-US" sz="2200" dirty="0" smtClean="0"/>
              <a:t> </a:t>
            </a:r>
            <a:r>
              <a:rPr lang="en-US" sz="2200" dirty="0" err="1" smtClean="0"/>
              <a:t>studi</a:t>
            </a:r>
            <a:r>
              <a:rPr lang="en-US" sz="2200" dirty="0" smtClean="0"/>
              <a:t> yang </a:t>
            </a:r>
            <a:r>
              <a:rPr lang="en-US" sz="2200" dirty="0" err="1" smtClean="0"/>
              <a:t>ditekuni</a:t>
            </a:r>
            <a:r>
              <a:rPr lang="en-US" sz="2200" dirty="0" smtClean="0"/>
              <a:t> </a:t>
            </a:r>
            <a:r>
              <a:rPr lang="en-US" sz="2200" dirty="0" err="1" smtClean="0"/>
              <a:t>oleh</a:t>
            </a:r>
            <a:r>
              <a:rPr lang="en-US" sz="2200" dirty="0" smtClean="0"/>
              <a:t> </a:t>
            </a:r>
            <a:r>
              <a:rPr lang="en-US" sz="2200" dirty="0" err="1" smtClean="0"/>
              <a:t>peneliti</a:t>
            </a:r>
            <a:r>
              <a:rPr lang="en-US" sz="2200" dirty="0" smtClean="0"/>
              <a:t>. </a:t>
            </a:r>
            <a:endParaRPr lang="en-US" sz="2200" dirty="0"/>
          </a:p>
        </p:txBody>
      </p:sp>
      <p:sp>
        <p:nvSpPr>
          <p:cNvPr id="2" name="Title 1"/>
          <p:cNvSpPr>
            <a:spLocks noGrp="1"/>
          </p:cNvSpPr>
          <p:nvPr>
            <p:ph type="title"/>
          </p:nvPr>
        </p:nvSpPr>
        <p:spPr>
          <a:xfrm>
            <a:off x="457202" y="-1815"/>
            <a:ext cx="8229600" cy="1143000"/>
          </a:xfrm>
        </p:spPr>
        <p:txBody>
          <a:bodyPr/>
          <a:lstStyle/>
          <a:p>
            <a:r>
              <a:rPr lang="en-US" dirty="0" err="1" smtClean="0"/>
              <a:t>Latar</a:t>
            </a:r>
            <a:r>
              <a:rPr lang="en-US" dirty="0" smtClean="0"/>
              <a:t> </a:t>
            </a:r>
            <a:r>
              <a:rPr lang="en-US" dirty="0" err="1" smtClean="0"/>
              <a:t>Belakang</a:t>
            </a:r>
            <a:r>
              <a:rPr lang="en-US" dirty="0" smtClean="0"/>
              <a:t> </a:t>
            </a:r>
            <a:r>
              <a:rPr lang="en-US" dirty="0" err="1" smtClean="0"/>
              <a:t>Masalah</a:t>
            </a:r>
            <a:endParaRPr lang="en-US" dirty="0"/>
          </a:p>
        </p:txBody>
      </p:sp>
      <p:sp>
        <p:nvSpPr>
          <p:cNvPr id="4" name="Oval 3"/>
          <p:cNvSpPr/>
          <p:nvPr/>
        </p:nvSpPr>
        <p:spPr>
          <a:xfrm>
            <a:off x="304800" y="6096000"/>
            <a:ext cx="457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5" name="Picture 4"/>
          <p:cNvPicPr>
            <a:picLocks noChangeAspect="1"/>
          </p:cNvPicPr>
          <p:nvPr/>
        </p:nvPicPr>
        <p:blipFill>
          <a:blip r:embed="rId2"/>
          <a:stretch>
            <a:fillRect/>
          </a:stretch>
        </p:blipFill>
        <p:spPr>
          <a:xfrm>
            <a:off x="152401" y="1143000"/>
            <a:ext cx="2514600" cy="54864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9400" y="1447800"/>
            <a:ext cx="6114288" cy="4800600"/>
          </a:xfrm>
        </p:spPr>
        <p:txBody>
          <a:bodyPr/>
          <a:lstStyle/>
          <a:p>
            <a:pPr marL="0" indent="0" algn="just">
              <a:buNone/>
            </a:pPr>
            <a:r>
              <a:rPr lang="en-US" dirty="0" err="1" smtClean="0"/>
              <a:t>Identifikasi</a:t>
            </a:r>
            <a:r>
              <a:rPr lang="en-US" dirty="0" smtClean="0"/>
              <a:t> </a:t>
            </a:r>
            <a:r>
              <a:rPr lang="en-US" dirty="0" err="1" smtClean="0"/>
              <a:t>masalah</a:t>
            </a:r>
            <a:r>
              <a:rPr lang="en-US" dirty="0" smtClean="0"/>
              <a:t> </a:t>
            </a:r>
            <a:r>
              <a:rPr lang="en-US" dirty="0" err="1" smtClean="0"/>
              <a:t>pada</a:t>
            </a:r>
            <a:r>
              <a:rPr lang="en-US" dirty="0" smtClean="0"/>
              <a:t> </a:t>
            </a:r>
            <a:r>
              <a:rPr lang="en-US" dirty="0" err="1" smtClean="0"/>
              <a:t>umumnya</a:t>
            </a:r>
            <a:r>
              <a:rPr lang="en-US" dirty="0" smtClean="0"/>
              <a:t> </a:t>
            </a:r>
            <a:r>
              <a:rPr lang="en-US" dirty="0" err="1" smtClean="0"/>
              <a:t>mendeteksi</a:t>
            </a:r>
            <a:r>
              <a:rPr lang="en-US" dirty="0" smtClean="0"/>
              <a:t>, </a:t>
            </a:r>
            <a:r>
              <a:rPr lang="en-US" dirty="0" err="1" smtClean="0"/>
              <a:t>melacak</a:t>
            </a:r>
            <a:r>
              <a:rPr lang="en-US" dirty="0" smtClean="0"/>
              <a:t> </a:t>
            </a:r>
            <a:r>
              <a:rPr lang="en-US" dirty="0" err="1" smtClean="0"/>
              <a:t>dan</a:t>
            </a:r>
            <a:r>
              <a:rPr lang="en-US" dirty="0" smtClean="0"/>
              <a:t> </a:t>
            </a:r>
            <a:r>
              <a:rPr lang="en-US" dirty="0" err="1" smtClean="0"/>
              <a:t>menjelaskan</a:t>
            </a:r>
            <a:r>
              <a:rPr lang="en-US" dirty="0" smtClean="0"/>
              <a:t> </a:t>
            </a:r>
            <a:r>
              <a:rPr lang="en-US" dirty="0" err="1" smtClean="0"/>
              <a:t>aspek</a:t>
            </a:r>
            <a:r>
              <a:rPr lang="en-US" dirty="0" smtClean="0"/>
              <a:t> </a:t>
            </a:r>
            <a:r>
              <a:rPr lang="en-US" dirty="0" err="1" smtClean="0"/>
              <a:t>permasalahan</a:t>
            </a:r>
            <a:r>
              <a:rPr lang="en-US" dirty="0" smtClean="0"/>
              <a:t> yang </a:t>
            </a:r>
            <a:r>
              <a:rPr lang="en-US" dirty="0" err="1" smtClean="0"/>
              <a:t>muncul</a:t>
            </a:r>
            <a:r>
              <a:rPr lang="en-US" dirty="0" smtClean="0"/>
              <a:t> </a:t>
            </a:r>
            <a:r>
              <a:rPr lang="en-US" dirty="0" err="1" smtClean="0"/>
              <a:t>dan</a:t>
            </a:r>
            <a:r>
              <a:rPr lang="en-US" dirty="0" smtClean="0"/>
              <a:t> </a:t>
            </a:r>
            <a:r>
              <a:rPr lang="en-US" dirty="0" err="1" smtClean="0"/>
              <a:t>berkaitan</a:t>
            </a:r>
            <a:r>
              <a:rPr lang="en-US" dirty="0" smtClean="0"/>
              <a:t> </a:t>
            </a:r>
            <a:r>
              <a:rPr lang="en-US" dirty="0" err="1" smtClean="0"/>
              <a:t>dengan</a:t>
            </a:r>
            <a:r>
              <a:rPr lang="en-US" dirty="0" smtClean="0"/>
              <a:t> </a:t>
            </a:r>
            <a:r>
              <a:rPr lang="en-US" dirty="0" err="1" smtClean="0"/>
              <a:t>judul</a:t>
            </a:r>
            <a:r>
              <a:rPr lang="en-US" dirty="0" smtClean="0"/>
              <a:t> </a:t>
            </a:r>
            <a:r>
              <a:rPr lang="en-US" dirty="0" err="1" smtClean="0"/>
              <a:t>penelitian</a:t>
            </a:r>
            <a:r>
              <a:rPr lang="en-US" dirty="0" smtClean="0"/>
              <a:t>, </a:t>
            </a:r>
            <a:r>
              <a:rPr lang="en-US" dirty="0" err="1" smtClean="0"/>
              <a:t>masalah</a:t>
            </a:r>
            <a:r>
              <a:rPr lang="en-US" dirty="0" smtClean="0"/>
              <a:t> </a:t>
            </a:r>
            <a:r>
              <a:rPr lang="en-US" dirty="0" err="1" smtClean="0"/>
              <a:t>atau</a:t>
            </a:r>
            <a:r>
              <a:rPr lang="en-US" dirty="0" smtClean="0"/>
              <a:t> </a:t>
            </a:r>
            <a:r>
              <a:rPr lang="en-US" dirty="0" err="1" smtClean="0"/>
              <a:t>variabel</a:t>
            </a:r>
            <a:r>
              <a:rPr lang="en-US" dirty="0" smtClean="0"/>
              <a:t> yang </a:t>
            </a:r>
            <a:r>
              <a:rPr lang="en-US" dirty="0" err="1" smtClean="0"/>
              <a:t>akan</a:t>
            </a:r>
            <a:r>
              <a:rPr lang="en-US" dirty="0" smtClean="0"/>
              <a:t> </a:t>
            </a:r>
            <a:r>
              <a:rPr lang="en-US" dirty="0" err="1" smtClean="0"/>
              <a:t>diteliti</a:t>
            </a:r>
            <a:r>
              <a:rPr lang="en-US" dirty="0" smtClean="0"/>
              <a:t>.</a:t>
            </a:r>
            <a:endParaRPr lang="en-US" dirty="0"/>
          </a:p>
        </p:txBody>
      </p:sp>
      <p:sp>
        <p:nvSpPr>
          <p:cNvPr id="2" name="Title 1"/>
          <p:cNvSpPr>
            <a:spLocks noGrp="1"/>
          </p:cNvSpPr>
          <p:nvPr>
            <p:ph type="title"/>
          </p:nvPr>
        </p:nvSpPr>
        <p:spPr/>
        <p:txBody>
          <a:bodyPr/>
          <a:lstStyle/>
          <a:p>
            <a:r>
              <a:rPr lang="en-US" dirty="0" err="1" smtClean="0"/>
              <a:t>Identifikasi</a:t>
            </a:r>
            <a:r>
              <a:rPr lang="en-US" dirty="0" smtClean="0"/>
              <a:t> </a:t>
            </a:r>
            <a:r>
              <a:rPr lang="en-US" dirty="0" err="1" smtClean="0"/>
              <a:t>Masalah</a:t>
            </a:r>
            <a:endParaRPr lang="en-US" dirty="0"/>
          </a:p>
        </p:txBody>
      </p:sp>
      <p:sp>
        <p:nvSpPr>
          <p:cNvPr id="4" name="Oval 3"/>
          <p:cNvSpPr/>
          <p:nvPr/>
        </p:nvSpPr>
        <p:spPr>
          <a:xfrm>
            <a:off x="304800" y="6172200"/>
            <a:ext cx="457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5" name="Picture 4"/>
          <p:cNvPicPr>
            <a:picLocks noChangeAspect="1"/>
          </p:cNvPicPr>
          <p:nvPr/>
        </p:nvPicPr>
        <p:blipFill>
          <a:blip r:embed="rId2"/>
          <a:stretch>
            <a:fillRect/>
          </a:stretch>
        </p:blipFill>
        <p:spPr>
          <a:xfrm>
            <a:off x="152401" y="1143000"/>
            <a:ext cx="2514600" cy="54864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7000" y="1143000"/>
            <a:ext cx="6266687" cy="5105400"/>
          </a:xfrm>
        </p:spPr>
        <p:txBody>
          <a:bodyPr>
            <a:normAutofit fontScale="85000" lnSpcReduction="10000"/>
          </a:bodyPr>
          <a:lstStyle/>
          <a:p>
            <a:pPr marL="0" indent="0" algn="just">
              <a:buNone/>
            </a:pPr>
            <a:r>
              <a:rPr lang="en-US" dirty="0" err="1" smtClean="0"/>
              <a:t>Berdasarkan</a:t>
            </a:r>
            <a:r>
              <a:rPr lang="en-US" dirty="0" smtClean="0"/>
              <a:t> </a:t>
            </a:r>
            <a:r>
              <a:rPr lang="en-US" dirty="0" err="1" smtClean="0"/>
              <a:t>latar</a:t>
            </a:r>
            <a:r>
              <a:rPr lang="en-US" dirty="0" smtClean="0"/>
              <a:t> </a:t>
            </a:r>
            <a:r>
              <a:rPr lang="en-US" dirty="0" err="1" smtClean="0"/>
              <a:t>belakang</a:t>
            </a:r>
            <a:r>
              <a:rPr lang="en-US" dirty="0" smtClean="0"/>
              <a:t> </a:t>
            </a:r>
            <a:r>
              <a:rPr lang="en-US" dirty="0" err="1" smtClean="0"/>
              <a:t>dan</a:t>
            </a:r>
            <a:r>
              <a:rPr lang="en-US" dirty="0" smtClean="0"/>
              <a:t> </a:t>
            </a:r>
            <a:r>
              <a:rPr lang="en-US" dirty="0" err="1" smtClean="0"/>
              <a:t>identifikasi</a:t>
            </a:r>
            <a:r>
              <a:rPr lang="en-US" dirty="0" smtClean="0"/>
              <a:t> </a:t>
            </a:r>
            <a:r>
              <a:rPr lang="en-US" dirty="0" err="1" smtClean="0"/>
              <a:t>masalah</a:t>
            </a:r>
            <a:r>
              <a:rPr lang="en-US" dirty="0" smtClean="0"/>
              <a:t> yang </a:t>
            </a:r>
            <a:r>
              <a:rPr lang="en-US" dirty="0" err="1" smtClean="0"/>
              <a:t>dilakukan</a:t>
            </a:r>
            <a:r>
              <a:rPr lang="en-US" dirty="0" smtClean="0"/>
              <a:t>, </a:t>
            </a:r>
            <a:r>
              <a:rPr lang="en-US" dirty="0" err="1" smtClean="0"/>
              <a:t>peneliti</a:t>
            </a:r>
            <a:r>
              <a:rPr lang="en-US" dirty="0" smtClean="0"/>
              <a:t> </a:t>
            </a:r>
            <a:r>
              <a:rPr lang="en-US" dirty="0" err="1" smtClean="0"/>
              <a:t>menentukan</a:t>
            </a:r>
            <a:r>
              <a:rPr lang="en-US" dirty="0" smtClean="0"/>
              <a:t> </a:t>
            </a:r>
            <a:r>
              <a:rPr lang="en-US" dirty="0" err="1" smtClean="0"/>
              <a:t>sejumlah</a:t>
            </a:r>
            <a:r>
              <a:rPr lang="en-US" dirty="0" smtClean="0"/>
              <a:t> </a:t>
            </a:r>
            <a:r>
              <a:rPr lang="en-US" dirty="0" err="1" smtClean="0"/>
              <a:t>masalah</a:t>
            </a:r>
            <a:r>
              <a:rPr lang="en-US" dirty="0" smtClean="0"/>
              <a:t> </a:t>
            </a:r>
            <a:r>
              <a:rPr lang="en-US" dirty="0" err="1" smtClean="0"/>
              <a:t>dan</a:t>
            </a:r>
            <a:r>
              <a:rPr lang="en-US" dirty="0" smtClean="0"/>
              <a:t> </a:t>
            </a:r>
            <a:r>
              <a:rPr lang="en-US" dirty="0" err="1" smtClean="0"/>
              <a:t>ruang</a:t>
            </a:r>
            <a:r>
              <a:rPr lang="en-US" dirty="0" smtClean="0"/>
              <a:t> </a:t>
            </a:r>
            <a:r>
              <a:rPr lang="en-US" dirty="0" err="1" smtClean="0"/>
              <a:t>lingkupnya</a:t>
            </a:r>
            <a:r>
              <a:rPr lang="en-US" dirty="0" smtClean="0"/>
              <a:t>.</a:t>
            </a:r>
          </a:p>
          <a:p>
            <a:pPr marL="0" indent="0" algn="just">
              <a:buNone/>
            </a:pPr>
            <a:r>
              <a:rPr lang="en-US" dirty="0" err="1" smtClean="0"/>
              <a:t>Batasan</a:t>
            </a:r>
            <a:r>
              <a:rPr lang="en-US" dirty="0" smtClean="0"/>
              <a:t> </a:t>
            </a:r>
            <a:r>
              <a:rPr lang="en-US" dirty="0" err="1" smtClean="0"/>
              <a:t>masalah</a:t>
            </a:r>
            <a:r>
              <a:rPr lang="en-US" dirty="0" smtClean="0"/>
              <a:t> </a:t>
            </a:r>
            <a:r>
              <a:rPr lang="en-US" dirty="0" err="1" smtClean="0"/>
              <a:t>disertakan</a:t>
            </a:r>
            <a:r>
              <a:rPr lang="en-US" dirty="0" smtClean="0"/>
              <a:t> agar </a:t>
            </a:r>
            <a:r>
              <a:rPr lang="en-US" dirty="0" err="1" smtClean="0"/>
              <a:t>masalah</a:t>
            </a:r>
            <a:r>
              <a:rPr lang="en-US" dirty="0" smtClean="0"/>
              <a:t> yang </a:t>
            </a:r>
            <a:r>
              <a:rPr lang="en-US" dirty="0" err="1" smtClean="0"/>
              <a:t>diteliti</a:t>
            </a:r>
            <a:r>
              <a:rPr lang="en-US" dirty="0" smtClean="0"/>
              <a:t> </a:t>
            </a:r>
            <a:r>
              <a:rPr lang="en-US" dirty="0" err="1" smtClean="0"/>
              <a:t>dalam</a:t>
            </a:r>
            <a:r>
              <a:rPr lang="en-US" dirty="0" smtClean="0"/>
              <a:t> </a:t>
            </a:r>
            <a:r>
              <a:rPr lang="en-US" dirty="0" err="1" smtClean="0"/>
              <a:t>suatu</a:t>
            </a:r>
            <a:r>
              <a:rPr lang="en-US" dirty="0" smtClean="0"/>
              <a:t> </a:t>
            </a:r>
            <a:r>
              <a:rPr lang="en-US" dirty="0" err="1" smtClean="0"/>
              <a:t>penelitian</a:t>
            </a:r>
            <a:r>
              <a:rPr lang="en-US" dirty="0" smtClean="0"/>
              <a:t> </a:t>
            </a:r>
            <a:r>
              <a:rPr lang="en-US" dirty="0" err="1" smtClean="0"/>
              <a:t>tidak</a:t>
            </a:r>
            <a:r>
              <a:rPr lang="en-US" dirty="0" smtClean="0"/>
              <a:t> </a:t>
            </a:r>
            <a:r>
              <a:rPr lang="en-US" dirty="0" err="1" smtClean="0"/>
              <a:t>melebar</a:t>
            </a:r>
            <a:r>
              <a:rPr lang="en-US" dirty="0" smtClean="0"/>
              <a:t>/</a:t>
            </a:r>
            <a:r>
              <a:rPr lang="en-US" dirty="0" err="1" smtClean="0"/>
              <a:t>meluas</a:t>
            </a:r>
            <a:r>
              <a:rPr lang="en-US" dirty="0" smtClean="0"/>
              <a:t>.</a:t>
            </a:r>
          </a:p>
          <a:p>
            <a:pPr marL="0" indent="0" algn="just">
              <a:buNone/>
            </a:pPr>
            <a:r>
              <a:rPr lang="en-US" dirty="0" err="1" smtClean="0"/>
              <a:t>Batasan</a:t>
            </a:r>
            <a:r>
              <a:rPr lang="en-US" dirty="0" smtClean="0"/>
              <a:t> </a:t>
            </a:r>
            <a:r>
              <a:rPr lang="en-US" dirty="0" err="1" smtClean="0"/>
              <a:t>masalah</a:t>
            </a:r>
            <a:r>
              <a:rPr lang="en-US" dirty="0" smtClean="0"/>
              <a:t> </a:t>
            </a:r>
            <a:r>
              <a:rPr lang="en-US" dirty="0" err="1" smtClean="0"/>
              <a:t>berisi</a:t>
            </a:r>
            <a:r>
              <a:rPr lang="en-US" dirty="0" smtClean="0"/>
              <a:t> </a:t>
            </a:r>
            <a:r>
              <a:rPr lang="en-US" dirty="0" err="1" smtClean="0"/>
              <a:t>mengenai</a:t>
            </a:r>
            <a:r>
              <a:rPr lang="en-US" dirty="0" smtClean="0"/>
              <a:t> :</a:t>
            </a:r>
          </a:p>
          <a:p>
            <a:pPr marL="514350" indent="-514350" algn="just">
              <a:buAutoNum type="arabicPeriod"/>
            </a:pPr>
            <a:r>
              <a:rPr lang="en-US" dirty="0" err="1" smtClean="0"/>
              <a:t>Objek</a:t>
            </a:r>
            <a:r>
              <a:rPr lang="en-US" dirty="0" smtClean="0"/>
              <a:t> yang </a:t>
            </a:r>
            <a:r>
              <a:rPr lang="en-US" dirty="0" err="1" smtClean="0"/>
              <a:t>digunakan</a:t>
            </a:r>
            <a:r>
              <a:rPr lang="en-US" dirty="0" smtClean="0"/>
              <a:t> </a:t>
            </a:r>
            <a:r>
              <a:rPr lang="en-US" dirty="0" err="1" smtClean="0"/>
              <a:t>pada</a:t>
            </a:r>
            <a:r>
              <a:rPr lang="en-US" dirty="0" smtClean="0"/>
              <a:t> </a:t>
            </a:r>
            <a:r>
              <a:rPr lang="en-US" dirty="0" err="1" smtClean="0"/>
              <a:t>tema</a:t>
            </a:r>
            <a:r>
              <a:rPr lang="en-US" dirty="0" smtClean="0"/>
              <a:t>/</a:t>
            </a:r>
            <a:r>
              <a:rPr lang="en-US" dirty="0" err="1" smtClean="0"/>
              <a:t>topik</a:t>
            </a:r>
            <a:r>
              <a:rPr lang="en-US" dirty="0" smtClean="0"/>
              <a:t> </a:t>
            </a:r>
            <a:r>
              <a:rPr lang="en-US" dirty="0" err="1" smtClean="0"/>
              <a:t>dalam</a:t>
            </a:r>
            <a:r>
              <a:rPr lang="en-US" dirty="0" smtClean="0"/>
              <a:t> </a:t>
            </a:r>
            <a:r>
              <a:rPr lang="en-US" dirty="0" err="1" smtClean="0"/>
              <a:t>penelitian</a:t>
            </a:r>
            <a:r>
              <a:rPr lang="en-US" dirty="0" smtClean="0"/>
              <a:t> </a:t>
            </a:r>
            <a:r>
              <a:rPr lang="en-US" dirty="0" err="1" smtClean="0"/>
              <a:t>tersebut</a:t>
            </a:r>
            <a:r>
              <a:rPr lang="en-US" dirty="0" smtClean="0"/>
              <a:t>.</a:t>
            </a:r>
          </a:p>
          <a:p>
            <a:pPr marL="514350" indent="-514350" algn="just">
              <a:buAutoNum type="arabicPeriod"/>
            </a:pPr>
            <a:r>
              <a:rPr lang="en-US" dirty="0" err="1" smtClean="0"/>
              <a:t>Metode</a:t>
            </a:r>
            <a:r>
              <a:rPr lang="en-US" dirty="0" smtClean="0"/>
              <a:t> yang </a:t>
            </a:r>
            <a:r>
              <a:rPr lang="en-US" dirty="0" err="1" smtClean="0"/>
              <a:t>digunakan</a:t>
            </a:r>
            <a:r>
              <a:rPr lang="en-US" dirty="0" smtClean="0"/>
              <a:t> </a:t>
            </a:r>
            <a:r>
              <a:rPr lang="en-US" dirty="0" err="1" smtClean="0"/>
              <a:t>pada</a:t>
            </a:r>
            <a:r>
              <a:rPr lang="en-US" dirty="0" smtClean="0"/>
              <a:t> </a:t>
            </a:r>
            <a:r>
              <a:rPr lang="en-US" dirty="0" err="1" smtClean="0"/>
              <a:t>tema</a:t>
            </a:r>
            <a:r>
              <a:rPr lang="en-US" dirty="0" smtClean="0"/>
              <a:t>/</a:t>
            </a:r>
            <a:r>
              <a:rPr lang="en-US" dirty="0" err="1" smtClean="0"/>
              <a:t>topik</a:t>
            </a:r>
            <a:r>
              <a:rPr lang="en-US" dirty="0" smtClean="0"/>
              <a:t> </a:t>
            </a:r>
            <a:r>
              <a:rPr lang="en-US" dirty="0" err="1" smtClean="0"/>
              <a:t>dalam</a:t>
            </a:r>
            <a:r>
              <a:rPr lang="en-US" dirty="0" smtClean="0"/>
              <a:t> </a:t>
            </a:r>
            <a:r>
              <a:rPr lang="en-US" dirty="0" err="1" smtClean="0"/>
              <a:t>penelitian</a:t>
            </a:r>
            <a:r>
              <a:rPr lang="en-US" dirty="0" smtClean="0"/>
              <a:t> </a:t>
            </a:r>
            <a:r>
              <a:rPr lang="en-US" dirty="0" err="1" smtClean="0"/>
              <a:t>tersebut</a:t>
            </a:r>
            <a:r>
              <a:rPr lang="en-US" dirty="0" smtClean="0"/>
              <a:t>.</a:t>
            </a:r>
          </a:p>
          <a:p>
            <a:pPr marL="514350" indent="-514350" algn="just">
              <a:buAutoNum type="arabicPeriod"/>
            </a:pPr>
            <a:r>
              <a:rPr lang="en-US" dirty="0" smtClean="0"/>
              <a:t>Tool yang </a:t>
            </a:r>
            <a:r>
              <a:rPr lang="en-US" dirty="0" err="1" smtClean="0"/>
              <a:t>digunakan</a:t>
            </a:r>
            <a:r>
              <a:rPr lang="en-US" dirty="0" smtClean="0"/>
              <a:t> </a:t>
            </a:r>
            <a:r>
              <a:rPr lang="en-US" dirty="0" err="1" smtClean="0"/>
              <a:t>pada</a:t>
            </a:r>
            <a:r>
              <a:rPr lang="en-US" dirty="0" smtClean="0"/>
              <a:t> </a:t>
            </a:r>
            <a:r>
              <a:rPr lang="en-US" dirty="0" err="1" smtClean="0"/>
              <a:t>tema</a:t>
            </a:r>
            <a:r>
              <a:rPr lang="en-US" dirty="0" smtClean="0"/>
              <a:t>/</a:t>
            </a:r>
            <a:r>
              <a:rPr lang="en-US" dirty="0" err="1" smtClean="0"/>
              <a:t>topik</a:t>
            </a:r>
            <a:r>
              <a:rPr lang="en-US" dirty="0" smtClean="0"/>
              <a:t> </a:t>
            </a:r>
            <a:r>
              <a:rPr lang="en-US" dirty="0" err="1" smtClean="0"/>
              <a:t>dalam</a:t>
            </a:r>
            <a:r>
              <a:rPr lang="en-US" dirty="0" smtClean="0"/>
              <a:t> </a:t>
            </a:r>
            <a:r>
              <a:rPr lang="en-US" dirty="0" err="1" smtClean="0"/>
              <a:t>penelitian</a:t>
            </a:r>
            <a:r>
              <a:rPr lang="en-US" dirty="0" smtClean="0"/>
              <a:t> </a:t>
            </a:r>
            <a:r>
              <a:rPr lang="en-US" dirty="0" err="1" smtClean="0"/>
              <a:t>tersebut</a:t>
            </a:r>
            <a:r>
              <a:rPr lang="en-US" dirty="0" smtClean="0"/>
              <a:t>, </a:t>
            </a:r>
            <a:r>
              <a:rPr lang="en-US" dirty="0" err="1" smtClean="0"/>
              <a:t>dsb</a:t>
            </a:r>
            <a:r>
              <a:rPr lang="en-US" dirty="0" smtClean="0"/>
              <a:t>.</a:t>
            </a:r>
          </a:p>
          <a:p>
            <a:pPr>
              <a:buNone/>
            </a:pPr>
            <a:endParaRPr lang="en-US" dirty="0"/>
          </a:p>
        </p:txBody>
      </p:sp>
      <p:sp>
        <p:nvSpPr>
          <p:cNvPr id="2" name="Title 1"/>
          <p:cNvSpPr>
            <a:spLocks noGrp="1"/>
          </p:cNvSpPr>
          <p:nvPr>
            <p:ph type="title"/>
          </p:nvPr>
        </p:nvSpPr>
        <p:spPr>
          <a:xfrm>
            <a:off x="304800" y="68943"/>
            <a:ext cx="8229600" cy="1143000"/>
          </a:xfrm>
        </p:spPr>
        <p:txBody>
          <a:bodyPr/>
          <a:lstStyle/>
          <a:p>
            <a:r>
              <a:rPr lang="en-US" dirty="0" err="1" smtClean="0"/>
              <a:t>Batasan</a:t>
            </a:r>
            <a:r>
              <a:rPr lang="en-US" dirty="0" smtClean="0"/>
              <a:t> </a:t>
            </a:r>
            <a:r>
              <a:rPr lang="en-US" dirty="0" err="1" smtClean="0"/>
              <a:t>Masalah</a:t>
            </a:r>
            <a:endParaRPr lang="en-US" dirty="0"/>
          </a:p>
        </p:txBody>
      </p:sp>
      <p:sp>
        <p:nvSpPr>
          <p:cNvPr id="4" name="Oval 3"/>
          <p:cNvSpPr/>
          <p:nvPr/>
        </p:nvSpPr>
        <p:spPr>
          <a:xfrm>
            <a:off x="304800" y="6096000"/>
            <a:ext cx="457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5" name="Picture 4"/>
          <p:cNvPicPr>
            <a:picLocks noChangeAspect="1"/>
          </p:cNvPicPr>
          <p:nvPr/>
        </p:nvPicPr>
        <p:blipFill>
          <a:blip r:embed="rId2"/>
          <a:stretch>
            <a:fillRect/>
          </a:stretch>
        </p:blipFill>
        <p:spPr>
          <a:xfrm>
            <a:off x="152401" y="1143000"/>
            <a:ext cx="2514600" cy="54864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9400" y="1447800"/>
            <a:ext cx="6114288" cy="4800600"/>
          </a:xfrm>
        </p:spPr>
        <p:txBody>
          <a:bodyPr>
            <a:normAutofit fontScale="92500"/>
          </a:bodyPr>
          <a:lstStyle/>
          <a:p>
            <a:pPr marL="55563" indent="0" algn="just">
              <a:buNone/>
            </a:pPr>
            <a:r>
              <a:rPr lang="nb-NO" dirty="0" smtClean="0"/>
              <a:t>Perumusan masalah atau research questions atau disebut juga sebagai research problem, diartikan sebagai suatu rumusan yang mempertanyakan suatu fenomena, baik dalam kedudukannya sebagai fenomena mandiri, maupun dalam kedudukannya sebagai fenomena yang saling terkait di antara fenomena yang satu dengan yang lainnya, baik sebagai penyebab maupun sebagai akibat. </a:t>
            </a:r>
            <a:endParaRPr lang="en-US" dirty="0"/>
          </a:p>
        </p:txBody>
      </p:sp>
      <p:sp>
        <p:nvSpPr>
          <p:cNvPr id="2" name="Title 1"/>
          <p:cNvSpPr>
            <a:spLocks noGrp="1"/>
          </p:cNvSpPr>
          <p:nvPr>
            <p:ph type="title"/>
          </p:nvPr>
        </p:nvSpPr>
        <p:spPr/>
        <p:txBody>
          <a:bodyPr/>
          <a:lstStyle/>
          <a:p>
            <a:r>
              <a:rPr lang="en-US" dirty="0" err="1" smtClean="0"/>
              <a:t>Rumusan</a:t>
            </a:r>
            <a:r>
              <a:rPr lang="en-US" dirty="0" smtClean="0"/>
              <a:t> </a:t>
            </a:r>
            <a:r>
              <a:rPr lang="en-US" dirty="0" err="1" smtClean="0"/>
              <a:t>Masalah</a:t>
            </a:r>
            <a:endParaRPr lang="en-US" dirty="0"/>
          </a:p>
        </p:txBody>
      </p:sp>
      <p:sp>
        <p:nvSpPr>
          <p:cNvPr id="4" name="Oval 3"/>
          <p:cNvSpPr/>
          <p:nvPr/>
        </p:nvSpPr>
        <p:spPr>
          <a:xfrm>
            <a:off x="304800" y="6096000"/>
            <a:ext cx="457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5" name="Picture 4"/>
          <p:cNvPicPr>
            <a:picLocks noChangeAspect="1"/>
          </p:cNvPicPr>
          <p:nvPr/>
        </p:nvPicPr>
        <p:blipFill>
          <a:blip r:embed="rId2"/>
          <a:stretch>
            <a:fillRect/>
          </a:stretch>
        </p:blipFill>
        <p:spPr>
          <a:xfrm>
            <a:off x="152401" y="1143000"/>
            <a:ext cx="2514600" cy="54864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15557" y="1333500"/>
            <a:ext cx="5733288" cy="5105400"/>
          </a:xfrm>
        </p:spPr>
        <p:txBody>
          <a:bodyPr>
            <a:normAutofit fontScale="85000" lnSpcReduction="20000"/>
          </a:bodyPr>
          <a:lstStyle/>
          <a:p>
            <a:pPr marL="0" indent="0" algn="just">
              <a:buNone/>
            </a:pPr>
            <a:r>
              <a:rPr lang="nb-NO" dirty="0" smtClean="0"/>
              <a:t>Perumusan masalah memiliki fungsi sebagai berikut : </a:t>
            </a:r>
          </a:p>
          <a:p>
            <a:pPr marL="0" indent="0" algn="just">
              <a:buFont typeface="Wingdings" pitchFamily="2" charset="2"/>
              <a:buChar char="Ø"/>
            </a:pPr>
            <a:r>
              <a:rPr lang="nb-NO" dirty="0" smtClean="0"/>
              <a:t>Fungsi pertama adalah sebagai pendorong suatu kegiatan penelitian menjadi diadakan atau dengan kata lain berfungsi sebagai penyebab kegiatan penelitian itu menjadi ada dan dapat dilakukan. </a:t>
            </a:r>
          </a:p>
          <a:p>
            <a:pPr marL="0" indent="0" algn="just">
              <a:buFont typeface="Wingdings" pitchFamily="2" charset="2"/>
              <a:buChar char="Ø"/>
            </a:pPr>
            <a:r>
              <a:rPr lang="nb-NO" dirty="0" smtClean="0"/>
              <a:t>Fungsi kedua, adalah sebagai pedoman, penentu arah atau fokus dari suatu penelitian.</a:t>
            </a:r>
          </a:p>
          <a:p>
            <a:pPr marL="0" indent="0" algn="just">
              <a:buFont typeface="Wingdings" pitchFamily="2" charset="2"/>
              <a:buChar char="Ø"/>
            </a:pPr>
            <a:r>
              <a:rPr lang="nb-NO" dirty="0" smtClean="0"/>
              <a:t>Fungsi ketiga dari perumusan masalah, adalah sebagai penentu jenis data macam apa yang perlu dan harus dikumpulkan oleh peneliti, serta jenis data apa yang tidak perlu dan harus disisihkan oleh peneliti.</a:t>
            </a:r>
            <a:endParaRPr lang="en-US" dirty="0"/>
          </a:p>
        </p:txBody>
      </p:sp>
      <p:sp>
        <p:nvSpPr>
          <p:cNvPr id="2" name="Title 1"/>
          <p:cNvSpPr>
            <a:spLocks noGrp="1"/>
          </p:cNvSpPr>
          <p:nvPr>
            <p:ph type="title"/>
          </p:nvPr>
        </p:nvSpPr>
        <p:spPr>
          <a:xfrm>
            <a:off x="1066800" y="274638"/>
            <a:ext cx="7866888" cy="1143000"/>
          </a:xfrm>
        </p:spPr>
        <p:txBody>
          <a:bodyPr/>
          <a:lstStyle/>
          <a:p>
            <a:r>
              <a:rPr lang="en-US" dirty="0" smtClean="0"/>
              <a:t>Continue…..</a:t>
            </a:r>
            <a:endParaRPr lang="en-US" dirty="0"/>
          </a:p>
        </p:txBody>
      </p:sp>
      <p:sp>
        <p:nvSpPr>
          <p:cNvPr id="4" name="Oval 3"/>
          <p:cNvSpPr/>
          <p:nvPr/>
        </p:nvSpPr>
        <p:spPr>
          <a:xfrm>
            <a:off x="304800" y="6096000"/>
            <a:ext cx="457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5" name="Picture 4"/>
          <p:cNvPicPr>
            <a:picLocks noChangeAspect="1"/>
          </p:cNvPicPr>
          <p:nvPr/>
        </p:nvPicPr>
        <p:blipFill>
          <a:blip r:embed="rId2"/>
          <a:stretch>
            <a:fillRect/>
          </a:stretch>
        </p:blipFill>
        <p:spPr>
          <a:xfrm>
            <a:off x="152401" y="1143000"/>
            <a:ext cx="2514600" cy="54864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066800"/>
            <a:ext cx="7866888" cy="5638800"/>
          </a:xfrm>
        </p:spPr>
        <p:txBody>
          <a:bodyPr>
            <a:normAutofit fontScale="77500" lnSpcReduction="20000"/>
          </a:bodyPr>
          <a:lstStyle/>
          <a:p>
            <a:pPr marL="0" indent="0" algn="just">
              <a:buNone/>
            </a:pPr>
            <a:r>
              <a:rPr lang="nb-NO" dirty="0" smtClean="0"/>
              <a:t>Ada tiga kriteria yang diharapkan dapat dipenuhi dalam perumusan masalah penelitian yaitu :</a:t>
            </a:r>
          </a:p>
          <a:p>
            <a:pPr marL="346075" indent="-346075" algn="just">
              <a:buFont typeface="+mj-lt"/>
              <a:buAutoNum type="arabicPeriod"/>
            </a:pPr>
            <a:r>
              <a:rPr lang="nb-NO" dirty="0" smtClean="0"/>
              <a:t>Kalimat tanya atau yang bersifat kalimat interogatif, baik pertanyaan yang memerlukan jawaban deskriptif, maupun pertanyaan yang memerlukan jawaban eksplanatoris, yaitu yang menghubungkan dua atau lebih fenomena atau gejala di dalam kehidupan manusaia. </a:t>
            </a:r>
          </a:p>
          <a:p>
            <a:pPr marL="346075" indent="-346075" algn="just">
              <a:buFont typeface="+mj-lt"/>
              <a:buAutoNum type="arabicPeriod"/>
            </a:pPr>
            <a:r>
              <a:rPr lang="nb-NO" dirty="0" smtClean="0"/>
              <a:t>Bermanfaat atau berhubungan dengan upaya pembentukan dan perkembangan teori, dalam arti pemecahannya secara jelas, diharapkan akan dapat memberikan sumbangan teoritik yang berarti, baik sebagai pencipta teori-teori baru maupun sebagai pengembangan teori-teori yang sudah ada. </a:t>
            </a:r>
          </a:p>
          <a:p>
            <a:pPr marL="346075" indent="-346075" algn="just">
              <a:buFont typeface="+mj-lt"/>
              <a:buAutoNum type="arabicPeriod"/>
            </a:pPr>
            <a:r>
              <a:rPr lang="nb-NO" dirty="0" smtClean="0"/>
              <a:t>suatu perumusan masalah yang baik, juga hendaknya dirumuskan di dalam konteks kebijakan pragmatis yang sedang aktual, sehingga pemecahannya menawarkan implikasi kebijakan yang relevan pula, dan dapat diterapkan secara nyata bagi proses pemecahan masalah bagi kehidupan manusia. </a:t>
            </a:r>
            <a:endParaRPr lang="en-US" dirty="0"/>
          </a:p>
        </p:txBody>
      </p:sp>
      <p:sp>
        <p:nvSpPr>
          <p:cNvPr id="2" name="Title 1"/>
          <p:cNvSpPr>
            <a:spLocks noGrp="1"/>
          </p:cNvSpPr>
          <p:nvPr>
            <p:ph type="title"/>
          </p:nvPr>
        </p:nvSpPr>
        <p:spPr>
          <a:xfrm>
            <a:off x="1143000" y="0"/>
            <a:ext cx="7866888" cy="990600"/>
          </a:xfrm>
        </p:spPr>
        <p:txBody>
          <a:bodyPr/>
          <a:lstStyle/>
          <a:p>
            <a:r>
              <a:rPr lang="en-US" dirty="0" err="1" smtClean="0"/>
              <a:t>Kriteria-kriteria</a:t>
            </a:r>
            <a:r>
              <a:rPr lang="en-US" dirty="0" smtClean="0"/>
              <a:t> </a:t>
            </a:r>
            <a:endParaRPr lang="en-US" dirty="0"/>
          </a:p>
        </p:txBody>
      </p:sp>
      <p:sp>
        <p:nvSpPr>
          <p:cNvPr id="4" name="Oval 3"/>
          <p:cNvSpPr/>
          <p:nvPr/>
        </p:nvSpPr>
        <p:spPr>
          <a:xfrm>
            <a:off x="304800" y="6096000"/>
            <a:ext cx="457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4" name="Picture 3"/>
          <p:cNvPicPr>
            <a:picLocks noChangeAspect="1"/>
          </p:cNvPicPr>
          <p:nvPr/>
        </p:nvPicPr>
        <p:blipFill>
          <a:blip r:embed="rId4"/>
          <a:stretch>
            <a:fillRect/>
          </a:stretch>
        </p:blipFill>
        <p:spPr>
          <a:xfrm>
            <a:off x="107504" y="188641"/>
            <a:ext cx="3638550" cy="4981575"/>
          </a:xfrm>
          <a:prstGeom prst="rect">
            <a:avLst/>
          </a:prstGeom>
        </p:spPr>
      </p:pic>
      <p:sp>
        <p:nvSpPr>
          <p:cNvPr id="5" name="Title 2"/>
          <p:cNvSpPr txBox="1">
            <a:spLocks/>
          </p:cNvSpPr>
          <p:nvPr/>
        </p:nvSpPr>
        <p:spPr>
          <a:xfrm>
            <a:off x="2051720" y="188642"/>
            <a:ext cx="6056239" cy="6383606"/>
          </a:xfrm>
          <a:prstGeom prst="rect">
            <a:avLst/>
          </a:prstGeom>
          <a:solidFill>
            <a:srgbClr val="FFFF00"/>
          </a:solidFill>
        </p:spPr>
        <p:txBody>
          <a:bodyPr vert="horz" rtlCol="0" anchor="ctr">
            <a:normAutofit fontScale="9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b="0" dirty="0" smtClean="0">
                <a:latin typeface="Arial" panose="020B0604020202020204" pitchFamily="34" charset="0"/>
                <a:ea typeface="Batang" panose="02030600000101010101" pitchFamily="18" charset="-127"/>
                <a:cs typeface="Arial" panose="020B0604020202020204" pitchFamily="34" charset="0"/>
              </a:rPr>
              <a:t>MARI KITA REVIEW MATERI MINGGU YANG LALU</a:t>
            </a:r>
            <a:br>
              <a:rPr lang="en-US" b="0" dirty="0" smtClean="0">
                <a:latin typeface="Arial" panose="020B0604020202020204" pitchFamily="34" charset="0"/>
                <a:ea typeface="Batang" panose="02030600000101010101" pitchFamily="18" charset="-127"/>
                <a:cs typeface="Arial" panose="020B0604020202020204" pitchFamily="34" charset="0"/>
              </a:rPr>
            </a:br>
            <a:r>
              <a:rPr lang="en-US" b="0" dirty="0" smtClean="0">
                <a:latin typeface="Arial" panose="020B0604020202020204" pitchFamily="34" charset="0"/>
                <a:ea typeface="Batang" panose="02030600000101010101" pitchFamily="18" charset="-127"/>
                <a:cs typeface="Arial" panose="020B0604020202020204" pitchFamily="34" charset="0"/>
              </a:rPr>
              <a:t/>
            </a:r>
            <a:br>
              <a:rPr lang="en-US" b="0" dirty="0" smtClean="0">
                <a:latin typeface="Arial" panose="020B0604020202020204" pitchFamily="34" charset="0"/>
                <a:ea typeface="Batang" panose="02030600000101010101" pitchFamily="18" charset="-127"/>
                <a:cs typeface="Arial" panose="020B0604020202020204" pitchFamily="34" charset="0"/>
              </a:rPr>
            </a:br>
            <a:r>
              <a:rPr lang="en-US" b="0" dirty="0" smtClean="0">
                <a:latin typeface="Arial" panose="020B0604020202020204" pitchFamily="34" charset="0"/>
                <a:ea typeface="Batang" panose="02030600000101010101" pitchFamily="18" charset="-127"/>
                <a:cs typeface="Arial" panose="020B0604020202020204" pitchFamily="34" charset="0"/>
              </a:rPr>
              <a:t>MINGGU LALU , KITA TELAH BELAJAR BAB 1 </a:t>
            </a:r>
            <a:r>
              <a:rPr lang="en-US" b="0" dirty="0" err="1" smtClean="0">
                <a:latin typeface="Arial" panose="020B0604020202020204" pitchFamily="34" charset="0"/>
                <a:ea typeface="Batang" panose="02030600000101010101" pitchFamily="18" charset="-127"/>
                <a:cs typeface="Arial" panose="020B0604020202020204" pitchFamily="34" charset="0"/>
              </a:rPr>
              <a:t>yakni</a:t>
            </a:r>
            <a:r>
              <a:rPr lang="en-US" b="0" dirty="0" smtClean="0">
                <a:latin typeface="Arial" panose="020B0604020202020204" pitchFamily="34" charset="0"/>
                <a:ea typeface="Batang" panose="02030600000101010101" pitchFamily="18" charset="-127"/>
                <a:cs typeface="Arial" panose="020B0604020202020204" pitchFamily="34" charset="0"/>
              </a:rPr>
              <a:t> </a:t>
            </a:r>
            <a:r>
              <a:rPr lang="en-US" b="0" dirty="0" err="1" smtClean="0">
                <a:latin typeface="Arial" panose="020B0604020202020204" pitchFamily="34" charset="0"/>
                <a:ea typeface="Batang" panose="02030600000101010101" pitchFamily="18" charset="-127"/>
                <a:cs typeface="Arial" panose="020B0604020202020204" pitchFamily="34" charset="0"/>
              </a:rPr>
              <a:t>tentang</a:t>
            </a:r>
            <a:r>
              <a:rPr lang="en-US" b="0" dirty="0" smtClean="0">
                <a:latin typeface="Arial" panose="020B0604020202020204" pitchFamily="34" charset="0"/>
                <a:ea typeface="Batang" panose="02030600000101010101" pitchFamily="18" charset="-127"/>
                <a:cs typeface="Arial" panose="020B0604020202020204" pitchFamily="34" charset="0"/>
              </a:rPr>
              <a:t> </a:t>
            </a:r>
            <a:r>
              <a:rPr lang="en-US" b="0" dirty="0" err="1" smtClean="0">
                <a:latin typeface="Arial" panose="020B0604020202020204" pitchFamily="34" charset="0"/>
                <a:ea typeface="Batang" panose="02030600000101010101" pitchFamily="18" charset="-127"/>
                <a:cs typeface="Arial" panose="020B0604020202020204" pitchFamily="34" charset="0"/>
              </a:rPr>
              <a:t>apa</a:t>
            </a:r>
            <a:r>
              <a:rPr lang="en-US" b="0" dirty="0" smtClean="0">
                <a:latin typeface="Arial" panose="020B0604020202020204" pitchFamily="34" charset="0"/>
                <a:ea typeface="Batang" panose="02030600000101010101" pitchFamily="18" charset="-127"/>
                <a:cs typeface="Arial" panose="020B0604020202020204" pitchFamily="34" charset="0"/>
              </a:rPr>
              <a:t> </a:t>
            </a:r>
            <a:r>
              <a:rPr lang="en-US" b="0" dirty="0" err="1" smtClean="0">
                <a:latin typeface="Arial" panose="020B0604020202020204" pitchFamily="34" charset="0"/>
                <a:ea typeface="Batang" panose="02030600000101010101" pitchFamily="18" charset="-127"/>
                <a:cs typeface="Arial" panose="020B0604020202020204" pitchFamily="34" charset="0"/>
              </a:rPr>
              <a:t>itu</a:t>
            </a:r>
            <a:r>
              <a:rPr lang="en-US" b="0" dirty="0" smtClean="0">
                <a:latin typeface="Arial" panose="020B0604020202020204" pitchFamily="34" charset="0"/>
                <a:ea typeface="Batang" panose="02030600000101010101" pitchFamily="18" charset="-127"/>
                <a:cs typeface="Arial" panose="020B0604020202020204" pitchFamily="34" charset="0"/>
              </a:rPr>
              <a:t> </a:t>
            </a:r>
            <a:r>
              <a:rPr lang="en-US" b="0" dirty="0" err="1" smtClean="0">
                <a:latin typeface="Arial" panose="020B0604020202020204" pitchFamily="34" charset="0"/>
                <a:ea typeface="Batang" panose="02030600000101010101" pitchFamily="18" charset="-127"/>
                <a:cs typeface="Arial" panose="020B0604020202020204" pitchFamily="34" charset="0"/>
              </a:rPr>
              <a:t>definisi</a:t>
            </a:r>
            <a:r>
              <a:rPr lang="en-US" b="0" dirty="0" smtClean="0">
                <a:latin typeface="Arial" panose="020B0604020202020204" pitchFamily="34" charset="0"/>
                <a:ea typeface="Batang" panose="02030600000101010101" pitchFamily="18" charset="-127"/>
                <a:cs typeface="Arial" panose="020B0604020202020204" pitchFamily="34" charset="0"/>
              </a:rPr>
              <a:t> </a:t>
            </a:r>
            <a:r>
              <a:rPr lang="en-US" b="0" dirty="0" err="1" smtClean="0">
                <a:latin typeface="Arial" panose="020B0604020202020204" pitchFamily="34" charset="0"/>
                <a:ea typeface="Batang" panose="02030600000101010101" pitchFamily="18" charset="-127"/>
                <a:cs typeface="Arial" panose="020B0604020202020204" pitchFamily="34" charset="0"/>
              </a:rPr>
              <a:t>penelitian</a:t>
            </a:r>
            <a:r>
              <a:rPr lang="en-US" b="0" dirty="0" smtClean="0">
                <a:latin typeface="Arial" panose="020B0604020202020204" pitchFamily="34" charset="0"/>
                <a:ea typeface="Batang" panose="02030600000101010101" pitchFamily="18" charset="-127"/>
                <a:cs typeface="Arial" panose="020B0604020202020204" pitchFamily="34" charset="0"/>
              </a:rPr>
              <a:t>, </a:t>
            </a:r>
            <a:r>
              <a:rPr lang="en-US" b="0" dirty="0" err="1" smtClean="0">
                <a:latin typeface="Arial" panose="020B0604020202020204" pitchFamily="34" charset="0"/>
                <a:ea typeface="Batang" panose="02030600000101010101" pitchFamily="18" charset="-127"/>
                <a:cs typeface="Arial" panose="020B0604020202020204" pitchFamily="34" charset="0"/>
              </a:rPr>
              <a:t>mengapa</a:t>
            </a:r>
            <a:r>
              <a:rPr lang="en-US" b="0" dirty="0" smtClean="0">
                <a:latin typeface="Arial" panose="020B0604020202020204" pitchFamily="34" charset="0"/>
                <a:ea typeface="Batang" panose="02030600000101010101" pitchFamily="18" charset="-127"/>
                <a:cs typeface="Arial" panose="020B0604020202020204" pitchFamily="34" charset="0"/>
              </a:rPr>
              <a:t> </a:t>
            </a:r>
            <a:r>
              <a:rPr lang="en-US" b="0" dirty="0" err="1" smtClean="0">
                <a:latin typeface="Arial" panose="020B0604020202020204" pitchFamily="34" charset="0"/>
                <a:ea typeface="Batang" panose="02030600000101010101" pitchFamily="18" charset="-127"/>
                <a:cs typeface="Arial" panose="020B0604020202020204" pitchFamily="34" charset="0"/>
              </a:rPr>
              <a:t>perlunya</a:t>
            </a:r>
            <a:r>
              <a:rPr lang="en-US" b="0" dirty="0" smtClean="0">
                <a:latin typeface="Arial" panose="020B0604020202020204" pitchFamily="34" charset="0"/>
                <a:ea typeface="Batang" panose="02030600000101010101" pitchFamily="18" charset="-127"/>
                <a:cs typeface="Arial" panose="020B0604020202020204" pitchFamily="34" charset="0"/>
              </a:rPr>
              <a:t> </a:t>
            </a:r>
            <a:r>
              <a:rPr lang="en-US" b="0" dirty="0" err="1" smtClean="0">
                <a:latin typeface="Arial" panose="020B0604020202020204" pitchFamily="34" charset="0"/>
                <a:ea typeface="Batang" panose="02030600000101010101" pitchFamily="18" charset="-127"/>
                <a:cs typeface="Arial" panose="020B0604020202020204" pitchFamily="34" charset="0"/>
              </a:rPr>
              <a:t>dilakukan</a:t>
            </a:r>
            <a:r>
              <a:rPr lang="en-US" b="0" dirty="0" smtClean="0">
                <a:latin typeface="Arial" panose="020B0604020202020204" pitchFamily="34" charset="0"/>
                <a:ea typeface="Batang" panose="02030600000101010101" pitchFamily="18" charset="-127"/>
                <a:cs typeface="Arial" panose="020B0604020202020204" pitchFamily="34" charset="0"/>
              </a:rPr>
              <a:t> </a:t>
            </a:r>
            <a:r>
              <a:rPr lang="en-US" b="0" dirty="0" err="1" smtClean="0">
                <a:latin typeface="Arial" panose="020B0604020202020204" pitchFamily="34" charset="0"/>
                <a:ea typeface="Batang" panose="02030600000101010101" pitchFamily="18" charset="-127"/>
                <a:cs typeface="Arial" panose="020B0604020202020204" pitchFamily="34" charset="0"/>
              </a:rPr>
              <a:t>penelitian</a:t>
            </a:r>
            <a:r>
              <a:rPr lang="en-US" b="0" dirty="0" smtClean="0">
                <a:latin typeface="Arial" panose="020B0604020202020204" pitchFamily="34" charset="0"/>
                <a:ea typeface="Batang" panose="02030600000101010101" pitchFamily="18" charset="-127"/>
                <a:cs typeface="Arial" panose="020B0604020202020204" pitchFamily="34" charset="0"/>
              </a:rPr>
              <a:t> </a:t>
            </a:r>
            <a:r>
              <a:rPr lang="en-US" b="0" dirty="0" err="1" smtClean="0">
                <a:latin typeface="Arial" panose="020B0604020202020204" pitchFamily="34" charset="0"/>
                <a:ea typeface="Batang" panose="02030600000101010101" pitchFamily="18" charset="-127"/>
                <a:cs typeface="Arial" panose="020B0604020202020204" pitchFamily="34" charset="0"/>
              </a:rPr>
              <a:t>dan</a:t>
            </a:r>
            <a:r>
              <a:rPr lang="en-US" b="0" dirty="0" smtClean="0">
                <a:latin typeface="Arial" panose="020B0604020202020204" pitchFamily="34" charset="0"/>
                <a:ea typeface="Batang" panose="02030600000101010101" pitchFamily="18" charset="-127"/>
                <a:cs typeface="Arial" panose="020B0604020202020204" pitchFamily="34" charset="0"/>
              </a:rPr>
              <a:t> </a:t>
            </a:r>
            <a:r>
              <a:rPr lang="en-US" b="0" dirty="0" err="1" smtClean="0">
                <a:latin typeface="Arial" panose="020B0604020202020204" pitchFamily="34" charset="0"/>
                <a:ea typeface="Batang" panose="02030600000101010101" pitchFamily="18" charset="-127"/>
                <a:cs typeface="Arial" panose="020B0604020202020204" pitchFamily="34" charset="0"/>
              </a:rPr>
              <a:t>bagaimana</a:t>
            </a:r>
            <a:r>
              <a:rPr lang="en-US" b="0" dirty="0" smtClean="0">
                <a:latin typeface="Arial" panose="020B0604020202020204" pitchFamily="34" charset="0"/>
                <a:ea typeface="Batang" panose="02030600000101010101" pitchFamily="18" charset="-127"/>
                <a:cs typeface="Arial" panose="020B0604020202020204" pitchFamily="34" charset="0"/>
              </a:rPr>
              <a:t> </a:t>
            </a:r>
            <a:r>
              <a:rPr lang="en-US" b="0" dirty="0" err="1" smtClean="0">
                <a:latin typeface="Arial" panose="020B0604020202020204" pitchFamily="34" charset="0"/>
                <a:ea typeface="Batang" panose="02030600000101010101" pitchFamily="18" charset="-127"/>
                <a:cs typeface="Arial" panose="020B0604020202020204" pitchFamily="34" charset="0"/>
              </a:rPr>
              <a:t>tahap</a:t>
            </a:r>
            <a:r>
              <a:rPr lang="en-US" b="0" dirty="0" smtClean="0">
                <a:latin typeface="Arial" panose="020B0604020202020204" pitchFamily="34" charset="0"/>
                <a:ea typeface="Batang" panose="02030600000101010101" pitchFamily="18" charset="-127"/>
                <a:cs typeface="Arial" panose="020B0604020202020204" pitchFamily="34" charset="0"/>
              </a:rPr>
              <a:t> </a:t>
            </a:r>
            <a:r>
              <a:rPr lang="en-US" b="0" dirty="0" err="1" smtClean="0">
                <a:latin typeface="Arial" panose="020B0604020202020204" pitchFamily="34" charset="0"/>
                <a:ea typeface="Batang" panose="02030600000101010101" pitchFamily="18" charset="-127"/>
                <a:cs typeface="Arial" panose="020B0604020202020204" pitchFamily="34" charset="0"/>
              </a:rPr>
              <a:t>penelitian</a:t>
            </a:r>
            <a:endParaRPr lang="en-US" b="0" dirty="0">
              <a:latin typeface="Arial" panose="020B0604020202020204" pitchFamily="34" charset="0"/>
              <a:ea typeface="Batang" panose="02030600000101010101" pitchFamily="18" charset="-127"/>
              <a:cs typeface="Arial" panose="020B0604020202020204" pitchFamily="34" charset="0"/>
            </a:endParaRPr>
          </a:p>
        </p:txBody>
      </p:sp>
      <p:pic>
        <p:nvPicPr>
          <p:cNvPr id="6" name="Audio 5">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3065462952"/>
      </p:ext>
    </p:extLst>
  </p:cSld>
  <p:clrMapOvr>
    <a:masterClrMapping/>
  </p:clrMapOvr>
  <mc:AlternateContent xmlns:mc="http://schemas.openxmlformats.org/markup-compatibility/2006" xmlns:p14="http://schemas.microsoft.com/office/powerpoint/2010/main">
    <mc:Choice Requires="p14">
      <p:transition spd="slow" p14:dur="2000" advTm="5366"/>
    </mc:Choice>
    <mc:Fallback xmlns="">
      <p:transition spd="slow" advTm="536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447800"/>
            <a:ext cx="7866888" cy="5181600"/>
          </a:xfrm>
        </p:spPr>
        <p:txBody>
          <a:bodyPr>
            <a:normAutofit/>
          </a:bodyPr>
          <a:lstStyle/>
          <a:p>
            <a:pPr marL="0" indent="0" algn="just">
              <a:buNone/>
            </a:pPr>
            <a:r>
              <a:rPr lang="en-US" dirty="0" err="1" smtClean="0"/>
              <a:t>Tujuan</a:t>
            </a:r>
            <a:r>
              <a:rPr lang="en-US" dirty="0" smtClean="0"/>
              <a:t> </a:t>
            </a:r>
            <a:r>
              <a:rPr lang="en-US" dirty="0" err="1" smtClean="0"/>
              <a:t>penelitian</a:t>
            </a:r>
            <a:r>
              <a:rPr lang="en-US" dirty="0" smtClean="0"/>
              <a:t> </a:t>
            </a:r>
            <a:r>
              <a:rPr lang="en-US" dirty="0" err="1" smtClean="0"/>
              <a:t>merupakan</a:t>
            </a:r>
            <a:r>
              <a:rPr lang="en-US" dirty="0" smtClean="0"/>
              <a:t> </a:t>
            </a:r>
            <a:r>
              <a:rPr lang="en-US" dirty="0" err="1" smtClean="0"/>
              <a:t>keinginan</a:t>
            </a:r>
            <a:r>
              <a:rPr lang="en-US" dirty="0" smtClean="0"/>
              <a:t> </a:t>
            </a:r>
            <a:r>
              <a:rPr lang="en-US" dirty="0" err="1" smtClean="0"/>
              <a:t>peneliti</a:t>
            </a:r>
            <a:r>
              <a:rPr lang="en-US" dirty="0" smtClean="0"/>
              <a:t> </a:t>
            </a:r>
            <a:r>
              <a:rPr lang="en-US" dirty="0" err="1" smtClean="0"/>
              <a:t>atas</a:t>
            </a:r>
            <a:r>
              <a:rPr lang="en-US" dirty="0" smtClean="0"/>
              <a:t> </a:t>
            </a:r>
            <a:r>
              <a:rPr lang="en-US" dirty="0" err="1" smtClean="0"/>
              <a:t>hasil</a:t>
            </a:r>
            <a:r>
              <a:rPr lang="en-US" dirty="0" smtClean="0"/>
              <a:t> </a:t>
            </a:r>
            <a:r>
              <a:rPr lang="en-US" dirty="0" err="1" smtClean="0"/>
              <a:t>penelitian</a:t>
            </a:r>
            <a:r>
              <a:rPr lang="en-US" dirty="0" smtClean="0"/>
              <a:t> </a:t>
            </a:r>
            <a:r>
              <a:rPr lang="en-US" dirty="0" err="1" smtClean="0"/>
              <a:t>dengan</a:t>
            </a:r>
            <a:r>
              <a:rPr lang="en-US" dirty="0" smtClean="0"/>
              <a:t> </a:t>
            </a:r>
            <a:r>
              <a:rPr lang="en-US" dirty="0" err="1" smtClean="0"/>
              <a:t>mengetengahkan</a:t>
            </a:r>
            <a:r>
              <a:rPr lang="en-US" dirty="0" smtClean="0"/>
              <a:t> </a:t>
            </a:r>
            <a:r>
              <a:rPr lang="en-US" dirty="0" err="1" smtClean="0"/>
              <a:t>indikator</a:t>
            </a:r>
            <a:r>
              <a:rPr lang="en-US" dirty="0" smtClean="0"/>
              <a:t> yang </a:t>
            </a:r>
            <a:r>
              <a:rPr lang="en-US" dirty="0" err="1" smtClean="0"/>
              <a:t>hendak</a:t>
            </a:r>
            <a:r>
              <a:rPr lang="en-US" dirty="0" smtClean="0"/>
              <a:t> </a:t>
            </a:r>
            <a:r>
              <a:rPr lang="en-US" dirty="0" err="1" smtClean="0"/>
              <a:t>ditemukan</a:t>
            </a:r>
            <a:r>
              <a:rPr lang="en-US" dirty="0" smtClean="0"/>
              <a:t> </a:t>
            </a:r>
            <a:r>
              <a:rPr lang="en-US" dirty="0" err="1" smtClean="0"/>
              <a:t>dalam</a:t>
            </a:r>
            <a:r>
              <a:rPr lang="en-US" dirty="0" smtClean="0"/>
              <a:t> </a:t>
            </a:r>
            <a:r>
              <a:rPr lang="en-US" dirty="0" err="1" smtClean="0"/>
              <a:t>penelitian</a:t>
            </a:r>
            <a:r>
              <a:rPr lang="en-US" dirty="0" smtClean="0"/>
              <a:t>, </a:t>
            </a:r>
            <a:r>
              <a:rPr lang="en-US" dirty="0" err="1" smtClean="0"/>
              <a:t>terutama</a:t>
            </a:r>
            <a:r>
              <a:rPr lang="en-US" dirty="0" smtClean="0"/>
              <a:t> yang </a:t>
            </a:r>
            <a:r>
              <a:rPr lang="en-US" dirty="0" err="1" smtClean="0"/>
              <a:t>berkaitan</a:t>
            </a:r>
            <a:r>
              <a:rPr lang="en-US" dirty="0" smtClean="0"/>
              <a:t> </a:t>
            </a:r>
            <a:r>
              <a:rPr lang="en-US" dirty="0" err="1" smtClean="0"/>
              <a:t>dengan</a:t>
            </a:r>
            <a:r>
              <a:rPr lang="en-US" dirty="0" smtClean="0"/>
              <a:t> </a:t>
            </a:r>
            <a:r>
              <a:rPr lang="en-US" dirty="0" err="1" smtClean="0"/>
              <a:t>variabel</a:t>
            </a:r>
            <a:r>
              <a:rPr lang="en-US" dirty="0" smtClean="0"/>
              <a:t> </a:t>
            </a:r>
            <a:r>
              <a:rPr lang="en-US" dirty="0" err="1" smtClean="0"/>
              <a:t>penelitian</a:t>
            </a:r>
            <a:r>
              <a:rPr lang="en-US" dirty="0" smtClean="0"/>
              <a:t>.</a:t>
            </a:r>
          </a:p>
          <a:p>
            <a:pPr marL="0" indent="0" algn="just">
              <a:buNone/>
            </a:pPr>
            <a:r>
              <a:rPr lang="fi-FI" dirty="0" smtClean="0"/>
              <a:t>Tujuan penelitian merupakan satuan yang selaras dari perumusan masalah dan manfaat penelitian. Secara umum, tujuan penelitian adalah pernyataan jawaban atas pertanyaan mengapa ingin melakukan penelitian tersebut.</a:t>
            </a:r>
            <a:endParaRPr lang="en-US" dirty="0"/>
          </a:p>
        </p:txBody>
      </p:sp>
      <p:sp>
        <p:nvSpPr>
          <p:cNvPr id="2" name="Title 1"/>
          <p:cNvSpPr>
            <a:spLocks noGrp="1"/>
          </p:cNvSpPr>
          <p:nvPr>
            <p:ph type="title"/>
          </p:nvPr>
        </p:nvSpPr>
        <p:spPr/>
        <p:txBody>
          <a:bodyPr/>
          <a:lstStyle/>
          <a:p>
            <a:r>
              <a:rPr lang="en-US" dirty="0" err="1" smtClean="0"/>
              <a:t>Tujuan</a:t>
            </a:r>
            <a:r>
              <a:rPr lang="en-US" dirty="0" smtClean="0"/>
              <a:t> </a:t>
            </a:r>
            <a:r>
              <a:rPr lang="en-US" dirty="0" err="1" smtClean="0"/>
              <a:t>Penelitian</a:t>
            </a:r>
            <a:endParaRPr lang="en-US" dirty="0"/>
          </a:p>
        </p:txBody>
      </p:sp>
      <p:sp>
        <p:nvSpPr>
          <p:cNvPr id="4" name="Oval 3"/>
          <p:cNvSpPr/>
          <p:nvPr/>
        </p:nvSpPr>
        <p:spPr>
          <a:xfrm>
            <a:off x="304800" y="6096000"/>
            <a:ext cx="457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447800"/>
            <a:ext cx="7866888" cy="4800600"/>
          </a:xfrm>
        </p:spPr>
        <p:txBody>
          <a:bodyPr>
            <a:normAutofit fontScale="92500" lnSpcReduction="10000"/>
          </a:bodyPr>
          <a:lstStyle/>
          <a:p>
            <a:pPr marL="55563" indent="26988" algn="just">
              <a:buNone/>
            </a:pPr>
            <a:r>
              <a:rPr lang="en-US" dirty="0" err="1" smtClean="0"/>
              <a:t>Manfaat</a:t>
            </a:r>
            <a:r>
              <a:rPr lang="en-US" dirty="0" smtClean="0"/>
              <a:t> </a:t>
            </a:r>
            <a:r>
              <a:rPr lang="en-US" dirty="0" err="1" smtClean="0"/>
              <a:t>penelitian</a:t>
            </a:r>
            <a:r>
              <a:rPr lang="en-US" dirty="0" smtClean="0"/>
              <a:t> </a:t>
            </a:r>
            <a:r>
              <a:rPr lang="en-US" dirty="0" err="1" smtClean="0"/>
              <a:t>merupakan</a:t>
            </a:r>
            <a:r>
              <a:rPr lang="en-US" dirty="0" smtClean="0"/>
              <a:t> </a:t>
            </a:r>
            <a:r>
              <a:rPr lang="en-US" dirty="0" err="1" smtClean="0"/>
              <a:t>dampak</a:t>
            </a:r>
            <a:r>
              <a:rPr lang="en-US" dirty="0" smtClean="0"/>
              <a:t> </a:t>
            </a:r>
            <a:r>
              <a:rPr lang="en-US" dirty="0" err="1" smtClean="0"/>
              <a:t>tercapainya</a:t>
            </a:r>
            <a:r>
              <a:rPr lang="en-US" dirty="0" smtClean="0"/>
              <a:t> </a:t>
            </a:r>
            <a:r>
              <a:rPr lang="en-US" dirty="0" err="1" smtClean="0"/>
              <a:t>tujuan</a:t>
            </a:r>
            <a:r>
              <a:rPr lang="en-US" dirty="0" smtClean="0"/>
              <a:t>.</a:t>
            </a:r>
          </a:p>
          <a:p>
            <a:pPr marL="55563" indent="26988" algn="just">
              <a:buNone/>
            </a:pPr>
            <a:r>
              <a:rPr lang="en-US" dirty="0" err="1" smtClean="0"/>
              <a:t>Manfaat</a:t>
            </a:r>
            <a:r>
              <a:rPr lang="en-US" dirty="0" smtClean="0"/>
              <a:t> </a:t>
            </a:r>
            <a:r>
              <a:rPr lang="en-US" dirty="0" err="1" smtClean="0"/>
              <a:t>penelitian</a:t>
            </a:r>
            <a:r>
              <a:rPr lang="en-US" dirty="0" smtClean="0"/>
              <a:t> </a:t>
            </a:r>
            <a:r>
              <a:rPr lang="en-US" dirty="0" err="1" smtClean="0"/>
              <a:t>menguraikan</a:t>
            </a:r>
            <a:r>
              <a:rPr lang="en-US" dirty="0" smtClean="0"/>
              <a:t> </a:t>
            </a:r>
            <a:r>
              <a:rPr lang="en-US" dirty="0" err="1" smtClean="0"/>
              <a:t>seberapa</a:t>
            </a:r>
            <a:r>
              <a:rPr lang="en-US" dirty="0" smtClean="0"/>
              <a:t> </a:t>
            </a:r>
            <a:r>
              <a:rPr lang="en-US" dirty="0" err="1" smtClean="0"/>
              <a:t>jauh</a:t>
            </a:r>
            <a:r>
              <a:rPr lang="en-US" dirty="0" smtClean="0"/>
              <a:t> </a:t>
            </a:r>
            <a:r>
              <a:rPr lang="en-US" dirty="0" err="1" smtClean="0"/>
              <a:t>kebergunaan</a:t>
            </a:r>
            <a:r>
              <a:rPr lang="en-US" dirty="0" smtClean="0"/>
              <a:t> </a:t>
            </a:r>
            <a:r>
              <a:rPr lang="en-US" dirty="0" err="1" smtClean="0"/>
              <a:t>dan</a:t>
            </a:r>
            <a:r>
              <a:rPr lang="en-US" dirty="0" smtClean="0"/>
              <a:t> </a:t>
            </a:r>
            <a:r>
              <a:rPr lang="en-US" dirty="0" err="1" smtClean="0"/>
              <a:t>kontribusi</a:t>
            </a:r>
            <a:r>
              <a:rPr lang="en-US" dirty="0" smtClean="0"/>
              <a:t> </a:t>
            </a:r>
            <a:r>
              <a:rPr lang="en-US" dirty="0" err="1" smtClean="0"/>
              <a:t>hasill</a:t>
            </a:r>
            <a:r>
              <a:rPr lang="en-US" dirty="0" smtClean="0"/>
              <a:t> </a:t>
            </a:r>
            <a:r>
              <a:rPr lang="en-US" dirty="0" err="1" smtClean="0"/>
              <a:t>penelitian</a:t>
            </a:r>
            <a:r>
              <a:rPr lang="en-US" dirty="0" smtClean="0"/>
              <a:t> yang </a:t>
            </a:r>
            <a:r>
              <a:rPr lang="en-US" dirty="0" err="1" smtClean="0"/>
              <a:t>dilakukan</a:t>
            </a:r>
            <a:r>
              <a:rPr lang="en-US" dirty="0" smtClean="0"/>
              <a:t>. </a:t>
            </a:r>
            <a:r>
              <a:rPr lang="en-US" dirty="0" err="1" smtClean="0"/>
              <a:t>Manfaat</a:t>
            </a:r>
            <a:r>
              <a:rPr lang="en-US" dirty="0" smtClean="0"/>
              <a:t> </a:t>
            </a:r>
            <a:r>
              <a:rPr lang="en-US" dirty="0" err="1" smtClean="0"/>
              <a:t>penelitian</a:t>
            </a:r>
            <a:r>
              <a:rPr lang="en-US" dirty="0" smtClean="0"/>
              <a:t>/</a:t>
            </a:r>
            <a:r>
              <a:rPr lang="en-US" dirty="0" err="1" smtClean="0"/>
              <a:t>penulisan</a:t>
            </a:r>
            <a:r>
              <a:rPr lang="en-US" dirty="0" smtClean="0"/>
              <a:t> </a:t>
            </a:r>
            <a:r>
              <a:rPr lang="en-US" dirty="0" err="1" smtClean="0"/>
              <a:t>dapat</a:t>
            </a:r>
            <a:r>
              <a:rPr lang="en-US" dirty="0" smtClean="0"/>
              <a:t> </a:t>
            </a:r>
            <a:r>
              <a:rPr lang="en-US" dirty="0" err="1" smtClean="0"/>
              <a:t>diuraikan</a:t>
            </a:r>
            <a:r>
              <a:rPr lang="en-US" dirty="0" smtClean="0"/>
              <a:t> </a:t>
            </a:r>
            <a:r>
              <a:rPr lang="en-US" dirty="0" err="1" smtClean="0"/>
              <a:t>secara</a:t>
            </a:r>
            <a:r>
              <a:rPr lang="en-US" dirty="0" smtClean="0"/>
              <a:t> </a:t>
            </a:r>
            <a:r>
              <a:rPr lang="en-US" dirty="0" err="1" smtClean="0"/>
              <a:t>terpisah</a:t>
            </a:r>
            <a:r>
              <a:rPr lang="en-US" dirty="0" smtClean="0"/>
              <a:t>. </a:t>
            </a:r>
            <a:r>
              <a:rPr lang="en-US" dirty="0" err="1" smtClean="0"/>
              <a:t>Maksudnya</a:t>
            </a:r>
            <a:r>
              <a:rPr lang="en-US" dirty="0" smtClean="0"/>
              <a:t>, </a:t>
            </a:r>
            <a:r>
              <a:rPr lang="en-US" dirty="0" err="1" smtClean="0"/>
              <a:t>manfaat</a:t>
            </a:r>
            <a:r>
              <a:rPr lang="en-US" dirty="0" smtClean="0"/>
              <a:t> </a:t>
            </a:r>
            <a:r>
              <a:rPr lang="en-US" dirty="0" err="1" smtClean="0"/>
              <a:t>penelitian</a:t>
            </a:r>
            <a:r>
              <a:rPr lang="en-US" dirty="0" smtClean="0"/>
              <a:t> </a:t>
            </a:r>
            <a:r>
              <a:rPr lang="en-US" dirty="0" err="1" smtClean="0"/>
              <a:t>tersebut</a:t>
            </a:r>
            <a:r>
              <a:rPr lang="en-US" dirty="0" smtClean="0"/>
              <a:t> </a:t>
            </a:r>
            <a:r>
              <a:rPr lang="en-US" dirty="0" err="1" smtClean="0"/>
              <a:t>dapat</a:t>
            </a:r>
            <a:r>
              <a:rPr lang="en-US" dirty="0" smtClean="0"/>
              <a:t> </a:t>
            </a:r>
            <a:r>
              <a:rPr lang="en-US" dirty="0" err="1" smtClean="0"/>
              <a:t>diperinci</a:t>
            </a:r>
            <a:r>
              <a:rPr lang="en-US" dirty="0" smtClean="0"/>
              <a:t> </a:t>
            </a:r>
            <a:r>
              <a:rPr lang="en-US" dirty="0" err="1" smtClean="0"/>
              <a:t>lagi</a:t>
            </a:r>
            <a:r>
              <a:rPr lang="en-US" dirty="0" smtClean="0"/>
              <a:t> </a:t>
            </a:r>
            <a:r>
              <a:rPr lang="en-US" dirty="0" err="1" smtClean="0"/>
              <a:t>kepada</a:t>
            </a:r>
            <a:r>
              <a:rPr lang="en-US" dirty="0" smtClean="0"/>
              <a:t> </a:t>
            </a:r>
            <a:r>
              <a:rPr lang="en-US" dirty="0" err="1" smtClean="0"/>
              <a:t>pihak-pihak</a:t>
            </a:r>
            <a:r>
              <a:rPr lang="en-US" dirty="0" smtClean="0"/>
              <a:t> yang </a:t>
            </a:r>
            <a:r>
              <a:rPr lang="en-US" dirty="0" err="1" smtClean="0"/>
              <a:t>berkepentingan</a:t>
            </a:r>
            <a:r>
              <a:rPr lang="en-US" dirty="0" smtClean="0"/>
              <a:t> </a:t>
            </a:r>
            <a:r>
              <a:rPr lang="en-US" dirty="0" err="1" smtClean="0"/>
              <a:t>terhadap</a:t>
            </a:r>
            <a:r>
              <a:rPr lang="en-US" dirty="0" smtClean="0"/>
              <a:t> </a:t>
            </a:r>
            <a:r>
              <a:rPr lang="en-US" dirty="0" err="1" smtClean="0"/>
              <a:t>penelitian</a:t>
            </a:r>
            <a:r>
              <a:rPr lang="en-US" dirty="0" smtClean="0"/>
              <a:t> yang </a:t>
            </a:r>
            <a:r>
              <a:rPr lang="en-US" dirty="0" err="1" smtClean="0"/>
              <a:t>dilakukan</a:t>
            </a:r>
            <a:r>
              <a:rPr lang="en-US" dirty="0" smtClean="0"/>
              <a:t>. </a:t>
            </a:r>
            <a:r>
              <a:rPr lang="en-US" dirty="0" err="1" smtClean="0"/>
              <a:t>Manfaat</a:t>
            </a:r>
            <a:r>
              <a:rPr lang="en-US" dirty="0" smtClean="0"/>
              <a:t> </a:t>
            </a:r>
            <a:r>
              <a:rPr lang="en-US" dirty="0" err="1" smtClean="0"/>
              <a:t>penelitian</a:t>
            </a:r>
            <a:r>
              <a:rPr lang="en-US" dirty="0" smtClean="0"/>
              <a:t> </a:t>
            </a:r>
            <a:r>
              <a:rPr lang="en-US" dirty="0" err="1" smtClean="0"/>
              <a:t>dapat</a:t>
            </a:r>
            <a:r>
              <a:rPr lang="en-US" dirty="0" smtClean="0"/>
              <a:t> </a:t>
            </a:r>
            <a:r>
              <a:rPr lang="en-US" dirty="0" err="1" smtClean="0"/>
              <a:t>dibedakan</a:t>
            </a:r>
            <a:r>
              <a:rPr lang="en-US" dirty="0" smtClean="0"/>
              <a:t> </a:t>
            </a:r>
            <a:r>
              <a:rPr lang="en-US" dirty="0" err="1" smtClean="0"/>
              <a:t>menjadi</a:t>
            </a:r>
            <a:r>
              <a:rPr lang="en-US" dirty="0" smtClean="0"/>
              <a:t> </a:t>
            </a:r>
            <a:r>
              <a:rPr lang="en-US" dirty="0" err="1" smtClean="0"/>
              <a:t>kepentingan</a:t>
            </a:r>
            <a:r>
              <a:rPr lang="en-US" dirty="0" smtClean="0"/>
              <a:t> </a:t>
            </a:r>
            <a:r>
              <a:rPr lang="en-US" dirty="0" err="1" smtClean="0"/>
              <a:t>praktis</a:t>
            </a:r>
            <a:r>
              <a:rPr lang="en-US" dirty="0" smtClean="0"/>
              <a:t>, </a:t>
            </a:r>
            <a:r>
              <a:rPr lang="en-US" dirty="0" err="1" smtClean="0"/>
              <a:t>kepentingan</a:t>
            </a:r>
            <a:r>
              <a:rPr lang="en-US" dirty="0" smtClean="0"/>
              <a:t> </a:t>
            </a:r>
            <a:r>
              <a:rPr lang="en-US" dirty="0" err="1" smtClean="0"/>
              <a:t>bidang</a:t>
            </a:r>
            <a:r>
              <a:rPr lang="en-US" dirty="0" smtClean="0"/>
              <a:t> </a:t>
            </a:r>
            <a:r>
              <a:rPr lang="en-US" dirty="0" err="1" smtClean="0"/>
              <a:t>keilmuan</a:t>
            </a:r>
            <a:r>
              <a:rPr lang="en-US" dirty="0" smtClean="0"/>
              <a:t>, </a:t>
            </a:r>
            <a:r>
              <a:rPr lang="en-US" dirty="0" err="1" smtClean="0"/>
              <a:t>atau</a:t>
            </a:r>
            <a:r>
              <a:rPr lang="en-US" dirty="0" smtClean="0"/>
              <a:t> </a:t>
            </a:r>
            <a:r>
              <a:rPr lang="en-US" dirty="0" err="1" smtClean="0"/>
              <a:t>kepentingan</a:t>
            </a:r>
            <a:r>
              <a:rPr lang="en-US" dirty="0" smtClean="0"/>
              <a:t> </a:t>
            </a:r>
            <a:r>
              <a:rPr lang="en-US" dirty="0" err="1" smtClean="0"/>
              <a:t>bidang</a:t>
            </a:r>
            <a:r>
              <a:rPr lang="en-US" dirty="0" smtClean="0"/>
              <a:t> </a:t>
            </a:r>
            <a:r>
              <a:rPr lang="en-US" dirty="0" err="1" smtClean="0"/>
              <a:t>profesi</a:t>
            </a:r>
            <a:r>
              <a:rPr lang="en-US" dirty="0" smtClean="0"/>
              <a:t> </a:t>
            </a:r>
            <a:r>
              <a:rPr lang="en-US" dirty="0" err="1" smtClean="0"/>
              <a:t>peneliti</a:t>
            </a:r>
            <a:r>
              <a:rPr lang="en-US" dirty="0" smtClean="0"/>
              <a:t>, </a:t>
            </a:r>
            <a:r>
              <a:rPr lang="en-US" dirty="0" err="1" smtClean="0"/>
              <a:t>instansi</a:t>
            </a:r>
            <a:r>
              <a:rPr lang="en-US" dirty="0" smtClean="0"/>
              <a:t>/</a:t>
            </a:r>
            <a:r>
              <a:rPr lang="en-US" dirty="0" err="1" smtClean="0"/>
              <a:t>organisasi</a:t>
            </a:r>
            <a:r>
              <a:rPr lang="en-US" dirty="0" smtClean="0"/>
              <a:t>, </a:t>
            </a:r>
            <a:r>
              <a:rPr lang="en-US" dirty="0" err="1" smtClean="0"/>
              <a:t>atau</a:t>
            </a:r>
            <a:r>
              <a:rPr lang="en-US" dirty="0" smtClean="0"/>
              <a:t> </a:t>
            </a:r>
            <a:r>
              <a:rPr lang="en-US" dirty="0" err="1" smtClean="0"/>
              <a:t>kelompok</a:t>
            </a:r>
            <a:r>
              <a:rPr lang="en-US" dirty="0" smtClean="0"/>
              <a:t> </a:t>
            </a:r>
            <a:r>
              <a:rPr lang="en-US" dirty="0" err="1" smtClean="0"/>
              <a:t>tertentu</a:t>
            </a:r>
            <a:r>
              <a:rPr lang="en-US" dirty="0" smtClean="0"/>
              <a:t>.</a:t>
            </a:r>
            <a:endParaRPr lang="en-US" dirty="0"/>
          </a:p>
        </p:txBody>
      </p:sp>
      <p:sp>
        <p:nvSpPr>
          <p:cNvPr id="2" name="Title 1"/>
          <p:cNvSpPr>
            <a:spLocks noGrp="1"/>
          </p:cNvSpPr>
          <p:nvPr>
            <p:ph type="title"/>
          </p:nvPr>
        </p:nvSpPr>
        <p:spPr/>
        <p:txBody>
          <a:bodyPr/>
          <a:lstStyle/>
          <a:p>
            <a:r>
              <a:rPr lang="en-US" dirty="0" err="1" smtClean="0"/>
              <a:t>Manfaat</a:t>
            </a:r>
            <a:r>
              <a:rPr lang="en-US" dirty="0" smtClean="0"/>
              <a:t> </a:t>
            </a:r>
            <a:r>
              <a:rPr lang="en-US" dirty="0" err="1" smtClean="0"/>
              <a:t>Penelitian</a:t>
            </a:r>
            <a:endParaRPr lang="en-US" dirty="0"/>
          </a:p>
        </p:txBody>
      </p:sp>
      <p:sp>
        <p:nvSpPr>
          <p:cNvPr id="4" name="Oval 3"/>
          <p:cNvSpPr/>
          <p:nvPr/>
        </p:nvSpPr>
        <p:spPr>
          <a:xfrm>
            <a:off x="304800" y="6096000"/>
            <a:ext cx="457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143000"/>
            <a:ext cx="7866888" cy="5486400"/>
          </a:xfrm>
        </p:spPr>
        <p:txBody>
          <a:bodyPr>
            <a:normAutofit fontScale="85000" lnSpcReduction="20000"/>
          </a:bodyPr>
          <a:lstStyle/>
          <a:p>
            <a:pPr marL="0" indent="0" algn="just">
              <a:buNone/>
            </a:pPr>
            <a:r>
              <a:rPr lang="en-US" dirty="0" err="1" smtClean="0"/>
              <a:t>Landasan</a:t>
            </a:r>
            <a:r>
              <a:rPr lang="en-US" dirty="0" smtClean="0"/>
              <a:t> </a:t>
            </a:r>
            <a:r>
              <a:rPr lang="en-US" dirty="0" err="1" smtClean="0"/>
              <a:t>teori</a:t>
            </a:r>
            <a:r>
              <a:rPr lang="en-US" dirty="0" smtClean="0"/>
              <a:t> </a:t>
            </a:r>
            <a:r>
              <a:rPr lang="en-US" dirty="0" err="1" smtClean="0"/>
              <a:t>di</a:t>
            </a:r>
            <a:r>
              <a:rPr lang="en-US" dirty="0" smtClean="0"/>
              <a:t> </a:t>
            </a:r>
            <a:r>
              <a:rPr lang="en-US" dirty="0" err="1" smtClean="0"/>
              <a:t>tuliskan</a:t>
            </a:r>
            <a:r>
              <a:rPr lang="en-US" dirty="0" smtClean="0"/>
              <a:t> agar </a:t>
            </a:r>
            <a:r>
              <a:rPr lang="en-US" dirty="0" err="1" smtClean="0"/>
              <a:t>penelitian</a:t>
            </a:r>
            <a:r>
              <a:rPr lang="en-US" dirty="0" smtClean="0"/>
              <a:t> </a:t>
            </a:r>
            <a:r>
              <a:rPr lang="en-US" dirty="0" err="1" smtClean="0"/>
              <a:t>memiliki</a:t>
            </a:r>
            <a:r>
              <a:rPr lang="en-US" dirty="0" smtClean="0"/>
              <a:t> </a:t>
            </a:r>
            <a:r>
              <a:rPr lang="en-US" dirty="0" err="1" smtClean="0"/>
              <a:t>dasar</a:t>
            </a:r>
            <a:r>
              <a:rPr lang="en-US" dirty="0" smtClean="0"/>
              <a:t> yang </a:t>
            </a:r>
            <a:r>
              <a:rPr lang="en-US" dirty="0" err="1" smtClean="0"/>
              <a:t>kokoh</a:t>
            </a:r>
            <a:r>
              <a:rPr lang="en-US" dirty="0" smtClean="0"/>
              <a:t> </a:t>
            </a:r>
            <a:r>
              <a:rPr lang="en-US" dirty="0" err="1" smtClean="0"/>
              <a:t>dan</a:t>
            </a:r>
            <a:r>
              <a:rPr lang="en-US" dirty="0" smtClean="0"/>
              <a:t> </a:t>
            </a:r>
            <a:r>
              <a:rPr lang="en-US" dirty="0" err="1" smtClean="0"/>
              <a:t>bukan</a:t>
            </a:r>
            <a:r>
              <a:rPr lang="en-US" dirty="0" smtClean="0"/>
              <a:t> </a:t>
            </a:r>
            <a:r>
              <a:rPr lang="en-US" dirty="0" err="1" smtClean="0"/>
              <a:t>sekedar</a:t>
            </a:r>
            <a:r>
              <a:rPr lang="en-US" dirty="0" smtClean="0"/>
              <a:t> </a:t>
            </a:r>
            <a:r>
              <a:rPr lang="en-US" dirty="0" err="1" smtClean="0"/>
              <a:t>perbuatan</a:t>
            </a:r>
            <a:r>
              <a:rPr lang="en-US" dirty="0" smtClean="0"/>
              <a:t> </a:t>
            </a:r>
            <a:r>
              <a:rPr lang="en-US" dirty="0" err="1" smtClean="0"/>
              <a:t>coba-coba</a:t>
            </a:r>
            <a:r>
              <a:rPr lang="en-US" dirty="0" smtClean="0"/>
              <a:t> (</a:t>
            </a:r>
            <a:r>
              <a:rPr lang="en-US" i="1" dirty="0" smtClean="0"/>
              <a:t>trial and error</a:t>
            </a:r>
            <a:r>
              <a:rPr lang="en-US" dirty="0" smtClean="0"/>
              <a:t>). </a:t>
            </a:r>
          </a:p>
          <a:p>
            <a:pPr marL="0" indent="0" algn="just">
              <a:buNone/>
            </a:pPr>
            <a:r>
              <a:rPr lang="en-US" dirty="0" err="1" smtClean="0"/>
              <a:t>Teori</a:t>
            </a:r>
            <a:r>
              <a:rPr lang="en-US" dirty="0" smtClean="0"/>
              <a:t> </a:t>
            </a:r>
            <a:r>
              <a:rPr lang="en-US" dirty="0" err="1" smtClean="0"/>
              <a:t>adalah</a:t>
            </a:r>
            <a:r>
              <a:rPr lang="en-US" dirty="0" smtClean="0"/>
              <a:t> </a:t>
            </a:r>
            <a:r>
              <a:rPr lang="en-US" dirty="0" err="1" smtClean="0"/>
              <a:t>seperangkat</a:t>
            </a:r>
            <a:r>
              <a:rPr lang="en-US" dirty="0" smtClean="0"/>
              <a:t> </a:t>
            </a:r>
            <a:r>
              <a:rPr lang="en-US" dirty="0" err="1" smtClean="0"/>
              <a:t>konsep</a:t>
            </a:r>
            <a:r>
              <a:rPr lang="en-US" dirty="0" smtClean="0"/>
              <a:t>, </a:t>
            </a:r>
            <a:r>
              <a:rPr lang="en-US" dirty="0" err="1" smtClean="0"/>
              <a:t>definisi</a:t>
            </a:r>
            <a:r>
              <a:rPr lang="en-US" dirty="0" smtClean="0"/>
              <a:t> </a:t>
            </a:r>
            <a:r>
              <a:rPr lang="en-US" dirty="0" err="1" smtClean="0"/>
              <a:t>dan</a:t>
            </a:r>
            <a:r>
              <a:rPr lang="en-US" dirty="0" smtClean="0"/>
              <a:t> </a:t>
            </a:r>
            <a:r>
              <a:rPr lang="en-US" dirty="0" err="1" smtClean="0"/>
              <a:t>proporsi</a:t>
            </a:r>
            <a:r>
              <a:rPr lang="en-US" dirty="0" smtClean="0"/>
              <a:t> yang </a:t>
            </a:r>
            <a:r>
              <a:rPr lang="en-US" dirty="0" err="1" smtClean="0"/>
              <a:t>tersusun</a:t>
            </a:r>
            <a:r>
              <a:rPr lang="en-US" dirty="0" smtClean="0"/>
              <a:t> </a:t>
            </a:r>
            <a:r>
              <a:rPr lang="en-US" dirty="0" err="1" smtClean="0"/>
              <a:t>secara</a:t>
            </a:r>
            <a:r>
              <a:rPr lang="en-US" dirty="0" smtClean="0"/>
              <a:t> </a:t>
            </a:r>
            <a:r>
              <a:rPr lang="en-US" dirty="0" err="1" smtClean="0"/>
              <a:t>sistematis</a:t>
            </a:r>
            <a:r>
              <a:rPr lang="en-US" dirty="0" smtClean="0"/>
              <a:t> </a:t>
            </a:r>
            <a:r>
              <a:rPr lang="en-US" dirty="0" err="1" smtClean="0"/>
              <a:t>sehingga</a:t>
            </a:r>
            <a:r>
              <a:rPr lang="en-US" dirty="0" smtClean="0"/>
              <a:t> </a:t>
            </a:r>
            <a:r>
              <a:rPr lang="en-US" dirty="0" err="1" smtClean="0"/>
              <a:t>dapat</a:t>
            </a:r>
            <a:r>
              <a:rPr lang="en-US" dirty="0" smtClean="0"/>
              <a:t> </a:t>
            </a:r>
            <a:r>
              <a:rPr lang="en-US" dirty="0" err="1" smtClean="0"/>
              <a:t>digunakan</a:t>
            </a:r>
            <a:r>
              <a:rPr lang="en-US" dirty="0" smtClean="0"/>
              <a:t> </a:t>
            </a:r>
            <a:r>
              <a:rPr lang="en-US" dirty="0" err="1" smtClean="0"/>
              <a:t>untuk</a:t>
            </a:r>
            <a:r>
              <a:rPr lang="en-US" dirty="0" smtClean="0"/>
              <a:t> </a:t>
            </a:r>
            <a:r>
              <a:rPr lang="en-US" dirty="0" err="1" smtClean="0"/>
              <a:t>menjelaskan</a:t>
            </a:r>
            <a:r>
              <a:rPr lang="en-US" dirty="0" smtClean="0"/>
              <a:t> </a:t>
            </a:r>
            <a:r>
              <a:rPr lang="en-US" dirty="0" err="1" smtClean="0"/>
              <a:t>dan</a:t>
            </a:r>
            <a:r>
              <a:rPr lang="en-US" dirty="0" smtClean="0"/>
              <a:t> </a:t>
            </a:r>
            <a:r>
              <a:rPr lang="en-US" dirty="0" err="1" smtClean="0"/>
              <a:t>meramalkan</a:t>
            </a:r>
            <a:r>
              <a:rPr lang="en-US" dirty="0" smtClean="0"/>
              <a:t> </a:t>
            </a:r>
            <a:r>
              <a:rPr lang="en-US" dirty="0" err="1" smtClean="0"/>
              <a:t>fenomena</a:t>
            </a:r>
            <a:r>
              <a:rPr lang="en-US" dirty="0" smtClean="0"/>
              <a:t>.</a:t>
            </a:r>
          </a:p>
          <a:p>
            <a:pPr marL="0" indent="0" algn="just">
              <a:buNone/>
            </a:pPr>
            <a:r>
              <a:rPr lang="en-US" dirty="0" err="1" smtClean="0"/>
              <a:t>Teori</a:t>
            </a:r>
            <a:r>
              <a:rPr lang="en-US" dirty="0" smtClean="0"/>
              <a:t> </a:t>
            </a:r>
            <a:r>
              <a:rPr lang="en-US" dirty="0" err="1" smtClean="0"/>
              <a:t>dibedakan</a:t>
            </a:r>
            <a:r>
              <a:rPr lang="en-US" dirty="0" smtClean="0"/>
              <a:t> 3 </a:t>
            </a:r>
            <a:r>
              <a:rPr lang="en-US" dirty="0" err="1" smtClean="0"/>
              <a:t>macam</a:t>
            </a:r>
            <a:r>
              <a:rPr lang="en-US" dirty="0" smtClean="0"/>
              <a:t> (</a:t>
            </a:r>
            <a:r>
              <a:rPr lang="en-US" dirty="0" err="1" smtClean="0"/>
              <a:t>Sugiyono</a:t>
            </a:r>
            <a:r>
              <a:rPr lang="en-US" dirty="0" smtClean="0"/>
              <a:t>, 2006) :</a:t>
            </a:r>
          </a:p>
          <a:p>
            <a:pPr marL="514350" indent="-514350" algn="just">
              <a:buFont typeface="+mj-lt"/>
              <a:buAutoNum type="arabicPeriod"/>
            </a:pPr>
            <a:r>
              <a:rPr lang="en-US" dirty="0" err="1" smtClean="0"/>
              <a:t>Teori</a:t>
            </a:r>
            <a:r>
              <a:rPr lang="en-US" dirty="0" smtClean="0"/>
              <a:t> yang </a:t>
            </a:r>
            <a:r>
              <a:rPr lang="en-US" dirty="0" err="1" smtClean="0"/>
              <a:t>deduktif</a:t>
            </a:r>
            <a:r>
              <a:rPr lang="en-US" dirty="0" smtClean="0"/>
              <a:t> : </a:t>
            </a:r>
            <a:r>
              <a:rPr lang="en-US" dirty="0" err="1" smtClean="0"/>
              <a:t>memberikan</a:t>
            </a:r>
            <a:r>
              <a:rPr lang="en-US" dirty="0" smtClean="0"/>
              <a:t> </a:t>
            </a:r>
            <a:r>
              <a:rPr lang="en-US" dirty="0" err="1" smtClean="0"/>
              <a:t>keterangan</a:t>
            </a:r>
            <a:r>
              <a:rPr lang="en-US" dirty="0" smtClean="0"/>
              <a:t> yang </a:t>
            </a:r>
            <a:r>
              <a:rPr lang="en-US" dirty="0" err="1" smtClean="0"/>
              <a:t>dimulai</a:t>
            </a:r>
            <a:r>
              <a:rPr lang="en-US" dirty="0" smtClean="0"/>
              <a:t> </a:t>
            </a:r>
            <a:r>
              <a:rPr lang="en-US" dirty="0" err="1" smtClean="0"/>
              <a:t>dari</a:t>
            </a:r>
            <a:r>
              <a:rPr lang="en-US" dirty="0" smtClean="0"/>
              <a:t> </a:t>
            </a:r>
            <a:r>
              <a:rPr lang="en-US" dirty="0" err="1" smtClean="0"/>
              <a:t>suatu</a:t>
            </a:r>
            <a:r>
              <a:rPr lang="en-US" dirty="0" smtClean="0"/>
              <a:t> </a:t>
            </a:r>
            <a:r>
              <a:rPr lang="en-US" dirty="0" err="1" smtClean="0"/>
              <a:t>perkiraan</a:t>
            </a:r>
            <a:r>
              <a:rPr lang="en-US" dirty="0" smtClean="0"/>
              <a:t> </a:t>
            </a:r>
            <a:r>
              <a:rPr lang="en-US" dirty="0" err="1" smtClean="0"/>
              <a:t>atau</a:t>
            </a:r>
            <a:r>
              <a:rPr lang="en-US" dirty="0" smtClean="0"/>
              <a:t> </a:t>
            </a:r>
            <a:r>
              <a:rPr lang="en-US" dirty="0" err="1" smtClean="0"/>
              <a:t>pikiran</a:t>
            </a:r>
            <a:r>
              <a:rPr lang="en-US" dirty="0" smtClean="0"/>
              <a:t> </a:t>
            </a:r>
            <a:r>
              <a:rPr lang="en-US" dirty="0" err="1" smtClean="0"/>
              <a:t>spekulatif</a:t>
            </a:r>
            <a:r>
              <a:rPr lang="en-US" dirty="0" smtClean="0"/>
              <a:t> </a:t>
            </a:r>
            <a:r>
              <a:rPr lang="en-US" dirty="0" err="1" smtClean="0"/>
              <a:t>tertentu</a:t>
            </a:r>
            <a:r>
              <a:rPr lang="en-US" dirty="0" smtClean="0"/>
              <a:t> </a:t>
            </a:r>
            <a:r>
              <a:rPr lang="en-US" dirty="0" err="1" smtClean="0"/>
              <a:t>ke</a:t>
            </a:r>
            <a:r>
              <a:rPr lang="en-US" dirty="0" smtClean="0"/>
              <a:t> </a:t>
            </a:r>
            <a:r>
              <a:rPr lang="en-US" dirty="0" err="1" smtClean="0"/>
              <a:t>arah</a:t>
            </a:r>
            <a:r>
              <a:rPr lang="en-US" dirty="0" smtClean="0"/>
              <a:t> data </a:t>
            </a:r>
            <a:r>
              <a:rPr lang="en-US" dirty="0" err="1" smtClean="0"/>
              <a:t>akan</a:t>
            </a:r>
            <a:r>
              <a:rPr lang="en-US" dirty="0" smtClean="0"/>
              <a:t> </a:t>
            </a:r>
            <a:r>
              <a:rPr lang="en-US" dirty="0" err="1" smtClean="0"/>
              <a:t>diterangkan</a:t>
            </a:r>
            <a:r>
              <a:rPr lang="en-US" dirty="0" smtClean="0"/>
              <a:t>.</a:t>
            </a:r>
          </a:p>
          <a:p>
            <a:pPr marL="514350" indent="-514350" algn="just">
              <a:buFont typeface="+mj-lt"/>
              <a:buAutoNum type="arabicPeriod"/>
            </a:pPr>
            <a:r>
              <a:rPr lang="en-US" dirty="0" err="1" smtClean="0"/>
              <a:t>Teori</a:t>
            </a:r>
            <a:r>
              <a:rPr lang="en-US" dirty="0" smtClean="0"/>
              <a:t> yang </a:t>
            </a:r>
            <a:r>
              <a:rPr lang="en-US" dirty="0" err="1" smtClean="0"/>
              <a:t>induktif</a:t>
            </a:r>
            <a:r>
              <a:rPr lang="en-US" dirty="0" smtClean="0"/>
              <a:t> : </a:t>
            </a:r>
            <a:r>
              <a:rPr lang="en-US" dirty="0" err="1" smtClean="0"/>
              <a:t>cara</a:t>
            </a:r>
            <a:r>
              <a:rPr lang="en-US" dirty="0" smtClean="0"/>
              <a:t> </a:t>
            </a:r>
            <a:r>
              <a:rPr lang="en-US" dirty="0" err="1" smtClean="0"/>
              <a:t>menerangkan</a:t>
            </a:r>
            <a:r>
              <a:rPr lang="en-US" dirty="0" smtClean="0"/>
              <a:t> </a:t>
            </a:r>
            <a:r>
              <a:rPr lang="en-US" dirty="0" err="1" smtClean="0"/>
              <a:t>adalah</a:t>
            </a:r>
            <a:r>
              <a:rPr lang="en-US" dirty="0" smtClean="0"/>
              <a:t> </a:t>
            </a:r>
            <a:r>
              <a:rPr lang="en-US" dirty="0" err="1" smtClean="0"/>
              <a:t>dari</a:t>
            </a:r>
            <a:r>
              <a:rPr lang="en-US" dirty="0" smtClean="0"/>
              <a:t> data </a:t>
            </a:r>
            <a:r>
              <a:rPr lang="en-US" dirty="0" err="1" smtClean="0"/>
              <a:t>ke</a:t>
            </a:r>
            <a:r>
              <a:rPr lang="en-US" dirty="0" smtClean="0"/>
              <a:t> </a:t>
            </a:r>
            <a:r>
              <a:rPr lang="en-US" dirty="0" err="1" smtClean="0"/>
              <a:t>arah</a:t>
            </a:r>
            <a:r>
              <a:rPr lang="en-US" dirty="0" smtClean="0"/>
              <a:t> </a:t>
            </a:r>
            <a:r>
              <a:rPr lang="en-US" dirty="0" err="1" smtClean="0"/>
              <a:t>teori</a:t>
            </a:r>
            <a:r>
              <a:rPr lang="en-US" dirty="0" smtClean="0"/>
              <a:t>.</a:t>
            </a:r>
          </a:p>
          <a:p>
            <a:pPr marL="514350" indent="-514350" algn="just">
              <a:buFont typeface="+mj-lt"/>
              <a:buAutoNum type="arabicPeriod"/>
            </a:pPr>
            <a:r>
              <a:rPr lang="en-US" dirty="0" err="1" smtClean="0"/>
              <a:t>Teori</a:t>
            </a:r>
            <a:r>
              <a:rPr lang="en-US" dirty="0" smtClean="0"/>
              <a:t> yang </a:t>
            </a:r>
            <a:r>
              <a:rPr lang="en-US" dirty="0" err="1" smtClean="0"/>
              <a:t>fungsional</a:t>
            </a:r>
            <a:r>
              <a:rPr lang="en-US" dirty="0" smtClean="0"/>
              <a:t> :  </a:t>
            </a:r>
            <a:r>
              <a:rPr lang="en-US" dirty="0" err="1" smtClean="0"/>
              <a:t>ada</a:t>
            </a:r>
            <a:r>
              <a:rPr lang="en-US" dirty="0" smtClean="0"/>
              <a:t> </a:t>
            </a:r>
            <a:r>
              <a:rPr lang="en-US" dirty="0" err="1" smtClean="0"/>
              <a:t>interaksi</a:t>
            </a:r>
            <a:r>
              <a:rPr lang="en-US" dirty="0" smtClean="0"/>
              <a:t> </a:t>
            </a:r>
            <a:r>
              <a:rPr lang="en-US" dirty="0" err="1" smtClean="0"/>
              <a:t>pengaruh</a:t>
            </a:r>
            <a:r>
              <a:rPr lang="en-US" dirty="0" smtClean="0"/>
              <a:t> </a:t>
            </a:r>
            <a:r>
              <a:rPr lang="en-US" dirty="0" err="1" smtClean="0"/>
              <a:t>antara</a:t>
            </a:r>
            <a:r>
              <a:rPr lang="en-US" dirty="0" smtClean="0"/>
              <a:t> data </a:t>
            </a:r>
            <a:r>
              <a:rPr lang="en-US" dirty="0" err="1" smtClean="0"/>
              <a:t>dan</a:t>
            </a:r>
            <a:r>
              <a:rPr lang="en-US" dirty="0" smtClean="0"/>
              <a:t> </a:t>
            </a:r>
            <a:r>
              <a:rPr lang="en-US" dirty="0" err="1" smtClean="0"/>
              <a:t>perkiraan</a:t>
            </a:r>
            <a:r>
              <a:rPr lang="en-US" dirty="0" smtClean="0"/>
              <a:t> </a:t>
            </a:r>
            <a:r>
              <a:rPr lang="en-US" dirty="0" err="1" smtClean="0"/>
              <a:t>teoritis</a:t>
            </a:r>
            <a:r>
              <a:rPr lang="en-US" dirty="0" smtClean="0"/>
              <a:t>, </a:t>
            </a:r>
            <a:r>
              <a:rPr lang="en-US" dirty="0" err="1" smtClean="0"/>
              <a:t>yaitu</a:t>
            </a:r>
            <a:r>
              <a:rPr lang="en-US" dirty="0" smtClean="0"/>
              <a:t> data </a:t>
            </a:r>
            <a:r>
              <a:rPr lang="en-US" dirty="0" err="1" smtClean="0"/>
              <a:t>mempengaruhi</a:t>
            </a:r>
            <a:r>
              <a:rPr lang="en-US" dirty="0" smtClean="0"/>
              <a:t> </a:t>
            </a:r>
            <a:r>
              <a:rPr lang="en-US" dirty="0" err="1" smtClean="0"/>
              <a:t>pembentukan</a:t>
            </a:r>
            <a:r>
              <a:rPr lang="en-US" dirty="0" smtClean="0"/>
              <a:t> </a:t>
            </a:r>
            <a:r>
              <a:rPr lang="en-US" dirty="0" err="1" smtClean="0"/>
              <a:t>teori</a:t>
            </a:r>
            <a:r>
              <a:rPr lang="en-US" dirty="0" smtClean="0"/>
              <a:t> </a:t>
            </a:r>
            <a:r>
              <a:rPr lang="en-US" dirty="0" err="1" smtClean="0"/>
              <a:t>dan</a:t>
            </a:r>
            <a:r>
              <a:rPr lang="en-US" dirty="0" smtClean="0"/>
              <a:t> </a:t>
            </a:r>
            <a:r>
              <a:rPr lang="en-US" dirty="0" err="1" smtClean="0"/>
              <a:t>pembentukan</a:t>
            </a:r>
            <a:r>
              <a:rPr lang="en-US" dirty="0" smtClean="0"/>
              <a:t> </a:t>
            </a:r>
            <a:r>
              <a:rPr lang="en-US" dirty="0" err="1" smtClean="0"/>
              <a:t>teori</a:t>
            </a:r>
            <a:r>
              <a:rPr lang="en-US" dirty="0" smtClean="0"/>
              <a:t> </a:t>
            </a:r>
            <a:r>
              <a:rPr lang="en-US" dirty="0" err="1" smtClean="0"/>
              <a:t>kembali</a:t>
            </a:r>
            <a:r>
              <a:rPr lang="en-US" dirty="0" smtClean="0"/>
              <a:t> </a:t>
            </a:r>
            <a:r>
              <a:rPr lang="en-US" dirty="0" err="1" smtClean="0"/>
              <a:t>mempengaruhi</a:t>
            </a:r>
            <a:r>
              <a:rPr lang="en-US" dirty="0" smtClean="0"/>
              <a:t> data.</a:t>
            </a:r>
          </a:p>
          <a:p>
            <a:pPr marL="514350" indent="-514350" algn="just">
              <a:buNone/>
            </a:pPr>
            <a:endParaRPr lang="en-US" dirty="0"/>
          </a:p>
        </p:txBody>
      </p:sp>
      <p:sp>
        <p:nvSpPr>
          <p:cNvPr id="2" name="Title 1"/>
          <p:cNvSpPr>
            <a:spLocks noGrp="1"/>
          </p:cNvSpPr>
          <p:nvPr>
            <p:ph type="title"/>
          </p:nvPr>
        </p:nvSpPr>
        <p:spPr>
          <a:xfrm>
            <a:off x="914400" y="0"/>
            <a:ext cx="7943088" cy="1143000"/>
          </a:xfrm>
        </p:spPr>
        <p:txBody>
          <a:bodyPr/>
          <a:lstStyle/>
          <a:p>
            <a:r>
              <a:rPr lang="en-US" dirty="0" err="1" smtClean="0"/>
              <a:t>Landasan</a:t>
            </a:r>
            <a:r>
              <a:rPr lang="en-US" dirty="0" smtClean="0"/>
              <a:t> </a:t>
            </a:r>
            <a:r>
              <a:rPr lang="en-US" dirty="0" err="1" smtClean="0"/>
              <a:t>Teori</a:t>
            </a:r>
            <a:endParaRPr lang="en-US" dirty="0"/>
          </a:p>
        </p:txBody>
      </p:sp>
      <p:sp>
        <p:nvSpPr>
          <p:cNvPr id="4" name="Oval 3"/>
          <p:cNvSpPr/>
          <p:nvPr/>
        </p:nvSpPr>
        <p:spPr>
          <a:xfrm>
            <a:off x="304800" y="6096000"/>
            <a:ext cx="457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143000"/>
            <a:ext cx="7790688" cy="5486400"/>
          </a:xfrm>
        </p:spPr>
        <p:txBody>
          <a:bodyPr>
            <a:normAutofit fontScale="92500" lnSpcReduction="10000"/>
          </a:bodyPr>
          <a:lstStyle/>
          <a:p>
            <a:pPr algn="just">
              <a:buNone/>
            </a:pPr>
            <a:r>
              <a:rPr lang="en-US" dirty="0" err="1" smtClean="0"/>
              <a:t>Secara</a:t>
            </a:r>
            <a:r>
              <a:rPr lang="en-US" dirty="0" smtClean="0"/>
              <a:t> </a:t>
            </a:r>
            <a:r>
              <a:rPr lang="en-US" dirty="0" err="1" smtClean="0"/>
              <a:t>umum</a:t>
            </a:r>
            <a:r>
              <a:rPr lang="en-US" dirty="0" smtClean="0"/>
              <a:t> </a:t>
            </a:r>
            <a:r>
              <a:rPr lang="en-US" dirty="0" err="1" smtClean="0"/>
              <a:t>teori</a:t>
            </a:r>
            <a:r>
              <a:rPr lang="en-US" dirty="0" smtClean="0"/>
              <a:t> </a:t>
            </a:r>
            <a:r>
              <a:rPr lang="en-US" dirty="0" err="1" smtClean="0"/>
              <a:t>mempunyai</a:t>
            </a:r>
            <a:r>
              <a:rPr lang="en-US" dirty="0" smtClean="0"/>
              <a:t> </a:t>
            </a:r>
            <a:r>
              <a:rPr lang="en-US" dirty="0" err="1" smtClean="0"/>
              <a:t>tiga</a:t>
            </a:r>
            <a:r>
              <a:rPr lang="en-US" dirty="0" smtClean="0"/>
              <a:t> </a:t>
            </a:r>
            <a:r>
              <a:rPr lang="en-US" dirty="0" err="1" smtClean="0"/>
              <a:t>fungsi</a:t>
            </a:r>
            <a:r>
              <a:rPr lang="en-US" dirty="0" smtClean="0"/>
              <a:t> :</a:t>
            </a:r>
          </a:p>
          <a:p>
            <a:pPr algn="just"/>
            <a:r>
              <a:rPr lang="en-US" dirty="0" err="1" smtClean="0"/>
              <a:t>Menjelaskan</a:t>
            </a:r>
            <a:r>
              <a:rPr lang="en-US" dirty="0" smtClean="0"/>
              <a:t> (Explanation)</a:t>
            </a:r>
          </a:p>
          <a:p>
            <a:pPr algn="just"/>
            <a:r>
              <a:rPr lang="en-US" dirty="0" err="1" smtClean="0"/>
              <a:t>Meramalkan</a:t>
            </a:r>
            <a:r>
              <a:rPr lang="en-US" dirty="0" smtClean="0"/>
              <a:t> (Prediction)</a:t>
            </a:r>
          </a:p>
          <a:p>
            <a:pPr algn="just"/>
            <a:r>
              <a:rPr lang="en-US" dirty="0" err="1" smtClean="0"/>
              <a:t>Mengendalikan</a:t>
            </a:r>
            <a:r>
              <a:rPr lang="en-US" dirty="0" smtClean="0"/>
              <a:t> (Control)</a:t>
            </a:r>
          </a:p>
          <a:p>
            <a:pPr algn="just">
              <a:buNone/>
            </a:pPr>
            <a:r>
              <a:rPr lang="en-US" dirty="0" err="1" smtClean="0"/>
              <a:t>Dalam</a:t>
            </a:r>
            <a:r>
              <a:rPr lang="en-US" dirty="0" smtClean="0"/>
              <a:t> </a:t>
            </a:r>
            <a:r>
              <a:rPr lang="en-US" dirty="0" err="1" smtClean="0"/>
              <a:t>penelitian</a:t>
            </a:r>
            <a:r>
              <a:rPr lang="en-US" dirty="0" smtClean="0"/>
              <a:t>, </a:t>
            </a:r>
            <a:r>
              <a:rPr lang="en-US" dirty="0" err="1" smtClean="0"/>
              <a:t>teori</a:t>
            </a:r>
            <a:r>
              <a:rPr lang="en-US" dirty="0" smtClean="0"/>
              <a:t> </a:t>
            </a:r>
            <a:r>
              <a:rPr lang="en-US" dirty="0" err="1" smtClean="0"/>
              <a:t>berguna</a:t>
            </a:r>
            <a:r>
              <a:rPr lang="en-US" dirty="0" smtClean="0"/>
              <a:t> </a:t>
            </a:r>
            <a:r>
              <a:rPr lang="en-US" dirty="0" err="1" smtClean="0"/>
              <a:t>untuk</a:t>
            </a:r>
            <a:r>
              <a:rPr lang="en-US" dirty="0" smtClean="0"/>
              <a:t> :</a:t>
            </a:r>
          </a:p>
          <a:p>
            <a:pPr algn="just"/>
            <a:r>
              <a:rPr lang="en-US" dirty="0" err="1" smtClean="0"/>
              <a:t>Orientasi</a:t>
            </a:r>
            <a:r>
              <a:rPr lang="en-US" dirty="0" smtClean="0"/>
              <a:t>, </a:t>
            </a:r>
            <a:r>
              <a:rPr lang="en-US" dirty="0" err="1" smtClean="0"/>
              <a:t>teori</a:t>
            </a:r>
            <a:r>
              <a:rPr lang="en-US" dirty="0" smtClean="0"/>
              <a:t> </a:t>
            </a:r>
            <a:r>
              <a:rPr lang="en-US" dirty="0" err="1" smtClean="0"/>
              <a:t>membatasi</a:t>
            </a:r>
            <a:r>
              <a:rPr lang="en-US" dirty="0" smtClean="0"/>
              <a:t> </a:t>
            </a:r>
            <a:r>
              <a:rPr lang="en-US" dirty="0" err="1" smtClean="0"/>
              <a:t>jumlah</a:t>
            </a:r>
            <a:r>
              <a:rPr lang="en-US" dirty="0" smtClean="0"/>
              <a:t> </a:t>
            </a:r>
            <a:r>
              <a:rPr lang="en-US" dirty="0" err="1" smtClean="0"/>
              <a:t>fakta</a:t>
            </a:r>
            <a:r>
              <a:rPr lang="en-US" dirty="0" smtClean="0"/>
              <a:t> yang </a:t>
            </a:r>
            <a:r>
              <a:rPr lang="en-US" dirty="0" err="1" smtClean="0"/>
              <a:t>perlu</a:t>
            </a:r>
            <a:r>
              <a:rPr lang="en-US" dirty="0" smtClean="0"/>
              <a:t> </a:t>
            </a:r>
            <a:r>
              <a:rPr lang="en-US" dirty="0" err="1" smtClean="0"/>
              <a:t>dipelajari</a:t>
            </a:r>
            <a:r>
              <a:rPr lang="en-US" dirty="0" smtClean="0"/>
              <a:t>.</a:t>
            </a:r>
          </a:p>
          <a:p>
            <a:pPr algn="just"/>
            <a:r>
              <a:rPr lang="en-US" dirty="0" err="1" smtClean="0"/>
              <a:t>Menyediakan</a:t>
            </a:r>
            <a:r>
              <a:rPr lang="en-US" dirty="0" smtClean="0"/>
              <a:t> </a:t>
            </a:r>
            <a:r>
              <a:rPr lang="en-US" dirty="0" err="1" smtClean="0"/>
              <a:t>sistem</a:t>
            </a:r>
            <a:r>
              <a:rPr lang="en-US" dirty="0" smtClean="0"/>
              <a:t> yang </a:t>
            </a:r>
            <a:r>
              <a:rPr lang="en-US" dirty="0" err="1" smtClean="0"/>
              <a:t>hendaknya</a:t>
            </a:r>
            <a:r>
              <a:rPr lang="en-US" dirty="0" smtClean="0"/>
              <a:t> </a:t>
            </a:r>
            <a:r>
              <a:rPr lang="en-US" dirty="0" err="1" smtClean="0"/>
              <a:t>dipakai</a:t>
            </a:r>
            <a:r>
              <a:rPr lang="en-US" dirty="0" smtClean="0"/>
              <a:t> </a:t>
            </a:r>
            <a:r>
              <a:rPr lang="en-US" dirty="0" err="1" smtClean="0"/>
              <a:t>peneliti</a:t>
            </a:r>
            <a:r>
              <a:rPr lang="en-US" dirty="0" smtClean="0"/>
              <a:t> </a:t>
            </a:r>
            <a:r>
              <a:rPr lang="en-US" dirty="0" err="1" smtClean="0"/>
              <a:t>untuk</a:t>
            </a:r>
            <a:r>
              <a:rPr lang="en-US" dirty="0" smtClean="0"/>
              <a:t> </a:t>
            </a:r>
            <a:r>
              <a:rPr lang="en-US" dirty="0" err="1" smtClean="0"/>
              <a:t>mengartikan</a:t>
            </a:r>
            <a:r>
              <a:rPr lang="en-US" dirty="0" smtClean="0"/>
              <a:t> data agar </a:t>
            </a:r>
            <a:r>
              <a:rPr lang="en-US" dirty="0" err="1" smtClean="0"/>
              <a:t>dapat</a:t>
            </a:r>
            <a:r>
              <a:rPr lang="en-US" dirty="0" smtClean="0"/>
              <a:t> </a:t>
            </a:r>
            <a:r>
              <a:rPr lang="en-US" dirty="0" err="1" smtClean="0"/>
              <a:t>dikelompokkan</a:t>
            </a:r>
            <a:r>
              <a:rPr lang="en-US" dirty="0" smtClean="0"/>
              <a:t> </a:t>
            </a:r>
            <a:r>
              <a:rPr lang="en-US" dirty="0" err="1" smtClean="0"/>
              <a:t>dengan</a:t>
            </a:r>
            <a:r>
              <a:rPr lang="en-US" dirty="0" smtClean="0"/>
              <a:t> </a:t>
            </a:r>
            <a:r>
              <a:rPr lang="en-US" dirty="0" err="1" smtClean="0"/>
              <a:t>cara</a:t>
            </a:r>
            <a:r>
              <a:rPr lang="en-US" dirty="0" smtClean="0"/>
              <a:t> paling </a:t>
            </a:r>
            <a:r>
              <a:rPr lang="en-US" dirty="0" err="1" smtClean="0"/>
              <a:t>bermakna</a:t>
            </a:r>
            <a:r>
              <a:rPr lang="en-US" dirty="0" smtClean="0"/>
              <a:t>.</a:t>
            </a:r>
          </a:p>
          <a:p>
            <a:pPr algn="just"/>
            <a:r>
              <a:rPr lang="en-US" dirty="0" err="1" smtClean="0"/>
              <a:t>Meringkas</a:t>
            </a:r>
            <a:r>
              <a:rPr lang="en-US" dirty="0" smtClean="0"/>
              <a:t> </a:t>
            </a:r>
            <a:r>
              <a:rPr lang="en-US" dirty="0" err="1" smtClean="0"/>
              <a:t>apa</a:t>
            </a:r>
            <a:r>
              <a:rPr lang="en-US" dirty="0" smtClean="0"/>
              <a:t> yang </a:t>
            </a:r>
            <a:r>
              <a:rPr lang="en-US" dirty="0" err="1" smtClean="0"/>
              <a:t>perlu</a:t>
            </a:r>
            <a:r>
              <a:rPr lang="en-US" dirty="0" smtClean="0"/>
              <a:t> </a:t>
            </a:r>
            <a:r>
              <a:rPr lang="en-US" dirty="0" err="1" smtClean="0"/>
              <a:t>diketahui</a:t>
            </a:r>
            <a:r>
              <a:rPr lang="en-US" dirty="0" smtClean="0"/>
              <a:t> </a:t>
            </a:r>
            <a:r>
              <a:rPr lang="en-US" dirty="0" err="1" smtClean="0"/>
              <a:t>mengenai</a:t>
            </a:r>
            <a:r>
              <a:rPr lang="en-US" dirty="0" smtClean="0"/>
              <a:t> </a:t>
            </a:r>
            <a:r>
              <a:rPr lang="en-US" dirty="0" err="1" smtClean="0"/>
              <a:t>objek</a:t>
            </a:r>
            <a:r>
              <a:rPr lang="en-US" dirty="0" smtClean="0"/>
              <a:t> yang </a:t>
            </a:r>
            <a:r>
              <a:rPr lang="en-US" dirty="0" err="1" smtClean="0"/>
              <a:t>dikaji</a:t>
            </a:r>
            <a:r>
              <a:rPr lang="en-US" dirty="0" smtClean="0"/>
              <a:t>.</a:t>
            </a:r>
          </a:p>
          <a:p>
            <a:pPr algn="just"/>
            <a:r>
              <a:rPr lang="en-US" dirty="0" err="1" smtClean="0"/>
              <a:t>Memperkuat</a:t>
            </a:r>
            <a:r>
              <a:rPr lang="en-US" dirty="0" smtClean="0"/>
              <a:t> </a:t>
            </a:r>
            <a:r>
              <a:rPr lang="en-US" dirty="0" err="1" smtClean="0"/>
              <a:t>teori</a:t>
            </a:r>
            <a:r>
              <a:rPr lang="en-US" dirty="0" smtClean="0"/>
              <a:t> yang </a:t>
            </a:r>
            <a:r>
              <a:rPr lang="en-US" dirty="0" err="1" smtClean="0"/>
              <a:t>akan</a:t>
            </a:r>
            <a:r>
              <a:rPr lang="en-US" dirty="0" smtClean="0"/>
              <a:t> </a:t>
            </a:r>
            <a:r>
              <a:rPr lang="en-US" dirty="0" err="1" smtClean="0"/>
              <a:t>disampaikan</a:t>
            </a:r>
            <a:r>
              <a:rPr lang="en-US" dirty="0" smtClean="0"/>
              <a:t> </a:t>
            </a:r>
            <a:r>
              <a:rPr lang="en-US" dirty="0" err="1" smtClean="0"/>
              <a:t>oleh</a:t>
            </a:r>
            <a:r>
              <a:rPr lang="en-US" dirty="0" smtClean="0"/>
              <a:t> </a:t>
            </a:r>
            <a:r>
              <a:rPr lang="en-US" dirty="0" err="1" smtClean="0"/>
              <a:t>peneliti</a:t>
            </a:r>
            <a:r>
              <a:rPr lang="en-US" dirty="0" smtClean="0"/>
              <a:t>.</a:t>
            </a:r>
          </a:p>
          <a:p>
            <a:pPr algn="just">
              <a:buNone/>
            </a:pPr>
            <a:endParaRPr lang="en-US" dirty="0"/>
          </a:p>
        </p:txBody>
      </p:sp>
      <p:sp>
        <p:nvSpPr>
          <p:cNvPr id="2" name="Title 1"/>
          <p:cNvSpPr>
            <a:spLocks noGrp="1"/>
          </p:cNvSpPr>
          <p:nvPr>
            <p:ph type="title"/>
          </p:nvPr>
        </p:nvSpPr>
        <p:spPr>
          <a:xfrm>
            <a:off x="1371600" y="152400"/>
            <a:ext cx="7498080" cy="838200"/>
          </a:xfrm>
        </p:spPr>
        <p:txBody>
          <a:bodyPr/>
          <a:lstStyle/>
          <a:p>
            <a:endParaRPr lang="en-US" dirty="0"/>
          </a:p>
        </p:txBody>
      </p:sp>
      <p:sp>
        <p:nvSpPr>
          <p:cNvPr id="4" name="Oval 3"/>
          <p:cNvSpPr/>
          <p:nvPr/>
        </p:nvSpPr>
        <p:spPr>
          <a:xfrm>
            <a:off x="304800" y="6096000"/>
            <a:ext cx="457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7000" y="1447800"/>
            <a:ext cx="6266687" cy="5105400"/>
          </a:xfrm>
        </p:spPr>
        <p:txBody>
          <a:bodyPr/>
          <a:lstStyle/>
          <a:p>
            <a:pPr marL="0" indent="0" algn="just">
              <a:buNone/>
            </a:pPr>
            <a:r>
              <a:rPr lang="en-US" dirty="0" err="1" smtClean="0"/>
              <a:t>Tidak</a:t>
            </a:r>
            <a:r>
              <a:rPr lang="en-US" dirty="0" smtClean="0"/>
              <a:t> </a:t>
            </a:r>
            <a:r>
              <a:rPr lang="en-US" dirty="0" err="1" smtClean="0"/>
              <a:t>semua</a:t>
            </a:r>
            <a:r>
              <a:rPr lang="en-US" dirty="0" smtClean="0"/>
              <a:t> </a:t>
            </a:r>
            <a:r>
              <a:rPr lang="en-US" dirty="0" err="1" smtClean="0"/>
              <a:t>jenis</a:t>
            </a:r>
            <a:r>
              <a:rPr lang="en-US" dirty="0" smtClean="0"/>
              <a:t> </a:t>
            </a:r>
            <a:r>
              <a:rPr lang="en-US" dirty="0" err="1" smtClean="0"/>
              <a:t>penelitian</a:t>
            </a:r>
            <a:r>
              <a:rPr lang="en-US" dirty="0" smtClean="0"/>
              <a:t> </a:t>
            </a:r>
            <a:r>
              <a:rPr lang="en-US" dirty="0" err="1" smtClean="0"/>
              <a:t>mempunyai</a:t>
            </a:r>
            <a:r>
              <a:rPr lang="en-US" dirty="0" smtClean="0"/>
              <a:t> </a:t>
            </a:r>
            <a:r>
              <a:rPr lang="en-US" dirty="0" err="1" smtClean="0"/>
              <a:t>hipotesis</a:t>
            </a:r>
            <a:r>
              <a:rPr lang="en-US" dirty="0" smtClean="0"/>
              <a:t>. </a:t>
            </a:r>
            <a:r>
              <a:rPr lang="en-US" dirty="0" err="1" smtClean="0"/>
              <a:t>Hipotesis</a:t>
            </a:r>
            <a:r>
              <a:rPr lang="en-US" dirty="0" smtClean="0"/>
              <a:t> </a:t>
            </a:r>
            <a:r>
              <a:rPr lang="en-US" dirty="0" err="1" smtClean="0"/>
              <a:t>merupakan</a:t>
            </a:r>
            <a:r>
              <a:rPr lang="en-US" dirty="0" smtClean="0"/>
              <a:t> </a:t>
            </a:r>
            <a:r>
              <a:rPr lang="en-US" dirty="0" err="1" smtClean="0"/>
              <a:t>dugaan</a:t>
            </a:r>
            <a:r>
              <a:rPr lang="en-US" dirty="0" smtClean="0"/>
              <a:t> </a:t>
            </a:r>
            <a:r>
              <a:rPr lang="en-US" dirty="0" err="1" smtClean="0"/>
              <a:t>sementara</a:t>
            </a:r>
            <a:r>
              <a:rPr lang="en-US" dirty="0" smtClean="0"/>
              <a:t> yang </a:t>
            </a:r>
            <a:r>
              <a:rPr lang="en-US" dirty="0" err="1" smtClean="0"/>
              <a:t>selanjutnya</a:t>
            </a:r>
            <a:r>
              <a:rPr lang="en-US" dirty="0" smtClean="0"/>
              <a:t> </a:t>
            </a:r>
            <a:r>
              <a:rPr lang="en-US" dirty="0" err="1" smtClean="0"/>
              <a:t>diuji</a:t>
            </a:r>
            <a:r>
              <a:rPr lang="en-US" dirty="0" smtClean="0"/>
              <a:t> </a:t>
            </a:r>
            <a:r>
              <a:rPr lang="en-US" dirty="0" err="1" smtClean="0"/>
              <a:t>kebenarannya</a:t>
            </a:r>
            <a:r>
              <a:rPr lang="en-US" dirty="0" smtClean="0"/>
              <a:t> </a:t>
            </a:r>
            <a:r>
              <a:rPr lang="en-US" dirty="0" err="1" smtClean="0"/>
              <a:t>sesuai</a:t>
            </a:r>
            <a:r>
              <a:rPr lang="en-US" dirty="0" smtClean="0"/>
              <a:t> </a:t>
            </a:r>
            <a:r>
              <a:rPr lang="en-US" dirty="0" err="1" smtClean="0"/>
              <a:t>dengan</a:t>
            </a:r>
            <a:r>
              <a:rPr lang="en-US" dirty="0" smtClean="0"/>
              <a:t> model </a:t>
            </a:r>
            <a:r>
              <a:rPr lang="en-US" dirty="0" err="1" smtClean="0"/>
              <a:t>dan</a:t>
            </a:r>
            <a:r>
              <a:rPr lang="en-US" dirty="0" smtClean="0"/>
              <a:t> </a:t>
            </a:r>
            <a:r>
              <a:rPr lang="en-US" dirty="0" err="1" smtClean="0"/>
              <a:t>analisis</a:t>
            </a:r>
            <a:r>
              <a:rPr lang="en-US" dirty="0" smtClean="0"/>
              <a:t> yang </a:t>
            </a:r>
            <a:r>
              <a:rPr lang="en-US" dirty="0" err="1" smtClean="0"/>
              <a:t>cocok</a:t>
            </a:r>
            <a:r>
              <a:rPr lang="en-US" dirty="0" smtClean="0"/>
              <a:t>. </a:t>
            </a:r>
            <a:r>
              <a:rPr lang="en-US" dirty="0" err="1" smtClean="0"/>
              <a:t>Hipotesis</a:t>
            </a:r>
            <a:r>
              <a:rPr lang="en-US" dirty="0" smtClean="0"/>
              <a:t> </a:t>
            </a:r>
            <a:r>
              <a:rPr lang="en-US" dirty="0" err="1" smtClean="0"/>
              <a:t>penelitian</a:t>
            </a:r>
            <a:r>
              <a:rPr lang="en-US" dirty="0" smtClean="0"/>
              <a:t> </a:t>
            </a:r>
            <a:r>
              <a:rPr lang="en-US" dirty="0" err="1" smtClean="0"/>
              <a:t>dirumuskan</a:t>
            </a:r>
            <a:r>
              <a:rPr lang="en-US" dirty="0" smtClean="0"/>
              <a:t> </a:t>
            </a:r>
            <a:r>
              <a:rPr lang="en-US" dirty="0" err="1" smtClean="0"/>
              <a:t>atas</a:t>
            </a:r>
            <a:r>
              <a:rPr lang="en-US" dirty="0" smtClean="0"/>
              <a:t> </a:t>
            </a:r>
            <a:r>
              <a:rPr lang="en-US" dirty="0" err="1" smtClean="0"/>
              <a:t>dasar</a:t>
            </a:r>
            <a:r>
              <a:rPr lang="en-US" dirty="0" smtClean="0"/>
              <a:t> </a:t>
            </a:r>
            <a:r>
              <a:rPr lang="en-US" dirty="0" err="1" smtClean="0"/>
              <a:t>kerangka</a:t>
            </a:r>
            <a:r>
              <a:rPr lang="en-US" dirty="0" smtClean="0"/>
              <a:t> </a:t>
            </a:r>
            <a:r>
              <a:rPr lang="en-US" dirty="0" err="1" smtClean="0"/>
              <a:t>pikir</a:t>
            </a:r>
            <a:r>
              <a:rPr lang="en-US" dirty="0" smtClean="0"/>
              <a:t> yang </a:t>
            </a:r>
            <a:r>
              <a:rPr lang="en-US" dirty="0" err="1" smtClean="0"/>
              <a:t>merupakan</a:t>
            </a:r>
            <a:r>
              <a:rPr lang="en-US" dirty="0" smtClean="0"/>
              <a:t> </a:t>
            </a:r>
            <a:r>
              <a:rPr lang="en-US" dirty="0" err="1" smtClean="0"/>
              <a:t>jawaban</a:t>
            </a:r>
            <a:r>
              <a:rPr lang="en-US" dirty="0" smtClean="0"/>
              <a:t> </a:t>
            </a:r>
            <a:r>
              <a:rPr lang="en-US" dirty="0" err="1" smtClean="0"/>
              <a:t>sementara</a:t>
            </a:r>
            <a:r>
              <a:rPr lang="en-US" dirty="0" smtClean="0"/>
              <a:t> </a:t>
            </a:r>
            <a:r>
              <a:rPr lang="en-US" dirty="0" err="1" smtClean="0"/>
              <a:t>atas</a:t>
            </a:r>
            <a:r>
              <a:rPr lang="en-US" dirty="0" smtClean="0"/>
              <a:t> </a:t>
            </a:r>
            <a:r>
              <a:rPr lang="en-US" dirty="0" err="1" smtClean="0"/>
              <a:t>masalah</a:t>
            </a:r>
            <a:r>
              <a:rPr lang="en-US" dirty="0" smtClean="0"/>
              <a:t> yang </a:t>
            </a:r>
            <a:r>
              <a:rPr lang="en-US" dirty="0" err="1" smtClean="0"/>
              <a:t>dirumuskan</a:t>
            </a:r>
            <a:r>
              <a:rPr lang="en-US" dirty="0" smtClean="0"/>
              <a:t>.</a:t>
            </a:r>
            <a:endParaRPr lang="en-US" dirty="0"/>
          </a:p>
        </p:txBody>
      </p:sp>
      <p:sp>
        <p:nvSpPr>
          <p:cNvPr id="2" name="Title 1"/>
          <p:cNvSpPr>
            <a:spLocks noGrp="1"/>
          </p:cNvSpPr>
          <p:nvPr>
            <p:ph type="title"/>
          </p:nvPr>
        </p:nvSpPr>
        <p:spPr/>
        <p:txBody>
          <a:bodyPr/>
          <a:lstStyle/>
          <a:p>
            <a:r>
              <a:rPr lang="en-US" dirty="0" err="1" smtClean="0"/>
              <a:t>Hipotesis</a:t>
            </a:r>
            <a:endParaRPr lang="en-US" dirty="0"/>
          </a:p>
        </p:txBody>
      </p:sp>
      <p:sp>
        <p:nvSpPr>
          <p:cNvPr id="4" name="Oval 3"/>
          <p:cNvSpPr/>
          <p:nvPr/>
        </p:nvSpPr>
        <p:spPr>
          <a:xfrm>
            <a:off x="304800" y="6096000"/>
            <a:ext cx="457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5" name="Picture 4"/>
          <p:cNvPicPr>
            <a:picLocks noChangeAspect="1"/>
          </p:cNvPicPr>
          <p:nvPr/>
        </p:nvPicPr>
        <p:blipFill>
          <a:blip r:embed="rId2"/>
          <a:stretch>
            <a:fillRect/>
          </a:stretch>
        </p:blipFill>
        <p:spPr>
          <a:xfrm>
            <a:off x="152401" y="1143000"/>
            <a:ext cx="2514600" cy="54864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buNone/>
            </a:pPr>
            <a:r>
              <a:rPr lang="en-US" dirty="0" err="1" smtClean="0"/>
              <a:t>Dalam</a:t>
            </a:r>
            <a:r>
              <a:rPr lang="en-US" dirty="0" smtClean="0"/>
              <a:t> </a:t>
            </a:r>
            <a:r>
              <a:rPr lang="en-US" dirty="0" err="1" smtClean="0"/>
              <a:t>bukunya</a:t>
            </a:r>
            <a:r>
              <a:rPr lang="en-US" dirty="0" smtClean="0"/>
              <a:t> </a:t>
            </a:r>
            <a:r>
              <a:rPr lang="en-US" i="1" dirty="0" smtClean="0"/>
              <a:t>Business Research </a:t>
            </a:r>
            <a:r>
              <a:rPr lang="en-US" dirty="0" smtClean="0"/>
              <a:t>(2002) </a:t>
            </a:r>
            <a:r>
              <a:rPr lang="en-US" dirty="0" err="1" smtClean="0"/>
              <a:t>Uma</a:t>
            </a:r>
            <a:r>
              <a:rPr lang="en-US" dirty="0" smtClean="0"/>
              <a:t> </a:t>
            </a:r>
            <a:r>
              <a:rPr lang="en-US" dirty="0" err="1" smtClean="0"/>
              <a:t>Sekaran</a:t>
            </a:r>
            <a:r>
              <a:rPr lang="en-US" dirty="0" smtClean="0"/>
              <a:t> </a:t>
            </a:r>
            <a:r>
              <a:rPr lang="en-US" dirty="0" err="1" smtClean="0"/>
              <a:t>mengemukakan</a:t>
            </a:r>
            <a:r>
              <a:rPr lang="en-US" dirty="0" smtClean="0"/>
              <a:t> </a:t>
            </a:r>
            <a:r>
              <a:rPr lang="en-US" dirty="0" err="1" smtClean="0"/>
              <a:t>bahwa</a:t>
            </a:r>
            <a:r>
              <a:rPr lang="en-US" dirty="0" smtClean="0"/>
              <a:t> </a:t>
            </a:r>
            <a:r>
              <a:rPr lang="en-US" dirty="0" err="1" smtClean="0"/>
              <a:t>kerangka</a:t>
            </a:r>
            <a:r>
              <a:rPr lang="en-US" dirty="0" smtClean="0"/>
              <a:t> </a:t>
            </a:r>
            <a:r>
              <a:rPr lang="en-US" dirty="0" err="1" smtClean="0"/>
              <a:t>berpikir</a:t>
            </a:r>
            <a:r>
              <a:rPr lang="en-US" dirty="0" smtClean="0"/>
              <a:t> </a:t>
            </a:r>
            <a:r>
              <a:rPr lang="en-US" dirty="0" err="1" smtClean="0"/>
              <a:t>merupakan</a:t>
            </a:r>
            <a:r>
              <a:rPr lang="en-US" dirty="0" smtClean="0"/>
              <a:t> model </a:t>
            </a:r>
            <a:r>
              <a:rPr lang="en-US" dirty="0" err="1" smtClean="0"/>
              <a:t>konseptual</a:t>
            </a:r>
            <a:r>
              <a:rPr lang="en-US" dirty="0" smtClean="0"/>
              <a:t> </a:t>
            </a:r>
            <a:r>
              <a:rPr lang="en-US" dirty="0" err="1" smtClean="0"/>
              <a:t>tentang</a:t>
            </a:r>
            <a:r>
              <a:rPr lang="en-US" dirty="0" smtClean="0"/>
              <a:t> </a:t>
            </a:r>
            <a:r>
              <a:rPr lang="en-US" dirty="0" err="1" smtClean="0"/>
              <a:t>bagaimana</a:t>
            </a:r>
            <a:r>
              <a:rPr lang="en-US" dirty="0" smtClean="0"/>
              <a:t> </a:t>
            </a:r>
            <a:r>
              <a:rPr lang="en-US" dirty="0" err="1" smtClean="0"/>
              <a:t>teori</a:t>
            </a:r>
            <a:r>
              <a:rPr lang="en-US" dirty="0" smtClean="0"/>
              <a:t> </a:t>
            </a:r>
            <a:r>
              <a:rPr lang="en-US" dirty="0" err="1" smtClean="0"/>
              <a:t>berhubungan</a:t>
            </a:r>
            <a:r>
              <a:rPr lang="en-US" dirty="0" smtClean="0"/>
              <a:t> </a:t>
            </a:r>
            <a:r>
              <a:rPr lang="en-US" dirty="0" err="1" smtClean="0"/>
              <a:t>dengan</a:t>
            </a:r>
            <a:r>
              <a:rPr lang="en-US" dirty="0" smtClean="0"/>
              <a:t> </a:t>
            </a:r>
            <a:r>
              <a:rPr lang="en-US" dirty="0" err="1" smtClean="0"/>
              <a:t>berbagai</a:t>
            </a:r>
            <a:r>
              <a:rPr lang="en-US" dirty="0" smtClean="0"/>
              <a:t> </a:t>
            </a:r>
            <a:r>
              <a:rPr lang="en-US" dirty="0" err="1" smtClean="0"/>
              <a:t>faktor</a:t>
            </a:r>
            <a:r>
              <a:rPr lang="en-US" dirty="0" smtClean="0"/>
              <a:t> yang </a:t>
            </a:r>
            <a:r>
              <a:rPr lang="en-US" dirty="0" err="1" smtClean="0"/>
              <a:t>telah</a:t>
            </a:r>
            <a:r>
              <a:rPr lang="en-US" dirty="0" smtClean="0"/>
              <a:t> </a:t>
            </a:r>
            <a:r>
              <a:rPr lang="en-US" dirty="0" err="1" smtClean="0"/>
              <a:t>diidentifikasi</a:t>
            </a:r>
            <a:r>
              <a:rPr lang="en-US" dirty="0" smtClean="0"/>
              <a:t> </a:t>
            </a:r>
            <a:r>
              <a:rPr lang="en-US" dirty="0" err="1" smtClean="0"/>
              <a:t>sebagai</a:t>
            </a:r>
            <a:r>
              <a:rPr lang="en-US" dirty="0" smtClean="0"/>
              <a:t> </a:t>
            </a:r>
            <a:r>
              <a:rPr lang="en-US" dirty="0" err="1" smtClean="0"/>
              <a:t>masalah</a:t>
            </a:r>
            <a:r>
              <a:rPr lang="en-US" dirty="0" smtClean="0"/>
              <a:t> yang </a:t>
            </a:r>
            <a:r>
              <a:rPr lang="en-US" dirty="0" err="1" smtClean="0"/>
              <a:t>penting</a:t>
            </a:r>
            <a:r>
              <a:rPr lang="en-US" dirty="0" smtClean="0"/>
              <a:t>.</a:t>
            </a:r>
          </a:p>
          <a:p>
            <a:pPr marL="0" indent="0" algn="just">
              <a:buNone/>
            </a:pPr>
            <a:r>
              <a:rPr lang="en-US" dirty="0" err="1" smtClean="0"/>
              <a:t>Kerangka</a:t>
            </a:r>
            <a:r>
              <a:rPr lang="en-US" dirty="0" smtClean="0"/>
              <a:t> </a:t>
            </a:r>
            <a:r>
              <a:rPr lang="en-US" dirty="0" err="1" smtClean="0"/>
              <a:t>berpikir</a:t>
            </a:r>
            <a:r>
              <a:rPr lang="en-US" dirty="0" smtClean="0"/>
              <a:t> yang </a:t>
            </a:r>
            <a:r>
              <a:rPr lang="en-US" dirty="0" err="1" smtClean="0"/>
              <a:t>baik</a:t>
            </a:r>
            <a:r>
              <a:rPr lang="en-US" dirty="0" smtClean="0"/>
              <a:t> </a:t>
            </a:r>
            <a:r>
              <a:rPr lang="en-US" dirty="0" err="1" smtClean="0"/>
              <a:t>akan</a:t>
            </a:r>
            <a:r>
              <a:rPr lang="en-US" dirty="0" smtClean="0"/>
              <a:t> </a:t>
            </a:r>
            <a:r>
              <a:rPr lang="en-US" dirty="0" err="1" smtClean="0"/>
              <a:t>menjelaskan</a:t>
            </a:r>
            <a:r>
              <a:rPr lang="en-US" dirty="0" smtClean="0"/>
              <a:t> </a:t>
            </a:r>
            <a:r>
              <a:rPr lang="en-US" dirty="0" err="1" smtClean="0"/>
              <a:t>secara</a:t>
            </a:r>
            <a:r>
              <a:rPr lang="en-US" dirty="0" smtClean="0"/>
              <a:t> </a:t>
            </a:r>
            <a:r>
              <a:rPr lang="en-US" dirty="0" err="1" smtClean="0"/>
              <a:t>teoritis</a:t>
            </a:r>
            <a:r>
              <a:rPr lang="en-US" dirty="0" smtClean="0"/>
              <a:t> </a:t>
            </a:r>
            <a:r>
              <a:rPr lang="en-US" dirty="0" err="1" smtClean="0"/>
              <a:t>peraturan</a:t>
            </a:r>
            <a:r>
              <a:rPr lang="en-US" dirty="0" smtClean="0"/>
              <a:t> </a:t>
            </a:r>
            <a:r>
              <a:rPr lang="en-US" dirty="0" err="1" smtClean="0"/>
              <a:t>antar</a:t>
            </a:r>
            <a:r>
              <a:rPr lang="en-US" dirty="0" smtClean="0"/>
              <a:t> </a:t>
            </a:r>
            <a:r>
              <a:rPr lang="en-US" dirty="0" err="1" smtClean="0"/>
              <a:t>variabel</a:t>
            </a:r>
            <a:r>
              <a:rPr lang="en-US" dirty="0" smtClean="0"/>
              <a:t> yang </a:t>
            </a:r>
            <a:r>
              <a:rPr lang="en-US" dirty="0" err="1" smtClean="0"/>
              <a:t>akan</a:t>
            </a:r>
            <a:r>
              <a:rPr lang="en-US" dirty="0" smtClean="0"/>
              <a:t> </a:t>
            </a:r>
            <a:r>
              <a:rPr lang="en-US" dirty="0" err="1" smtClean="0"/>
              <a:t>diteliti</a:t>
            </a:r>
            <a:r>
              <a:rPr lang="en-US" dirty="0" smtClean="0"/>
              <a:t>.</a:t>
            </a:r>
            <a:endParaRPr lang="en-US" dirty="0"/>
          </a:p>
        </p:txBody>
      </p:sp>
      <p:sp>
        <p:nvSpPr>
          <p:cNvPr id="2" name="Title 1"/>
          <p:cNvSpPr>
            <a:spLocks noGrp="1"/>
          </p:cNvSpPr>
          <p:nvPr>
            <p:ph type="title"/>
          </p:nvPr>
        </p:nvSpPr>
        <p:spPr/>
        <p:txBody>
          <a:bodyPr/>
          <a:lstStyle/>
          <a:p>
            <a:r>
              <a:rPr lang="en-US" dirty="0" err="1" smtClean="0"/>
              <a:t>Kerangka</a:t>
            </a:r>
            <a:r>
              <a:rPr lang="en-US" dirty="0" smtClean="0"/>
              <a:t> </a:t>
            </a:r>
            <a:r>
              <a:rPr lang="en-US" dirty="0" err="1" smtClean="0"/>
              <a:t>Pikir</a:t>
            </a:r>
            <a:endParaRPr lang="en-US" dirty="0"/>
          </a:p>
        </p:txBody>
      </p:sp>
      <p:sp>
        <p:nvSpPr>
          <p:cNvPr id="4" name="Oval 3"/>
          <p:cNvSpPr/>
          <p:nvPr/>
        </p:nvSpPr>
        <p:spPr>
          <a:xfrm>
            <a:off x="304800" y="6096000"/>
            <a:ext cx="457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447800"/>
            <a:ext cx="7790688" cy="5181600"/>
          </a:xfrm>
        </p:spPr>
        <p:txBody>
          <a:bodyPr/>
          <a:lstStyle/>
          <a:p>
            <a:pPr marL="0" indent="0" algn="just">
              <a:buNone/>
            </a:pPr>
            <a:r>
              <a:rPr lang="en-US" dirty="0" err="1" smtClean="0"/>
              <a:t>Kerangka</a:t>
            </a:r>
            <a:r>
              <a:rPr lang="en-US" dirty="0" smtClean="0"/>
              <a:t> </a:t>
            </a:r>
            <a:r>
              <a:rPr lang="en-US" dirty="0" err="1" smtClean="0"/>
              <a:t>berpikir</a:t>
            </a:r>
            <a:r>
              <a:rPr lang="en-US" dirty="0" smtClean="0"/>
              <a:t> </a:t>
            </a:r>
            <a:r>
              <a:rPr lang="en-US" dirty="0" err="1" smtClean="0"/>
              <a:t>dalam</a:t>
            </a:r>
            <a:r>
              <a:rPr lang="en-US" dirty="0" smtClean="0"/>
              <a:t> </a:t>
            </a:r>
            <a:r>
              <a:rPr lang="en-US" dirty="0" err="1" smtClean="0"/>
              <a:t>suatu</a:t>
            </a:r>
            <a:r>
              <a:rPr lang="en-US" dirty="0" smtClean="0"/>
              <a:t> </a:t>
            </a:r>
            <a:r>
              <a:rPr lang="en-US" dirty="0" err="1" smtClean="0"/>
              <a:t>penelitian</a:t>
            </a:r>
            <a:r>
              <a:rPr lang="en-US" dirty="0" smtClean="0"/>
              <a:t> </a:t>
            </a:r>
            <a:r>
              <a:rPr lang="en-US" dirty="0" err="1" smtClean="0"/>
              <a:t>perlu</a:t>
            </a:r>
            <a:r>
              <a:rPr lang="en-US" dirty="0" smtClean="0"/>
              <a:t> </a:t>
            </a:r>
            <a:r>
              <a:rPr lang="en-US" dirty="0" err="1" smtClean="0"/>
              <a:t>dikemukakan</a:t>
            </a:r>
            <a:r>
              <a:rPr lang="en-US" dirty="0" smtClean="0"/>
              <a:t> </a:t>
            </a:r>
            <a:r>
              <a:rPr lang="en-US" dirty="0" err="1" smtClean="0"/>
              <a:t>apabila</a:t>
            </a:r>
            <a:r>
              <a:rPr lang="en-US" dirty="0" smtClean="0"/>
              <a:t> </a:t>
            </a:r>
            <a:r>
              <a:rPr lang="en-US" dirty="0" err="1" smtClean="0"/>
              <a:t>dalam</a:t>
            </a:r>
            <a:r>
              <a:rPr lang="en-US" dirty="0" smtClean="0"/>
              <a:t> </a:t>
            </a:r>
            <a:r>
              <a:rPr lang="en-US" dirty="0" err="1" smtClean="0"/>
              <a:t>penelitian</a:t>
            </a:r>
            <a:r>
              <a:rPr lang="en-US" dirty="0" smtClean="0"/>
              <a:t> </a:t>
            </a:r>
            <a:r>
              <a:rPr lang="en-US" dirty="0" err="1" smtClean="0"/>
              <a:t>tersebut</a:t>
            </a:r>
            <a:r>
              <a:rPr lang="en-US" dirty="0" smtClean="0"/>
              <a:t> </a:t>
            </a:r>
            <a:r>
              <a:rPr lang="en-US" dirty="0" err="1" smtClean="0"/>
              <a:t>berkenaan</a:t>
            </a:r>
            <a:r>
              <a:rPr lang="en-US" dirty="0" smtClean="0"/>
              <a:t> </a:t>
            </a:r>
            <a:r>
              <a:rPr lang="en-US" dirty="0" err="1" smtClean="0"/>
              <a:t>dua</a:t>
            </a:r>
            <a:r>
              <a:rPr lang="en-US" dirty="0" smtClean="0"/>
              <a:t> </a:t>
            </a:r>
            <a:r>
              <a:rPr lang="en-US" dirty="0" err="1" smtClean="0"/>
              <a:t>variabel</a:t>
            </a:r>
            <a:r>
              <a:rPr lang="en-US" dirty="0" smtClean="0"/>
              <a:t> </a:t>
            </a:r>
            <a:r>
              <a:rPr lang="en-US" dirty="0" err="1" smtClean="0"/>
              <a:t>atau</a:t>
            </a:r>
            <a:r>
              <a:rPr lang="en-US" dirty="0" smtClean="0"/>
              <a:t> </a:t>
            </a:r>
            <a:r>
              <a:rPr lang="en-US" dirty="0" err="1" smtClean="0"/>
              <a:t>lebih</a:t>
            </a:r>
            <a:r>
              <a:rPr lang="en-US" dirty="0" smtClean="0"/>
              <a:t>.</a:t>
            </a:r>
          </a:p>
          <a:p>
            <a:pPr marL="0" indent="0" algn="just">
              <a:buNone/>
            </a:pPr>
            <a:r>
              <a:rPr lang="en-US" dirty="0" err="1" smtClean="0"/>
              <a:t>Variabel</a:t>
            </a:r>
            <a:r>
              <a:rPr lang="en-US" dirty="0" smtClean="0"/>
              <a:t> </a:t>
            </a:r>
            <a:r>
              <a:rPr lang="en-US" dirty="0" err="1" smtClean="0"/>
              <a:t>merupakan</a:t>
            </a:r>
            <a:r>
              <a:rPr lang="en-US" dirty="0" smtClean="0"/>
              <a:t> </a:t>
            </a:r>
            <a:r>
              <a:rPr lang="en-US" dirty="0" err="1" smtClean="0"/>
              <a:t>segala</a:t>
            </a:r>
            <a:r>
              <a:rPr lang="en-US" dirty="0" smtClean="0"/>
              <a:t> </a:t>
            </a:r>
            <a:r>
              <a:rPr lang="en-US" dirty="0" err="1" smtClean="0"/>
              <a:t>sesuatu</a:t>
            </a:r>
            <a:r>
              <a:rPr lang="en-US" dirty="0" smtClean="0"/>
              <a:t> yang </a:t>
            </a:r>
            <a:r>
              <a:rPr lang="en-US" dirty="0" err="1" smtClean="0"/>
              <a:t>berbentuk</a:t>
            </a:r>
            <a:r>
              <a:rPr lang="en-US" dirty="0" smtClean="0"/>
              <a:t> </a:t>
            </a:r>
            <a:r>
              <a:rPr lang="en-US" dirty="0" err="1" smtClean="0"/>
              <a:t>apa</a:t>
            </a:r>
            <a:r>
              <a:rPr lang="en-US" dirty="0" smtClean="0"/>
              <a:t> </a:t>
            </a:r>
            <a:r>
              <a:rPr lang="en-US" dirty="0" err="1" smtClean="0"/>
              <a:t>saja</a:t>
            </a:r>
            <a:r>
              <a:rPr lang="en-US" dirty="0" smtClean="0"/>
              <a:t> yang </a:t>
            </a:r>
            <a:r>
              <a:rPr lang="en-US" dirty="0" err="1" smtClean="0"/>
              <a:t>ditetapkan</a:t>
            </a:r>
            <a:r>
              <a:rPr lang="en-US" dirty="0" smtClean="0"/>
              <a:t> </a:t>
            </a:r>
            <a:r>
              <a:rPr lang="en-US" dirty="0" err="1" smtClean="0"/>
              <a:t>oleh</a:t>
            </a:r>
            <a:r>
              <a:rPr lang="en-US" dirty="0" smtClean="0"/>
              <a:t> </a:t>
            </a:r>
            <a:r>
              <a:rPr lang="en-US" dirty="0" err="1" smtClean="0"/>
              <a:t>peneliti</a:t>
            </a:r>
            <a:r>
              <a:rPr lang="en-US" dirty="0" smtClean="0"/>
              <a:t> </a:t>
            </a:r>
            <a:r>
              <a:rPr lang="en-US" dirty="0" err="1" smtClean="0"/>
              <a:t>untuk</a:t>
            </a:r>
            <a:r>
              <a:rPr lang="en-US" dirty="0" smtClean="0"/>
              <a:t> </a:t>
            </a:r>
            <a:r>
              <a:rPr lang="en-US" dirty="0" err="1" smtClean="0"/>
              <a:t>dipelajari</a:t>
            </a:r>
            <a:r>
              <a:rPr lang="en-US" dirty="0" smtClean="0"/>
              <a:t> </a:t>
            </a:r>
            <a:r>
              <a:rPr lang="en-US" dirty="0" err="1" smtClean="0"/>
              <a:t>sehingga</a:t>
            </a:r>
            <a:r>
              <a:rPr lang="en-US" dirty="0" smtClean="0"/>
              <a:t> </a:t>
            </a:r>
            <a:r>
              <a:rPr lang="en-US" dirty="0" err="1" smtClean="0"/>
              <a:t>diperoleh</a:t>
            </a:r>
            <a:r>
              <a:rPr lang="en-US" dirty="0" smtClean="0"/>
              <a:t> </a:t>
            </a:r>
            <a:r>
              <a:rPr lang="en-US" dirty="0" err="1" smtClean="0"/>
              <a:t>informasi</a:t>
            </a:r>
            <a:r>
              <a:rPr lang="en-US" dirty="0" smtClean="0"/>
              <a:t> </a:t>
            </a:r>
            <a:r>
              <a:rPr lang="en-US" dirty="0" err="1" smtClean="0"/>
              <a:t>tentang</a:t>
            </a:r>
            <a:r>
              <a:rPr lang="en-US" dirty="0" smtClean="0"/>
              <a:t> </a:t>
            </a:r>
            <a:r>
              <a:rPr lang="en-US" dirty="0" err="1" smtClean="0"/>
              <a:t>hal</a:t>
            </a:r>
            <a:r>
              <a:rPr lang="en-US" dirty="0" smtClean="0"/>
              <a:t> </a:t>
            </a:r>
            <a:r>
              <a:rPr lang="en-US" dirty="0" err="1" smtClean="0"/>
              <a:t>tersebut</a:t>
            </a:r>
            <a:r>
              <a:rPr lang="en-US" dirty="0" smtClean="0"/>
              <a:t> </a:t>
            </a:r>
            <a:r>
              <a:rPr lang="en-US" dirty="0" err="1" smtClean="0"/>
              <a:t>lalu</a:t>
            </a:r>
            <a:r>
              <a:rPr lang="en-US" dirty="0" smtClean="0"/>
              <a:t> </a:t>
            </a:r>
            <a:r>
              <a:rPr lang="en-US" dirty="0" err="1" smtClean="0"/>
              <a:t>ditarik</a:t>
            </a:r>
            <a:r>
              <a:rPr lang="en-US" dirty="0" smtClean="0"/>
              <a:t> </a:t>
            </a:r>
            <a:r>
              <a:rPr lang="en-US" dirty="0" err="1" smtClean="0"/>
              <a:t>kesimpulannya</a:t>
            </a:r>
            <a:r>
              <a:rPr lang="en-US" dirty="0" smtClean="0"/>
              <a:t>.</a:t>
            </a:r>
            <a:endParaRPr lang="en-US" dirty="0"/>
          </a:p>
        </p:txBody>
      </p:sp>
      <p:sp>
        <p:nvSpPr>
          <p:cNvPr id="2" name="Title 1"/>
          <p:cNvSpPr>
            <a:spLocks noGrp="1"/>
          </p:cNvSpPr>
          <p:nvPr>
            <p:ph type="title"/>
          </p:nvPr>
        </p:nvSpPr>
        <p:spPr/>
        <p:txBody>
          <a:bodyPr/>
          <a:lstStyle/>
          <a:p>
            <a:r>
              <a:rPr lang="en-US" dirty="0" smtClean="0"/>
              <a:t>Continue…</a:t>
            </a:r>
            <a:endParaRPr lang="en-US" dirty="0"/>
          </a:p>
        </p:txBody>
      </p:sp>
      <p:sp>
        <p:nvSpPr>
          <p:cNvPr id="4" name="Oval 3"/>
          <p:cNvSpPr/>
          <p:nvPr/>
        </p:nvSpPr>
        <p:spPr>
          <a:xfrm>
            <a:off x="304800" y="6096000"/>
            <a:ext cx="457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d-ID" dirty="0" smtClean="0"/>
              <a:t>Carilah jurnal penelitian tentang teknik komputer atau informatika</a:t>
            </a:r>
          </a:p>
          <a:p>
            <a:r>
              <a:rPr lang="id-ID" dirty="0" smtClean="0"/>
              <a:t>Kemudian tuliskan:</a:t>
            </a:r>
          </a:p>
          <a:p>
            <a:pPr marL="109728" indent="0">
              <a:buNone/>
            </a:pPr>
            <a:r>
              <a:rPr lang="id-ID" dirty="0" smtClean="0"/>
              <a:t>1. latar belakang masalah</a:t>
            </a:r>
          </a:p>
          <a:p>
            <a:pPr marL="109728" indent="0">
              <a:buNone/>
            </a:pPr>
            <a:r>
              <a:rPr lang="id-ID" dirty="0" smtClean="0"/>
              <a:t>2. Perumusan masalah</a:t>
            </a:r>
          </a:p>
          <a:p>
            <a:pPr marL="109728" indent="0">
              <a:buNone/>
            </a:pPr>
            <a:r>
              <a:rPr lang="id-ID" dirty="0" smtClean="0"/>
              <a:t>3. Batasan Masalah</a:t>
            </a:r>
          </a:p>
          <a:p>
            <a:pPr marL="109728" indent="0">
              <a:buNone/>
            </a:pPr>
            <a:r>
              <a:rPr lang="id-ID" dirty="0" smtClean="0"/>
              <a:t>4. Tujuan Penelitian</a:t>
            </a:r>
          </a:p>
          <a:p>
            <a:pPr marL="109728" indent="0">
              <a:buNone/>
            </a:pPr>
            <a:r>
              <a:rPr lang="id-ID" dirty="0" smtClean="0"/>
              <a:t>5. Manfaat Penelitian</a:t>
            </a:r>
          </a:p>
          <a:p>
            <a:pPr marL="109728" indent="0">
              <a:buNone/>
            </a:pPr>
            <a:endParaRPr lang="id-ID" dirty="0"/>
          </a:p>
        </p:txBody>
      </p:sp>
      <p:sp>
        <p:nvSpPr>
          <p:cNvPr id="3" name="Title 2"/>
          <p:cNvSpPr>
            <a:spLocks noGrp="1"/>
          </p:cNvSpPr>
          <p:nvPr>
            <p:ph type="title"/>
          </p:nvPr>
        </p:nvSpPr>
        <p:spPr/>
        <p:txBody>
          <a:bodyPr/>
          <a:lstStyle/>
          <a:p>
            <a:r>
              <a:rPr lang="id-ID" dirty="0" smtClean="0"/>
              <a:t>Tugas Individu</a:t>
            </a:r>
            <a:endParaRPr lang="id-ID" dirty="0"/>
          </a:p>
        </p:txBody>
      </p:sp>
    </p:spTree>
    <p:extLst>
      <p:ext uri="{BB962C8B-B14F-4D97-AF65-F5344CB8AC3E}">
        <p14:creationId xmlns:p14="http://schemas.microsoft.com/office/powerpoint/2010/main" val="8048294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188976"/>
            <a:ext cx="7406640" cy="1240464"/>
          </a:xfrm>
        </p:spPr>
        <p:txBody>
          <a:bodyPr>
            <a:normAutofit/>
          </a:bodyPr>
          <a:lstStyle/>
          <a:p>
            <a:pPr algn="ctr"/>
            <a:r>
              <a:rPr lang="en-US" sz="3600" b="1" dirty="0" err="1" smtClean="0">
                <a:effectLst>
                  <a:outerShdw blurRad="38100" dist="38100" dir="2700000" algn="tl">
                    <a:srgbClr val="000000">
                      <a:alpha val="43137"/>
                    </a:srgbClr>
                  </a:outerShdw>
                </a:effectLst>
              </a:rPr>
              <a:t>Masalah</a:t>
            </a:r>
            <a:r>
              <a:rPr lang="en-US" sz="3600" b="1" dirty="0" smtClean="0">
                <a:effectLst>
                  <a:outerShdw blurRad="38100" dist="38100" dir="2700000" algn="tl">
                    <a:srgbClr val="000000">
                      <a:alpha val="43137"/>
                    </a:srgbClr>
                  </a:outerShdw>
                </a:effectLst>
              </a:rPr>
              <a:t> </a:t>
            </a:r>
            <a:r>
              <a:rPr lang="en-US" sz="3600" b="1" dirty="0" err="1" smtClean="0">
                <a:effectLst>
                  <a:outerShdw blurRad="38100" dist="38100" dir="2700000" algn="tl">
                    <a:srgbClr val="000000">
                      <a:alpha val="43137"/>
                    </a:srgbClr>
                  </a:outerShdw>
                </a:effectLst>
              </a:rPr>
              <a:t>Penelitian</a:t>
            </a:r>
            <a:endParaRPr lang="en-US" sz="3600" b="1" dirty="0" smtClean="0">
              <a:effectLst>
                <a:outerShdw blurRad="38100" dist="38100" dir="2700000" algn="tl">
                  <a:srgbClr val="000000">
                    <a:alpha val="43137"/>
                  </a:srgbClr>
                </a:outerShdw>
              </a:effectLst>
            </a:endParaRPr>
          </a:p>
          <a:p>
            <a:pPr algn="ctr"/>
            <a:r>
              <a:rPr lang="en-US" sz="3600" b="1" dirty="0" smtClean="0">
                <a:effectLst>
                  <a:outerShdw blurRad="38100" dist="38100" dir="2700000" algn="tl">
                    <a:srgbClr val="000000">
                      <a:alpha val="43137"/>
                    </a:srgbClr>
                  </a:outerShdw>
                </a:effectLst>
              </a:rPr>
              <a:t> (Research Problem)</a:t>
            </a:r>
            <a:endParaRPr lang="en-US" sz="3600" b="1" dirty="0">
              <a:effectLst>
                <a:outerShdw blurRad="38100" dist="38100" dir="2700000" algn="tl">
                  <a:srgbClr val="000000">
                    <a:alpha val="43137"/>
                  </a:srgbClr>
                </a:outerShdw>
              </a:effectLst>
            </a:endParaRPr>
          </a:p>
        </p:txBody>
      </p:sp>
      <p:sp>
        <p:nvSpPr>
          <p:cNvPr id="4" name="Title 1"/>
          <p:cNvSpPr txBox="1">
            <a:spLocks/>
          </p:cNvSpPr>
          <p:nvPr/>
        </p:nvSpPr>
        <p:spPr>
          <a:xfrm>
            <a:off x="1219200" y="3286836"/>
            <a:ext cx="7406640" cy="736092"/>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r"/>
            <a:r>
              <a:rPr lang="id-ID" sz="4000" b="1" dirty="0" smtClean="0"/>
              <a:t>PRAKTEK </a:t>
            </a:r>
            <a:r>
              <a:rPr lang="en-US" sz="4000" b="1" dirty="0" smtClean="0"/>
              <a:t>MEMBACA JURNAL</a:t>
            </a:r>
            <a:endParaRPr lang="en-US" sz="4000" b="1" dirty="0"/>
          </a:p>
        </p:txBody>
      </p:sp>
      <p:sp>
        <p:nvSpPr>
          <p:cNvPr id="7" name="Oval 6"/>
          <p:cNvSpPr/>
          <p:nvPr/>
        </p:nvSpPr>
        <p:spPr>
          <a:xfrm>
            <a:off x="304800" y="6096000"/>
            <a:ext cx="457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2" name="Picture 25" descr="lawyer_visiting_client_hg_clr"/>
          <p:cNvPicPr>
            <a:picLocks noChangeAspect="1" noChangeArrowheads="1" noCrop="1"/>
          </p:cNvPicPr>
          <p:nvPr/>
        </p:nvPicPr>
        <p:blipFill>
          <a:blip r:embed="rId2" cstate="print"/>
          <a:srcRect/>
          <a:stretch>
            <a:fillRect/>
          </a:stretch>
        </p:blipFill>
        <p:spPr>
          <a:xfrm>
            <a:off x="3665220" y="-2271"/>
            <a:ext cx="2514600" cy="2176462"/>
          </a:xfrm>
          <a:prstGeom prst="rect">
            <a:avLst/>
          </a:prstGeom>
          <a:noFill/>
          <a:ln/>
        </p:spPr>
      </p:pic>
    </p:spTree>
    <p:extLst>
      <p:ext uri="{BB962C8B-B14F-4D97-AF65-F5344CB8AC3E}">
        <p14:creationId xmlns:p14="http://schemas.microsoft.com/office/powerpoint/2010/main" val="19530591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CONTOH MENCARI JURNAL</a:t>
            </a:r>
            <a:endParaRPr lang="id-ID" dirty="0"/>
          </a:p>
        </p:txBody>
      </p:sp>
      <p:sp>
        <p:nvSpPr>
          <p:cNvPr id="4" name="Oval 3"/>
          <p:cNvSpPr/>
          <p:nvPr/>
        </p:nvSpPr>
        <p:spPr>
          <a:xfrm>
            <a:off x="304800" y="6096000"/>
            <a:ext cx="457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5" name="Picture 25" descr="lawyer_visiting_client_hg_clr"/>
          <p:cNvPicPr>
            <a:picLocks noChangeAspect="1" noChangeArrowheads="1" noCrop="1"/>
          </p:cNvPicPr>
          <p:nvPr/>
        </p:nvPicPr>
        <p:blipFill>
          <a:blip r:embed="rId2" cstate="print"/>
          <a:srcRect/>
          <a:stretch>
            <a:fillRect/>
          </a:stretch>
        </p:blipFill>
        <p:spPr>
          <a:xfrm>
            <a:off x="4114800" y="2133600"/>
            <a:ext cx="3614336" cy="3128317"/>
          </a:xfrm>
          <a:prstGeom prst="rect">
            <a:avLst/>
          </a:prstGeom>
          <a:noFill/>
          <a:ln/>
        </p:spPr>
      </p:pic>
      <p:sp>
        <p:nvSpPr>
          <p:cNvPr id="9" name="Rectangle 8"/>
          <p:cNvSpPr/>
          <p:nvPr/>
        </p:nvSpPr>
        <p:spPr>
          <a:xfrm>
            <a:off x="540656" y="1295400"/>
            <a:ext cx="7079343" cy="954107"/>
          </a:xfrm>
          <a:prstGeom prst="rect">
            <a:avLst/>
          </a:prstGeom>
        </p:spPr>
        <p:txBody>
          <a:bodyPr wrap="square">
            <a:spAutoFit/>
          </a:bodyPr>
          <a:lstStyle/>
          <a:p>
            <a:r>
              <a:rPr lang="en-US" sz="2800" dirty="0"/>
              <a:t>https://ejournal.poltektegal.ac.id/index.php/smartcomp/issue/archive</a:t>
            </a:r>
          </a:p>
        </p:txBody>
      </p:sp>
      <p:pic>
        <p:nvPicPr>
          <p:cNvPr id="10" name="Picture 9"/>
          <p:cNvPicPr>
            <a:picLocks noChangeAspect="1"/>
          </p:cNvPicPr>
          <p:nvPr/>
        </p:nvPicPr>
        <p:blipFill>
          <a:blip r:embed="rId3"/>
          <a:stretch>
            <a:fillRect/>
          </a:stretch>
        </p:blipFill>
        <p:spPr>
          <a:xfrm>
            <a:off x="540656" y="2122714"/>
            <a:ext cx="3113315" cy="4383691"/>
          </a:xfrm>
          <a:prstGeom prst="rect">
            <a:avLst/>
          </a:prstGeom>
        </p:spPr>
      </p:pic>
    </p:spTree>
    <p:extLst>
      <p:ext uri="{BB962C8B-B14F-4D97-AF65-F5344CB8AC3E}">
        <p14:creationId xmlns:p14="http://schemas.microsoft.com/office/powerpoint/2010/main" val="36324030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4" name="Picture 3"/>
          <p:cNvPicPr>
            <a:picLocks noChangeAspect="1"/>
          </p:cNvPicPr>
          <p:nvPr/>
        </p:nvPicPr>
        <p:blipFill>
          <a:blip r:embed="rId4"/>
          <a:stretch>
            <a:fillRect/>
          </a:stretch>
        </p:blipFill>
        <p:spPr>
          <a:xfrm>
            <a:off x="107504" y="188641"/>
            <a:ext cx="3638550" cy="4981575"/>
          </a:xfrm>
          <a:prstGeom prst="rect">
            <a:avLst/>
          </a:prstGeom>
        </p:spPr>
      </p:pic>
      <p:sp>
        <p:nvSpPr>
          <p:cNvPr id="5" name="Title 2"/>
          <p:cNvSpPr txBox="1">
            <a:spLocks/>
          </p:cNvSpPr>
          <p:nvPr/>
        </p:nvSpPr>
        <p:spPr>
          <a:xfrm>
            <a:off x="2051720" y="188642"/>
            <a:ext cx="6056239" cy="6383606"/>
          </a:xfrm>
          <a:prstGeom prst="rect">
            <a:avLst/>
          </a:prstGeom>
          <a:solidFill>
            <a:srgbClr val="FFFF00"/>
          </a:solidFill>
        </p:spPr>
        <p:txBody>
          <a:bodyPr vert="horz" rtlCol="0" anchor="ctr">
            <a:normAutofit fontScale="975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b="0" dirty="0" err="1" smtClean="0">
                <a:latin typeface="Arial" panose="020B0604020202020204" pitchFamily="34" charset="0"/>
                <a:ea typeface="Batang" panose="02030600000101010101" pitchFamily="18" charset="-127"/>
                <a:cs typeface="Arial" panose="020B0604020202020204" pitchFamily="34" charset="0"/>
              </a:rPr>
              <a:t>Masin</a:t>
            </a:r>
            <a:r>
              <a:rPr lang="en-US" b="0" dirty="0" smtClean="0">
                <a:latin typeface="Arial" panose="020B0604020202020204" pitchFamily="34" charset="0"/>
                <a:ea typeface="Batang" panose="02030600000101010101" pitchFamily="18" charset="-127"/>
                <a:cs typeface="Arial" panose="020B0604020202020204" pitchFamily="34" charset="0"/>
              </a:rPr>
              <a:t> </a:t>
            </a:r>
            <a:r>
              <a:rPr lang="en-US" b="0" dirty="0" err="1" smtClean="0">
                <a:latin typeface="Arial" panose="020B0604020202020204" pitchFamily="34" charset="0"/>
                <a:ea typeface="Batang" panose="02030600000101010101" pitchFamily="18" charset="-127"/>
                <a:cs typeface="Arial" panose="020B0604020202020204" pitchFamily="34" charset="0"/>
              </a:rPr>
              <a:t>ingat</a:t>
            </a:r>
            <a:r>
              <a:rPr lang="en-US" b="0" dirty="0" smtClean="0">
                <a:latin typeface="Arial" panose="020B0604020202020204" pitchFamily="34" charset="0"/>
                <a:ea typeface="Batang" panose="02030600000101010101" pitchFamily="18" charset="-127"/>
                <a:cs typeface="Arial" panose="020B0604020202020204" pitchFamily="34" charset="0"/>
              </a:rPr>
              <a:t> </a:t>
            </a:r>
            <a:r>
              <a:rPr lang="en-US" b="0" dirty="0" err="1" smtClean="0">
                <a:latin typeface="Arial" panose="020B0604020202020204" pitchFamily="34" charset="0"/>
                <a:ea typeface="Batang" panose="02030600000101010101" pitchFamily="18" charset="-127"/>
                <a:cs typeface="Arial" panose="020B0604020202020204" pitchFamily="34" charset="0"/>
              </a:rPr>
              <a:t>kan</a:t>
            </a:r>
            <a:r>
              <a:rPr lang="en-US" b="0" dirty="0" smtClean="0">
                <a:latin typeface="Arial" panose="020B0604020202020204" pitchFamily="34" charset="0"/>
                <a:ea typeface="Batang" panose="02030600000101010101" pitchFamily="18" charset="-127"/>
                <a:cs typeface="Arial" panose="020B0604020202020204" pitchFamily="34" charset="0"/>
              </a:rPr>
              <a:t> ?</a:t>
            </a:r>
          </a:p>
          <a:p>
            <a:endParaRPr lang="en-US" b="0" dirty="0">
              <a:latin typeface="Arial" panose="020B0604020202020204" pitchFamily="34" charset="0"/>
              <a:ea typeface="Batang" panose="02030600000101010101" pitchFamily="18" charset="-127"/>
              <a:cs typeface="Arial" panose="020B0604020202020204" pitchFamily="34" charset="0"/>
            </a:endParaRPr>
          </a:p>
          <a:p>
            <a:r>
              <a:rPr lang="en-US" b="0" dirty="0" err="1" smtClean="0">
                <a:latin typeface="Arial" panose="020B0604020202020204" pitchFamily="34" charset="0"/>
                <a:ea typeface="Batang" panose="02030600000101010101" pitchFamily="18" charset="-127"/>
                <a:cs typeface="Arial" panose="020B0604020202020204" pitchFamily="34" charset="0"/>
              </a:rPr>
              <a:t>Pertemuan</a:t>
            </a:r>
            <a:r>
              <a:rPr lang="en-US" b="0" dirty="0" smtClean="0">
                <a:latin typeface="Arial" panose="020B0604020202020204" pitchFamily="34" charset="0"/>
                <a:ea typeface="Batang" panose="02030600000101010101" pitchFamily="18" charset="-127"/>
                <a:cs typeface="Arial" panose="020B0604020202020204" pitchFamily="34" charset="0"/>
              </a:rPr>
              <a:t> kali </a:t>
            </a:r>
            <a:r>
              <a:rPr lang="en-US" b="0" dirty="0" err="1" smtClean="0">
                <a:latin typeface="Arial" panose="020B0604020202020204" pitchFamily="34" charset="0"/>
                <a:ea typeface="Batang" panose="02030600000101010101" pitchFamily="18" charset="-127"/>
                <a:cs typeface="Arial" panose="020B0604020202020204" pitchFamily="34" charset="0"/>
              </a:rPr>
              <a:t>ini</a:t>
            </a:r>
            <a:r>
              <a:rPr lang="en-US" b="0" dirty="0" smtClean="0">
                <a:latin typeface="Arial" panose="020B0604020202020204" pitchFamily="34" charset="0"/>
                <a:ea typeface="Batang" panose="02030600000101010101" pitchFamily="18" charset="-127"/>
                <a:cs typeface="Arial" panose="020B0604020202020204" pitchFamily="34" charset="0"/>
              </a:rPr>
              <a:t> </a:t>
            </a:r>
            <a:r>
              <a:rPr lang="en-US" b="0" dirty="0" err="1" smtClean="0">
                <a:latin typeface="Arial" panose="020B0604020202020204" pitchFamily="34" charset="0"/>
                <a:ea typeface="Batang" panose="02030600000101010101" pitchFamily="18" charset="-127"/>
                <a:cs typeface="Arial" panose="020B0604020202020204" pitchFamily="34" charset="0"/>
              </a:rPr>
              <a:t>kita</a:t>
            </a:r>
            <a:r>
              <a:rPr lang="en-US" b="0" dirty="0" smtClean="0">
                <a:latin typeface="Arial" panose="020B0604020202020204" pitchFamily="34" charset="0"/>
                <a:ea typeface="Batang" panose="02030600000101010101" pitchFamily="18" charset="-127"/>
                <a:cs typeface="Arial" panose="020B0604020202020204" pitchFamily="34" charset="0"/>
              </a:rPr>
              <a:t> </a:t>
            </a:r>
            <a:r>
              <a:rPr lang="en-US" b="0" dirty="0" err="1" smtClean="0">
                <a:latin typeface="Arial" panose="020B0604020202020204" pitchFamily="34" charset="0"/>
                <a:ea typeface="Batang" panose="02030600000101010101" pitchFamily="18" charset="-127"/>
                <a:cs typeface="Arial" panose="020B0604020202020204" pitchFamily="34" charset="0"/>
              </a:rPr>
              <a:t>akan</a:t>
            </a:r>
            <a:r>
              <a:rPr lang="en-US" b="0" dirty="0" smtClean="0">
                <a:latin typeface="Arial" panose="020B0604020202020204" pitchFamily="34" charset="0"/>
                <a:ea typeface="Batang" panose="02030600000101010101" pitchFamily="18" charset="-127"/>
                <a:cs typeface="Arial" panose="020B0604020202020204" pitchFamily="34" charset="0"/>
              </a:rPr>
              <a:t> </a:t>
            </a:r>
            <a:r>
              <a:rPr lang="en-US" b="0" dirty="0" err="1" smtClean="0">
                <a:latin typeface="Arial" panose="020B0604020202020204" pitchFamily="34" charset="0"/>
                <a:ea typeface="Batang" panose="02030600000101010101" pitchFamily="18" charset="-127"/>
                <a:cs typeface="Arial" panose="020B0604020202020204" pitchFamily="34" charset="0"/>
              </a:rPr>
              <a:t>mempelajari</a:t>
            </a:r>
            <a:r>
              <a:rPr lang="en-US" b="0" dirty="0" smtClean="0">
                <a:latin typeface="Arial" panose="020B0604020202020204" pitchFamily="34" charset="0"/>
                <a:ea typeface="Batang" panose="02030600000101010101" pitchFamily="18" charset="-127"/>
                <a:cs typeface="Arial" panose="020B0604020202020204" pitchFamily="34" charset="0"/>
              </a:rPr>
              <a:t> </a:t>
            </a:r>
            <a:r>
              <a:rPr lang="en-US" b="0" dirty="0" err="1" smtClean="0">
                <a:latin typeface="Arial" panose="020B0604020202020204" pitchFamily="34" charset="0"/>
                <a:ea typeface="Batang" panose="02030600000101010101" pitchFamily="18" charset="-127"/>
                <a:cs typeface="Arial" panose="020B0604020202020204" pitchFamily="34" charset="0"/>
              </a:rPr>
              <a:t>bab</a:t>
            </a:r>
            <a:r>
              <a:rPr lang="en-US" b="0" dirty="0" smtClean="0">
                <a:latin typeface="Arial" panose="020B0604020202020204" pitchFamily="34" charset="0"/>
                <a:ea typeface="Batang" panose="02030600000101010101" pitchFamily="18" charset="-127"/>
                <a:cs typeface="Arial" panose="020B0604020202020204" pitchFamily="34" charset="0"/>
              </a:rPr>
              <a:t> 2 </a:t>
            </a:r>
            <a:r>
              <a:rPr lang="en-US" b="0" dirty="0" err="1" smtClean="0">
                <a:latin typeface="Arial" panose="020B0604020202020204" pitchFamily="34" charset="0"/>
                <a:ea typeface="Batang" panose="02030600000101010101" pitchFamily="18" charset="-127"/>
                <a:cs typeface="Arial" panose="020B0604020202020204" pitchFamily="34" charset="0"/>
              </a:rPr>
              <a:t>yakni</a:t>
            </a:r>
            <a:r>
              <a:rPr lang="en-US" b="0" dirty="0" smtClean="0">
                <a:latin typeface="Arial" panose="020B0604020202020204" pitchFamily="34" charset="0"/>
                <a:ea typeface="Batang" panose="02030600000101010101" pitchFamily="18" charset="-127"/>
                <a:cs typeface="Arial" panose="020B0604020202020204" pitchFamily="34" charset="0"/>
              </a:rPr>
              <a:t> </a:t>
            </a:r>
            <a:r>
              <a:rPr lang="en-US" b="0" dirty="0" err="1" smtClean="0">
                <a:latin typeface="Arial" panose="020B0604020202020204" pitchFamily="34" charset="0"/>
                <a:ea typeface="Batang" panose="02030600000101010101" pitchFamily="18" charset="-127"/>
                <a:cs typeface="Arial" panose="020B0604020202020204" pitchFamily="34" charset="0"/>
              </a:rPr>
              <a:t>tentang</a:t>
            </a:r>
            <a:r>
              <a:rPr lang="en-US" b="0" dirty="0" smtClean="0">
                <a:latin typeface="Arial" panose="020B0604020202020204" pitchFamily="34" charset="0"/>
                <a:ea typeface="Batang" panose="02030600000101010101" pitchFamily="18" charset="-127"/>
                <a:cs typeface="Arial" panose="020B0604020202020204" pitchFamily="34" charset="0"/>
              </a:rPr>
              <a:t> KONSEP DASAR PENELITIAN yang </a:t>
            </a:r>
            <a:r>
              <a:rPr lang="en-US" b="0" dirty="0" err="1" smtClean="0">
                <a:latin typeface="Arial" panose="020B0604020202020204" pitchFamily="34" charset="0"/>
                <a:ea typeface="Batang" panose="02030600000101010101" pitchFamily="18" charset="-127"/>
                <a:cs typeface="Arial" panose="020B0604020202020204" pitchFamily="34" charset="0"/>
              </a:rPr>
              <a:t>dimulai</a:t>
            </a:r>
            <a:r>
              <a:rPr lang="en-US" b="0" dirty="0" smtClean="0">
                <a:latin typeface="Arial" panose="020B0604020202020204" pitchFamily="34" charset="0"/>
                <a:ea typeface="Batang" panose="02030600000101010101" pitchFamily="18" charset="-127"/>
                <a:cs typeface="Arial" panose="020B0604020202020204" pitchFamily="34" charset="0"/>
              </a:rPr>
              <a:t> </a:t>
            </a:r>
            <a:r>
              <a:rPr lang="en-US" b="0" dirty="0" err="1" smtClean="0">
                <a:latin typeface="Arial" panose="020B0604020202020204" pitchFamily="34" charset="0"/>
                <a:ea typeface="Batang" panose="02030600000101010101" pitchFamily="18" charset="-127"/>
                <a:cs typeface="Arial" panose="020B0604020202020204" pitchFamily="34" charset="0"/>
              </a:rPr>
              <a:t>dari</a:t>
            </a:r>
            <a:r>
              <a:rPr lang="en-US" b="0" dirty="0" smtClean="0">
                <a:latin typeface="Arial" panose="020B0604020202020204" pitchFamily="34" charset="0"/>
                <a:ea typeface="Batang" panose="02030600000101010101" pitchFamily="18" charset="-127"/>
                <a:cs typeface="Arial" panose="020B0604020202020204" pitchFamily="34" charset="0"/>
              </a:rPr>
              <a:t> </a:t>
            </a:r>
            <a:r>
              <a:rPr lang="en-US" b="0" dirty="0" err="1" smtClean="0">
                <a:latin typeface="Arial" panose="020B0604020202020204" pitchFamily="34" charset="0"/>
                <a:ea typeface="Batang" panose="02030600000101010101" pitchFamily="18" charset="-127"/>
                <a:cs typeface="Arial" panose="020B0604020202020204" pitchFamily="34" charset="0"/>
              </a:rPr>
              <a:t>halaman</a:t>
            </a:r>
            <a:r>
              <a:rPr lang="en-US" b="0" dirty="0" smtClean="0">
                <a:latin typeface="Arial" panose="020B0604020202020204" pitchFamily="34" charset="0"/>
                <a:ea typeface="Batang" panose="02030600000101010101" pitchFamily="18" charset="-127"/>
                <a:cs typeface="Arial" panose="020B0604020202020204" pitchFamily="34" charset="0"/>
              </a:rPr>
              <a:t> 17 </a:t>
            </a:r>
            <a:r>
              <a:rPr lang="en-US" b="0" dirty="0" err="1" smtClean="0">
                <a:latin typeface="Arial" panose="020B0604020202020204" pitchFamily="34" charset="0"/>
                <a:ea typeface="Batang" panose="02030600000101010101" pitchFamily="18" charset="-127"/>
                <a:cs typeface="Arial" panose="020B0604020202020204" pitchFamily="34" charset="0"/>
              </a:rPr>
              <a:t>dari</a:t>
            </a:r>
            <a:r>
              <a:rPr lang="en-US" b="0" dirty="0" smtClean="0">
                <a:latin typeface="Arial" panose="020B0604020202020204" pitchFamily="34" charset="0"/>
                <a:ea typeface="Batang" panose="02030600000101010101" pitchFamily="18" charset="-127"/>
                <a:cs typeface="Arial" panose="020B0604020202020204" pitchFamily="34" charset="0"/>
              </a:rPr>
              <a:t> </a:t>
            </a:r>
            <a:r>
              <a:rPr lang="en-US" b="0" dirty="0" err="1" smtClean="0">
                <a:latin typeface="Arial" panose="020B0604020202020204" pitchFamily="34" charset="0"/>
                <a:ea typeface="Batang" panose="02030600000101010101" pitchFamily="18" charset="-127"/>
                <a:cs typeface="Arial" panose="020B0604020202020204" pitchFamily="34" charset="0"/>
              </a:rPr>
              <a:t>bahan</a:t>
            </a:r>
            <a:r>
              <a:rPr lang="en-US" b="0" dirty="0" smtClean="0">
                <a:latin typeface="Arial" panose="020B0604020202020204" pitchFamily="34" charset="0"/>
                <a:ea typeface="Batang" panose="02030600000101010101" pitchFamily="18" charset="-127"/>
                <a:cs typeface="Arial" panose="020B0604020202020204" pitchFamily="34" charset="0"/>
              </a:rPr>
              <a:t> ajar </a:t>
            </a:r>
            <a:r>
              <a:rPr lang="en-US" b="0" dirty="0" err="1" smtClean="0">
                <a:latin typeface="Arial" panose="020B0604020202020204" pitchFamily="34" charset="0"/>
                <a:ea typeface="Batang" panose="02030600000101010101" pitchFamily="18" charset="-127"/>
                <a:cs typeface="Arial" panose="020B0604020202020204" pitchFamily="34" charset="0"/>
              </a:rPr>
              <a:t>Metodologi</a:t>
            </a:r>
            <a:r>
              <a:rPr lang="en-US" b="0" dirty="0" smtClean="0">
                <a:latin typeface="Arial" panose="020B0604020202020204" pitchFamily="34" charset="0"/>
                <a:ea typeface="Batang" panose="02030600000101010101" pitchFamily="18" charset="-127"/>
                <a:cs typeface="Arial" panose="020B0604020202020204" pitchFamily="34" charset="0"/>
              </a:rPr>
              <a:t> </a:t>
            </a:r>
            <a:r>
              <a:rPr lang="en-US" b="0" dirty="0" err="1" smtClean="0">
                <a:latin typeface="Arial" panose="020B0604020202020204" pitchFamily="34" charset="0"/>
                <a:ea typeface="Batang" panose="02030600000101010101" pitchFamily="18" charset="-127"/>
                <a:cs typeface="Arial" panose="020B0604020202020204" pitchFamily="34" charset="0"/>
              </a:rPr>
              <a:t>Riset</a:t>
            </a:r>
            <a:r>
              <a:rPr lang="en-US" b="0" dirty="0" smtClean="0">
                <a:latin typeface="Arial" panose="020B0604020202020204" pitchFamily="34" charset="0"/>
                <a:ea typeface="Batang" panose="02030600000101010101" pitchFamily="18" charset="-127"/>
                <a:cs typeface="Arial" panose="020B0604020202020204" pitchFamily="34" charset="0"/>
              </a:rPr>
              <a:t>.</a:t>
            </a:r>
            <a:endParaRPr lang="en-US" b="0" dirty="0">
              <a:latin typeface="Arial" panose="020B0604020202020204" pitchFamily="34" charset="0"/>
              <a:ea typeface="Batang" panose="02030600000101010101" pitchFamily="18" charset="-127"/>
              <a:cs typeface="Arial" panose="020B0604020202020204" pitchFamily="34" charset="0"/>
            </a:endParaRPr>
          </a:p>
        </p:txBody>
      </p:sp>
      <p:pic>
        <p:nvPicPr>
          <p:cNvPr id="6" name="Audio 5">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1911919873"/>
      </p:ext>
    </p:extLst>
  </p:cSld>
  <p:clrMapOvr>
    <a:masterClrMapping/>
  </p:clrMapOvr>
  <mc:AlternateContent xmlns:mc="http://schemas.openxmlformats.org/markup-compatibility/2006" xmlns:p14="http://schemas.microsoft.com/office/powerpoint/2010/main">
    <mc:Choice Requires="p14">
      <p:transition spd="slow" p14:dur="2000" advTm="5266"/>
    </mc:Choice>
    <mc:Fallback xmlns="">
      <p:transition spd="slow" advTm="526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JURNAL PENELITIAN SMART COMP</a:t>
            </a:r>
            <a:endParaRPr lang="id-ID" dirty="0"/>
          </a:p>
        </p:txBody>
      </p:sp>
      <p:sp>
        <p:nvSpPr>
          <p:cNvPr id="4" name="Oval 3"/>
          <p:cNvSpPr/>
          <p:nvPr/>
        </p:nvSpPr>
        <p:spPr>
          <a:xfrm>
            <a:off x="304800" y="6096000"/>
            <a:ext cx="457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p:cNvSpPr/>
          <p:nvPr/>
        </p:nvSpPr>
        <p:spPr>
          <a:xfrm>
            <a:off x="540656" y="1295400"/>
            <a:ext cx="7079343" cy="954107"/>
          </a:xfrm>
          <a:prstGeom prst="rect">
            <a:avLst/>
          </a:prstGeom>
        </p:spPr>
        <p:txBody>
          <a:bodyPr wrap="square">
            <a:spAutoFit/>
          </a:bodyPr>
          <a:lstStyle/>
          <a:p>
            <a:r>
              <a:rPr lang="en-US" sz="2800" dirty="0" smtClean="0"/>
              <a:t>https://ejournal.poltektegal.ac.id/index.php/smartcomp/issue/archive</a:t>
            </a:r>
            <a:endParaRPr lang="en-US" sz="2800" dirty="0"/>
          </a:p>
        </p:txBody>
      </p:sp>
      <p:pic>
        <p:nvPicPr>
          <p:cNvPr id="11" name="Picture 10"/>
          <p:cNvPicPr>
            <a:picLocks noChangeAspect="1"/>
          </p:cNvPicPr>
          <p:nvPr/>
        </p:nvPicPr>
        <p:blipFill>
          <a:blip r:embed="rId2"/>
          <a:stretch>
            <a:fillRect/>
          </a:stretch>
        </p:blipFill>
        <p:spPr>
          <a:xfrm>
            <a:off x="498927" y="2176436"/>
            <a:ext cx="7162800" cy="3160766"/>
          </a:xfrm>
          <a:prstGeom prst="rect">
            <a:avLst/>
          </a:prstGeom>
        </p:spPr>
      </p:pic>
      <p:sp>
        <p:nvSpPr>
          <p:cNvPr id="6" name="Rectangle 5"/>
          <p:cNvSpPr/>
          <p:nvPr/>
        </p:nvSpPr>
        <p:spPr>
          <a:xfrm>
            <a:off x="540656" y="5428465"/>
            <a:ext cx="7384144" cy="1015663"/>
          </a:xfrm>
          <a:prstGeom prst="rect">
            <a:avLst/>
          </a:prstGeom>
        </p:spPr>
        <p:txBody>
          <a:bodyPr wrap="square">
            <a:spAutoFit/>
          </a:bodyPr>
          <a:lstStyle/>
          <a:p>
            <a:r>
              <a:rPr lang="en-US" sz="2000" b="1" dirty="0" err="1" smtClean="0"/>
              <a:t>Silakan</a:t>
            </a:r>
            <a:r>
              <a:rPr lang="en-US" sz="2000" b="1" dirty="0" smtClean="0"/>
              <a:t> </a:t>
            </a:r>
            <a:r>
              <a:rPr lang="en-US" sz="2000" b="1" dirty="0" err="1" smtClean="0"/>
              <a:t>buka</a:t>
            </a:r>
            <a:r>
              <a:rPr lang="en-US" sz="2000" b="1" dirty="0" smtClean="0"/>
              <a:t> link volume 8 </a:t>
            </a:r>
            <a:r>
              <a:rPr lang="en-US" sz="2000" b="1" dirty="0"/>
              <a:t>di https://ejournal.poltektegal.ac.id/index.php/smartcomp/article/view/1312 </a:t>
            </a:r>
          </a:p>
        </p:txBody>
      </p:sp>
    </p:spTree>
    <p:extLst>
      <p:ext uri="{BB962C8B-B14F-4D97-AF65-F5344CB8AC3E}">
        <p14:creationId xmlns:p14="http://schemas.microsoft.com/office/powerpoint/2010/main" val="11891522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94107" y="1481138"/>
            <a:ext cx="7355786" cy="4525962"/>
          </a:xfrm>
          <a:prstGeom prst="rect">
            <a:avLst/>
          </a:prstGeom>
        </p:spPr>
      </p:pic>
      <p:sp>
        <p:nvSpPr>
          <p:cNvPr id="3" name="Title 2"/>
          <p:cNvSpPr>
            <a:spLocks noGrp="1"/>
          </p:cNvSpPr>
          <p:nvPr>
            <p:ph type="title"/>
          </p:nvPr>
        </p:nvSpPr>
        <p:spPr/>
        <p:txBody>
          <a:bodyPr>
            <a:normAutofit fontScale="90000"/>
          </a:bodyPr>
          <a:lstStyle/>
          <a:p>
            <a:r>
              <a:rPr lang="en-US" dirty="0" err="1" smtClean="0"/>
              <a:t>Belajar</a:t>
            </a:r>
            <a:r>
              <a:rPr lang="en-US" dirty="0" smtClean="0"/>
              <a:t> </a:t>
            </a:r>
            <a:r>
              <a:rPr lang="en-US" dirty="0" err="1" smtClean="0"/>
              <a:t>membaca</a:t>
            </a:r>
            <a:r>
              <a:rPr lang="en-US" dirty="0" smtClean="0"/>
              <a:t> </a:t>
            </a:r>
            <a:r>
              <a:rPr lang="en-US" dirty="0" err="1" smtClean="0"/>
              <a:t>abstrak</a:t>
            </a:r>
            <a:r>
              <a:rPr lang="en-US" dirty="0" smtClean="0"/>
              <a:t> </a:t>
            </a:r>
            <a:r>
              <a:rPr lang="en-US" dirty="0" err="1" smtClean="0"/>
              <a:t>dari</a:t>
            </a:r>
            <a:r>
              <a:rPr lang="en-US" dirty="0" smtClean="0"/>
              <a:t> </a:t>
            </a:r>
            <a:r>
              <a:rPr lang="en-US" dirty="0" err="1" smtClean="0"/>
              <a:t>sebuah</a:t>
            </a:r>
            <a:r>
              <a:rPr lang="en-US" dirty="0" smtClean="0"/>
              <a:t> </a:t>
            </a:r>
            <a:r>
              <a:rPr lang="en-US" dirty="0" err="1" smtClean="0"/>
              <a:t>jurnal</a:t>
            </a:r>
            <a:endParaRPr lang="en-US" dirty="0"/>
          </a:p>
        </p:txBody>
      </p:sp>
    </p:spTree>
    <p:extLst>
      <p:ext uri="{BB962C8B-B14F-4D97-AF65-F5344CB8AC3E}">
        <p14:creationId xmlns:p14="http://schemas.microsoft.com/office/powerpoint/2010/main" val="1466292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lgn="just">
              <a:lnSpc>
                <a:spcPct val="85000"/>
              </a:lnSpc>
              <a:buSzTx/>
              <a:buNone/>
            </a:pPr>
            <a:r>
              <a:rPr lang="id-ID" dirty="0" smtClean="0"/>
              <a:t>Sukestiyarno,</a:t>
            </a:r>
            <a:r>
              <a:rPr lang="en-US" dirty="0" smtClean="0"/>
              <a:t>. 20</a:t>
            </a:r>
            <a:r>
              <a:rPr lang="id-ID" dirty="0" smtClean="0"/>
              <a:t>10</a:t>
            </a:r>
            <a:r>
              <a:rPr lang="en-US" dirty="0" smtClean="0"/>
              <a:t>. </a:t>
            </a:r>
            <a:r>
              <a:rPr lang="id-ID" i="1" dirty="0" smtClean="0"/>
              <a:t>Olah Data Penelitian Berbantuan SPSS,</a:t>
            </a:r>
            <a:r>
              <a:rPr lang="en-US" dirty="0" smtClean="0"/>
              <a:t> </a:t>
            </a:r>
            <a:r>
              <a:rPr lang="id-ID" dirty="0" smtClean="0"/>
              <a:t>UNNES</a:t>
            </a:r>
            <a:r>
              <a:rPr lang="en-US" dirty="0" smtClean="0"/>
              <a:t>. </a:t>
            </a:r>
            <a:endParaRPr lang="id-ID" dirty="0" smtClean="0"/>
          </a:p>
          <a:p>
            <a:pPr marL="0" indent="0" algn="just">
              <a:lnSpc>
                <a:spcPct val="85000"/>
              </a:lnSpc>
              <a:buSzTx/>
              <a:buNone/>
            </a:pPr>
            <a:endParaRPr lang="id-ID" dirty="0"/>
          </a:p>
          <a:p>
            <a:pPr marL="0" indent="0" algn="just">
              <a:lnSpc>
                <a:spcPct val="85000"/>
              </a:lnSpc>
              <a:buSzTx/>
              <a:buNone/>
            </a:pPr>
            <a:r>
              <a:rPr lang="id-ID" dirty="0" smtClean="0"/>
              <a:t>Kusrianto,Adi,2011, </a:t>
            </a:r>
            <a:r>
              <a:rPr lang="id-ID" i="1" dirty="0" smtClean="0"/>
              <a:t>Mengaplikasikan Formula dan Fungsi Excel di Bidang Statistika</a:t>
            </a:r>
            <a:r>
              <a:rPr lang="id-ID" dirty="0" smtClean="0"/>
              <a:t>,T.Elex Media Komputindo</a:t>
            </a:r>
            <a:endParaRPr lang="en-US" dirty="0" smtClean="0"/>
          </a:p>
          <a:p>
            <a:pPr marL="0" indent="0" algn="just">
              <a:lnSpc>
                <a:spcPct val="85000"/>
              </a:lnSpc>
              <a:buSzTx/>
              <a:buNone/>
            </a:pPr>
            <a:endParaRPr lang="en-US" dirty="0"/>
          </a:p>
          <a:p>
            <a:pPr marL="0" indent="0" algn="just">
              <a:lnSpc>
                <a:spcPct val="85000"/>
              </a:lnSpc>
              <a:buSzTx/>
              <a:buNone/>
            </a:pPr>
            <a:r>
              <a:rPr lang="en-US" dirty="0">
                <a:hlinkClick r:id="rId2"/>
              </a:rPr>
              <a:t>https://penelitianilmiah.com/contoh-penelitian-eksploratif</a:t>
            </a:r>
            <a:r>
              <a:rPr lang="en-US" dirty="0" smtClean="0">
                <a:hlinkClick r:id="rId2"/>
              </a:rPr>
              <a:t>/</a:t>
            </a:r>
            <a:endParaRPr lang="en-US" dirty="0" smtClean="0"/>
          </a:p>
          <a:p>
            <a:pPr marL="0" indent="0" algn="just">
              <a:lnSpc>
                <a:spcPct val="85000"/>
              </a:lnSpc>
              <a:buSzTx/>
              <a:buNone/>
            </a:pPr>
            <a:endParaRPr lang="en-US" dirty="0"/>
          </a:p>
          <a:p>
            <a:pPr marL="0" indent="0" algn="just">
              <a:lnSpc>
                <a:spcPct val="85000"/>
              </a:lnSpc>
              <a:buSzTx/>
              <a:buNone/>
            </a:pPr>
            <a:r>
              <a:rPr lang="en-US" dirty="0"/>
              <a:t>https://cimmey-mdz.blogspot.com/2014/01/pengertian-dan-contoh-penelitian.html</a:t>
            </a:r>
            <a:endParaRPr lang="en-US" dirty="0" smtClean="0"/>
          </a:p>
          <a:p>
            <a:pPr marL="0" indent="0" algn="just">
              <a:lnSpc>
                <a:spcPct val="85000"/>
              </a:lnSpc>
              <a:buSzTx/>
              <a:buNone/>
            </a:pPr>
            <a:endParaRPr lang="en-US" dirty="0"/>
          </a:p>
        </p:txBody>
      </p:sp>
      <p:sp>
        <p:nvSpPr>
          <p:cNvPr id="2" name="Title 1"/>
          <p:cNvSpPr>
            <a:spLocks noGrp="1"/>
          </p:cNvSpPr>
          <p:nvPr>
            <p:ph type="title"/>
          </p:nvPr>
        </p:nvSpPr>
        <p:spPr/>
        <p:txBody>
          <a:bodyPr/>
          <a:lstStyle/>
          <a:p>
            <a:r>
              <a:rPr lang="id-ID" dirty="0" smtClean="0"/>
              <a:t>Referensi</a:t>
            </a:r>
            <a:endParaRPr lang="id-ID" dirty="0"/>
          </a:p>
        </p:txBody>
      </p:sp>
      <p:sp>
        <p:nvSpPr>
          <p:cNvPr id="4" name="Oval 3"/>
          <p:cNvSpPr/>
          <p:nvPr/>
        </p:nvSpPr>
        <p:spPr>
          <a:xfrm>
            <a:off x="304800" y="6096000"/>
            <a:ext cx="457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6150380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4" name="Picture 3"/>
          <p:cNvPicPr>
            <a:picLocks noChangeAspect="1"/>
          </p:cNvPicPr>
          <p:nvPr/>
        </p:nvPicPr>
        <p:blipFill>
          <a:blip r:embed="rId4"/>
          <a:stretch>
            <a:fillRect/>
          </a:stretch>
        </p:blipFill>
        <p:spPr>
          <a:xfrm>
            <a:off x="107504" y="188641"/>
            <a:ext cx="3638550" cy="4981575"/>
          </a:xfrm>
          <a:prstGeom prst="rect">
            <a:avLst/>
          </a:prstGeom>
        </p:spPr>
      </p:pic>
      <p:sp>
        <p:nvSpPr>
          <p:cNvPr id="5" name="Title 2"/>
          <p:cNvSpPr txBox="1">
            <a:spLocks/>
          </p:cNvSpPr>
          <p:nvPr/>
        </p:nvSpPr>
        <p:spPr>
          <a:xfrm>
            <a:off x="2051720" y="188642"/>
            <a:ext cx="6056239" cy="2856374"/>
          </a:xfrm>
          <a:prstGeom prst="rect">
            <a:avLst/>
          </a:prstGeom>
          <a:solidFill>
            <a:srgbClr val="FFFF00"/>
          </a:solidFill>
        </p:spPr>
        <p:txBody>
          <a:bodyPr vert="horz" rtlCol="0" anchor="ctr">
            <a:normAutofit fontScale="975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b="0" dirty="0" err="1" smtClean="0">
                <a:latin typeface="Arial" panose="020B0604020202020204" pitchFamily="34" charset="0"/>
                <a:ea typeface="Batang" panose="02030600000101010101" pitchFamily="18" charset="-127"/>
                <a:cs typeface="Arial" panose="020B0604020202020204" pitchFamily="34" charset="0"/>
              </a:rPr>
              <a:t>Diharapkan</a:t>
            </a:r>
            <a:r>
              <a:rPr lang="en-US" b="0" dirty="0" smtClean="0">
                <a:latin typeface="Arial" panose="020B0604020202020204" pitchFamily="34" charset="0"/>
                <a:ea typeface="Batang" panose="02030600000101010101" pitchFamily="18" charset="-127"/>
                <a:cs typeface="Arial" panose="020B0604020202020204" pitchFamily="34" charset="0"/>
              </a:rPr>
              <a:t> </a:t>
            </a:r>
            <a:r>
              <a:rPr lang="en-US" b="0" dirty="0" err="1" smtClean="0">
                <a:latin typeface="Arial" panose="020B0604020202020204" pitchFamily="34" charset="0"/>
                <a:ea typeface="Batang" panose="02030600000101010101" pitchFamily="18" charset="-127"/>
                <a:cs typeface="Arial" panose="020B0604020202020204" pitchFamily="34" charset="0"/>
              </a:rPr>
              <a:t>setelah</a:t>
            </a:r>
            <a:r>
              <a:rPr lang="en-US" b="0" dirty="0" smtClean="0">
                <a:latin typeface="Arial" panose="020B0604020202020204" pitchFamily="34" charset="0"/>
                <a:ea typeface="Batang" panose="02030600000101010101" pitchFamily="18" charset="-127"/>
                <a:cs typeface="Arial" panose="020B0604020202020204" pitchFamily="34" charset="0"/>
              </a:rPr>
              <a:t> kalian </a:t>
            </a:r>
            <a:r>
              <a:rPr lang="en-US" b="0" dirty="0" err="1" smtClean="0">
                <a:latin typeface="Arial" panose="020B0604020202020204" pitchFamily="34" charset="0"/>
                <a:ea typeface="Batang" panose="02030600000101010101" pitchFamily="18" charset="-127"/>
                <a:cs typeface="Arial" panose="020B0604020202020204" pitchFamily="34" charset="0"/>
              </a:rPr>
              <a:t>membaca</a:t>
            </a:r>
            <a:r>
              <a:rPr lang="en-US" b="0" dirty="0" smtClean="0">
                <a:latin typeface="Arial" panose="020B0604020202020204" pitchFamily="34" charset="0"/>
                <a:ea typeface="Batang" panose="02030600000101010101" pitchFamily="18" charset="-127"/>
                <a:cs typeface="Arial" panose="020B0604020202020204" pitchFamily="34" charset="0"/>
              </a:rPr>
              <a:t> BAB 2 , kalian </a:t>
            </a:r>
            <a:r>
              <a:rPr lang="en-US" b="0" dirty="0" err="1" smtClean="0">
                <a:latin typeface="Arial" panose="020B0604020202020204" pitchFamily="34" charset="0"/>
                <a:ea typeface="Batang" panose="02030600000101010101" pitchFamily="18" charset="-127"/>
                <a:cs typeface="Arial" panose="020B0604020202020204" pitchFamily="34" charset="0"/>
              </a:rPr>
              <a:t>akan</a:t>
            </a:r>
            <a:r>
              <a:rPr lang="en-US" b="0" dirty="0" smtClean="0">
                <a:latin typeface="Arial" panose="020B0604020202020204" pitchFamily="34" charset="0"/>
                <a:ea typeface="Batang" panose="02030600000101010101" pitchFamily="18" charset="-127"/>
                <a:cs typeface="Arial" panose="020B0604020202020204" pitchFamily="34" charset="0"/>
              </a:rPr>
              <a:t> </a:t>
            </a:r>
            <a:r>
              <a:rPr lang="en-US" b="0" dirty="0" err="1" smtClean="0">
                <a:latin typeface="Arial" panose="020B0604020202020204" pitchFamily="34" charset="0"/>
                <a:ea typeface="Batang" panose="02030600000101010101" pitchFamily="18" charset="-127"/>
                <a:cs typeface="Arial" panose="020B0604020202020204" pitchFamily="34" charset="0"/>
              </a:rPr>
              <a:t>mampu</a:t>
            </a:r>
            <a:r>
              <a:rPr lang="en-US" b="0" dirty="0" smtClean="0">
                <a:latin typeface="Arial" panose="020B0604020202020204" pitchFamily="34" charset="0"/>
                <a:ea typeface="Batang" panose="02030600000101010101" pitchFamily="18" charset="-127"/>
                <a:cs typeface="Arial" panose="020B0604020202020204" pitchFamily="34" charset="0"/>
              </a:rPr>
              <a:t> </a:t>
            </a:r>
            <a:r>
              <a:rPr lang="en-US" b="0" dirty="0" err="1" smtClean="0">
                <a:latin typeface="Arial" panose="020B0604020202020204" pitchFamily="34" charset="0"/>
                <a:ea typeface="Batang" panose="02030600000101010101" pitchFamily="18" charset="-127"/>
                <a:cs typeface="Arial" panose="020B0604020202020204" pitchFamily="34" charset="0"/>
              </a:rPr>
              <a:t>mencapai</a:t>
            </a:r>
            <a:r>
              <a:rPr lang="en-US" b="0" dirty="0" smtClean="0">
                <a:latin typeface="Arial" panose="020B0604020202020204" pitchFamily="34" charset="0"/>
                <a:ea typeface="Batang" panose="02030600000101010101" pitchFamily="18" charset="-127"/>
                <a:cs typeface="Arial" panose="020B0604020202020204" pitchFamily="34" charset="0"/>
              </a:rPr>
              <a:t> 4 </a:t>
            </a:r>
            <a:r>
              <a:rPr lang="en-US" b="0" dirty="0" err="1" smtClean="0">
                <a:latin typeface="Arial" panose="020B0604020202020204" pitchFamily="34" charset="0"/>
                <a:ea typeface="Batang" panose="02030600000101010101" pitchFamily="18" charset="-127"/>
                <a:cs typeface="Arial" panose="020B0604020202020204" pitchFamily="34" charset="0"/>
              </a:rPr>
              <a:t>capaian</a:t>
            </a:r>
            <a:r>
              <a:rPr lang="en-US" b="0" dirty="0" smtClean="0">
                <a:latin typeface="Arial" panose="020B0604020202020204" pitchFamily="34" charset="0"/>
                <a:ea typeface="Batang" panose="02030600000101010101" pitchFamily="18" charset="-127"/>
                <a:cs typeface="Arial" panose="020B0604020202020204" pitchFamily="34" charset="0"/>
              </a:rPr>
              <a:t> </a:t>
            </a:r>
            <a:r>
              <a:rPr lang="en-US" b="0" dirty="0" err="1" smtClean="0">
                <a:latin typeface="Arial" panose="020B0604020202020204" pitchFamily="34" charset="0"/>
                <a:ea typeface="Batang" panose="02030600000101010101" pitchFamily="18" charset="-127"/>
                <a:cs typeface="Arial" panose="020B0604020202020204" pitchFamily="34" charset="0"/>
              </a:rPr>
              <a:t>pembelajaran</a:t>
            </a:r>
            <a:r>
              <a:rPr lang="en-US" b="0" dirty="0" smtClean="0">
                <a:latin typeface="Arial" panose="020B0604020202020204" pitchFamily="34" charset="0"/>
                <a:ea typeface="Batang" panose="02030600000101010101" pitchFamily="18" charset="-127"/>
                <a:cs typeface="Arial" panose="020B0604020202020204" pitchFamily="34" charset="0"/>
              </a:rPr>
              <a:t> </a:t>
            </a:r>
            <a:r>
              <a:rPr lang="en-US" b="0" dirty="0" err="1" smtClean="0">
                <a:latin typeface="Arial" panose="020B0604020202020204" pitchFamily="34" charset="0"/>
                <a:ea typeface="Batang" panose="02030600000101010101" pitchFamily="18" charset="-127"/>
                <a:cs typeface="Arial" panose="020B0604020202020204" pitchFamily="34" charset="0"/>
              </a:rPr>
              <a:t>ini</a:t>
            </a:r>
            <a:endParaRPr lang="en-US" b="0" dirty="0">
              <a:latin typeface="Arial" panose="020B0604020202020204" pitchFamily="34" charset="0"/>
              <a:ea typeface="Batang" panose="02030600000101010101" pitchFamily="18" charset="-127"/>
              <a:cs typeface="Arial" panose="020B0604020202020204" pitchFamily="34" charset="0"/>
            </a:endParaRPr>
          </a:p>
        </p:txBody>
      </p:sp>
      <p:pic>
        <p:nvPicPr>
          <p:cNvPr id="6" name="Picture 5"/>
          <p:cNvPicPr>
            <a:picLocks noChangeAspect="1"/>
          </p:cNvPicPr>
          <p:nvPr/>
        </p:nvPicPr>
        <p:blipFill>
          <a:blip r:embed="rId5"/>
          <a:stretch>
            <a:fillRect/>
          </a:stretch>
        </p:blipFill>
        <p:spPr>
          <a:xfrm>
            <a:off x="228599" y="3108706"/>
            <a:ext cx="8556117" cy="3368294"/>
          </a:xfrm>
          <a:prstGeom prst="rect">
            <a:avLst/>
          </a:prstGeom>
        </p:spPr>
      </p:pic>
      <p:pic>
        <p:nvPicPr>
          <p:cNvPr id="7" name="Audio 6">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3838943314"/>
      </p:ext>
    </p:extLst>
  </p:cSld>
  <p:clrMapOvr>
    <a:masterClrMapping/>
  </p:clrMapOvr>
  <mc:AlternateContent xmlns:mc="http://schemas.openxmlformats.org/markup-compatibility/2006" xmlns:p14="http://schemas.microsoft.com/office/powerpoint/2010/main">
    <mc:Choice Requires="p14">
      <p:transition spd="slow" p14:dur="2000" advTm="27333"/>
    </mc:Choice>
    <mc:Fallback xmlns="">
      <p:transition spd="slow" advTm="2733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4"/>
          <a:stretch>
            <a:fillRect/>
          </a:stretch>
        </p:blipFill>
        <p:spPr>
          <a:xfrm>
            <a:off x="380999" y="304800"/>
            <a:ext cx="5756115" cy="5715000"/>
          </a:xfrm>
          <a:prstGeom prst="rect">
            <a:avLst/>
          </a:prstGeom>
        </p:spPr>
      </p:pic>
      <p:sp>
        <p:nvSpPr>
          <p:cNvPr id="5" name="Title 2"/>
          <p:cNvSpPr txBox="1">
            <a:spLocks/>
          </p:cNvSpPr>
          <p:nvPr/>
        </p:nvSpPr>
        <p:spPr>
          <a:xfrm>
            <a:off x="5760441" y="304800"/>
            <a:ext cx="3383559" cy="5715000"/>
          </a:xfrm>
          <a:prstGeom prst="rect">
            <a:avLst/>
          </a:prstGeom>
          <a:solidFill>
            <a:srgbClr val="FFFF00"/>
          </a:solidFill>
        </p:spPr>
        <p:txBody>
          <a:bodyPr vert="horz" rtlCol="0" anchor="ctr">
            <a:normAutofit fontScale="975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b="0" dirty="0" err="1" smtClean="0">
                <a:latin typeface="Arial" panose="020B0604020202020204" pitchFamily="34" charset="0"/>
                <a:ea typeface="Batang" panose="02030600000101010101" pitchFamily="18" charset="-127"/>
                <a:cs typeface="Arial" panose="020B0604020202020204" pitchFamily="34" charset="0"/>
              </a:rPr>
              <a:t>Seperti</a:t>
            </a:r>
            <a:r>
              <a:rPr lang="en-US" b="0" dirty="0" smtClean="0">
                <a:latin typeface="Arial" panose="020B0604020202020204" pitchFamily="34" charset="0"/>
                <a:ea typeface="Batang" panose="02030600000101010101" pitchFamily="18" charset="-127"/>
                <a:cs typeface="Arial" panose="020B0604020202020204" pitchFamily="34" charset="0"/>
              </a:rPr>
              <a:t> </a:t>
            </a:r>
            <a:r>
              <a:rPr lang="en-US" b="0" dirty="0" err="1" smtClean="0">
                <a:latin typeface="Arial" panose="020B0604020202020204" pitchFamily="34" charset="0"/>
                <a:ea typeface="Batang" panose="02030600000101010101" pitchFamily="18" charset="-127"/>
                <a:cs typeface="Arial" panose="020B0604020202020204" pitchFamily="34" charset="0"/>
              </a:rPr>
              <a:t>pada</a:t>
            </a:r>
            <a:r>
              <a:rPr lang="en-US" b="0" dirty="0" smtClean="0">
                <a:latin typeface="Arial" panose="020B0604020202020204" pitchFamily="34" charset="0"/>
                <a:ea typeface="Batang" panose="02030600000101010101" pitchFamily="18" charset="-127"/>
                <a:cs typeface="Arial" panose="020B0604020202020204" pitchFamily="34" charset="0"/>
              </a:rPr>
              <a:t> </a:t>
            </a:r>
            <a:r>
              <a:rPr lang="en-US" b="0" dirty="0" err="1" smtClean="0">
                <a:latin typeface="Arial" panose="020B0604020202020204" pitchFamily="34" charset="0"/>
                <a:ea typeface="Batang" panose="02030600000101010101" pitchFamily="18" charset="-127"/>
                <a:cs typeface="Arial" panose="020B0604020202020204" pitchFamily="34" charset="0"/>
              </a:rPr>
              <a:t>bab</a:t>
            </a:r>
            <a:r>
              <a:rPr lang="en-US" b="0" dirty="0" smtClean="0">
                <a:latin typeface="Arial" panose="020B0604020202020204" pitchFamily="34" charset="0"/>
                <a:ea typeface="Batang" panose="02030600000101010101" pitchFamily="18" charset="-127"/>
                <a:cs typeface="Arial" panose="020B0604020202020204" pitchFamily="34" charset="0"/>
              </a:rPr>
              <a:t> </a:t>
            </a:r>
            <a:r>
              <a:rPr lang="en-US" b="0" dirty="0" err="1" smtClean="0">
                <a:latin typeface="Arial" panose="020B0604020202020204" pitchFamily="34" charset="0"/>
                <a:ea typeface="Batang" panose="02030600000101010101" pitchFamily="18" charset="-127"/>
                <a:cs typeface="Arial" panose="020B0604020202020204" pitchFamily="34" charset="0"/>
              </a:rPr>
              <a:t>sebelumnya</a:t>
            </a:r>
            <a:r>
              <a:rPr lang="en-US" b="0" dirty="0" smtClean="0">
                <a:latin typeface="Arial" panose="020B0604020202020204" pitchFamily="34" charset="0"/>
                <a:ea typeface="Batang" panose="02030600000101010101" pitchFamily="18" charset="-127"/>
                <a:cs typeface="Arial" panose="020B0604020202020204" pitchFamily="34" charset="0"/>
              </a:rPr>
              <a:t> </a:t>
            </a:r>
            <a:r>
              <a:rPr lang="en-US" b="0" dirty="0" err="1" smtClean="0">
                <a:latin typeface="Arial" panose="020B0604020202020204" pitchFamily="34" charset="0"/>
                <a:ea typeface="Batang" panose="02030600000101010101" pitchFamily="18" charset="-127"/>
                <a:cs typeface="Arial" panose="020B0604020202020204" pitchFamily="34" charset="0"/>
              </a:rPr>
              <a:t>ada</a:t>
            </a:r>
            <a:r>
              <a:rPr lang="en-US" b="0" dirty="0" smtClean="0">
                <a:latin typeface="Arial" panose="020B0604020202020204" pitchFamily="34" charset="0"/>
                <a:ea typeface="Batang" panose="02030600000101010101" pitchFamily="18" charset="-127"/>
                <a:cs typeface="Arial" panose="020B0604020202020204" pitchFamily="34" charset="0"/>
              </a:rPr>
              <a:t> 4 </a:t>
            </a:r>
            <a:r>
              <a:rPr lang="en-US" b="0" dirty="0" err="1" smtClean="0">
                <a:latin typeface="Arial" panose="020B0604020202020204" pitchFamily="34" charset="0"/>
                <a:ea typeface="Batang" panose="02030600000101010101" pitchFamily="18" charset="-127"/>
                <a:cs typeface="Arial" panose="020B0604020202020204" pitchFamily="34" charset="0"/>
              </a:rPr>
              <a:t>hal</a:t>
            </a:r>
            <a:r>
              <a:rPr lang="en-US" b="0" dirty="0" smtClean="0">
                <a:latin typeface="Arial" panose="020B0604020202020204" pitchFamily="34" charset="0"/>
                <a:ea typeface="Batang" panose="02030600000101010101" pitchFamily="18" charset="-127"/>
                <a:cs typeface="Arial" panose="020B0604020202020204" pitchFamily="34" charset="0"/>
              </a:rPr>
              <a:t> yang </a:t>
            </a:r>
            <a:r>
              <a:rPr lang="en-US" b="0" dirty="0" err="1" smtClean="0">
                <a:latin typeface="Arial" panose="020B0604020202020204" pitchFamily="34" charset="0"/>
                <a:ea typeface="Batang" panose="02030600000101010101" pitchFamily="18" charset="-127"/>
                <a:cs typeface="Arial" panose="020B0604020202020204" pitchFamily="34" charset="0"/>
              </a:rPr>
              <a:t>mengapa</a:t>
            </a:r>
            <a:r>
              <a:rPr lang="en-US" b="0" dirty="0" smtClean="0">
                <a:latin typeface="Arial" panose="020B0604020202020204" pitchFamily="34" charset="0"/>
                <a:ea typeface="Batang" panose="02030600000101010101" pitchFamily="18" charset="-127"/>
                <a:cs typeface="Arial" panose="020B0604020202020204" pitchFamily="34" charset="0"/>
              </a:rPr>
              <a:t> </a:t>
            </a:r>
            <a:r>
              <a:rPr lang="en-US" b="0" dirty="0" err="1" smtClean="0">
                <a:latin typeface="Arial" panose="020B0604020202020204" pitchFamily="34" charset="0"/>
                <a:ea typeface="Batang" panose="02030600000101010101" pitchFamily="18" charset="-127"/>
                <a:cs typeface="Arial" panose="020B0604020202020204" pitchFamily="34" charset="0"/>
              </a:rPr>
              <a:t>kita</a:t>
            </a:r>
            <a:r>
              <a:rPr lang="en-US" b="0" dirty="0" smtClean="0">
                <a:latin typeface="Arial" panose="020B0604020202020204" pitchFamily="34" charset="0"/>
                <a:ea typeface="Batang" panose="02030600000101010101" pitchFamily="18" charset="-127"/>
                <a:cs typeface="Arial" panose="020B0604020202020204" pitchFamily="34" charset="0"/>
              </a:rPr>
              <a:t> </a:t>
            </a:r>
            <a:r>
              <a:rPr lang="en-US" b="0" dirty="0" err="1" smtClean="0">
                <a:latin typeface="Arial" panose="020B0604020202020204" pitchFamily="34" charset="0"/>
                <a:ea typeface="Batang" panose="02030600000101010101" pitchFamily="18" charset="-127"/>
                <a:cs typeface="Arial" panose="020B0604020202020204" pitchFamily="34" charset="0"/>
              </a:rPr>
              <a:t>perlu</a:t>
            </a:r>
            <a:r>
              <a:rPr lang="en-US" b="0" dirty="0" smtClean="0">
                <a:latin typeface="Arial" panose="020B0604020202020204" pitchFamily="34" charset="0"/>
                <a:ea typeface="Batang" panose="02030600000101010101" pitchFamily="18" charset="-127"/>
                <a:cs typeface="Arial" panose="020B0604020202020204" pitchFamily="34" charset="0"/>
              </a:rPr>
              <a:t> </a:t>
            </a:r>
            <a:r>
              <a:rPr lang="en-US" b="0" dirty="0" err="1" smtClean="0">
                <a:latin typeface="Arial" panose="020B0604020202020204" pitchFamily="34" charset="0"/>
                <a:ea typeface="Batang" panose="02030600000101010101" pitchFamily="18" charset="-127"/>
                <a:cs typeface="Arial" panose="020B0604020202020204" pitchFamily="34" charset="0"/>
              </a:rPr>
              <a:t>melakukan</a:t>
            </a:r>
            <a:r>
              <a:rPr lang="en-US" b="0" dirty="0" smtClean="0">
                <a:latin typeface="Arial" panose="020B0604020202020204" pitchFamily="34" charset="0"/>
                <a:ea typeface="Batang" panose="02030600000101010101" pitchFamily="18" charset="-127"/>
                <a:cs typeface="Arial" panose="020B0604020202020204" pitchFamily="34" charset="0"/>
              </a:rPr>
              <a:t> </a:t>
            </a:r>
            <a:r>
              <a:rPr lang="en-US" b="0" dirty="0" err="1" smtClean="0">
                <a:latin typeface="Arial" panose="020B0604020202020204" pitchFamily="34" charset="0"/>
                <a:ea typeface="Batang" panose="02030600000101010101" pitchFamily="18" charset="-127"/>
                <a:cs typeface="Arial" panose="020B0604020202020204" pitchFamily="34" charset="0"/>
              </a:rPr>
              <a:t>penelitian</a:t>
            </a:r>
            <a:r>
              <a:rPr lang="en-US" b="0" dirty="0" smtClean="0">
                <a:latin typeface="Arial" panose="020B0604020202020204" pitchFamily="34" charset="0"/>
                <a:ea typeface="Batang" panose="02030600000101010101" pitchFamily="18" charset="-127"/>
                <a:cs typeface="Arial" panose="020B0604020202020204" pitchFamily="34" charset="0"/>
              </a:rPr>
              <a:t>?</a:t>
            </a:r>
          </a:p>
        </p:txBody>
      </p:sp>
      <p:sp>
        <p:nvSpPr>
          <p:cNvPr id="6" name="Rectangle 5"/>
          <p:cNvSpPr/>
          <p:nvPr/>
        </p:nvSpPr>
        <p:spPr>
          <a:xfrm>
            <a:off x="380999" y="6096000"/>
            <a:ext cx="8610601" cy="523220"/>
          </a:xfrm>
          <a:prstGeom prst="rect">
            <a:avLst/>
          </a:prstGeom>
        </p:spPr>
        <p:txBody>
          <a:bodyPr wrap="square">
            <a:spAutoFit/>
          </a:bodyPr>
          <a:lstStyle/>
          <a:p>
            <a:pPr lvl="0">
              <a:spcBef>
                <a:spcPct val="0"/>
              </a:spcBef>
              <a:defRPr/>
            </a:pPr>
            <a:r>
              <a:rPr lang="en-US" sz="2800" b="1" cap="all" dirty="0" err="1" smtClean="0">
                <a:ln w="500">
                  <a:solidFill>
                    <a:schemeClr val="tx2">
                      <a:shade val="20000"/>
                      <a:satMod val="120000"/>
                    </a:schemeClr>
                  </a:solidFill>
                </a:ln>
                <a:solidFill>
                  <a:srgbClr val="FFFF00"/>
                </a:solidFill>
              </a:rPr>
              <a:t>Bisakah</a:t>
            </a:r>
            <a:r>
              <a:rPr lang="en-US" sz="2800" b="1" cap="all" dirty="0" smtClean="0">
                <a:ln w="500">
                  <a:solidFill>
                    <a:schemeClr val="tx2">
                      <a:shade val="20000"/>
                      <a:satMod val="120000"/>
                    </a:schemeClr>
                  </a:solidFill>
                </a:ln>
                <a:solidFill>
                  <a:srgbClr val="FFFF00"/>
                </a:solidFill>
              </a:rPr>
              <a:t> kalian </a:t>
            </a:r>
            <a:r>
              <a:rPr lang="en-US" sz="2800" b="1" cap="all" dirty="0" err="1" smtClean="0">
                <a:ln w="500">
                  <a:solidFill>
                    <a:schemeClr val="tx2">
                      <a:shade val="20000"/>
                      <a:satMod val="120000"/>
                    </a:schemeClr>
                  </a:solidFill>
                </a:ln>
                <a:solidFill>
                  <a:srgbClr val="FFFF00"/>
                </a:solidFill>
              </a:rPr>
              <a:t>sebutkan</a:t>
            </a:r>
            <a:r>
              <a:rPr lang="en-US" sz="2800" b="1" cap="all" dirty="0" smtClean="0">
                <a:ln w="500">
                  <a:solidFill>
                    <a:schemeClr val="tx2">
                      <a:shade val="20000"/>
                      <a:satMod val="120000"/>
                    </a:schemeClr>
                  </a:solidFill>
                </a:ln>
                <a:solidFill>
                  <a:srgbClr val="FFFF00"/>
                </a:solidFill>
              </a:rPr>
              <a:t> 4 </a:t>
            </a:r>
            <a:r>
              <a:rPr lang="en-US" sz="2800" b="1" cap="all" dirty="0" err="1" smtClean="0">
                <a:ln w="500">
                  <a:solidFill>
                    <a:schemeClr val="tx2">
                      <a:shade val="20000"/>
                      <a:satMod val="120000"/>
                    </a:schemeClr>
                  </a:solidFill>
                </a:ln>
                <a:solidFill>
                  <a:srgbClr val="FFFF00"/>
                </a:solidFill>
              </a:rPr>
              <a:t>hal</a:t>
            </a:r>
            <a:r>
              <a:rPr lang="en-US" sz="2800" b="1" cap="all" dirty="0" smtClean="0">
                <a:ln w="500">
                  <a:solidFill>
                    <a:schemeClr val="tx2">
                      <a:shade val="20000"/>
                      <a:satMod val="120000"/>
                    </a:schemeClr>
                  </a:solidFill>
                </a:ln>
                <a:solidFill>
                  <a:srgbClr val="FFFF00"/>
                </a:solidFill>
              </a:rPr>
              <a:t> </a:t>
            </a:r>
            <a:r>
              <a:rPr lang="en-US" sz="2800" b="1" cap="all" dirty="0" err="1" smtClean="0">
                <a:ln w="500">
                  <a:solidFill>
                    <a:schemeClr val="tx2">
                      <a:shade val="20000"/>
                      <a:satMod val="120000"/>
                    </a:schemeClr>
                  </a:solidFill>
                </a:ln>
                <a:solidFill>
                  <a:srgbClr val="FFFF00"/>
                </a:solidFill>
              </a:rPr>
              <a:t>tersebut</a:t>
            </a:r>
            <a:r>
              <a:rPr lang="en-US" sz="2800" b="1" cap="all" dirty="0">
                <a:ln w="500">
                  <a:solidFill>
                    <a:schemeClr val="tx2">
                      <a:shade val="20000"/>
                      <a:satMod val="120000"/>
                    </a:schemeClr>
                  </a:solidFill>
                </a:ln>
                <a:solidFill>
                  <a:srgbClr val="FFFF00"/>
                </a:solidFill>
              </a:rPr>
              <a:t> </a:t>
            </a:r>
            <a:r>
              <a:rPr lang="en-US" sz="2800" b="1" cap="all" dirty="0" smtClean="0">
                <a:ln w="500">
                  <a:solidFill>
                    <a:schemeClr val="tx2">
                      <a:shade val="20000"/>
                      <a:satMod val="120000"/>
                    </a:schemeClr>
                  </a:solidFill>
                </a:ln>
                <a:solidFill>
                  <a:srgbClr val="FFFF00"/>
                </a:solidFill>
              </a:rPr>
              <a:t>???</a:t>
            </a:r>
            <a:endParaRPr lang="en-US" sz="2800" b="1" cap="all" dirty="0">
              <a:ln w="500">
                <a:solidFill>
                  <a:schemeClr val="tx2">
                    <a:shade val="20000"/>
                    <a:satMod val="120000"/>
                  </a:schemeClr>
                </a:solidFill>
              </a:ln>
              <a:solidFill>
                <a:srgbClr val="FFFF00"/>
              </a:solidFill>
            </a:endParaRPr>
          </a:p>
        </p:txBody>
      </p:sp>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4105955400"/>
      </p:ext>
    </p:extLst>
  </p:cSld>
  <p:clrMapOvr>
    <a:masterClrMapping/>
  </p:clrMapOvr>
  <mc:AlternateContent xmlns:mc="http://schemas.openxmlformats.org/markup-compatibility/2006" xmlns:p14="http://schemas.microsoft.com/office/powerpoint/2010/main">
    <mc:Choice Requires="p14">
      <p:transition spd="slow" p14:dur="2000" advTm="2265"/>
    </mc:Choice>
    <mc:Fallback xmlns="">
      <p:transition spd="slow" advTm="226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3029" y="1371600"/>
            <a:ext cx="8860971" cy="1295400"/>
          </a:xfrm>
        </p:spPr>
        <p:txBody>
          <a:bodyPr>
            <a:normAutofit fontScale="90000"/>
          </a:bodyPr>
          <a:lstStyle/>
          <a:p>
            <a:r>
              <a:rPr lang="id-ID" dirty="0">
                <a:effectLst/>
              </a:rPr>
              <a:t>Jika ditinjau dari sudut pandang tujuan penelitian dilaksanakan, maka dapat digolongkan menjadi 3 </a:t>
            </a:r>
            <a:r>
              <a:rPr lang="id-ID" dirty="0" smtClean="0">
                <a:effectLst/>
              </a:rPr>
              <a:t>bentuk</a:t>
            </a:r>
            <a:r>
              <a:rPr lang="en-US" dirty="0" smtClean="0">
                <a:effectLst/>
              </a:rPr>
              <a:t>, </a:t>
            </a:r>
            <a:r>
              <a:rPr lang="en-US" dirty="0" err="1" smtClean="0">
                <a:effectLst/>
              </a:rPr>
              <a:t>yakni</a:t>
            </a:r>
            <a:r>
              <a:rPr lang="en-US" dirty="0" smtClean="0">
                <a:effectLst/>
              </a:rPr>
              <a:t>:</a:t>
            </a:r>
            <a:br>
              <a:rPr lang="en-US" dirty="0" smtClean="0">
                <a:effectLst/>
              </a:rPr>
            </a:br>
            <a:endParaRPr lang="en-US" dirty="0"/>
          </a:p>
        </p:txBody>
      </p:sp>
      <p:pic>
        <p:nvPicPr>
          <p:cNvPr id="4" name="Picture 3"/>
          <p:cNvPicPr>
            <a:picLocks noChangeAspect="1"/>
          </p:cNvPicPr>
          <p:nvPr/>
        </p:nvPicPr>
        <p:blipFill>
          <a:blip r:embed="rId2"/>
          <a:stretch>
            <a:fillRect/>
          </a:stretch>
        </p:blipFill>
        <p:spPr>
          <a:xfrm>
            <a:off x="283029" y="3276600"/>
            <a:ext cx="2914650" cy="2971800"/>
          </a:xfrm>
          <a:prstGeom prst="rect">
            <a:avLst/>
          </a:prstGeom>
        </p:spPr>
      </p:pic>
      <p:pic>
        <p:nvPicPr>
          <p:cNvPr id="7" name="Picture 6"/>
          <p:cNvPicPr>
            <a:picLocks noChangeAspect="1"/>
          </p:cNvPicPr>
          <p:nvPr/>
        </p:nvPicPr>
        <p:blipFill>
          <a:blip r:embed="rId3"/>
          <a:stretch>
            <a:fillRect/>
          </a:stretch>
        </p:blipFill>
        <p:spPr>
          <a:xfrm>
            <a:off x="5334000" y="3276600"/>
            <a:ext cx="3562350" cy="3171825"/>
          </a:xfrm>
          <a:prstGeom prst="rect">
            <a:avLst/>
          </a:prstGeom>
        </p:spPr>
      </p:pic>
      <p:sp>
        <p:nvSpPr>
          <p:cNvPr id="8" name="Striped Right Arrow 7"/>
          <p:cNvSpPr/>
          <p:nvPr/>
        </p:nvSpPr>
        <p:spPr>
          <a:xfrm>
            <a:off x="3276600" y="3852862"/>
            <a:ext cx="2057400" cy="20193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428999" y="4572000"/>
            <a:ext cx="1983921" cy="646331"/>
          </a:xfrm>
          <a:prstGeom prst="rect">
            <a:avLst/>
          </a:prstGeom>
          <a:noFill/>
        </p:spPr>
        <p:txBody>
          <a:bodyPr wrap="square" rtlCol="0">
            <a:spAutoFit/>
          </a:bodyPr>
          <a:lstStyle/>
          <a:p>
            <a:r>
              <a:rPr lang="en-US" dirty="0" err="1" smtClean="0"/>
              <a:t>Ditinjau</a:t>
            </a:r>
            <a:r>
              <a:rPr lang="en-US" dirty="0" smtClean="0"/>
              <a:t> </a:t>
            </a:r>
            <a:r>
              <a:rPr lang="en-US" dirty="0" err="1" smtClean="0"/>
              <a:t>dari</a:t>
            </a:r>
            <a:r>
              <a:rPr lang="en-US" dirty="0" smtClean="0"/>
              <a:t> </a:t>
            </a:r>
            <a:r>
              <a:rPr lang="en-US" dirty="0" err="1" smtClean="0"/>
              <a:t>tujuannya</a:t>
            </a:r>
            <a:endParaRPr lang="en-US" dirty="0"/>
          </a:p>
        </p:txBody>
      </p:sp>
    </p:spTree>
    <p:extLst>
      <p:ext uri="{BB962C8B-B14F-4D97-AF65-F5344CB8AC3E}">
        <p14:creationId xmlns:p14="http://schemas.microsoft.com/office/powerpoint/2010/main" val="21732412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400" y="1143000"/>
            <a:ext cx="2828925" cy="5486400"/>
          </a:xfrm>
          <a:prstGeom prst="rect">
            <a:avLst/>
          </a:prstGeom>
        </p:spPr>
      </p:pic>
      <p:sp>
        <p:nvSpPr>
          <p:cNvPr id="5" name="Title 1"/>
          <p:cNvSpPr>
            <a:spLocks noGrp="1"/>
          </p:cNvSpPr>
          <p:nvPr>
            <p:ph type="title"/>
          </p:nvPr>
        </p:nvSpPr>
        <p:spPr>
          <a:xfrm>
            <a:off x="3962400" y="1257300"/>
            <a:ext cx="5029200" cy="723900"/>
          </a:xfrm>
          <a:solidFill>
            <a:srgbClr val="FFC000"/>
          </a:solidFill>
        </p:spPr>
        <p:txBody>
          <a:bodyPr>
            <a:normAutofit/>
          </a:bodyPr>
          <a:lstStyle/>
          <a:p>
            <a:r>
              <a:rPr lang="en-US" sz="3200" dirty="0" err="1" smtClean="0"/>
              <a:t>Menurut</a:t>
            </a:r>
            <a:r>
              <a:rPr lang="en-US" sz="3200" dirty="0" smtClean="0"/>
              <a:t> Proses</a:t>
            </a:r>
            <a:endParaRPr lang="en-US" sz="3200" dirty="0"/>
          </a:p>
        </p:txBody>
      </p:sp>
      <p:sp>
        <p:nvSpPr>
          <p:cNvPr id="6" name="Striped Right Arrow 5"/>
          <p:cNvSpPr/>
          <p:nvPr/>
        </p:nvSpPr>
        <p:spPr>
          <a:xfrm>
            <a:off x="2981325" y="1388609"/>
            <a:ext cx="981075" cy="44019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533400" y="179955"/>
            <a:ext cx="8229600"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dirty="0" smtClean="0"/>
              <a:t>Macam2 </a:t>
            </a:r>
            <a:r>
              <a:rPr lang="en-US" dirty="0" err="1" smtClean="0"/>
              <a:t>Penelitian</a:t>
            </a:r>
            <a:endParaRPr lang="en-US" dirty="0"/>
          </a:p>
        </p:txBody>
      </p:sp>
      <p:sp>
        <p:nvSpPr>
          <p:cNvPr id="8" name="Title 1"/>
          <p:cNvSpPr txBox="1">
            <a:spLocks/>
          </p:cNvSpPr>
          <p:nvPr/>
        </p:nvSpPr>
        <p:spPr>
          <a:xfrm>
            <a:off x="3951514" y="2222927"/>
            <a:ext cx="5029200" cy="723900"/>
          </a:xfrm>
          <a:prstGeom prst="rect">
            <a:avLst/>
          </a:prstGeom>
          <a:solidFill>
            <a:srgbClr val="FFC000"/>
          </a:solidFill>
        </p:spPr>
        <p:txBody>
          <a:bodyPr vert="horz" rtlCol="0" anchor="ctr">
            <a:normAutofit fontScale="85000" lnSpcReduction="1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3200" dirty="0" err="1" smtClean="0"/>
              <a:t>Menurut</a:t>
            </a:r>
            <a:r>
              <a:rPr lang="en-US" sz="3200" dirty="0" smtClean="0"/>
              <a:t> </a:t>
            </a:r>
            <a:r>
              <a:rPr lang="en-US" sz="3200" dirty="0" err="1" smtClean="0"/>
              <a:t>Taraf</a:t>
            </a:r>
            <a:r>
              <a:rPr lang="en-US" sz="3200" dirty="0" smtClean="0"/>
              <a:t> </a:t>
            </a:r>
            <a:r>
              <a:rPr lang="en-US" sz="3200" dirty="0" err="1" smtClean="0"/>
              <a:t>Kesimpulan</a:t>
            </a:r>
            <a:endParaRPr lang="en-US" sz="3200" dirty="0"/>
          </a:p>
        </p:txBody>
      </p:sp>
      <p:sp>
        <p:nvSpPr>
          <p:cNvPr id="9" name="Striped Right Arrow 8"/>
          <p:cNvSpPr/>
          <p:nvPr/>
        </p:nvSpPr>
        <p:spPr>
          <a:xfrm>
            <a:off x="2970439" y="2354236"/>
            <a:ext cx="981075" cy="44019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p:cNvSpPr txBox="1">
            <a:spLocks/>
          </p:cNvSpPr>
          <p:nvPr/>
        </p:nvSpPr>
        <p:spPr>
          <a:xfrm>
            <a:off x="3980543" y="3132479"/>
            <a:ext cx="5029200" cy="723900"/>
          </a:xfrm>
          <a:prstGeom prst="rect">
            <a:avLst/>
          </a:prstGeom>
          <a:solidFill>
            <a:srgbClr val="FFC000"/>
          </a:solidFill>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3200" dirty="0" err="1" smtClean="0"/>
              <a:t>Menurut</a:t>
            </a:r>
            <a:r>
              <a:rPr lang="en-US" sz="3200" dirty="0" smtClean="0"/>
              <a:t> </a:t>
            </a:r>
            <a:r>
              <a:rPr lang="en-US" sz="3200" dirty="0" err="1" smtClean="0"/>
              <a:t>Tempat</a:t>
            </a:r>
            <a:endParaRPr lang="en-US" sz="3200" dirty="0"/>
          </a:p>
        </p:txBody>
      </p:sp>
      <p:sp>
        <p:nvSpPr>
          <p:cNvPr id="11" name="Striped Right Arrow 10"/>
          <p:cNvSpPr/>
          <p:nvPr/>
        </p:nvSpPr>
        <p:spPr>
          <a:xfrm>
            <a:off x="2999468" y="3263788"/>
            <a:ext cx="981075" cy="44019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p:cNvSpPr txBox="1">
            <a:spLocks/>
          </p:cNvSpPr>
          <p:nvPr/>
        </p:nvSpPr>
        <p:spPr>
          <a:xfrm>
            <a:off x="3955143" y="4109643"/>
            <a:ext cx="5029200" cy="723900"/>
          </a:xfrm>
          <a:prstGeom prst="rect">
            <a:avLst/>
          </a:prstGeom>
          <a:solidFill>
            <a:srgbClr val="FFC000"/>
          </a:solidFill>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3200" dirty="0" err="1" smtClean="0"/>
              <a:t>Menurut</a:t>
            </a:r>
            <a:r>
              <a:rPr lang="en-US" sz="3200" dirty="0" smtClean="0"/>
              <a:t> </a:t>
            </a:r>
            <a:r>
              <a:rPr lang="en-US" sz="3200" dirty="0" err="1" smtClean="0"/>
              <a:t>Pemakaian</a:t>
            </a:r>
            <a:endParaRPr lang="en-US" sz="3200" dirty="0"/>
          </a:p>
        </p:txBody>
      </p:sp>
      <p:sp>
        <p:nvSpPr>
          <p:cNvPr id="13" name="Striped Right Arrow 12"/>
          <p:cNvSpPr/>
          <p:nvPr/>
        </p:nvSpPr>
        <p:spPr>
          <a:xfrm>
            <a:off x="2974068" y="4240952"/>
            <a:ext cx="981075" cy="44019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txBox="1">
            <a:spLocks/>
          </p:cNvSpPr>
          <p:nvPr/>
        </p:nvSpPr>
        <p:spPr>
          <a:xfrm>
            <a:off x="3951514" y="5183756"/>
            <a:ext cx="5029200" cy="723900"/>
          </a:xfrm>
          <a:prstGeom prst="rect">
            <a:avLst/>
          </a:prstGeom>
          <a:solidFill>
            <a:srgbClr val="FFC000"/>
          </a:solidFill>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3200" dirty="0" err="1" smtClean="0"/>
              <a:t>Menurut</a:t>
            </a:r>
            <a:r>
              <a:rPr lang="en-US" sz="3200" dirty="0" smtClean="0"/>
              <a:t> </a:t>
            </a:r>
            <a:r>
              <a:rPr lang="en-US" sz="3200" dirty="0" err="1" smtClean="0"/>
              <a:t>Metode</a:t>
            </a:r>
            <a:endParaRPr lang="en-US" sz="3200" dirty="0"/>
          </a:p>
        </p:txBody>
      </p:sp>
      <p:sp>
        <p:nvSpPr>
          <p:cNvPr id="15" name="Striped Right Arrow 14"/>
          <p:cNvSpPr/>
          <p:nvPr/>
        </p:nvSpPr>
        <p:spPr>
          <a:xfrm>
            <a:off x="2970439" y="5315065"/>
            <a:ext cx="981075" cy="44019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28720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401" y="1143000"/>
            <a:ext cx="2514600" cy="5486400"/>
          </a:xfrm>
          <a:prstGeom prst="rect">
            <a:avLst/>
          </a:prstGeom>
        </p:spPr>
      </p:pic>
      <p:sp>
        <p:nvSpPr>
          <p:cNvPr id="5" name="Title 1"/>
          <p:cNvSpPr>
            <a:spLocks noGrp="1"/>
          </p:cNvSpPr>
          <p:nvPr>
            <p:ph type="title"/>
          </p:nvPr>
        </p:nvSpPr>
        <p:spPr>
          <a:xfrm>
            <a:off x="3475491" y="215844"/>
            <a:ext cx="5029200" cy="723900"/>
          </a:xfrm>
          <a:solidFill>
            <a:srgbClr val="FFC000"/>
          </a:solidFill>
        </p:spPr>
        <p:txBody>
          <a:bodyPr>
            <a:normAutofit/>
          </a:bodyPr>
          <a:lstStyle/>
          <a:p>
            <a:r>
              <a:rPr lang="en-US" sz="3200" dirty="0" err="1" smtClean="0"/>
              <a:t>Menurut</a:t>
            </a:r>
            <a:r>
              <a:rPr lang="en-US" sz="3200" dirty="0" smtClean="0"/>
              <a:t> Proses</a:t>
            </a:r>
            <a:endParaRPr lang="en-US" sz="3200" dirty="0"/>
          </a:p>
        </p:txBody>
      </p:sp>
      <p:sp>
        <p:nvSpPr>
          <p:cNvPr id="6" name="Striped Right Arrow 5"/>
          <p:cNvSpPr/>
          <p:nvPr/>
        </p:nvSpPr>
        <p:spPr>
          <a:xfrm>
            <a:off x="2490787" y="271519"/>
            <a:ext cx="981075" cy="44019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29029" y="6294"/>
            <a:ext cx="4085771" cy="1143000"/>
          </a:xfrm>
          <a:prstGeom prst="rect">
            <a:avLst/>
          </a:prstGeom>
        </p:spPr>
        <p:txBody>
          <a:bodyPr vert="horz" rtlCol="0" anchor="ctr">
            <a:normAutofit fontScale="92500" lnSpcReduction="1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dirty="0" smtClean="0"/>
              <a:t>Macam2 </a:t>
            </a:r>
            <a:r>
              <a:rPr lang="en-US" dirty="0" err="1" smtClean="0"/>
              <a:t>Penelitian</a:t>
            </a:r>
            <a:endParaRPr lang="en-US" dirty="0"/>
          </a:p>
        </p:txBody>
      </p:sp>
      <p:sp>
        <p:nvSpPr>
          <p:cNvPr id="8" name="Title 1"/>
          <p:cNvSpPr txBox="1">
            <a:spLocks/>
          </p:cNvSpPr>
          <p:nvPr/>
        </p:nvSpPr>
        <p:spPr>
          <a:xfrm>
            <a:off x="2757716" y="1137181"/>
            <a:ext cx="5029200" cy="508144"/>
          </a:xfrm>
          <a:prstGeom prst="rect">
            <a:avLst/>
          </a:prstGeom>
          <a:solidFill>
            <a:srgbClr val="FFC000"/>
          </a:solidFill>
        </p:spPr>
        <p:txBody>
          <a:bodyPr vert="horz" rtlCol="0" anchor="ctr">
            <a:normAutofit fontScale="92500" lnSpcReduction="1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3200" dirty="0" smtClean="0"/>
              <a:t>1. </a:t>
            </a:r>
            <a:r>
              <a:rPr lang="en-US" sz="3200" dirty="0" err="1" smtClean="0"/>
              <a:t>Penelitian</a:t>
            </a:r>
            <a:r>
              <a:rPr lang="en-US" sz="3200" dirty="0" smtClean="0"/>
              <a:t> </a:t>
            </a:r>
            <a:r>
              <a:rPr lang="en-US" sz="3200" dirty="0" err="1" smtClean="0"/>
              <a:t>Dokumenter</a:t>
            </a:r>
            <a:endParaRPr lang="en-US" sz="3200" dirty="0"/>
          </a:p>
        </p:txBody>
      </p:sp>
      <p:sp>
        <p:nvSpPr>
          <p:cNvPr id="10" name="Title 1"/>
          <p:cNvSpPr txBox="1">
            <a:spLocks/>
          </p:cNvSpPr>
          <p:nvPr/>
        </p:nvSpPr>
        <p:spPr>
          <a:xfrm>
            <a:off x="2768602" y="1758045"/>
            <a:ext cx="5029200" cy="431290"/>
          </a:xfrm>
          <a:prstGeom prst="rect">
            <a:avLst/>
          </a:prstGeom>
          <a:solidFill>
            <a:srgbClr val="FFC000"/>
          </a:solidFill>
        </p:spPr>
        <p:txBody>
          <a:bodyPr vert="horz" rtlCol="0" anchor="ctr">
            <a:normAutofit fontScale="85000" lnSpcReduction="2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3200" dirty="0" smtClean="0"/>
              <a:t>2. </a:t>
            </a:r>
            <a:r>
              <a:rPr lang="en-US" sz="3200" dirty="0" err="1" smtClean="0"/>
              <a:t>Penelitian</a:t>
            </a:r>
            <a:r>
              <a:rPr lang="en-US" sz="3200" dirty="0" smtClean="0"/>
              <a:t> </a:t>
            </a:r>
            <a:r>
              <a:rPr lang="en-US" sz="3200" dirty="0" err="1" smtClean="0"/>
              <a:t>Eksperimen</a:t>
            </a:r>
            <a:endParaRPr lang="en-US" sz="3200" dirty="0"/>
          </a:p>
        </p:txBody>
      </p:sp>
      <p:sp>
        <p:nvSpPr>
          <p:cNvPr id="20" name="Title 1"/>
          <p:cNvSpPr txBox="1">
            <a:spLocks/>
          </p:cNvSpPr>
          <p:nvPr/>
        </p:nvSpPr>
        <p:spPr>
          <a:xfrm>
            <a:off x="3276600" y="2290993"/>
            <a:ext cx="5029200" cy="723900"/>
          </a:xfrm>
          <a:prstGeom prst="rect">
            <a:avLst/>
          </a:prstGeom>
          <a:solidFill>
            <a:srgbClr val="FFC000"/>
          </a:solidFill>
        </p:spPr>
        <p:txBody>
          <a:bodyPr vert="horz" rtlCol="0" anchor="ctr">
            <a:normAutofit fontScale="85000" lnSpcReduction="1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3200" dirty="0" err="1" smtClean="0"/>
              <a:t>Menurut</a:t>
            </a:r>
            <a:r>
              <a:rPr lang="en-US" sz="3200" dirty="0" smtClean="0"/>
              <a:t> </a:t>
            </a:r>
            <a:r>
              <a:rPr lang="en-US" sz="3200" dirty="0" err="1" smtClean="0"/>
              <a:t>Taraf</a:t>
            </a:r>
            <a:r>
              <a:rPr lang="en-US" sz="3200" dirty="0" smtClean="0"/>
              <a:t> </a:t>
            </a:r>
            <a:r>
              <a:rPr lang="en-US" sz="3200" dirty="0" err="1" smtClean="0"/>
              <a:t>Kesimpulan</a:t>
            </a:r>
            <a:endParaRPr lang="en-US" sz="3200" dirty="0"/>
          </a:p>
        </p:txBody>
      </p:sp>
      <p:sp>
        <p:nvSpPr>
          <p:cNvPr id="21" name="Striped Right Arrow 20"/>
          <p:cNvSpPr/>
          <p:nvPr/>
        </p:nvSpPr>
        <p:spPr>
          <a:xfrm>
            <a:off x="2295525" y="2422302"/>
            <a:ext cx="981075" cy="44019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1"/>
          <p:cNvSpPr txBox="1">
            <a:spLocks/>
          </p:cNvSpPr>
          <p:nvPr/>
        </p:nvSpPr>
        <p:spPr>
          <a:xfrm>
            <a:off x="2797630" y="3171006"/>
            <a:ext cx="5029200" cy="508144"/>
          </a:xfrm>
          <a:prstGeom prst="rect">
            <a:avLst/>
          </a:prstGeom>
          <a:solidFill>
            <a:srgbClr val="FFC000"/>
          </a:solidFill>
        </p:spPr>
        <p:txBody>
          <a:bodyPr vert="horz" rtlCol="0" anchor="ctr">
            <a:normAutofit fontScale="92500" lnSpcReduction="1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3200" dirty="0" smtClean="0"/>
              <a:t>1. </a:t>
            </a:r>
            <a:r>
              <a:rPr lang="en-US" sz="3200" dirty="0" err="1" smtClean="0"/>
              <a:t>Penelitian</a:t>
            </a:r>
            <a:r>
              <a:rPr lang="en-US" sz="3200" dirty="0" smtClean="0"/>
              <a:t> </a:t>
            </a:r>
            <a:r>
              <a:rPr lang="en-US" sz="3200" dirty="0" err="1" smtClean="0"/>
              <a:t>Deskriptif</a:t>
            </a:r>
            <a:endParaRPr lang="en-US" sz="3200" dirty="0"/>
          </a:p>
        </p:txBody>
      </p:sp>
      <p:sp>
        <p:nvSpPr>
          <p:cNvPr id="23" name="Title 1"/>
          <p:cNvSpPr txBox="1">
            <a:spLocks/>
          </p:cNvSpPr>
          <p:nvPr/>
        </p:nvSpPr>
        <p:spPr>
          <a:xfrm>
            <a:off x="2808516" y="3791870"/>
            <a:ext cx="5029200" cy="431290"/>
          </a:xfrm>
          <a:prstGeom prst="rect">
            <a:avLst/>
          </a:prstGeom>
          <a:solidFill>
            <a:srgbClr val="FFC000"/>
          </a:solidFill>
        </p:spPr>
        <p:txBody>
          <a:bodyPr vert="horz" rtlCol="0" anchor="ctr">
            <a:normAutofit fontScale="85000" lnSpcReduction="2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3200" dirty="0" smtClean="0"/>
              <a:t>2. </a:t>
            </a:r>
            <a:r>
              <a:rPr lang="en-US" sz="3200" dirty="0" err="1" smtClean="0"/>
              <a:t>Penelitian</a:t>
            </a:r>
            <a:r>
              <a:rPr lang="en-US" sz="3200" dirty="0" smtClean="0"/>
              <a:t> </a:t>
            </a:r>
            <a:r>
              <a:rPr lang="en-US" sz="3200" dirty="0" err="1" smtClean="0"/>
              <a:t>Inferensi</a:t>
            </a:r>
            <a:endParaRPr lang="en-US" sz="3200" dirty="0"/>
          </a:p>
        </p:txBody>
      </p:sp>
      <p:sp>
        <p:nvSpPr>
          <p:cNvPr id="24" name="Title 1"/>
          <p:cNvSpPr txBox="1">
            <a:spLocks/>
          </p:cNvSpPr>
          <p:nvPr/>
        </p:nvSpPr>
        <p:spPr>
          <a:xfrm>
            <a:off x="3276600" y="4344095"/>
            <a:ext cx="5029200" cy="723900"/>
          </a:xfrm>
          <a:prstGeom prst="rect">
            <a:avLst/>
          </a:prstGeom>
          <a:solidFill>
            <a:srgbClr val="FFC000"/>
          </a:solidFill>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3200" dirty="0" err="1" smtClean="0"/>
              <a:t>Menurut</a:t>
            </a:r>
            <a:r>
              <a:rPr lang="en-US" sz="3200" dirty="0" smtClean="0"/>
              <a:t> </a:t>
            </a:r>
            <a:r>
              <a:rPr lang="en-US" sz="3200" dirty="0" err="1" smtClean="0"/>
              <a:t>Tempat</a:t>
            </a:r>
            <a:endParaRPr lang="en-US" sz="3200" dirty="0"/>
          </a:p>
        </p:txBody>
      </p:sp>
      <p:sp>
        <p:nvSpPr>
          <p:cNvPr id="25" name="Striped Right Arrow 24"/>
          <p:cNvSpPr/>
          <p:nvPr/>
        </p:nvSpPr>
        <p:spPr>
          <a:xfrm>
            <a:off x="2295525" y="4475404"/>
            <a:ext cx="981075" cy="44019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itle 1"/>
          <p:cNvSpPr txBox="1">
            <a:spLocks/>
          </p:cNvSpPr>
          <p:nvPr/>
        </p:nvSpPr>
        <p:spPr>
          <a:xfrm>
            <a:off x="2841173" y="5153103"/>
            <a:ext cx="5029200" cy="508144"/>
          </a:xfrm>
          <a:prstGeom prst="rect">
            <a:avLst/>
          </a:prstGeom>
          <a:solidFill>
            <a:srgbClr val="FFC000"/>
          </a:solidFill>
        </p:spPr>
        <p:txBody>
          <a:bodyPr vert="horz" rtlCol="0" anchor="ctr">
            <a:normAutofit fontScale="85000" lnSpcReduction="1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3200" dirty="0" smtClean="0"/>
              <a:t>1. </a:t>
            </a:r>
            <a:r>
              <a:rPr lang="en-US" sz="3200" dirty="0" err="1" smtClean="0"/>
              <a:t>Penelitian</a:t>
            </a:r>
            <a:r>
              <a:rPr lang="en-US" sz="3200" dirty="0" smtClean="0"/>
              <a:t> </a:t>
            </a:r>
            <a:r>
              <a:rPr lang="en-US" sz="3200" dirty="0" err="1" smtClean="0"/>
              <a:t>Laboratorium</a:t>
            </a:r>
            <a:endParaRPr lang="en-US" sz="3200" dirty="0"/>
          </a:p>
        </p:txBody>
      </p:sp>
      <p:sp>
        <p:nvSpPr>
          <p:cNvPr id="31" name="Title 1"/>
          <p:cNvSpPr txBox="1">
            <a:spLocks/>
          </p:cNvSpPr>
          <p:nvPr/>
        </p:nvSpPr>
        <p:spPr>
          <a:xfrm>
            <a:off x="2852059" y="5773967"/>
            <a:ext cx="5029200" cy="431290"/>
          </a:xfrm>
          <a:prstGeom prst="rect">
            <a:avLst/>
          </a:prstGeom>
          <a:solidFill>
            <a:srgbClr val="FFC000"/>
          </a:solidFill>
        </p:spPr>
        <p:txBody>
          <a:bodyPr vert="horz" rtlCol="0" anchor="ctr">
            <a:normAutofit fontScale="85000" lnSpcReduction="2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3200" dirty="0" smtClean="0"/>
              <a:t>2. </a:t>
            </a:r>
            <a:r>
              <a:rPr lang="en-US" sz="3200" dirty="0" err="1" smtClean="0"/>
              <a:t>Penelitian</a:t>
            </a:r>
            <a:r>
              <a:rPr lang="en-US" sz="3200" dirty="0" smtClean="0"/>
              <a:t> </a:t>
            </a:r>
            <a:r>
              <a:rPr lang="en-US" sz="3200" dirty="0" err="1" smtClean="0"/>
              <a:t>Perpustakaan</a:t>
            </a:r>
            <a:endParaRPr lang="en-US" sz="3200" dirty="0"/>
          </a:p>
        </p:txBody>
      </p:sp>
      <p:sp>
        <p:nvSpPr>
          <p:cNvPr id="32" name="Title 1"/>
          <p:cNvSpPr txBox="1">
            <a:spLocks/>
          </p:cNvSpPr>
          <p:nvPr/>
        </p:nvSpPr>
        <p:spPr>
          <a:xfrm>
            <a:off x="2823030" y="6334587"/>
            <a:ext cx="5029200" cy="431290"/>
          </a:xfrm>
          <a:prstGeom prst="rect">
            <a:avLst/>
          </a:prstGeom>
          <a:solidFill>
            <a:srgbClr val="FFC000"/>
          </a:solidFill>
        </p:spPr>
        <p:txBody>
          <a:bodyPr vert="horz" rtlCol="0" anchor="ctr">
            <a:normAutofit fontScale="85000" lnSpcReduction="2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3200" dirty="0" smtClean="0"/>
              <a:t>2. </a:t>
            </a:r>
            <a:r>
              <a:rPr lang="en-US" sz="3200" dirty="0" err="1" smtClean="0"/>
              <a:t>Penelitian</a:t>
            </a:r>
            <a:r>
              <a:rPr lang="en-US" sz="3200" dirty="0" smtClean="0"/>
              <a:t> </a:t>
            </a:r>
            <a:r>
              <a:rPr lang="en-US" sz="3200" dirty="0" err="1" smtClean="0"/>
              <a:t>Lapangan</a:t>
            </a:r>
            <a:endParaRPr lang="en-US" sz="3200" dirty="0"/>
          </a:p>
        </p:txBody>
      </p:sp>
    </p:spTree>
    <p:extLst>
      <p:ext uri="{BB962C8B-B14F-4D97-AF65-F5344CB8AC3E}">
        <p14:creationId xmlns:p14="http://schemas.microsoft.com/office/powerpoint/2010/main" val="1087445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401" y="1143000"/>
            <a:ext cx="2514600" cy="5486400"/>
          </a:xfrm>
          <a:prstGeom prst="rect">
            <a:avLst/>
          </a:prstGeom>
        </p:spPr>
      </p:pic>
      <p:sp>
        <p:nvSpPr>
          <p:cNvPr id="5" name="Title 1"/>
          <p:cNvSpPr>
            <a:spLocks noGrp="1"/>
          </p:cNvSpPr>
          <p:nvPr>
            <p:ph type="title"/>
          </p:nvPr>
        </p:nvSpPr>
        <p:spPr>
          <a:xfrm>
            <a:off x="3475491" y="215844"/>
            <a:ext cx="5029200" cy="723900"/>
          </a:xfrm>
          <a:solidFill>
            <a:srgbClr val="FFC000"/>
          </a:solidFill>
        </p:spPr>
        <p:txBody>
          <a:bodyPr>
            <a:normAutofit/>
          </a:bodyPr>
          <a:lstStyle/>
          <a:p>
            <a:r>
              <a:rPr lang="en-US" sz="3200" dirty="0" err="1" smtClean="0"/>
              <a:t>Menurut</a:t>
            </a:r>
            <a:r>
              <a:rPr lang="en-US" sz="3200" dirty="0" smtClean="0"/>
              <a:t> </a:t>
            </a:r>
            <a:r>
              <a:rPr lang="en-US" sz="3200" dirty="0" err="1" smtClean="0"/>
              <a:t>Pemakaian</a:t>
            </a:r>
            <a:endParaRPr lang="en-US" sz="3200" dirty="0"/>
          </a:p>
        </p:txBody>
      </p:sp>
      <p:sp>
        <p:nvSpPr>
          <p:cNvPr id="6" name="Striped Right Arrow 5"/>
          <p:cNvSpPr/>
          <p:nvPr/>
        </p:nvSpPr>
        <p:spPr>
          <a:xfrm>
            <a:off x="2490787" y="271519"/>
            <a:ext cx="981075" cy="44019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29029" y="6294"/>
            <a:ext cx="4085771" cy="1143000"/>
          </a:xfrm>
          <a:prstGeom prst="rect">
            <a:avLst/>
          </a:prstGeom>
        </p:spPr>
        <p:txBody>
          <a:bodyPr vert="horz" rtlCol="0" anchor="ctr">
            <a:normAutofit fontScale="92500" lnSpcReduction="1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dirty="0" smtClean="0"/>
              <a:t>Macam2 </a:t>
            </a:r>
            <a:r>
              <a:rPr lang="en-US" dirty="0" err="1" smtClean="0"/>
              <a:t>Penelitian</a:t>
            </a:r>
            <a:endParaRPr lang="en-US" dirty="0"/>
          </a:p>
        </p:txBody>
      </p:sp>
      <p:sp>
        <p:nvSpPr>
          <p:cNvPr id="8" name="Title 1"/>
          <p:cNvSpPr txBox="1">
            <a:spLocks/>
          </p:cNvSpPr>
          <p:nvPr/>
        </p:nvSpPr>
        <p:spPr>
          <a:xfrm>
            <a:off x="2757716" y="1137181"/>
            <a:ext cx="5029200" cy="508144"/>
          </a:xfrm>
          <a:prstGeom prst="rect">
            <a:avLst/>
          </a:prstGeom>
          <a:solidFill>
            <a:srgbClr val="FFC000"/>
          </a:solidFill>
        </p:spPr>
        <p:txBody>
          <a:bodyPr vert="horz" rtlCol="0" anchor="ctr">
            <a:normAutofit fontScale="92500" lnSpcReduction="1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3200" dirty="0" smtClean="0"/>
              <a:t>1. </a:t>
            </a:r>
            <a:r>
              <a:rPr lang="en-US" sz="3200" dirty="0" err="1" smtClean="0"/>
              <a:t>Penelitian</a:t>
            </a:r>
            <a:r>
              <a:rPr lang="en-US" sz="3200" dirty="0" smtClean="0"/>
              <a:t> </a:t>
            </a:r>
            <a:r>
              <a:rPr lang="en-US" sz="3200" dirty="0" err="1" smtClean="0"/>
              <a:t>Murni</a:t>
            </a:r>
            <a:r>
              <a:rPr lang="en-US" sz="3200" dirty="0" smtClean="0"/>
              <a:t>/</a:t>
            </a:r>
            <a:r>
              <a:rPr lang="en-US" sz="3200" dirty="0" err="1" smtClean="0"/>
              <a:t>Dasar</a:t>
            </a:r>
            <a:endParaRPr lang="en-US" sz="3200" dirty="0"/>
          </a:p>
        </p:txBody>
      </p:sp>
      <p:sp>
        <p:nvSpPr>
          <p:cNvPr id="10" name="Title 1"/>
          <p:cNvSpPr txBox="1">
            <a:spLocks/>
          </p:cNvSpPr>
          <p:nvPr/>
        </p:nvSpPr>
        <p:spPr>
          <a:xfrm>
            <a:off x="2768602" y="1758045"/>
            <a:ext cx="5029200" cy="431290"/>
          </a:xfrm>
          <a:prstGeom prst="rect">
            <a:avLst/>
          </a:prstGeom>
          <a:solidFill>
            <a:srgbClr val="FFC000"/>
          </a:solidFill>
        </p:spPr>
        <p:txBody>
          <a:bodyPr vert="horz" rtlCol="0" anchor="ctr">
            <a:normAutofit fontScale="85000" lnSpcReduction="2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3200" dirty="0" smtClean="0"/>
              <a:t>2. </a:t>
            </a:r>
            <a:r>
              <a:rPr lang="en-US" sz="3200" dirty="0" err="1" smtClean="0"/>
              <a:t>Penelitian</a:t>
            </a:r>
            <a:r>
              <a:rPr lang="en-US" sz="3200" dirty="0" smtClean="0"/>
              <a:t> </a:t>
            </a:r>
            <a:r>
              <a:rPr lang="en-US" sz="3200" dirty="0" err="1" smtClean="0"/>
              <a:t>Terapan</a:t>
            </a:r>
            <a:endParaRPr lang="en-US" sz="3200" dirty="0"/>
          </a:p>
        </p:txBody>
      </p:sp>
      <p:sp>
        <p:nvSpPr>
          <p:cNvPr id="20" name="Title 1"/>
          <p:cNvSpPr txBox="1">
            <a:spLocks/>
          </p:cNvSpPr>
          <p:nvPr/>
        </p:nvSpPr>
        <p:spPr>
          <a:xfrm>
            <a:off x="3276600" y="2290993"/>
            <a:ext cx="5029200" cy="723900"/>
          </a:xfrm>
          <a:prstGeom prst="rect">
            <a:avLst/>
          </a:prstGeom>
          <a:solidFill>
            <a:srgbClr val="FFC000"/>
          </a:solidFill>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3200" dirty="0" err="1" smtClean="0"/>
              <a:t>Menurut</a:t>
            </a:r>
            <a:r>
              <a:rPr lang="en-US" sz="3200" dirty="0" smtClean="0"/>
              <a:t> </a:t>
            </a:r>
            <a:r>
              <a:rPr lang="en-US" sz="3200" dirty="0" err="1" smtClean="0"/>
              <a:t>Metode</a:t>
            </a:r>
            <a:endParaRPr lang="en-US" sz="3200" dirty="0"/>
          </a:p>
        </p:txBody>
      </p:sp>
      <p:sp>
        <p:nvSpPr>
          <p:cNvPr id="21" name="Striped Right Arrow 20"/>
          <p:cNvSpPr/>
          <p:nvPr/>
        </p:nvSpPr>
        <p:spPr>
          <a:xfrm>
            <a:off x="2295525" y="2422302"/>
            <a:ext cx="981075" cy="44019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1"/>
          <p:cNvSpPr txBox="1">
            <a:spLocks/>
          </p:cNvSpPr>
          <p:nvPr/>
        </p:nvSpPr>
        <p:spPr>
          <a:xfrm>
            <a:off x="2797630" y="3171006"/>
            <a:ext cx="5029200" cy="508144"/>
          </a:xfrm>
          <a:prstGeom prst="rect">
            <a:avLst/>
          </a:prstGeom>
          <a:solidFill>
            <a:srgbClr val="FFC000"/>
          </a:solidFill>
        </p:spPr>
        <p:txBody>
          <a:bodyPr vert="horz" rtlCol="0" anchor="ctr">
            <a:normAutofit fontScale="92500" lnSpcReduction="1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3200" dirty="0" smtClean="0"/>
              <a:t>1. </a:t>
            </a:r>
            <a:r>
              <a:rPr lang="en-US" sz="3200" dirty="0" err="1" smtClean="0"/>
              <a:t>Penelitian</a:t>
            </a:r>
            <a:r>
              <a:rPr lang="en-US" sz="3200" dirty="0" smtClean="0"/>
              <a:t> </a:t>
            </a:r>
            <a:r>
              <a:rPr lang="en-US" sz="3200" dirty="0" err="1" smtClean="0"/>
              <a:t>Kuantitatif</a:t>
            </a:r>
            <a:endParaRPr lang="en-US" sz="3200" dirty="0"/>
          </a:p>
        </p:txBody>
      </p:sp>
      <p:sp>
        <p:nvSpPr>
          <p:cNvPr id="23" name="Title 1"/>
          <p:cNvSpPr txBox="1">
            <a:spLocks/>
          </p:cNvSpPr>
          <p:nvPr/>
        </p:nvSpPr>
        <p:spPr>
          <a:xfrm>
            <a:off x="2808516" y="3791869"/>
            <a:ext cx="5029200" cy="496031"/>
          </a:xfrm>
          <a:prstGeom prst="rect">
            <a:avLst/>
          </a:prstGeom>
          <a:solidFill>
            <a:srgbClr val="FFC000"/>
          </a:solidFill>
        </p:spPr>
        <p:txBody>
          <a:bodyPr vert="horz" rtlCol="0" anchor="ctr">
            <a:normAutofit fontScale="92500" lnSpcReduction="2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3200" dirty="0" smtClean="0"/>
              <a:t>2. </a:t>
            </a:r>
            <a:r>
              <a:rPr lang="en-US" sz="3200" dirty="0" err="1" smtClean="0"/>
              <a:t>Penelitian</a:t>
            </a:r>
            <a:r>
              <a:rPr lang="en-US" sz="3200" dirty="0" smtClean="0"/>
              <a:t> </a:t>
            </a:r>
            <a:r>
              <a:rPr lang="en-US" sz="3200" dirty="0" err="1" smtClean="0"/>
              <a:t>Kualitatif</a:t>
            </a:r>
            <a:endParaRPr lang="en-US" sz="3200" dirty="0"/>
          </a:p>
        </p:txBody>
      </p:sp>
      <p:sp>
        <p:nvSpPr>
          <p:cNvPr id="30" name="Title 1"/>
          <p:cNvSpPr txBox="1">
            <a:spLocks/>
          </p:cNvSpPr>
          <p:nvPr/>
        </p:nvSpPr>
        <p:spPr>
          <a:xfrm>
            <a:off x="2808516" y="4395702"/>
            <a:ext cx="5029200" cy="508144"/>
          </a:xfrm>
          <a:prstGeom prst="rect">
            <a:avLst/>
          </a:prstGeom>
          <a:solidFill>
            <a:srgbClr val="FFC000"/>
          </a:solidFill>
        </p:spPr>
        <p:txBody>
          <a:bodyPr vert="horz" rtlCol="0" anchor="ctr">
            <a:normAutofit fontScale="92500" lnSpcReduction="1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3200" dirty="0" smtClean="0"/>
              <a:t>3. </a:t>
            </a:r>
            <a:r>
              <a:rPr lang="en-US" sz="3200" dirty="0" err="1" smtClean="0"/>
              <a:t>Penelitian</a:t>
            </a:r>
            <a:r>
              <a:rPr lang="en-US" sz="3200" dirty="0" smtClean="0"/>
              <a:t> Survey</a:t>
            </a:r>
            <a:endParaRPr lang="en-US" sz="3200" dirty="0"/>
          </a:p>
        </p:txBody>
      </p:sp>
      <p:sp>
        <p:nvSpPr>
          <p:cNvPr id="31" name="Title 1"/>
          <p:cNvSpPr txBox="1">
            <a:spLocks/>
          </p:cNvSpPr>
          <p:nvPr/>
        </p:nvSpPr>
        <p:spPr>
          <a:xfrm>
            <a:off x="2786062" y="4987811"/>
            <a:ext cx="5029200" cy="431290"/>
          </a:xfrm>
          <a:prstGeom prst="rect">
            <a:avLst/>
          </a:prstGeom>
          <a:solidFill>
            <a:srgbClr val="FFC000"/>
          </a:solidFill>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2800" dirty="0" smtClean="0"/>
              <a:t>4. </a:t>
            </a:r>
            <a:r>
              <a:rPr lang="en-US" sz="2800" dirty="0" err="1" smtClean="0"/>
              <a:t>Penelitian</a:t>
            </a:r>
            <a:r>
              <a:rPr lang="en-US" sz="2800" dirty="0" smtClean="0"/>
              <a:t> </a:t>
            </a:r>
            <a:r>
              <a:rPr lang="en-US" sz="2800" dirty="0" err="1" smtClean="0"/>
              <a:t>Sejarah</a:t>
            </a:r>
            <a:endParaRPr lang="en-US" sz="2800" dirty="0"/>
          </a:p>
        </p:txBody>
      </p:sp>
      <p:sp>
        <p:nvSpPr>
          <p:cNvPr id="32" name="Title 1"/>
          <p:cNvSpPr txBox="1">
            <a:spLocks/>
          </p:cNvSpPr>
          <p:nvPr/>
        </p:nvSpPr>
        <p:spPr>
          <a:xfrm>
            <a:off x="2808516" y="5588823"/>
            <a:ext cx="5029200" cy="431290"/>
          </a:xfrm>
          <a:prstGeom prst="rect">
            <a:avLst/>
          </a:prstGeom>
          <a:solidFill>
            <a:srgbClr val="FFC000"/>
          </a:solidFill>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2800" dirty="0" smtClean="0"/>
              <a:t>5. </a:t>
            </a:r>
            <a:r>
              <a:rPr lang="en-US" sz="2800" dirty="0" err="1" smtClean="0"/>
              <a:t>Penelitian</a:t>
            </a:r>
            <a:r>
              <a:rPr lang="en-US" sz="2800" dirty="0" smtClean="0"/>
              <a:t> </a:t>
            </a:r>
            <a:r>
              <a:rPr lang="en-US" sz="2800" dirty="0" err="1" smtClean="0"/>
              <a:t>Evaluatif</a:t>
            </a:r>
            <a:endParaRPr lang="en-US" sz="2800" dirty="0"/>
          </a:p>
        </p:txBody>
      </p:sp>
    </p:spTree>
    <p:extLst>
      <p:ext uri="{BB962C8B-B14F-4D97-AF65-F5344CB8AC3E}">
        <p14:creationId xmlns:p14="http://schemas.microsoft.com/office/powerpoint/2010/main" val="9925043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979</TotalTime>
  <Words>1286</Words>
  <Application>Microsoft Office PowerPoint</Application>
  <PresentationFormat>On-screen Show (4:3)</PresentationFormat>
  <Paragraphs>155</Paragraphs>
  <Slides>32</Slides>
  <Notes>0</Notes>
  <HiddenSlides>0</HiddenSlides>
  <MMClips>5</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Concourse</vt:lpstr>
      <vt:lpstr>PERTEMUAN KE-3 </vt:lpstr>
      <vt:lpstr>PowerPoint Presentation</vt:lpstr>
      <vt:lpstr>PowerPoint Presentation</vt:lpstr>
      <vt:lpstr>PowerPoint Presentation</vt:lpstr>
      <vt:lpstr>PowerPoint Presentation</vt:lpstr>
      <vt:lpstr>Jika ditinjau dari sudut pandang tujuan penelitian dilaksanakan, maka dapat digolongkan menjadi 3 bentuk, yakni: </vt:lpstr>
      <vt:lpstr>Menurut Proses</vt:lpstr>
      <vt:lpstr>Menurut Proses</vt:lpstr>
      <vt:lpstr>Menurut Pemakaian</vt:lpstr>
      <vt:lpstr>PowerPoint Presentation</vt:lpstr>
      <vt:lpstr>PowerPoint Presentation</vt:lpstr>
      <vt:lpstr>ILMIAH ITU YANG BAGAIMANA YA.....</vt:lpstr>
      <vt:lpstr>Memilih Topik</vt:lpstr>
      <vt:lpstr>Latar Belakang Masalah</vt:lpstr>
      <vt:lpstr>Identifikasi Masalah</vt:lpstr>
      <vt:lpstr>Batasan Masalah</vt:lpstr>
      <vt:lpstr>Rumusan Masalah</vt:lpstr>
      <vt:lpstr>Continue…..</vt:lpstr>
      <vt:lpstr>Kriteria-kriteria </vt:lpstr>
      <vt:lpstr>Tujuan Penelitian</vt:lpstr>
      <vt:lpstr>Manfaat Penelitian</vt:lpstr>
      <vt:lpstr>Landasan Teori</vt:lpstr>
      <vt:lpstr>PowerPoint Presentation</vt:lpstr>
      <vt:lpstr>Hipotesis</vt:lpstr>
      <vt:lpstr>Kerangka Pikir</vt:lpstr>
      <vt:lpstr>Continue…</vt:lpstr>
      <vt:lpstr>Tugas Individu</vt:lpstr>
      <vt:lpstr>PowerPoint Presentation</vt:lpstr>
      <vt:lpstr>CONTOH MENCARI JURNAL</vt:lpstr>
      <vt:lpstr>JURNAL PENELITIAN SMART COMP</vt:lpstr>
      <vt:lpstr>Belajar membaca abstrak dari sebuah jurnal</vt:lpstr>
      <vt:lpstr>Referensi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Bab III</dc:title>
  <dc:creator>Ginanjar</dc:creator>
  <cp:lastModifiedBy>User</cp:lastModifiedBy>
  <cp:revision>97</cp:revision>
  <dcterms:created xsi:type="dcterms:W3CDTF">2011-11-17T13:31:21Z</dcterms:created>
  <dcterms:modified xsi:type="dcterms:W3CDTF">2020-09-28T03:29:00Z</dcterms:modified>
</cp:coreProperties>
</file>