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76" r:id="rId5"/>
    <p:sldId id="259" r:id="rId6"/>
    <p:sldId id="261" r:id="rId7"/>
    <p:sldId id="277" r:id="rId8"/>
    <p:sldId id="262" r:id="rId9"/>
    <p:sldId id="263" r:id="rId10"/>
    <p:sldId id="265" r:id="rId11"/>
    <p:sldId id="266" r:id="rId12"/>
    <p:sldId id="267" r:id="rId13"/>
    <p:sldId id="280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9" r:id="rId23"/>
    <p:sldId id="25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3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F20C6C-F7E0-489C-B9B9-37F2B5111BA0}" type="doc">
      <dgm:prSet loTypeId="urn:microsoft.com/office/officeart/2005/8/layout/bProcess3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D406682E-AD23-4AAD-9D35-32F89C6A4B39}">
      <dgm:prSet phldrT="[Text]"/>
      <dgm:spPr/>
      <dgm:t>
        <a:bodyPr/>
        <a:lstStyle/>
        <a:p>
          <a:pPr algn="ctr"/>
          <a:r>
            <a:rPr lang="en-US" b="1"/>
            <a:t>Analisis Eksplorasi Data</a:t>
          </a:r>
        </a:p>
      </dgm:t>
    </dgm:pt>
    <dgm:pt modelId="{B2DF716D-ECF1-4904-B9E6-69552D23E247}" type="parTrans" cxnId="{C8534D4D-DFC9-4B4C-8297-C81A95A0B4F5}">
      <dgm:prSet/>
      <dgm:spPr/>
      <dgm:t>
        <a:bodyPr/>
        <a:lstStyle/>
        <a:p>
          <a:pPr algn="ctr"/>
          <a:endParaRPr lang="en-US"/>
        </a:p>
      </dgm:t>
    </dgm:pt>
    <dgm:pt modelId="{A594A77A-108E-4530-A49E-BA5777041EAE}" type="sibTrans" cxnId="{C8534D4D-DFC9-4B4C-8297-C81A95A0B4F5}">
      <dgm:prSet/>
      <dgm:spPr>
        <a:ln w="53975" cap="rnd">
          <a:solidFill>
            <a:schemeClr val="accent1"/>
          </a:solidFill>
        </a:ln>
      </dgm:spPr>
      <dgm:t>
        <a:bodyPr/>
        <a:lstStyle/>
        <a:p>
          <a:pPr algn="ctr"/>
          <a:endParaRPr lang="en-US"/>
        </a:p>
      </dgm:t>
    </dgm:pt>
    <dgm:pt modelId="{152510C5-2D59-4031-977D-589CAA4B64F3}">
      <dgm:prSet phldrT="[Text]"/>
      <dgm:spPr/>
      <dgm:t>
        <a:bodyPr/>
        <a:lstStyle/>
        <a:p>
          <a:pPr algn="ctr"/>
          <a:r>
            <a:rPr lang="en-US" b="1" dirty="0"/>
            <a:t>Pemodelan Regresi dan Machine Learning</a:t>
          </a:r>
        </a:p>
      </dgm:t>
    </dgm:pt>
    <dgm:pt modelId="{648E5B6E-A946-4D77-91CD-85E22958E80E}" type="parTrans" cxnId="{8B5F2187-C08E-4145-9B01-AE358DF004E6}">
      <dgm:prSet/>
      <dgm:spPr/>
      <dgm:t>
        <a:bodyPr/>
        <a:lstStyle/>
        <a:p>
          <a:pPr algn="ctr"/>
          <a:endParaRPr lang="en-US"/>
        </a:p>
      </dgm:t>
    </dgm:pt>
    <dgm:pt modelId="{679BDA64-30CC-4722-BF27-ACCCE59D1DF4}" type="sibTrans" cxnId="{8B5F2187-C08E-4145-9B01-AE358DF004E6}">
      <dgm:prSet/>
      <dgm:spPr>
        <a:ln w="53975" cap="rnd">
          <a:solidFill>
            <a:schemeClr val="accent1"/>
          </a:solidFill>
        </a:ln>
      </dgm:spPr>
      <dgm:t>
        <a:bodyPr/>
        <a:lstStyle/>
        <a:p>
          <a:pPr algn="ctr"/>
          <a:endParaRPr lang="en-US"/>
        </a:p>
      </dgm:t>
    </dgm:pt>
    <dgm:pt modelId="{D0E3EFA1-AA5B-4C74-987E-5D49968C2171}">
      <dgm:prSet phldrT="[Text]"/>
      <dgm:spPr/>
      <dgm:t>
        <a:bodyPr/>
        <a:lstStyle/>
        <a:p>
          <a:pPr algn="ctr"/>
          <a:r>
            <a:rPr lang="en-US" b="1"/>
            <a:t>Pengujian Heterogenitas Spasial</a:t>
          </a:r>
        </a:p>
      </dgm:t>
    </dgm:pt>
    <dgm:pt modelId="{EC6AAC06-F8B7-4D49-B871-0BFF9EBD8F14}" type="parTrans" cxnId="{762EDB5D-5C03-4C18-ABAE-1A2CFF27D91A}">
      <dgm:prSet/>
      <dgm:spPr/>
      <dgm:t>
        <a:bodyPr/>
        <a:lstStyle/>
        <a:p>
          <a:pPr algn="ctr"/>
          <a:endParaRPr lang="en-US"/>
        </a:p>
      </dgm:t>
    </dgm:pt>
    <dgm:pt modelId="{6BCA2811-474A-4D35-8412-1E9D5FB88DAF}" type="sibTrans" cxnId="{762EDB5D-5C03-4C18-ABAE-1A2CFF27D91A}">
      <dgm:prSet/>
      <dgm:spPr>
        <a:ln w="53975" cap="rnd">
          <a:solidFill>
            <a:schemeClr val="accent1"/>
          </a:solidFill>
        </a:ln>
      </dgm:spPr>
      <dgm:t>
        <a:bodyPr/>
        <a:lstStyle/>
        <a:p>
          <a:pPr algn="ctr"/>
          <a:endParaRPr lang="en-US"/>
        </a:p>
      </dgm:t>
    </dgm:pt>
    <dgm:pt modelId="{FD6E627D-2509-4B2A-97D7-865FE73E0023}">
      <dgm:prSet phldrT="[Text]"/>
      <dgm:spPr/>
      <dgm:t>
        <a:bodyPr/>
        <a:lstStyle/>
        <a:p>
          <a:pPr algn="ctr"/>
          <a:r>
            <a:rPr lang="en-US" b="1"/>
            <a:t>Pemodelan Regresi dan Machine Learning dengan Efek Spasial dan Temporal</a:t>
          </a:r>
        </a:p>
      </dgm:t>
    </dgm:pt>
    <dgm:pt modelId="{EC6D2BED-C08A-48FD-9985-26E721256B98}" type="parTrans" cxnId="{CEDD2079-8656-460D-BC8A-E20ABF603E0C}">
      <dgm:prSet/>
      <dgm:spPr/>
      <dgm:t>
        <a:bodyPr/>
        <a:lstStyle/>
        <a:p>
          <a:pPr algn="ctr"/>
          <a:endParaRPr lang="en-US"/>
        </a:p>
      </dgm:t>
    </dgm:pt>
    <dgm:pt modelId="{1D9618B4-913A-428F-BE33-5C841C7A416D}" type="sibTrans" cxnId="{CEDD2079-8656-460D-BC8A-E20ABF603E0C}">
      <dgm:prSet/>
      <dgm:spPr>
        <a:ln w="53975" cap="rnd">
          <a:solidFill>
            <a:schemeClr val="accent1"/>
          </a:solidFill>
        </a:ln>
      </dgm:spPr>
      <dgm:t>
        <a:bodyPr/>
        <a:lstStyle/>
        <a:p>
          <a:pPr algn="ctr"/>
          <a:endParaRPr lang="en-US"/>
        </a:p>
      </dgm:t>
    </dgm:pt>
    <dgm:pt modelId="{96A28D0C-C1EA-4072-801B-82B6648E1D25}">
      <dgm:prSet phldrT="[Text]"/>
      <dgm:spPr/>
      <dgm:t>
        <a:bodyPr/>
        <a:lstStyle/>
        <a:p>
          <a:pPr algn="ctr"/>
          <a:r>
            <a:rPr lang="en-US" b="1" dirty="0" err="1"/>
            <a:t>Perbandingan</a:t>
          </a:r>
          <a:r>
            <a:rPr lang="en-US" b="1" dirty="0"/>
            <a:t> dan </a:t>
          </a:r>
          <a:r>
            <a:rPr lang="en-US" b="1" dirty="0" err="1"/>
            <a:t>Pemilihan</a:t>
          </a:r>
          <a:r>
            <a:rPr lang="en-US" b="1" dirty="0"/>
            <a:t> Model</a:t>
          </a:r>
        </a:p>
      </dgm:t>
    </dgm:pt>
    <dgm:pt modelId="{ED949213-6011-4D40-AB39-2B5D24E709F2}" type="parTrans" cxnId="{74F6A4C0-BFEE-4EF4-BB44-67565EA43A57}">
      <dgm:prSet/>
      <dgm:spPr/>
      <dgm:t>
        <a:bodyPr/>
        <a:lstStyle/>
        <a:p>
          <a:pPr algn="ctr"/>
          <a:endParaRPr lang="en-US"/>
        </a:p>
      </dgm:t>
    </dgm:pt>
    <dgm:pt modelId="{423E5A09-5FE4-455D-B093-C8D402B1FBBE}" type="sibTrans" cxnId="{74F6A4C0-BFEE-4EF4-BB44-67565EA43A57}">
      <dgm:prSet/>
      <dgm:spPr>
        <a:ln w="53975" cap="rnd">
          <a:solidFill>
            <a:schemeClr val="accent1"/>
          </a:solidFill>
        </a:ln>
      </dgm:spPr>
      <dgm:t>
        <a:bodyPr/>
        <a:lstStyle/>
        <a:p>
          <a:pPr algn="ctr"/>
          <a:endParaRPr lang="en-US"/>
        </a:p>
      </dgm:t>
    </dgm:pt>
    <dgm:pt modelId="{B4D678C1-31FE-4622-885C-8594698E49FE}">
      <dgm:prSet phldrT="[Text]"/>
      <dgm:spPr/>
      <dgm:t>
        <a:bodyPr/>
        <a:lstStyle/>
        <a:p>
          <a:pPr algn="ctr"/>
          <a:r>
            <a:rPr lang="en-US" b="1" dirty="0"/>
            <a:t>Interpretasi Faktor Tingkat </a:t>
          </a:r>
          <a:r>
            <a:rPr lang="en-US" b="1" dirty="0" err="1"/>
            <a:t>pengangguran</a:t>
          </a:r>
          <a:r>
            <a:rPr lang="en-US" b="1" dirty="0"/>
            <a:t> </a:t>
          </a:r>
          <a:r>
            <a:rPr lang="en-US" b="1" dirty="0" err="1"/>
            <a:t>terbuka</a:t>
          </a:r>
          <a:endParaRPr lang="en-US" b="1" dirty="0"/>
        </a:p>
      </dgm:t>
    </dgm:pt>
    <dgm:pt modelId="{04489876-FB47-4DFA-80E9-0B500E9A51BF}" type="parTrans" cxnId="{BD01762C-5EB4-4B14-9B46-E06324569175}">
      <dgm:prSet/>
      <dgm:spPr/>
      <dgm:t>
        <a:bodyPr/>
        <a:lstStyle/>
        <a:p>
          <a:endParaRPr lang="en-US"/>
        </a:p>
      </dgm:t>
    </dgm:pt>
    <dgm:pt modelId="{1BE86F0E-E2B6-4D30-A325-2B703F906BE4}" type="sibTrans" cxnId="{BD01762C-5EB4-4B14-9B46-E06324569175}">
      <dgm:prSet/>
      <dgm:spPr>
        <a:ln w="53975" cap="rnd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FC926B39-8ADF-47C4-84C5-AA17C5E3C333}">
      <dgm:prSet phldrT="[Text]"/>
      <dgm:spPr/>
      <dgm:t>
        <a:bodyPr/>
        <a:lstStyle/>
        <a:p>
          <a:pPr algn="ctr"/>
          <a:r>
            <a:rPr lang="en-US" b="1" dirty="0"/>
            <a:t>Kesimpulan dan Saran</a:t>
          </a:r>
        </a:p>
      </dgm:t>
    </dgm:pt>
    <dgm:pt modelId="{2C405761-26F8-41EA-B900-A11038B439D9}" type="parTrans" cxnId="{B4817659-D91F-4BB3-A256-F9B6F132C11F}">
      <dgm:prSet/>
      <dgm:spPr/>
      <dgm:t>
        <a:bodyPr/>
        <a:lstStyle/>
        <a:p>
          <a:endParaRPr lang="en-US"/>
        </a:p>
      </dgm:t>
    </dgm:pt>
    <dgm:pt modelId="{E6949D8B-67E4-417A-B8FE-345C888452C1}" type="sibTrans" cxnId="{B4817659-D91F-4BB3-A256-F9B6F132C11F}">
      <dgm:prSet/>
      <dgm:spPr/>
      <dgm:t>
        <a:bodyPr/>
        <a:lstStyle/>
        <a:p>
          <a:endParaRPr lang="en-US"/>
        </a:p>
      </dgm:t>
    </dgm:pt>
    <dgm:pt modelId="{DEFF4914-4FF2-42F6-9F9A-D3DBD5CAB94C}" type="pres">
      <dgm:prSet presAssocID="{34F20C6C-F7E0-489C-B9B9-37F2B5111BA0}" presName="Name0" presStyleCnt="0">
        <dgm:presLayoutVars>
          <dgm:dir/>
          <dgm:resizeHandles val="exact"/>
        </dgm:presLayoutVars>
      </dgm:prSet>
      <dgm:spPr/>
    </dgm:pt>
    <dgm:pt modelId="{6EBEA307-73B2-42AF-A8EA-5F8BC72E4A2D}" type="pres">
      <dgm:prSet presAssocID="{D406682E-AD23-4AAD-9D35-32F89C6A4B39}" presName="node" presStyleLbl="node1" presStyleIdx="0" presStyleCnt="7">
        <dgm:presLayoutVars>
          <dgm:bulletEnabled val="1"/>
        </dgm:presLayoutVars>
      </dgm:prSet>
      <dgm:spPr/>
    </dgm:pt>
    <dgm:pt modelId="{AC7CC102-E72A-496F-AD51-899777C3DEE4}" type="pres">
      <dgm:prSet presAssocID="{A594A77A-108E-4530-A49E-BA5777041EAE}" presName="sibTrans" presStyleLbl="sibTrans1D1" presStyleIdx="0" presStyleCnt="6"/>
      <dgm:spPr/>
    </dgm:pt>
    <dgm:pt modelId="{8B275BC7-690A-485C-ABDF-47CF96D589DA}" type="pres">
      <dgm:prSet presAssocID="{A594A77A-108E-4530-A49E-BA5777041EAE}" presName="connectorText" presStyleLbl="sibTrans1D1" presStyleIdx="0" presStyleCnt="6"/>
      <dgm:spPr/>
    </dgm:pt>
    <dgm:pt modelId="{E024F3C6-B882-4E40-860C-38D13F1E8920}" type="pres">
      <dgm:prSet presAssocID="{152510C5-2D59-4031-977D-589CAA4B64F3}" presName="node" presStyleLbl="node1" presStyleIdx="1" presStyleCnt="7">
        <dgm:presLayoutVars>
          <dgm:bulletEnabled val="1"/>
        </dgm:presLayoutVars>
      </dgm:prSet>
      <dgm:spPr/>
    </dgm:pt>
    <dgm:pt modelId="{2D5EAB1D-7161-44E5-8967-3D91B07CA75B}" type="pres">
      <dgm:prSet presAssocID="{679BDA64-30CC-4722-BF27-ACCCE59D1DF4}" presName="sibTrans" presStyleLbl="sibTrans1D1" presStyleIdx="1" presStyleCnt="6"/>
      <dgm:spPr/>
    </dgm:pt>
    <dgm:pt modelId="{EAEE6494-27C0-4933-AA1D-A156D0E75E5A}" type="pres">
      <dgm:prSet presAssocID="{679BDA64-30CC-4722-BF27-ACCCE59D1DF4}" presName="connectorText" presStyleLbl="sibTrans1D1" presStyleIdx="1" presStyleCnt="6"/>
      <dgm:spPr/>
    </dgm:pt>
    <dgm:pt modelId="{E3F645CE-F042-42B3-9247-7470B08095FF}" type="pres">
      <dgm:prSet presAssocID="{D0E3EFA1-AA5B-4C74-987E-5D49968C2171}" presName="node" presStyleLbl="node1" presStyleIdx="2" presStyleCnt="7">
        <dgm:presLayoutVars>
          <dgm:bulletEnabled val="1"/>
        </dgm:presLayoutVars>
      </dgm:prSet>
      <dgm:spPr/>
    </dgm:pt>
    <dgm:pt modelId="{960CBDC3-66E6-4E99-A774-0565344F16FC}" type="pres">
      <dgm:prSet presAssocID="{6BCA2811-474A-4D35-8412-1E9D5FB88DAF}" presName="sibTrans" presStyleLbl="sibTrans1D1" presStyleIdx="2" presStyleCnt="6"/>
      <dgm:spPr/>
    </dgm:pt>
    <dgm:pt modelId="{5A612E93-E663-43A5-8401-0692228CE15B}" type="pres">
      <dgm:prSet presAssocID="{6BCA2811-474A-4D35-8412-1E9D5FB88DAF}" presName="connectorText" presStyleLbl="sibTrans1D1" presStyleIdx="2" presStyleCnt="6"/>
      <dgm:spPr/>
    </dgm:pt>
    <dgm:pt modelId="{751CF64C-48AD-4CFB-83A2-F90B8E099B42}" type="pres">
      <dgm:prSet presAssocID="{FD6E627D-2509-4B2A-97D7-865FE73E0023}" presName="node" presStyleLbl="node1" presStyleIdx="3" presStyleCnt="7">
        <dgm:presLayoutVars>
          <dgm:bulletEnabled val="1"/>
        </dgm:presLayoutVars>
      </dgm:prSet>
      <dgm:spPr/>
    </dgm:pt>
    <dgm:pt modelId="{7069A48A-3EEC-4C9B-BC75-5636A1811BFB}" type="pres">
      <dgm:prSet presAssocID="{1D9618B4-913A-428F-BE33-5C841C7A416D}" presName="sibTrans" presStyleLbl="sibTrans1D1" presStyleIdx="3" presStyleCnt="6"/>
      <dgm:spPr/>
    </dgm:pt>
    <dgm:pt modelId="{A40F566B-133E-4773-9F80-978DF574A722}" type="pres">
      <dgm:prSet presAssocID="{1D9618B4-913A-428F-BE33-5C841C7A416D}" presName="connectorText" presStyleLbl="sibTrans1D1" presStyleIdx="3" presStyleCnt="6"/>
      <dgm:spPr/>
    </dgm:pt>
    <dgm:pt modelId="{12B874F7-6478-4C2F-9A9F-9A6152022A98}" type="pres">
      <dgm:prSet presAssocID="{96A28D0C-C1EA-4072-801B-82B6648E1D25}" presName="node" presStyleLbl="node1" presStyleIdx="4" presStyleCnt="7" custLinFactNeighborX="60076" custLinFactNeighborY="28145">
        <dgm:presLayoutVars>
          <dgm:bulletEnabled val="1"/>
        </dgm:presLayoutVars>
      </dgm:prSet>
      <dgm:spPr/>
    </dgm:pt>
    <dgm:pt modelId="{49B373A6-ECE1-49A7-8611-345E2F33870D}" type="pres">
      <dgm:prSet presAssocID="{423E5A09-5FE4-455D-B093-C8D402B1FBBE}" presName="sibTrans" presStyleLbl="sibTrans1D1" presStyleIdx="4" presStyleCnt="6"/>
      <dgm:spPr/>
    </dgm:pt>
    <dgm:pt modelId="{1E2F6419-3668-464D-8BFD-7D31E7D5AE66}" type="pres">
      <dgm:prSet presAssocID="{423E5A09-5FE4-455D-B093-C8D402B1FBBE}" presName="connectorText" presStyleLbl="sibTrans1D1" presStyleIdx="4" presStyleCnt="6"/>
      <dgm:spPr/>
    </dgm:pt>
    <dgm:pt modelId="{E132072B-702F-4375-AC94-6071D5961A37}" type="pres">
      <dgm:prSet presAssocID="{B4D678C1-31FE-4622-885C-8594698E49FE}" presName="node" presStyleLbl="node1" presStyleIdx="5" presStyleCnt="7" custLinFactNeighborX="60076" custLinFactNeighborY="28145">
        <dgm:presLayoutVars>
          <dgm:bulletEnabled val="1"/>
        </dgm:presLayoutVars>
      </dgm:prSet>
      <dgm:spPr/>
    </dgm:pt>
    <dgm:pt modelId="{C1D65134-DD0F-4008-AADA-E5865DBC6208}" type="pres">
      <dgm:prSet presAssocID="{1BE86F0E-E2B6-4D30-A325-2B703F906BE4}" presName="sibTrans" presStyleLbl="sibTrans1D1" presStyleIdx="5" presStyleCnt="6"/>
      <dgm:spPr/>
    </dgm:pt>
    <dgm:pt modelId="{F66D9129-C457-45BA-AA05-B17510338F4B}" type="pres">
      <dgm:prSet presAssocID="{1BE86F0E-E2B6-4D30-A325-2B703F906BE4}" presName="connectorText" presStyleLbl="sibTrans1D1" presStyleIdx="5" presStyleCnt="6"/>
      <dgm:spPr/>
    </dgm:pt>
    <dgm:pt modelId="{36588209-D210-4DBF-B905-B6863F5DC65E}" type="pres">
      <dgm:prSet presAssocID="{FC926B39-8ADF-47C4-84C5-AA17C5E3C333}" presName="node" presStyleLbl="node1" presStyleIdx="6" presStyleCnt="7" custLinFactNeighborX="60076" custLinFactNeighborY="28145">
        <dgm:presLayoutVars>
          <dgm:bulletEnabled val="1"/>
        </dgm:presLayoutVars>
      </dgm:prSet>
      <dgm:spPr/>
    </dgm:pt>
  </dgm:ptLst>
  <dgm:cxnLst>
    <dgm:cxn modelId="{C089ED12-9EB4-49A2-BB78-BA36740DE965}" type="presOf" srcId="{423E5A09-5FE4-455D-B093-C8D402B1FBBE}" destId="{49B373A6-ECE1-49A7-8611-345E2F33870D}" srcOrd="0" destOrd="0" presId="urn:microsoft.com/office/officeart/2005/8/layout/bProcess3"/>
    <dgm:cxn modelId="{261E0313-37B5-4F34-BA9E-B217ED1D533C}" type="presOf" srcId="{679BDA64-30CC-4722-BF27-ACCCE59D1DF4}" destId="{2D5EAB1D-7161-44E5-8967-3D91B07CA75B}" srcOrd="0" destOrd="0" presId="urn:microsoft.com/office/officeart/2005/8/layout/bProcess3"/>
    <dgm:cxn modelId="{1BE3BE27-4A5E-4062-86F6-8A5C4657F73B}" type="presOf" srcId="{1BE86F0E-E2B6-4D30-A325-2B703F906BE4}" destId="{F66D9129-C457-45BA-AA05-B17510338F4B}" srcOrd="1" destOrd="0" presId="urn:microsoft.com/office/officeart/2005/8/layout/bProcess3"/>
    <dgm:cxn modelId="{BD01762C-5EB4-4B14-9B46-E06324569175}" srcId="{34F20C6C-F7E0-489C-B9B9-37F2B5111BA0}" destId="{B4D678C1-31FE-4622-885C-8594698E49FE}" srcOrd="5" destOrd="0" parTransId="{04489876-FB47-4DFA-80E9-0B500E9A51BF}" sibTransId="{1BE86F0E-E2B6-4D30-A325-2B703F906BE4}"/>
    <dgm:cxn modelId="{A06DAF2D-F0C9-4AE3-9BFA-8CA117E9C599}" type="presOf" srcId="{D0E3EFA1-AA5B-4C74-987E-5D49968C2171}" destId="{E3F645CE-F042-42B3-9247-7470B08095FF}" srcOrd="0" destOrd="0" presId="urn:microsoft.com/office/officeart/2005/8/layout/bProcess3"/>
    <dgm:cxn modelId="{D72B3D3D-41B5-4CFC-B184-D263BD9ECEC8}" type="presOf" srcId="{A594A77A-108E-4530-A49E-BA5777041EAE}" destId="{AC7CC102-E72A-496F-AD51-899777C3DEE4}" srcOrd="0" destOrd="0" presId="urn:microsoft.com/office/officeart/2005/8/layout/bProcess3"/>
    <dgm:cxn modelId="{762EDB5D-5C03-4C18-ABAE-1A2CFF27D91A}" srcId="{34F20C6C-F7E0-489C-B9B9-37F2B5111BA0}" destId="{D0E3EFA1-AA5B-4C74-987E-5D49968C2171}" srcOrd="2" destOrd="0" parTransId="{EC6AAC06-F8B7-4D49-B871-0BFF9EBD8F14}" sibTransId="{6BCA2811-474A-4D35-8412-1E9D5FB88DAF}"/>
    <dgm:cxn modelId="{DF237662-7A67-478E-B5A7-80406428CF8F}" type="presOf" srcId="{423E5A09-5FE4-455D-B093-C8D402B1FBBE}" destId="{1E2F6419-3668-464D-8BFD-7D31E7D5AE66}" srcOrd="1" destOrd="0" presId="urn:microsoft.com/office/officeart/2005/8/layout/bProcess3"/>
    <dgm:cxn modelId="{3B7C7569-936B-4857-8BA3-982F5D46D9C7}" type="presOf" srcId="{1BE86F0E-E2B6-4D30-A325-2B703F906BE4}" destId="{C1D65134-DD0F-4008-AADA-E5865DBC6208}" srcOrd="0" destOrd="0" presId="urn:microsoft.com/office/officeart/2005/8/layout/bProcess3"/>
    <dgm:cxn modelId="{C8534D4D-DFC9-4B4C-8297-C81A95A0B4F5}" srcId="{34F20C6C-F7E0-489C-B9B9-37F2B5111BA0}" destId="{D406682E-AD23-4AAD-9D35-32F89C6A4B39}" srcOrd="0" destOrd="0" parTransId="{B2DF716D-ECF1-4904-B9E6-69552D23E247}" sibTransId="{A594A77A-108E-4530-A49E-BA5777041EAE}"/>
    <dgm:cxn modelId="{7C0DBF51-6DB2-4304-BA6D-EF20DB7A98A1}" type="presOf" srcId="{A594A77A-108E-4530-A49E-BA5777041EAE}" destId="{8B275BC7-690A-485C-ABDF-47CF96D589DA}" srcOrd="1" destOrd="0" presId="urn:microsoft.com/office/officeart/2005/8/layout/bProcess3"/>
    <dgm:cxn modelId="{1DC4CB53-D300-4648-882C-F2E869B89697}" type="presOf" srcId="{96A28D0C-C1EA-4072-801B-82B6648E1D25}" destId="{12B874F7-6478-4C2F-9A9F-9A6152022A98}" srcOrd="0" destOrd="0" presId="urn:microsoft.com/office/officeart/2005/8/layout/bProcess3"/>
    <dgm:cxn modelId="{FB769A78-CC94-4934-9185-ED724A0F3B9C}" type="presOf" srcId="{B4D678C1-31FE-4622-885C-8594698E49FE}" destId="{E132072B-702F-4375-AC94-6071D5961A37}" srcOrd="0" destOrd="0" presId="urn:microsoft.com/office/officeart/2005/8/layout/bProcess3"/>
    <dgm:cxn modelId="{CEDD2079-8656-460D-BC8A-E20ABF603E0C}" srcId="{34F20C6C-F7E0-489C-B9B9-37F2B5111BA0}" destId="{FD6E627D-2509-4B2A-97D7-865FE73E0023}" srcOrd="3" destOrd="0" parTransId="{EC6D2BED-C08A-48FD-9985-26E721256B98}" sibTransId="{1D9618B4-913A-428F-BE33-5C841C7A416D}"/>
    <dgm:cxn modelId="{B4817659-D91F-4BB3-A256-F9B6F132C11F}" srcId="{34F20C6C-F7E0-489C-B9B9-37F2B5111BA0}" destId="{FC926B39-8ADF-47C4-84C5-AA17C5E3C333}" srcOrd="6" destOrd="0" parTransId="{2C405761-26F8-41EA-B900-A11038B439D9}" sibTransId="{E6949D8B-67E4-417A-B8FE-345C888452C1}"/>
    <dgm:cxn modelId="{F91B727F-88C5-4171-A4E2-2CA802F824A5}" type="presOf" srcId="{34F20C6C-F7E0-489C-B9B9-37F2B5111BA0}" destId="{DEFF4914-4FF2-42F6-9F9A-D3DBD5CAB94C}" srcOrd="0" destOrd="0" presId="urn:microsoft.com/office/officeart/2005/8/layout/bProcess3"/>
    <dgm:cxn modelId="{8B5F2187-C08E-4145-9B01-AE358DF004E6}" srcId="{34F20C6C-F7E0-489C-B9B9-37F2B5111BA0}" destId="{152510C5-2D59-4031-977D-589CAA4B64F3}" srcOrd="1" destOrd="0" parTransId="{648E5B6E-A946-4D77-91CD-85E22958E80E}" sibTransId="{679BDA64-30CC-4722-BF27-ACCCE59D1DF4}"/>
    <dgm:cxn modelId="{B88C6A8F-8C95-43E6-941D-79F477E58ADE}" type="presOf" srcId="{1D9618B4-913A-428F-BE33-5C841C7A416D}" destId="{A40F566B-133E-4773-9F80-978DF574A722}" srcOrd="1" destOrd="0" presId="urn:microsoft.com/office/officeart/2005/8/layout/bProcess3"/>
    <dgm:cxn modelId="{A0012B95-3EEF-4FC6-9E1A-66E7B1BFAE12}" type="presOf" srcId="{6BCA2811-474A-4D35-8412-1E9D5FB88DAF}" destId="{960CBDC3-66E6-4E99-A774-0565344F16FC}" srcOrd="0" destOrd="0" presId="urn:microsoft.com/office/officeart/2005/8/layout/bProcess3"/>
    <dgm:cxn modelId="{C89215A6-2FFE-49A2-9C9A-A4A84EE3F642}" type="presOf" srcId="{FD6E627D-2509-4B2A-97D7-865FE73E0023}" destId="{751CF64C-48AD-4CFB-83A2-F90B8E099B42}" srcOrd="0" destOrd="0" presId="urn:microsoft.com/office/officeart/2005/8/layout/bProcess3"/>
    <dgm:cxn modelId="{011ABABF-8E12-46B4-B58F-B9C364AF612A}" type="presOf" srcId="{D406682E-AD23-4AAD-9D35-32F89C6A4B39}" destId="{6EBEA307-73B2-42AF-A8EA-5F8BC72E4A2D}" srcOrd="0" destOrd="0" presId="urn:microsoft.com/office/officeart/2005/8/layout/bProcess3"/>
    <dgm:cxn modelId="{74F6A4C0-BFEE-4EF4-BB44-67565EA43A57}" srcId="{34F20C6C-F7E0-489C-B9B9-37F2B5111BA0}" destId="{96A28D0C-C1EA-4072-801B-82B6648E1D25}" srcOrd="4" destOrd="0" parTransId="{ED949213-6011-4D40-AB39-2B5D24E709F2}" sibTransId="{423E5A09-5FE4-455D-B093-C8D402B1FBBE}"/>
    <dgm:cxn modelId="{68AA5DD0-7AAD-43D0-8EED-B7C53541C614}" type="presOf" srcId="{1D9618B4-913A-428F-BE33-5C841C7A416D}" destId="{7069A48A-3EEC-4C9B-BC75-5636A1811BFB}" srcOrd="0" destOrd="0" presId="urn:microsoft.com/office/officeart/2005/8/layout/bProcess3"/>
    <dgm:cxn modelId="{788421D9-EF8E-4B5E-BCAD-A420B5E7E1B7}" type="presOf" srcId="{6BCA2811-474A-4D35-8412-1E9D5FB88DAF}" destId="{5A612E93-E663-43A5-8401-0692228CE15B}" srcOrd="1" destOrd="0" presId="urn:microsoft.com/office/officeart/2005/8/layout/bProcess3"/>
    <dgm:cxn modelId="{5B6C76DD-B3AF-4516-AFC1-06272282FDD8}" type="presOf" srcId="{FC926B39-8ADF-47C4-84C5-AA17C5E3C333}" destId="{36588209-D210-4DBF-B905-B6863F5DC65E}" srcOrd="0" destOrd="0" presId="urn:microsoft.com/office/officeart/2005/8/layout/bProcess3"/>
    <dgm:cxn modelId="{9C5DC1DE-B361-4EAE-A88A-F8EA88A09876}" type="presOf" srcId="{679BDA64-30CC-4722-BF27-ACCCE59D1DF4}" destId="{EAEE6494-27C0-4933-AA1D-A156D0E75E5A}" srcOrd="1" destOrd="0" presId="urn:microsoft.com/office/officeart/2005/8/layout/bProcess3"/>
    <dgm:cxn modelId="{7117BFF1-01B2-4744-8564-CA0865C01F1C}" type="presOf" srcId="{152510C5-2D59-4031-977D-589CAA4B64F3}" destId="{E024F3C6-B882-4E40-860C-38D13F1E8920}" srcOrd="0" destOrd="0" presId="urn:microsoft.com/office/officeart/2005/8/layout/bProcess3"/>
    <dgm:cxn modelId="{51F07B37-6796-4A41-84DC-9CB0C6023C47}" type="presParOf" srcId="{DEFF4914-4FF2-42F6-9F9A-D3DBD5CAB94C}" destId="{6EBEA307-73B2-42AF-A8EA-5F8BC72E4A2D}" srcOrd="0" destOrd="0" presId="urn:microsoft.com/office/officeart/2005/8/layout/bProcess3"/>
    <dgm:cxn modelId="{2EBAD415-5D7B-4FE7-A873-8519862F2D9D}" type="presParOf" srcId="{DEFF4914-4FF2-42F6-9F9A-D3DBD5CAB94C}" destId="{AC7CC102-E72A-496F-AD51-899777C3DEE4}" srcOrd="1" destOrd="0" presId="urn:microsoft.com/office/officeart/2005/8/layout/bProcess3"/>
    <dgm:cxn modelId="{F80567BF-C178-4A66-BECC-45090CFCE2B9}" type="presParOf" srcId="{AC7CC102-E72A-496F-AD51-899777C3DEE4}" destId="{8B275BC7-690A-485C-ABDF-47CF96D589DA}" srcOrd="0" destOrd="0" presId="urn:microsoft.com/office/officeart/2005/8/layout/bProcess3"/>
    <dgm:cxn modelId="{632A9A4F-FB03-45F2-9A5E-0F2FDEE7B2BF}" type="presParOf" srcId="{DEFF4914-4FF2-42F6-9F9A-D3DBD5CAB94C}" destId="{E024F3C6-B882-4E40-860C-38D13F1E8920}" srcOrd="2" destOrd="0" presId="urn:microsoft.com/office/officeart/2005/8/layout/bProcess3"/>
    <dgm:cxn modelId="{5A3ADF6E-1978-4B2D-BEF3-1DEAC4D6EFC7}" type="presParOf" srcId="{DEFF4914-4FF2-42F6-9F9A-D3DBD5CAB94C}" destId="{2D5EAB1D-7161-44E5-8967-3D91B07CA75B}" srcOrd="3" destOrd="0" presId="urn:microsoft.com/office/officeart/2005/8/layout/bProcess3"/>
    <dgm:cxn modelId="{A7360ADD-2CC9-404E-BA68-6B7BA2C4BD2A}" type="presParOf" srcId="{2D5EAB1D-7161-44E5-8967-3D91B07CA75B}" destId="{EAEE6494-27C0-4933-AA1D-A156D0E75E5A}" srcOrd="0" destOrd="0" presId="urn:microsoft.com/office/officeart/2005/8/layout/bProcess3"/>
    <dgm:cxn modelId="{086A4E22-75CC-4C1F-A582-C523879E3296}" type="presParOf" srcId="{DEFF4914-4FF2-42F6-9F9A-D3DBD5CAB94C}" destId="{E3F645CE-F042-42B3-9247-7470B08095FF}" srcOrd="4" destOrd="0" presId="urn:microsoft.com/office/officeart/2005/8/layout/bProcess3"/>
    <dgm:cxn modelId="{A15CC4A1-5B95-4C13-835E-E641383983AD}" type="presParOf" srcId="{DEFF4914-4FF2-42F6-9F9A-D3DBD5CAB94C}" destId="{960CBDC3-66E6-4E99-A774-0565344F16FC}" srcOrd="5" destOrd="0" presId="urn:microsoft.com/office/officeart/2005/8/layout/bProcess3"/>
    <dgm:cxn modelId="{8ED7D67E-B49D-4E13-A6E9-FE4C3D35A8B6}" type="presParOf" srcId="{960CBDC3-66E6-4E99-A774-0565344F16FC}" destId="{5A612E93-E663-43A5-8401-0692228CE15B}" srcOrd="0" destOrd="0" presId="urn:microsoft.com/office/officeart/2005/8/layout/bProcess3"/>
    <dgm:cxn modelId="{77535F83-ECBF-44B7-8010-CB1A40FAA6B8}" type="presParOf" srcId="{DEFF4914-4FF2-42F6-9F9A-D3DBD5CAB94C}" destId="{751CF64C-48AD-4CFB-83A2-F90B8E099B42}" srcOrd="6" destOrd="0" presId="urn:microsoft.com/office/officeart/2005/8/layout/bProcess3"/>
    <dgm:cxn modelId="{3BF01283-0ACC-47B9-BA8C-D95247591D7A}" type="presParOf" srcId="{DEFF4914-4FF2-42F6-9F9A-D3DBD5CAB94C}" destId="{7069A48A-3EEC-4C9B-BC75-5636A1811BFB}" srcOrd="7" destOrd="0" presId="urn:microsoft.com/office/officeart/2005/8/layout/bProcess3"/>
    <dgm:cxn modelId="{7538259B-0EAF-42F9-81D4-46A638F9B4EF}" type="presParOf" srcId="{7069A48A-3EEC-4C9B-BC75-5636A1811BFB}" destId="{A40F566B-133E-4773-9F80-978DF574A722}" srcOrd="0" destOrd="0" presId="urn:microsoft.com/office/officeart/2005/8/layout/bProcess3"/>
    <dgm:cxn modelId="{1F8E78B8-8A63-4E5F-B0B4-2E2963851114}" type="presParOf" srcId="{DEFF4914-4FF2-42F6-9F9A-D3DBD5CAB94C}" destId="{12B874F7-6478-4C2F-9A9F-9A6152022A98}" srcOrd="8" destOrd="0" presId="urn:microsoft.com/office/officeart/2005/8/layout/bProcess3"/>
    <dgm:cxn modelId="{7E8CE72B-50A2-4C05-8204-E4EB17F8DE75}" type="presParOf" srcId="{DEFF4914-4FF2-42F6-9F9A-D3DBD5CAB94C}" destId="{49B373A6-ECE1-49A7-8611-345E2F33870D}" srcOrd="9" destOrd="0" presId="urn:microsoft.com/office/officeart/2005/8/layout/bProcess3"/>
    <dgm:cxn modelId="{5463109C-AF3C-41B6-A939-C93D84031197}" type="presParOf" srcId="{49B373A6-ECE1-49A7-8611-345E2F33870D}" destId="{1E2F6419-3668-464D-8BFD-7D31E7D5AE66}" srcOrd="0" destOrd="0" presId="urn:microsoft.com/office/officeart/2005/8/layout/bProcess3"/>
    <dgm:cxn modelId="{85336BD4-BB3D-46CD-AACB-67B7F7610C0C}" type="presParOf" srcId="{DEFF4914-4FF2-42F6-9F9A-D3DBD5CAB94C}" destId="{E132072B-702F-4375-AC94-6071D5961A37}" srcOrd="10" destOrd="0" presId="urn:microsoft.com/office/officeart/2005/8/layout/bProcess3"/>
    <dgm:cxn modelId="{D8F0E535-8B0B-43C3-9228-75D817C94B99}" type="presParOf" srcId="{DEFF4914-4FF2-42F6-9F9A-D3DBD5CAB94C}" destId="{C1D65134-DD0F-4008-AADA-E5865DBC6208}" srcOrd="11" destOrd="0" presId="urn:microsoft.com/office/officeart/2005/8/layout/bProcess3"/>
    <dgm:cxn modelId="{708CEDDC-D56C-444D-95F8-0BEB1AC223ED}" type="presParOf" srcId="{C1D65134-DD0F-4008-AADA-E5865DBC6208}" destId="{F66D9129-C457-45BA-AA05-B17510338F4B}" srcOrd="0" destOrd="0" presId="urn:microsoft.com/office/officeart/2005/8/layout/bProcess3"/>
    <dgm:cxn modelId="{176FD027-4B7E-4302-A114-157CD5EC6221}" type="presParOf" srcId="{DEFF4914-4FF2-42F6-9F9A-D3DBD5CAB94C}" destId="{36588209-D210-4DBF-B905-B6863F5DC65E}" srcOrd="1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CC102-E72A-496F-AD51-899777C3DEE4}">
      <dsp:nvSpPr>
        <dsp:cNvPr id="0" name=""/>
        <dsp:cNvSpPr/>
      </dsp:nvSpPr>
      <dsp:spPr>
        <a:xfrm>
          <a:off x="2236239" y="1000817"/>
          <a:ext cx="4836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3669" y="45720"/>
              </a:lnTo>
            </a:path>
          </a:pathLst>
        </a:custGeom>
        <a:noFill/>
        <a:ln w="53975" cap="rnd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65217" y="1043965"/>
        <a:ext cx="25713" cy="5142"/>
      </dsp:txXfrm>
    </dsp:sp>
    <dsp:sp modelId="{6EBEA307-73B2-42AF-A8EA-5F8BC72E4A2D}">
      <dsp:nvSpPr>
        <dsp:cNvPr id="0" name=""/>
        <dsp:cNvSpPr/>
      </dsp:nvSpPr>
      <dsp:spPr>
        <a:xfrm>
          <a:off x="2087" y="375751"/>
          <a:ext cx="2235952" cy="1341571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Analisis Eksplorasi Data</a:t>
          </a:r>
        </a:p>
      </dsp:txBody>
      <dsp:txXfrm>
        <a:off x="2087" y="375751"/>
        <a:ext cx="2235952" cy="1341571"/>
      </dsp:txXfrm>
    </dsp:sp>
    <dsp:sp modelId="{2D5EAB1D-7161-44E5-8967-3D91B07CA75B}">
      <dsp:nvSpPr>
        <dsp:cNvPr id="0" name=""/>
        <dsp:cNvSpPr/>
      </dsp:nvSpPr>
      <dsp:spPr>
        <a:xfrm>
          <a:off x="4986460" y="1000817"/>
          <a:ext cx="4836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3669" y="45720"/>
              </a:lnTo>
            </a:path>
          </a:pathLst>
        </a:custGeom>
        <a:noFill/>
        <a:ln w="53975" cap="rnd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15438" y="1043965"/>
        <a:ext cx="25713" cy="5142"/>
      </dsp:txXfrm>
    </dsp:sp>
    <dsp:sp modelId="{E024F3C6-B882-4E40-860C-38D13F1E8920}">
      <dsp:nvSpPr>
        <dsp:cNvPr id="0" name=""/>
        <dsp:cNvSpPr/>
      </dsp:nvSpPr>
      <dsp:spPr>
        <a:xfrm>
          <a:off x="2752308" y="375751"/>
          <a:ext cx="2235952" cy="1341571"/>
        </a:xfrm>
        <a:prstGeom prst="rect">
          <a:avLst/>
        </a:prstGeom>
        <a:solidFill>
          <a:schemeClr val="accent1">
            <a:shade val="80000"/>
            <a:hueOff val="90933"/>
            <a:satOff val="-9482"/>
            <a:lumOff val="63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Pemodelan Regresi dan Machine Learning</a:t>
          </a:r>
        </a:p>
      </dsp:txBody>
      <dsp:txXfrm>
        <a:off x="2752308" y="375751"/>
        <a:ext cx="2235952" cy="1341571"/>
      </dsp:txXfrm>
    </dsp:sp>
    <dsp:sp modelId="{960CBDC3-66E6-4E99-A774-0565344F16FC}">
      <dsp:nvSpPr>
        <dsp:cNvPr id="0" name=""/>
        <dsp:cNvSpPr/>
      </dsp:nvSpPr>
      <dsp:spPr>
        <a:xfrm>
          <a:off x="7736682" y="1000817"/>
          <a:ext cx="4836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3669" y="45720"/>
              </a:lnTo>
            </a:path>
          </a:pathLst>
        </a:custGeom>
        <a:noFill/>
        <a:ln w="53975" cap="rnd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65660" y="1043965"/>
        <a:ext cx="25713" cy="5142"/>
      </dsp:txXfrm>
    </dsp:sp>
    <dsp:sp modelId="{E3F645CE-F042-42B3-9247-7470B08095FF}">
      <dsp:nvSpPr>
        <dsp:cNvPr id="0" name=""/>
        <dsp:cNvSpPr/>
      </dsp:nvSpPr>
      <dsp:spPr>
        <a:xfrm>
          <a:off x="5502530" y="375751"/>
          <a:ext cx="2235952" cy="1341571"/>
        </a:xfrm>
        <a:prstGeom prst="rect">
          <a:avLst/>
        </a:prstGeom>
        <a:solidFill>
          <a:schemeClr val="accent1">
            <a:shade val="80000"/>
            <a:hueOff val="181866"/>
            <a:satOff val="-18964"/>
            <a:lumOff val="127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Pengujian Heterogenitas Spasial</a:t>
          </a:r>
        </a:p>
      </dsp:txBody>
      <dsp:txXfrm>
        <a:off x="5502530" y="375751"/>
        <a:ext cx="2235952" cy="1341571"/>
      </dsp:txXfrm>
    </dsp:sp>
    <dsp:sp modelId="{7069A48A-3EEC-4C9B-BC75-5636A1811BFB}">
      <dsp:nvSpPr>
        <dsp:cNvPr id="0" name=""/>
        <dsp:cNvSpPr/>
      </dsp:nvSpPr>
      <dsp:spPr>
        <a:xfrm>
          <a:off x="2463334" y="1715522"/>
          <a:ext cx="6907393" cy="859420"/>
        </a:xfrm>
        <a:custGeom>
          <a:avLst/>
          <a:gdLst/>
          <a:ahLst/>
          <a:cxnLst/>
          <a:rect l="0" t="0" r="0" b="0"/>
          <a:pathLst>
            <a:path>
              <a:moveTo>
                <a:pt x="6907393" y="0"/>
              </a:moveTo>
              <a:lnTo>
                <a:pt x="6907393" y="446810"/>
              </a:lnTo>
              <a:lnTo>
                <a:pt x="0" y="446810"/>
              </a:lnTo>
              <a:lnTo>
                <a:pt x="0" y="859420"/>
              </a:lnTo>
            </a:path>
          </a:pathLst>
        </a:custGeom>
        <a:noFill/>
        <a:ln w="53975" cap="rnd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2918" y="2142661"/>
        <a:ext cx="348224" cy="5142"/>
      </dsp:txXfrm>
    </dsp:sp>
    <dsp:sp modelId="{751CF64C-48AD-4CFB-83A2-F90B8E099B42}">
      <dsp:nvSpPr>
        <dsp:cNvPr id="0" name=""/>
        <dsp:cNvSpPr/>
      </dsp:nvSpPr>
      <dsp:spPr>
        <a:xfrm>
          <a:off x="8252751" y="375751"/>
          <a:ext cx="2235952" cy="1341571"/>
        </a:xfrm>
        <a:prstGeom prst="rect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Pemodelan Regresi dan Machine Learning dengan Efek Spasial dan Temporal</a:t>
          </a:r>
        </a:p>
      </dsp:txBody>
      <dsp:txXfrm>
        <a:off x="8252751" y="375751"/>
        <a:ext cx="2235952" cy="1341571"/>
      </dsp:txXfrm>
    </dsp:sp>
    <dsp:sp modelId="{49B373A6-ECE1-49A7-8611-345E2F33870D}">
      <dsp:nvSpPr>
        <dsp:cNvPr id="0" name=""/>
        <dsp:cNvSpPr/>
      </dsp:nvSpPr>
      <dsp:spPr>
        <a:xfrm>
          <a:off x="3579510" y="3232409"/>
          <a:ext cx="4836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3669" y="45720"/>
              </a:lnTo>
            </a:path>
          </a:pathLst>
        </a:custGeom>
        <a:noFill/>
        <a:ln w="53975" cap="rnd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08488" y="3275557"/>
        <a:ext cx="25713" cy="5142"/>
      </dsp:txXfrm>
    </dsp:sp>
    <dsp:sp modelId="{12B874F7-6478-4C2F-9A9F-9A6152022A98}">
      <dsp:nvSpPr>
        <dsp:cNvPr id="0" name=""/>
        <dsp:cNvSpPr/>
      </dsp:nvSpPr>
      <dsp:spPr>
        <a:xfrm>
          <a:off x="1345358" y="2607343"/>
          <a:ext cx="2235952" cy="1341571"/>
        </a:xfrm>
        <a:prstGeom prst="rect">
          <a:avLst/>
        </a:prstGeom>
        <a:solidFill>
          <a:schemeClr val="accent1">
            <a:shade val="80000"/>
            <a:hueOff val="363732"/>
            <a:satOff val="-37928"/>
            <a:lumOff val="254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Perbandingan</a:t>
          </a:r>
          <a:r>
            <a:rPr lang="en-US" sz="1600" b="1" kern="1200" dirty="0"/>
            <a:t> dan </a:t>
          </a:r>
          <a:r>
            <a:rPr lang="en-US" sz="1600" b="1" kern="1200" dirty="0" err="1"/>
            <a:t>Pemilihan</a:t>
          </a:r>
          <a:r>
            <a:rPr lang="en-US" sz="1600" b="1" kern="1200" dirty="0"/>
            <a:t> Model</a:t>
          </a:r>
        </a:p>
      </dsp:txBody>
      <dsp:txXfrm>
        <a:off x="1345358" y="2607343"/>
        <a:ext cx="2235952" cy="1341571"/>
      </dsp:txXfrm>
    </dsp:sp>
    <dsp:sp modelId="{C1D65134-DD0F-4008-AADA-E5865DBC6208}">
      <dsp:nvSpPr>
        <dsp:cNvPr id="0" name=""/>
        <dsp:cNvSpPr/>
      </dsp:nvSpPr>
      <dsp:spPr>
        <a:xfrm>
          <a:off x="6329731" y="3232409"/>
          <a:ext cx="48366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3669" y="45720"/>
              </a:lnTo>
            </a:path>
          </a:pathLst>
        </a:custGeom>
        <a:noFill/>
        <a:ln w="53975" cap="rnd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558709" y="3275557"/>
        <a:ext cx="25713" cy="5142"/>
      </dsp:txXfrm>
    </dsp:sp>
    <dsp:sp modelId="{E132072B-702F-4375-AC94-6071D5961A37}">
      <dsp:nvSpPr>
        <dsp:cNvPr id="0" name=""/>
        <dsp:cNvSpPr/>
      </dsp:nvSpPr>
      <dsp:spPr>
        <a:xfrm>
          <a:off x="4095579" y="2607343"/>
          <a:ext cx="2235952" cy="1341571"/>
        </a:xfrm>
        <a:prstGeom prst="rect">
          <a:avLst/>
        </a:prstGeom>
        <a:solidFill>
          <a:schemeClr val="accent1">
            <a:shade val="80000"/>
            <a:hueOff val="454665"/>
            <a:satOff val="-47410"/>
            <a:lumOff val="318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Interpretasi Faktor Tingkat </a:t>
          </a:r>
          <a:r>
            <a:rPr lang="en-US" sz="1600" b="1" kern="1200" dirty="0" err="1"/>
            <a:t>pengangguran</a:t>
          </a:r>
          <a:r>
            <a:rPr lang="en-US" sz="1600" b="1" kern="1200" dirty="0"/>
            <a:t> </a:t>
          </a:r>
          <a:r>
            <a:rPr lang="en-US" sz="1600" b="1" kern="1200" dirty="0" err="1"/>
            <a:t>terbuka</a:t>
          </a:r>
          <a:endParaRPr lang="en-US" sz="1600" b="1" kern="1200" dirty="0"/>
        </a:p>
      </dsp:txBody>
      <dsp:txXfrm>
        <a:off x="4095579" y="2607343"/>
        <a:ext cx="2235952" cy="1341571"/>
      </dsp:txXfrm>
    </dsp:sp>
    <dsp:sp modelId="{36588209-D210-4DBF-B905-B6863F5DC65E}">
      <dsp:nvSpPr>
        <dsp:cNvPr id="0" name=""/>
        <dsp:cNvSpPr/>
      </dsp:nvSpPr>
      <dsp:spPr>
        <a:xfrm>
          <a:off x="6845800" y="2607343"/>
          <a:ext cx="2235952" cy="1341571"/>
        </a:xfrm>
        <a:prstGeom prst="rect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Kesimpulan dan Saran</a:t>
          </a:r>
        </a:p>
      </dsp:txBody>
      <dsp:txXfrm>
        <a:off x="6845800" y="2607343"/>
        <a:ext cx="2235952" cy="1341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B395D-C76B-8F2A-8BBF-B80F1C73E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0E6E1-0DD7-64CF-2907-162DA6C26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4CB95-4764-1FB4-6B67-E4A529E5E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8FD9-B3BC-4335-8EB0-24FA774C3E41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A0322-7228-0310-2211-E09F5ABB8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C8DD8-C7E7-E214-9F85-1E900297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9D73-FEBB-4DC5-B3E3-53804C849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8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7F685-A0DE-DC67-F5AF-132161B4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9B224-EBC8-47B1-D3E7-13A94327F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4BA51-5F1B-4DDD-EE79-2149248EB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8FD9-B3BC-4335-8EB0-24FA774C3E41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FC6F6-992E-08BA-D125-A3356F041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8709F-34A7-6E80-8992-5A3B5B9C7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9D73-FEBB-4DC5-B3E3-53804C849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7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D15A4B-4552-3D3E-4B36-1B7877936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73753-6071-BAAF-6092-C286052E2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3A06C-D9D3-6099-0628-5BDD60AB8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8FD9-B3BC-4335-8EB0-24FA774C3E41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611FC-9317-085F-B0EA-9170DC587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2CCDB-3326-C8B8-5185-7CD20830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9D73-FEBB-4DC5-B3E3-53804C849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7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A7356-E958-A780-0429-6237E783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ED00E-6641-B5D7-F311-FF0E0BE9C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DBC5D-E9B2-E8A4-1C18-63B3AB54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8FD9-B3BC-4335-8EB0-24FA774C3E41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7288F-B9F8-24AD-3BA0-89D3437B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4708F-38D3-0D2C-1E95-72D321C04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9D73-FEBB-4DC5-B3E3-53804C849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9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B47D7-D078-BD79-E836-443E0E877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F11A6-1DCE-076D-7486-DEF74756D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F8821-CC26-4313-A96E-F432C00E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8FD9-B3BC-4335-8EB0-24FA774C3E41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00EA4-FCEE-A9A8-721E-0EAAB7DA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5A06D-31F8-A177-928E-FC899F1B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9D73-FEBB-4DC5-B3E3-53804C849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38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506A-E268-A48C-A305-0754F9CA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FD244-AB5C-B699-BABF-D957464DD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2B26E-8340-B852-48D4-F391BEA69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2AB0C-FCDD-A15B-4C97-23BADC2D4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8FD9-B3BC-4335-8EB0-24FA774C3E41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08D50-5959-9D15-F616-F5D61ED3E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59A4D-28CF-2EB0-CBAC-B81AE9385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9D73-FEBB-4DC5-B3E3-53804C849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2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D8A1-F186-8E35-5DCC-6E0659B4F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38A28-0B17-8474-7E64-820BEA9B4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CDB46-13DF-DECD-241E-D3A3CB779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2E75E-EF0D-85E0-210D-3183EB3D1D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BD0104-0138-B638-9D48-B98CBF002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ACF716-5F66-91EA-CC03-620D2507B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8FD9-B3BC-4335-8EB0-24FA774C3E41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B3822C-F5B3-EB57-656E-7335E5A63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3B6CC-5DF6-8CB9-BBA9-9B6302049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9D73-FEBB-4DC5-B3E3-53804C849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0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0FBBB-2ACC-BF95-221F-28B4F953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534B6-DE8D-392B-081B-88DF46C21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8FD9-B3BC-4335-8EB0-24FA774C3E41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6A8EA-086B-7264-B739-57F7BEEEE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26FFE-8811-8973-8C94-9D7AF163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9D73-FEBB-4DC5-B3E3-53804C849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0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687644-F1DD-4043-C54A-0B82CEF69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8FD9-B3BC-4335-8EB0-24FA774C3E41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A4D235-B46E-0F86-76E2-3DCCAEE21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391BB-4529-A07B-D2E6-9E859DD25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9D73-FEBB-4DC5-B3E3-53804C849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4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BAB1-2125-F7D1-3D57-45B8F144D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4327A-85E4-1F9A-0266-61D4B5085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BB5314-598F-AC15-BBC1-4E0CB14C0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91D17-7A51-9A6E-F630-67230BE25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8FD9-B3BC-4335-8EB0-24FA774C3E41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D6C71-AE47-F208-CF71-88387CF8E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7B1F3-61EA-2F59-94AD-8F8B3A4B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9D73-FEBB-4DC5-B3E3-53804C849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2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3BED-124F-A890-033D-4843E7D59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15CE38-035F-EE0E-2E6C-E91B6317B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C62B5-20E2-CAEC-0C77-E8274F646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11311-AEDE-53AD-FA9F-89F2EDA30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D8FD9-B3BC-4335-8EB0-24FA774C3E41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69E68-2AF6-6E57-4DF6-1395ABB54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11C78-41DB-C47E-3252-8D8F2899D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B9D73-FEBB-4DC5-B3E3-53804C849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56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BDC70E-D2C9-630B-C632-2591DB7D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EECBE-ECF4-3309-6150-46D774842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9B9B2-4984-EB9A-5C86-53B41A651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BD8FD9-B3BC-4335-8EB0-24FA774C3E41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14D10-3E37-55B6-4C54-E5C07EEA8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59A27-B682-2C1C-F044-A25D17D98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DB9D73-FEBB-4DC5-B3E3-53804C849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0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9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and white dotted sphere&#10;&#10;Description automatically generated">
            <a:extLst>
              <a:ext uri="{FF2B5EF4-FFF2-40B4-BE49-F238E27FC236}">
                <a16:creationId xmlns:a16="http://schemas.microsoft.com/office/drawing/2014/main" id="{7EBDA123-A5D2-08FC-E5DF-8287AB22A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-1860698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FF15A67-09BC-865D-9863-78D488E7915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V="1">
            <a:off x="3398520" y="6647180"/>
            <a:ext cx="8793480" cy="2108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AEF1F-0DD6-E845-D156-8984AA407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7943" y="2010722"/>
            <a:ext cx="10356113" cy="3032760"/>
          </a:xfrm>
        </p:spPr>
        <p:txBody>
          <a:bodyPr anchor="ctr">
            <a:noAutofit/>
          </a:bodyPr>
          <a:lstStyle/>
          <a:p>
            <a:r>
              <a:rPr lang="en-US" sz="3200" b="1" dirty="0">
                <a:latin typeface="Century Gothic" panose="020B0502020202020204" pitchFamily="34" charset="0"/>
              </a:rPr>
              <a:t>Analisis Pemodelan Tingkat </a:t>
            </a:r>
            <a:r>
              <a:rPr lang="en-US" sz="3200" b="1" dirty="0" err="1">
                <a:latin typeface="Century Gothic" panose="020B0502020202020204" pitchFamily="34" charset="0"/>
              </a:rPr>
              <a:t>Pengangguran</a:t>
            </a:r>
            <a:r>
              <a:rPr lang="en-US" sz="3200" b="1" dirty="0">
                <a:latin typeface="Century Gothic" panose="020B0502020202020204" pitchFamily="34" charset="0"/>
              </a:rPr>
              <a:t> Terbuka di Indonesia:</a:t>
            </a:r>
            <a:br>
              <a:rPr lang="en-US" sz="3200" b="1" dirty="0">
                <a:latin typeface="Century Gothic" panose="020B0502020202020204" pitchFamily="34" charset="0"/>
              </a:rPr>
            </a:br>
            <a:r>
              <a:rPr lang="en-US" sz="3200" b="1" dirty="0">
                <a:latin typeface="Century Gothic" panose="020B0502020202020204" pitchFamily="34" charset="0"/>
              </a:rPr>
              <a:t>Studi </a:t>
            </a:r>
            <a:r>
              <a:rPr lang="en-US" sz="3200" b="1" dirty="0" err="1">
                <a:latin typeface="Century Gothic" panose="020B0502020202020204" pitchFamily="34" charset="0"/>
              </a:rPr>
              <a:t>Perbandingan</a:t>
            </a:r>
            <a:r>
              <a:rPr lang="en-US" sz="3200" b="1" dirty="0">
                <a:latin typeface="Century Gothic" panose="020B0502020202020204" pitchFamily="34" charset="0"/>
              </a:rPr>
              <a:t> </a:t>
            </a:r>
            <a:r>
              <a:rPr lang="en-US" sz="3200" b="1" i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Geographycally</a:t>
            </a:r>
            <a:r>
              <a:rPr lang="en-US" sz="3200" b="1" i="1" dirty="0">
                <a:solidFill>
                  <a:srgbClr val="C00000"/>
                </a:solidFill>
                <a:latin typeface="Century Gothic" panose="020B0502020202020204" pitchFamily="34" charset="0"/>
              </a:rPr>
              <a:t> and Temporally </a:t>
            </a:r>
            <a:r>
              <a:rPr lang="en-US" sz="3200" b="1" i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Wighted</a:t>
            </a:r>
            <a:r>
              <a:rPr lang="en-US" sz="3200" b="1" i="1" dirty="0">
                <a:solidFill>
                  <a:srgbClr val="C00000"/>
                </a:solidFill>
                <a:latin typeface="Century Gothic" panose="020B0502020202020204" pitchFamily="34" charset="0"/>
              </a:rPr>
              <a:t> Regression </a:t>
            </a:r>
            <a:r>
              <a:rPr lang="en-US" sz="3200" b="1" dirty="0">
                <a:latin typeface="Century Gothic" panose="020B0502020202020204" pitchFamily="34" charset="0"/>
              </a:rPr>
              <a:t>(GTWR), </a:t>
            </a:r>
            <a:r>
              <a:rPr lang="en-US" sz="3200" b="1" i="1" dirty="0">
                <a:solidFill>
                  <a:srgbClr val="C00000"/>
                </a:solidFill>
                <a:latin typeface="Century Gothic" panose="020B0502020202020204" pitchFamily="34" charset="0"/>
              </a:rPr>
              <a:t>Random Forest</a:t>
            </a:r>
            <a:r>
              <a:rPr lang="en-US" sz="3200" b="1" dirty="0">
                <a:latin typeface="Century Gothic" panose="020B0502020202020204" pitchFamily="34" charset="0"/>
              </a:rPr>
              <a:t>, dan </a:t>
            </a:r>
            <a:r>
              <a:rPr lang="en-US" sz="32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XGboost</a:t>
            </a:r>
            <a:r>
              <a:rPr lang="en-US" sz="3200" b="1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  <a:r>
              <a:rPr lang="en-US" sz="3200" b="1" dirty="0">
                <a:latin typeface="Century Gothic" panose="020B0502020202020204" pitchFamily="34" charset="0"/>
              </a:rPr>
              <a:t>dengan </a:t>
            </a:r>
            <a:r>
              <a:rPr lang="en-US" sz="32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Perspektif</a:t>
            </a:r>
            <a:r>
              <a:rPr lang="en-US" sz="32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Spatio</a:t>
            </a:r>
            <a:r>
              <a:rPr lang="en-US" sz="32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-Temporal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E396C-4387-CB6F-ECE4-553667F9C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2365" y="5323157"/>
            <a:ext cx="9927267" cy="84088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entury Gothic" panose="020B0502020202020204" pitchFamily="34" charset="0"/>
              </a:rPr>
              <a:t>------------------------------</a:t>
            </a:r>
          </a:p>
          <a:p>
            <a:r>
              <a:rPr lang="en-US" sz="2000" dirty="0">
                <a:latin typeface="Century Gothic" panose="020B0502020202020204" pitchFamily="34" charset="0"/>
              </a:rPr>
              <a:t>Divisi </a:t>
            </a:r>
            <a:r>
              <a:rPr lang="en-US" sz="2000" b="1" dirty="0">
                <a:latin typeface="Century Gothic" panose="020B0502020202020204" pitchFamily="34" charset="0"/>
              </a:rPr>
              <a:t>National Statistic Competition (NSC)</a:t>
            </a:r>
          </a:p>
        </p:txBody>
      </p:sp>
      <p:pic>
        <p:nvPicPr>
          <p:cNvPr id="5" name="Picture 4" descr="A red book with black background&#10;&#10;Description automatically generated">
            <a:extLst>
              <a:ext uri="{FF2B5EF4-FFF2-40B4-BE49-F238E27FC236}">
                <a16:creationId xmlns:a16="http://schemas.microsoft.com/office/drawing/2014/main" id="{166CBA8B-01CA-D361-53D3-C9819405985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9" t="35259" r="21083" b="50464"/>
          <a:stretch/>
        </p:blipFill>
        <p:spPr>
          <a:xfrm>
            <a:off x="-152400" y="6273800"/>
            <a:ext cx="3703320" cy="584200"/>
          </a:xfrm>
          <a:prstGeom prst="rect">
            <a:avLst/>
          </a:prstGeom>
        </p:spPr>
      </p:pic>
      <p:pic>
        <p:nvPicPr>
          <p:cNvPr id="10" name="Picture 9" descr="A red lines on a black background&#10;&#10;Description automatically generated">
            <a:extLst>
              <a:ext uri="{FF2B5EF4-FFF2-40B4-BE49-F238E27FC236}">
                <a16:creationId xmlns:a16="http://schemas.microsoft.com/office/drawing/2014/main" id="{A296C81F-1833-EE9A-4328-98DCA0460F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9" y="-1160579"/>
            <a:ext cx="3032760" cy="303276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7D0F947-323A-3E4C-5911-8D803868DB6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540240" y="-960743"/>
            <a:ext cx="6171064" cy="3139928"/>
            <a:chOff x="-448089" y="-1088334"/>
            <a:chExt cx="6171064" cy="313992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0A5B30F-CEC8-5A8D-6F67-2DEE2FCBB0F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-448089" y="181807"/>
              <a:ext cx="6171064" cy="68471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2" name="Picture 11" descr="A group of logos on a black background&#10;&#10;Description automatically generated">
              <a:extLst>
                <a:ext uri="{FF2B5EF4-FFF2-40B4-BE49-F238E27FC236}">
                  <a16:creationId xmlns:a16="http://schemas.microsoft.com/office/drawing/2014/main" id="{AAF816AC-0ACF-4483-3966-0D0C9BF28308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82" y="-1088334"/>
              <a:ext cx="5582093" cy="31399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483933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8C9549-56D1-2A3E-F363-73A0C28A53E1}"/>
              </a:ext>
            </a:extLst>
          </p:cNvPr>
          <p:cNvSpPr/>
          <p:nvPr/>
        </p:nvSpPr>
        <p:spPr>
          <a:xfrm>
            <a:off x="616328" y="309397"/>
            <a:ext cx="9144360" cy="684711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Title 12">
            <a:extLst>
              <a:ext uri="{FF2B5EF4-FFF2-40B4-BE49-F238E27FC236}">
                <a16:creationId xmlns:a16="http://schemas.microsoft.com/office/drawing/2014/main" id="{CD1E2A72-1D38-0C4C-C7BA-3D2D63365684}"/>
              </a:ext>
            </a:extLst>
          </p:cNvPr>
          <p:cNvSpPr txBox="1">
            <a:spLocks/>
          </p:cNvSpPr>
          <p:nvPr/>
        </p:nvSpPr>
        <p:spPr>
          <a:xfrm>
            <a:off x="5878174" y="178201"/>
            <a:ext cx="5582093" cy="947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Analisis</a:t>
            </a:r>
            <a:r>
              <a:rPr lang="en-US" sz="2400" b="1" i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Eksplorasi</a:t>
            </a:r>
            <a:r>
              <a:rPr lang="en-US" sz="2400" b="1" i="1" dirty="0">
                <a:solidFill>
                  <a:schemeClr val="bg1"/>
                </a:solidFill>
                <a:latin typeface="Century Gothic" panose="020B0502020202020204" pitchFamily="34" charset="0"/>
              </a:rPr>
              <a:t>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F15A67-09BC-865D-9863-78D488E7915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V="1">
            <a:off x="3398520" y="6647180"/>
            <a:ext cx="8793480" cy="2108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ed book with black background&#10;&#10;Description automatically generated">
            <a:extLst>
              <a:ext uri="{FF2B5EF4-FFF2-40B4-BE49-F238E27FC236}">
                <a16:creationId xmlns:a16="http://schemas.microsoft.com/office/drawing/2014/main" id="{166CBA8B-01CA-D361-53D3-C9819405985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9" t="35259" r="21083" b="50464"/>
          <a:stretch/>
        </p:blipFill>
        <p:spPr>
          <a:xfrm>
            <a:off x="-152400" y="6273800"/>
            <a:ext cx="3703320" cy="584200"/>
          </a:xfrm>
          <a:prstGeom prst="rect">
            <a:avLst/>
          </a:prstGeom>
        </p:spPr>
      </p:pic>
      <p:pic>
        <p:nvPicPr>
          <p:cNvPr id="10" name="Picture 9" descr="A red lines on a black background&#10;&#10;Description automatically generated">
            <a:extLst>
              <a:ext uri="{FF2B5EF4-FFF2-40B4-BE49-F238E27FC236}">
                <a16:creationId xmlns:a16="http://schemas.microsoft.com/office/drawing/2014/main" id="{A296C81F-1833-EE9A-4328-98DCA0460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620" y="-1309643"/>
            <a:ext cx="3032760" cy="3032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58D1E6A-1177-F759-A61E-1264F698B7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69" y="1905915"/>
            <a:ext cx="4864227" cy="3628235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8CC1B0-50A8-D25E-50FC-DE45FDDE075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824" y="1919947"/>
            <a:ext cx="6171064" cy="3628235"/>
          </a:xfrm>
          <a:prstGeom prst="rect">
            <a:avLst/>
          </a:prstGeom>
          <a:noFill/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78D13D8-5811-4B8B-1A75-9CA1F9DA022F}"/>
              </a:ext>
            </a:extLst>
          </p:cNvPr>
          <p:cNvGrpSpPr/>
          <p:nvPr/>
        </p:nvGrpSpPr>
        <p:grpSpPr>
          <a:xfrm>
            <a:off x="-540240" y="-960743"/>
            <a:ext cx="6171064" cy="3139928"/>
            <a:chOff x="-448089" y="-1088334"/>
            <a:chExt cx="6171064" cy="313992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0B908E9-CC13-2123-220C-73BC31536CD2}"/>
                </a:ext>
              </a:extLst>
            </p:cNvPr>
            <p:cNvSpPr/>
            <p:nvPr/>
          </p:nvSpPr>
          <p:spPr>
            <a:xfrm>
              <a:off x="-448089" y="181807"/>
              <a:ext cx="6171064" cy="68471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7" name="Picture 6" descr="A group of logos on a black background&#10;&#10;Description automatically generated">
              <a:extLst>
                <a:ext uri="{FF2B5EF4-FFF2-40B4-BE49-F238E27FC236}">
                  <a16:creationId xmlns:a16="http://schemas.microsoft.com/office/drawing/2014/main" id="{991DEE37-6994-A975-0B8A-8D23CFAD8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82" y="-1088334"/>
              <a:ext cx="5582093" cy="3139928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2597D2B-6E23-59CF-5BE0-E354C8AF239A}"/>
              </a:ext>
            </a:extLst>
          </p:cNvPr>
          <p:cNvSpPr txBox="1"/>
          <p:nvPr/>
        </p:nvSpPr>
        <p:spPr>
          <a:xfrm>
            <a:off x="373233" y="5767993"/>
            <a:ext cx="51724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>
                <a:effectLst/>
                <a:ea typeface="Calibri" panose="020F0502020204030204" pitchFamily="34" charset="0"/>
              </a:rPr>
              <a:t>Adanya </a:t>
            </a:r>
            <a:r>
              <a:rPr lang="it-IT" sz="2000" b="1" dirty="0">
                <a:effectLst/>
                <a:ea typeface="Calibri" panose="020F0502020204030204" pitchFamily="34" charset="0"/>
              </a:rPr>
              <a:t>korelasi positif </a:t>
            </a:r>
            <a:r>
              <a:rPr lang="it-IT" sz="2000" dirty="0">
                <a:effectLst/>
                <a:ea typeface="Calibri" panose="020F0502020204030204" pitchFamily="34" charset="0"/>
              </a:rPr>
              <a:t>antara variabel</a:t>
            </a: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5F40C3-03E6-8CE8-14F4-180771C85936}"/>
              </a:ext>
            </a:extLst>
          </p:cNvPr>
          <p:cNvSpPr txBox="1"/>
          <p:nvPr/>
        </p:nvSpPr>
        <p:spPr>
          <a:xfrm>
            <a:off x="5957866" y="5742918"/>
            <a:ext cx="57377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000" dirty="0">
                <a:effectLst/>
                <a:ea typeface="Calibri" panose="020F0502020204030204" pitchFamily="34" charset="0"/>
              </a:rPr>
              <a:t>Adanya perubahan nilai pertahun, indikasi </a:t>
            </a:r>
            <a:r>
              <a:rPr lang="it-IT" sz="2000" b="1" dirty="0">
                <a:effectLst/>
                <a:ea typeface="Calibri" panose="020F0502020204030204" pitchFamily="34" charset="0"/>
              </a:rPr>
              <a:t>efek temporal</a:t>
            </a:r>
            <a:r>
              <a:rPr lang="it-IT" sz="2000" dirty="0">
                <a:effectLst/>
                <a:ea typeface="Calibri" panose="020F0502020204030204" pitchFamily="34" charset="0"/>
              </a:rPr>
              <a:t> atau </a:t>
            </a:r>
            <a:r>
              <a:rPr lang="it-IT" sz="2000" b="1" dirty="0">
                <a:effectLst/>
                <a:ea typeface="Calibri" panose="020F0502020204030204" pitchFamily="34" charset="0"/>
              </a:rPr>
              <a:t>waktu</a:t>
            </a:r>
            <a:endParaRPr lang="en-US" sz="20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1D0DF5-469F-D59E-6B54-31678A1DDD41}"/>
              </a:ext>
            </a:extLst>
          </p:cNvPr>
          <p:cNvSpPr/>
          <p:nvPr/>
        </p:nvSpPr>
        <p:spPr>
          <a:xfrm>
            <a:off x="11313042" y="6033352"/>
            <a:ext cx="878958" cy="85703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552125135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4A66546-0CE4-7E29-2414-D4A7BCB6F9AC}"/>
              </a:ext>
            </a:extLst>
          </p:cNvPr>
          <p:cNvSpPr/>
          <p:nvPr/>
        </p:nvSpPr>
        <p:spPr>
          <a:xfrm>
            <a:off x="616328" y="309397"/>
            <a:ext cx="9144360" cy="684711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Title 12">
            <a:extLst>
              <a:ext uri="{FF2B5EF4-FFF2-40B4-BE49-F238E27FC236}">
                <a16:creationId xmlns:a16="http://schemas.microsoft.com/office/drawing/2014/main" id="{FEE9FB9A-9EF3-D197-BDAA-1BA02F149D35}"/>
              </a:ext>
            </a:extLst>
          </p:cNvPr>
          <p:cNvSpPr txBox="1">
            <a:spLocks/>
          </p:cNvSpPr>
          <p:nvPr/>
        </p:nvSpPr>
        <p:spPr>
          <a:xfrm>
            <a:off x="5878174" y="178201"/>
            <a:ext cx="5582093" cy="947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Analisis</a:t>
            </a:r>
            <a:r>
              <a:rPr lang="en-US" sz="2400" b="1" i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Eksplorasi</a:t>
            </a:r>
            <a:r>
              <a:rPr lang="en-US" sz="2400" b="1" i="1" dirty="0">
                <a:solidFill>
                  <a:schemeClr val="bg1"/>
                </a:solidFill>
                <a:latin typeface="Century Gothic" panose="020B0502020202020204" pitchFamily="34" charset="0"/>
              </a:rPr>
              <a:t>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F15A67-09BC-865D-9863-78D488E7915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V="1">
            <a:off x="3398520" y="6647180"/>
            <a:ext cx="8793480" cy="2108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ed book with black background&#10;&#10;Description automatically generated">
            <a:extLst>
              <a:ext uri="{FF2B5EF4-FFF2-40B4-BE49-F238E27FC236}">
                <a16:creationId xmlns:a16="http://schemas.microsoft.com/office/drawing/2014/main" id="{166CBA8B-01CA-D361-53D3-C9819405985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9" t="35259" r="21083" b="50464"/>
          <a:stretch/>
        </p:blipFill>
        <p:spPr>
          <a:xfrm>
            <a:off x="-152400" y="6273800"/>
            <a:ext cx="3703320" cy="584200"/>
          </a:xfrm>
          <a:prstGeom prst="rect">
            <a:avLst/>
          </a:prstGeom>
        </p:spPr>
      </p:pic>
      <p:pic>
        <p:nvPicPr>
          <p:cNvPr id="10" name="Picture 9" descr="A red lines on a black background&#10;&#10;Description automatically generated">
            <a:extLst>
              <a:ext uri="{FF2B5EF4-FFF2-40B4-BE49-F238E27FC236}">
                <a16:creationId xmlns:a16="http://schemas.microsoft.com/office/drawing/2014/main" id="{A296C81F-1833-EE9A-4328-98DCA0460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620" y="-1309643"/>
            <a:ext cx="3032760" cy="30327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BF42DF-8C70-080E-9297-909A5ABE6E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53" y="1254392"/>
            <a:ext cx="10230294" cy="4712494"/>
          </a:xfrm>
          <a:prstGeom prst="rect">
            <a:avLst/>
          </a:prstGeom>
          <a:noFill/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A1E9C03-2970-BEA8-1204-0251C08530E1}"/>
              </a:ext>
            </a:extLst>
          </p:cNvPr>
          <p:cNvGrpSpPr/>
          <p:nvPr/>
        </p:nvGrpSpPr>
        <p:grpSpPr>
          <a:xfrm>
            <a:off x="-540240" y="-960743"/>
            <a:ext cx="6171064" cy="3139928"/>
            <a:chOff x="-448089" y="-1088334"/>
            <a:chExt cx="6171064" cy="313992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F9CFCAD-0FA0-E78D-3206-87685D566046}"/>
                </a:ext>
              </a:extLst>
            </p:cNvPr>
            <p:cNvSpPr/>
            <p:nvPr/>
          </p:nvSpPr>
          <p:spPr>
            <a:xfrm>
              <a:off x="-448089" y="181807"/>
              <a:ext cx="6171064" cy="68471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6" name="Picture 5" descr="A group of logos on a black background&#10;&#10;Description automatically generated">
              <a:extLst>
                <a:ext uri="{FF2B5EF4-FFF2-40B4-BE49-F238E27FC236}">
                  <a16:creationId xmlns:a16="http://schemas.microsoft.com/office/drawing/2014/main" id="{80C4E79B-9041-8879-8C23-421B5B49C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82" y="-1088334"/>
              <a:ext cx="5582093" cy="3139928"/>
            </a:xfrm>
            <a:prstGeom prst="rect">
              <a:avLst/>
            </a:prstGeom>
          </p:spPr>
        </p:pic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6F1AD847-4E45-1F45-4C2D-86A3BF7243EB}"/>
              </a:ext>
            </a:extLst>
          </p:cNvPr>
          <p:cNvSpPr/>
          <p:nvPr/>
        </p:nvSpPr>
        <p:spPr>
          <a:xfrm>
            <a:off x="11313042" y="6033352"/>
            <a:ext cx="878958" cy="85703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7179FB-AD9E-9A6B-BFB9-DF98DC60EDC7}"/>
              </a:ext>
            </a:extLst>
          </p:cNvPr>
          <p:cNvSpPr txBox="1"/>
          <p:nvPr/>
        </p:nvSpPr>
        <p:spPr>
          <a:xfrm>
            <a:off x="1082748" y="5841305"/>
            <a:ext cx="102302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2000" dirty="0">
                <a:effectLst/>
                <a:ea typeface="Calibri" panose="020F0502020204030204" pitchFamily="34" charset="0"/>
              </a:rPr>
              <a:t>Indikasi efek spasial, daerah yang berdekatan memiliki nilai yang mirip.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4825364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red lines on a black background&#10;&#10;Description automatically generated">
            <a:extLst>
              <a:ext uri="{FF2B5EF4-FFF2-40B4-BE49-F238E27FC236}">
                <a16:creationId xmlns:a16="http://schemas.microsoft.com/office/drawing/2014/main" id="{A296C81F-1833-EE9A-4328-98DCA0460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620" y="-1309643"/>
            <a:ext cx="3032760" cy="303276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745C884-7B48-22A1-3FF3-61B6764FF989}"/>
              </a:ext>
            </a:extLst>
          </p:cNvPr>
          <p:cNvSpPr/>
          <p:nvPr/>
        </p:nvSpPr>
        <p:spPr>
          <a:xfrm>
            <a:off x="616328" y="309397"/>
            <a:ext cx="8538306" cy="684711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Title 12">
            <a:extLst>
              <a:ext uri="{FF2B5EF4-FFF2-40B4-BE49-F238E27FC236}">
                <a16:creationId xmlns:a16="http://schemas.microsoft.com/office/drawing/2014/main" id="{B6A2F9C4-DEBA-59AC-1CC1-D927840AB2F1}"/>
              </a:ext>
            </a:extLst>
          </p:cNvPr>
          <p:cNvSpPr txBox="1">
            <a:spLocks/>
          </p:cNvSpPr>
          <p:nvPr/>
        </p:nvSpPr>
        <p:spPr>
          <a:xfrm>
            <a:off x="5878174" y="178201"/>
            <a:ext cx="3032761" cy="947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1" dirty="0">
                <a:solidFill>
                  <a:schemeClr val="bg1"/>
                </a:solidFill>
                <a:latin typeface="Century Gothic" panose="020B0502020202020204" pitchFamily="34" charset="0"/>
              </a:rPr>
              <a:t>Pemodelan Global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F15A67-09BC-865D-9863-78D488E7915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V="1">
            <a:off x="3398520" y="6647180"/>
            <a:ext cx="8793480" cy="2108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ed book with black background&#10;&#10;Description automatically generated">
            <a:extLst>
              <a:ext uri="{FF2B5EF4-FFF2-40B4-BE49-F238E27FC236}">
                <a16:creationId xmlns:a16="http://schemas.microsoft.com/office/drawing/2014/main" id="{166CBA8B-01CA-D361-53D3-C9819405985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9" t="35259" r="21083" b="50464"/>
          <a:stretch/>
        </p:blipFill>
        <p:spPr>
          <a:xfrm>
            <a:off x="-152400" y="6273800"/>
            <a:ext cx="3703320" cy="58420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6C85C14-E2D3-0D40-2EEF-E5CFE081E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643512"/>
              </p:ext>
            </p:extLst>
          </p:nvPr>
        </p:nvGraphicFramePr>
        <p:xfrm>
          <a:off x="1607820" y="1785193"/>
          <a:ext cx="8976359" cy="24297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98240">
                  <a:extLst>
                    <a:ext uri="{9D8B030D-6E8A-4147-A177-3AD203B41FA5}">
                      <a16:colId xmlns:a16="http://schemas.microsoft.com/office/drawing/2014/main" val="1666895142"/>
                    </a:ext>
                  </a:extLst>
                </a:gridCol>
                <a:gridCol w="2781300">
                  <a:extLst>
                    <a:ext uri="{9D8B030D-6E8A-4147-A177-3AD203B41FA5}">
                      <a16:colId xmlns:a16="http://schemas.microsoft.com/office/drawing/2014/main" val="743753214"/>
                    </a:ext>
                  </a:extLst>
                </a:gridCol>
                <a:gridCol w="2496819">
                  <a:extLst>
                    <a:ext uri="{9D8B030D-6E8A-4147-A177-3AD203B41FA5}">
                      <a16:colId xmlns:a16="http://schemas.microsoft.com/office/drawing/2014/main" val="2225746787"/>
                    </a:ext>
                  </a:extLst>
                </a:gridCol>
              </a:tblGrid>
              <a:tr h="6074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2800" dirty="0">
                          <a:effectLst/>
                        </a:rPr>
                        <a:t>Model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2800">
                          <a:effectLst/>
                        </a:rPr>
                        <a:t>R-Squared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2800" dirty="0">
                          <a:effectLst/>
                        </a:rPr>
                        <a:t>RMSE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0642037"/>
                  </a:ext>
                </a:extLst>
              </a:tr>
              <a:tr h="6074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2800" dirty="0">
                          <a:effectLst/>
                        </a:rPr>
                        <a:t>Regresi Linear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2800" dirty="0">
                          <a:effectLst/>
                        </a:rPr>
                        <a:t>0.278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2800">
                          <a:effectLst/>
                        </a:rPr>
                        <a:t>2.112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8638132"/>
                  </a:ext>
                </a:extLst>
              </a:tr>
              <a:tr h="6074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2800" dirty="0" err="1">
                          <a:effectLst/>
                        </a:rPr>
                        <a:t>Random</a:t>
                      </a:r>
                      <a:r>
                        <a:rPr lang="id-ID" sz="2800" dirty="0">
                          <a:effectLst/>
                        </a:rPr>
                        <a:t> </a:t>
                      </a:r>
                      <a:r>
                        <a:rPr lang="id-ID" sz="2800" dirty="0" err="1">
                          <a:effectLst/>
                        </a:rPr>
                        <a:t>Forest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2800" dirty="0">
                          <a:effectLst/>
                        </a:rPr>
                        <a:t>0.408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2800">
                          <a:effectLst/>
                        </a:rPr>
                        <a:t>1.913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9773093"/>
                  </a:ext>
                </a:extLst>
              </a:tr>
              <a:tr h="6074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2800">
                          <a:effectLst/>
                        </a:rPr>
                        <a:t>Xgboost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2800">
                          <a:effectLst/>
                        </a:rPr>
                        <a:t>0.318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2800" dirty="0">
                          <a:effectLst/>
                        </a:rPr>
                        <a:t>2.062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902545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F62CEB8-D908-CAE5-7089-5FE8D6522234}"/>
              </a:ext>
            </a:extLst>
          </p:cNvPr>
          <p:cNvSpPr txBox="1"/>
          <p:nvPr/>
        </p:nvSpPr>
        <p:spPr>
          <a:xfrm>
            <a:off x="1607820" y="4436430"/>
            <a:ext cx="897635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2400" dirty="0">
                <a:effectLst/>
                <a:ea typeface="Calibri" panose="020F0502020204030204" pitchFamily="34" charset="0"/>
              </a:rPr>
              <a:t>Random forest yang mampu menjelaskan </a:t>
            </a:r>
            <a:r>
              <a:rPr lang="it-IT" sz="3600" b="1" dirty="0">
                <a:effectLst/>
                <a:ea typeface="Calibri" panose="020F0502020204030204" pitchFamily="34" charset="0"/>
              </a:rPr>
              <a:t>40.8%</a:t>
            </a:r>
            <a:r>
              <a:rPr lang="it-IT" sz="2400" dirty="0">
                <a:effectLst/>
                <a:ea typeface="Calibri" panose="020F0502020204030204" pitchFamily="34" charset="0"/>
              </a:rPr>
              <a:t> variansi data. Dapat dilihat juga baik regresi linear dan xgboost hanya mampu menjelaskan </a:t>
            </a:r>
            <a:r>
              <a:rPr lang="it-IT" sz="3600" b="1" dirty="0">
                <a:effectLst/>
                <a:ea typeface="Calibri" panose="020F0502020204030204" pitchFamily="34" charset="0"/>
              </a:rPr>
              <a:t>27.8%</a:t>
            </a:r>
            <a:r>
              <a:rPr lang="it-IT" sz="2400" b="1" dirty="0">
                <a:effectLst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ea typeface="Calibri" panose="020F0502020204030204" pitchFamily="34" charset="0"/>
              </a:rPr>
              <a:t>dan </a:t>
            </a:r>
            <a:r>
              <a:rPr lang="it-IT" sz="3600" b="1" dirty="0">
                <a:effectLst/>
                <a:ea typeface="Calibri" panose="020F0502020204030204" pitchFamily="34" charset="0"/>
              </a:rPr>
              <a:t>31.8%</a:t>
            </a:r>
            <a:r>
              <a:rPr lang="it-IT" sz="2400" b="1" dirty="0">
                <a:effectLst/>
                <a:ea typeface="Calibri" panose="020F0502020204030204" pitchFamily="34" charset="0"/>
              </a:rPr>
              <a:t> </a:t>
            </a:r>
            <a:r>
              <a:rPr lang="it-IT" sz="2400" dirty="0">
                <a:effectLst/>
                <a:ea typeface="Calibri" panose="020F0502020204030204" pitchFamily="34" charset="0"/>
              </a:rPr>
              <a:t>dari variansi data. 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9C8E687-EF73-EBE1-34A9-770FB94BCD1B}"/>
              </a:ext>
            </a:extLst>
          </p:cNvPr>
          <p:cNvGrpSpPr/>
          <p:nvPr/>
        </p:nvGrpSpPr>
        <p:grpSpPr>
          <a:xfrm>
            <a:off x="-540240" y="-960743"/>
            <a:ext cx="6171064" cy="3139928"/>
            <a:chOff x="-448089" y="-1088334"/>
            <a:chExt cx="6171064" cy="313992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5B64A65-31ED-340C-7F17-B7291AD32C40}"/>
                </a:ext>
              </a:extLst>
            </p:cNvPr>
            <p:cNvSpPr/>
            <p:nvPr/>
          </p:nvSpPr>
          <p:spPr>
            <a:xfrm>
              <a:off x="-448089" y="181807"/>
              <a:ext cx="6171064" cy="68471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7" name="Picture 6" descr="A group of logos on a black background&#10;&#10;Description automatically generated">
              <a:extLst>
                <a:ext uri="{FF2B5EF4-FFF2-40B4-BE49-F238E27FC236}">
                  <a16:creationId xmlns:a16="http://schemas.microsoft.com/office/drawing/2014/main" id="{0F8D681A-B6AF-15B2-C67F-39A333174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82" y="-1088334"/>
              <a:ext cx="5582093" cy="3139928"/>
            </a:xfrm>
            <a:prstGeom prst="rect">
              <a:avLst/>
            </a:prstGeom>
          </p:spPr>
        </p:pic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BCE43093-E7BE-7DC4-D142-739CC55895A1}"/>
              </a:ext>
            </a:extLst>
          </p:cNvPr>
          <p:cNvSpPr/>
          <p:nvPr/>
        </p:nvSpPr>
        <p:spPr>
          <a:xfrm>
            <a:off x="11313042" y="6033352"/>
            <a:ext cx="878958" cy="85703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553370214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98B805F-CD79-A7A3-5143-3A7DE715732E}"/>
              </a:ext>
            </a:extLst>
          </p:cNvPr>
          <p:cNvSpPr/>
          <p:nvPr/>
        </p:nvSpPr>
        <p:spPr>
          <a:xfrm>
            <a:off x="838199" y="309398"/>
            <a:ext cx="8210551" cy="684711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9C0346-C0AA-6C13-EBF3-DC0773E587CE}"/>
              </a:ext>
            </a:extLst>
          </p:cNvPr>
          <p:cNvSpPr/>
          <p:nvPr/>
        </p:nvSpPr>
        <p:spPr>
          <a:xfrm flipV="1">
            <a:off x="3398520" y="6647180"/>
            <a:ext cx="8793480" cy="2108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red book with black background&#10;&#10;Description automatically generated">
            <a:extLst>
              <a:ext uri="{FF2B5EF4-FFF2-40B4-BE49-F238E27FC236}">
                <a16:creationId xmlns:a16="http://schemas.microsoft.com/office/drawing/2014/main" id="{666B88F3-5C0E-9FA8-C0C0-80A155AF1EE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9" t="35259" r="21083" b="50464"/>
          <a:stretch/>
        </p:blipFill>
        <p:spPr>
          <a:xfrm>
            <a:off x="-152400" y="6273800"/>
            <a:ext cx="3703320" cy="584200"/>
          </a:xfrm>
          <a:prstGeom prst="rect">
            <a:avLst/>
          </a:prstGeom>
        </p:spPr>
      </p:pic>
      <p:pic>
        <p:nvPicPr>
          <p:cNvPr id="16" name="Picture 15" descr="A red lines on a black background&#10;&#10;Description automatically generated">
            <a:extLst>
              <a:ext uri="{FF2B5EF4-FFF2-40B4-BE49-F238E27FC236}">
                <a16:creationId xmlns:a16="http://schemas.microsoft.com/office/drawing/2014/main" id="{8721A785-8E3F-DF5A-41B2-0CF2B2DB5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620" y="-1309643"/>
            <a:ext cx="3032760" cy="30327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99F65B2-2FF8-CA05-FE08-1139DF1A8D15}"/>
              </a:ext>
            </a:extLst>
          </p:cNvPr>
          <p:cNvSpPr txBox="1"/>
          <p:nvPr/>
        </p:nvSpPr>
        <p:spPr>
          <a:xfrm>
            <a:off x="838200" y="4286533"/>
            <a:ext cx="10515599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2400" dirty="0">
                <a:effectLst/>
                <a:ea typeface="Calibri" panose="020F0502020204030204" pitchFamily="34" charset="0"/>
              </a:rPr>
              <a:t>Dapat disimpulkan </a:t>
            </a:r>
            <a:r>
              <a:rPr lang="it-IT" sz="2800" b="1" dirty="0">
                <a:effectLst/>
                <a:ea typeface="Calibri" panose="020F0502020204030204" pitchFamily="34" charset="0"/>
              </a:rPr>
              <a:t>tolak H0 </a:t>
            </a:r>
            <a:r>
              <a:rPr lang="it-IT" sz="2400" dirty="0">
                <a:effectLst/>
                <a:ea typeface="Calibri" panose="020F0502020204030204" pitchFamily="34" charset="0"/>
              </a:rPr>
              <a:t>maka ada </a:t>
            </a:r>
            <a:r>
              <a:rPr lang="it-IT" sz="2800" b="1" dirty="0">
                <a:effectLst/>
                <a:ea typeface="Calibri" panose="020F0502020204030204" pitchFamily="34" charset="0"/>
              </a:rPr>
              <a:t>heterokedastitas spasial </a:t>
            </a:r>
            <a:r>
              <a:rPr lang="it-IT" sz="2400" dirty="0">
                <a:effectLst/>
                <a:ea typeface="Calibri" panose="020F0502020204030204" pitchFamily="34" charset="0"/>
              </a:rPr>
              <a:t>pada model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57FDA3-7D05-C06F-787D-FE253376AAD3}"/>
                  </a:ext>
                </a:extLst>
              </p:cNvPr>
              <p:cNvSpPr txBox="1"/>
              <p:nvPr/>
            </p:nvSpPr>
            <p:spPr>
              <a:xfrm>
                <a:off x="838200" y="1988464"/>
                <a:ext cx="9961112" cy="20070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it-IT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: Tidak ada heteroskedastisitas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it-IT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it-IT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it-IT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it-IT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it-IT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it-IT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=…=</m:t>
                    </m:r>
                    <m:sSubSup>
                      <m:sSub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it-IT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it-IT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it-IT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: Ada heteroskedastisitas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it-IT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a:rPr lang="it-IT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≠</m:t>
                    </m:r>
                    <m:sSubSup>
                      <m:sSubSup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it-IT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sSup>
                          <m:sSupPr>
                            <m:ctrlP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sub>
                      <m:sup>
                        <m:r>
                          <a:rPr lang="it-IT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r>
                      <m:rPr>
                        <m:sty m:val="p"/>
                      </m:rPr>
                      <a:rPr lang="it-IT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minimal</m:t>
                    </m:r>
                    <m:r>
                      <a:rPr lang="it-IT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ada</m:t>
                    </m:r>
                    <m:r>
                      <a:rPr lang="it-IT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satu</m:t>
                    </m:r>
                    <m:r>
                      <a:rPr lang="it-IT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yang</m:t>
                    </m:r>
                    <m:r>
                      <a:rPr lang="it-IT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berbeda</m:t>
                    </m:r>
                  </m:oMath>
                </a14:m>
                <a:endParaRPr lang="en-US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it-IT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P-value: &lt;2.2e-16</a:t>
                </a:r>
                <a:endParaRPr lang="en-US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57FDA3-7D05-C06F-787D-FE253376A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88464"/>
                <a:ext cx="9961112" cy="2007024"/>
              </a:xfrm>
              <a:prstGeom prst="rect">
                <a:avLst/>
              </a:prstGeom>
              <a:blipFill>
                <a:blip r:embed="rId4"/>
                <a:stretch>
                  <a:fillRect l="-979" b="-6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B866513E-1891-200C-E606-C2C9F8946A3D}"/>
              </a:ext>
            </a:extLst>
          </p:cNvPr>
          <p:cNvSpPr/>
          <p:nvPr/>
        </p:nvSpPr>
        <p:spPr>
          <a:xfrm>
            <a:off x="11313042" y="6033352"/>
            <a:ext cx="878958" cy="85703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12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E7A793-F496-2251-D81A-3E0D760ADC3A}"/>
              </a:ext>
            </a:extLst>
          </p:cNvPr>
          <p:cNvGrpSpPr/>
          <p:nvPr/>
        </p:nvGrpSpPr>
        <p:grpSpPr>
          <a:xfrm>
            <a:off x="-540240" y="-960743"/>
            <a:ext cx="6171064" cy="3139928"/>
            <a:chOff x="-448089" y="-1088334"/>
            <a:chExt cx="6171064" cy="3139928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D7EAD52-7CF1-C977-5697-B7073F05877A}"/>
                </a:ext>
              </a:extLst>
            </p:cNvPr>
            <p:cNvSpPr/>
            <p:nvPr/>
          </p:nvSpPr>
          <p:spPr>
            <a:xfrm>
              <a:off x="-448089" y="181807"/>
              <a:ext cx="6171064" cy="68471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26" name="Picture 25" descr="A group of logos on a black background&#10;&#10;Description automatically generated">
              <a:extLst>
                <a:ext uri="{FF2B5EF4-FFF2-40B4-BE49-F238E27FC236}">
                  <a16:creationId xmlns:a16="http://schemas.microsoft.com/office/drawing/2014/main" id="{F9B39856-0459-2BA2-8883-7667B4E69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82" y="-1088334"/>
              <a:ext cx="5582093" cy="3139928"/>
            </a:xfrm>
            <a:prstGeom prst="rect">
              <a:avLst/>
            </a:prstGeom>
          </p:spPr>
        </p:pic>
      </p:grpSp>
      <p:sp>
        <p:nvSpPr>
          <p:cNvPr id="28" name="Title 12">
            <a:extLst>
              <a:ext uri="{FF2B5EF4-FFF2-40B4-BE49-F238E27FC236}">
                <a16:creationId xmlns:a16="http://schemas.microsoft.com/office/drawing/2014/main" id="{3B2A90EF-0CB1-A3CF-AE29-9121DCFD075A}"/>
              </a:ext>
            </a:extLst>
          </p:cNvPr>
          <p:cNvSpPr txBox="1">
            <a:spLocks/>
          </p:cNvSpPr>
          <p:nvPr/>
        </p:nvSpPr>
        <p:spPr>
          <a:xfrm>
            <a:off x="5754499" y="206737"/>
            <a:ext cx="4532650" cy="947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Uji </a:t>
            </a:r>
            <a:r>
              <a:rPr lang="en-US" sz="2400" b="1" i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Beusch</a:t>
            </a:r>
            <a:r>
              <a:rPr lang="en-US" sz="2400" b="1" i="1" dirty="0">
                <a:solidFill>
                  <a:schemeClr val="bg1"/>
                </a:solidFill>
                <a:latin typeface="Century Gothic" panose="020B0502020202020204" pitchFamily="34" charset="0"/>
              </a:rPr>
              <a:t> Pagan </a:t>
            </a:r>
          </a:p>
        </p:txBody>
      </p:sp>
    </p:spTree>
    <p:extLst>
      <p:ext uri="{BB962C8B-B14F-4D97-AF65-F5344CB8AC3E}">
        <p14:creationId xmlns:p14="http://schemas.microsoft.com/office/powerpoint/2010/main" val="3534479198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red lines on a black background&#10;&#10;Description automatically generated">
            <a:extLst>
              <a:ext uri="{FF2B5EF4-FFF2-40B4-BE49-F238E27FC236}">
                <a16:creationId xmlns:a16="http://schemas.microsoft.com/office/drawing/2014/main" id="{A296C81F-1833-EE9A-4328-98DCA0460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620" y="-1309643"/>
            <a:ext cx="3032760" cy="303276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7666B8F-8DC7-7DB9-E6F5-C589ECB2BE31}"/>
              </a:ext>
            </a:extLst>
          </p:cNvPr>
          <p:cNvSpPr/>
          <p:nvPr/>
        </p:nvSpPr>
        <p:spPr>
          <a:xfrm>
            <a:off x="616327" y="309397"/>
            <a:ext cx="10737473" cy="684711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Title 12">
            <a:extLst>
              <a:ext uri="{FF2B5EF4-FFF2-40B4-BE49-F238E27FC236}">
                <a16:creationId xmlns:a16="http://schemas.microsoft.com/office/drawing/2014/main" id="{F5C16A58-7E80-E624-E137-193337681983}"/>
              </a:ext>
            </a:extLst>
          </p:cNvPr>
          <p:cNvSpPr txBox="1">
            <a:spLocks/>
          </p:cNvSpPr>
          <p:nvPr/>
        </p:nvSpPr>
        <p:spPr>
          <a:xfrm>
            <a:off x="5878174" y="178201"/>
            <a:ext cx="5582093" cy="947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Pemodelan</a:t>
            </a:r>
            <a:r>
              <a:rPr lang="en-US" sz="2400" b="1" i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Efek</a:t>
            </a:r>
            <a:r>
              <a:rPr lang="en-US" sz="2400" b="1" i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Spatio</a:t>
            </a:r>
            <a:r>
              <a:rPr lang="en-US" sz="2400" b="1" i="1" dirty="0">
                <a:solidFill>
                  <a:schemeClr val="bg1"/>
                </a:solidFill>
                <a:latin typeface="Century Gothic" panose="020B0502020202020204" pitchFamily="34" charset="0"/>
              </a:rPr>
              <a:t> Temporal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F15A67-09BC-865D-9863-78D488E7915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V="1">
            <a:off x="3398520" y="6647180"/>
            <a:ext cx="8793480" cy="2108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ed book with black background&#10;&#10;Description automatically generated">
            <a:extLst>
              <a:ext uri="{FF2B5EF4-FFF2-40B4-BE49-F238E27FC236}">
                <a16:creationId xmlns:a16="http://schemas.microsoft.com/office/drawing/2014/main" id="{166CBA8B-01CA-D361-53D3-C9819405985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9" t="35259" r="21083" b="50464"/>
          <a:stretch/>
        </p:blipFill>
        <p:spPr>
          <a:xfrm>
            <a:off x="-152400" y="6273800"/>
            <a:ext cx="3703320" cy="5842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C423B6-E18C-C060-AF3F-8BFAE0277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223852"/>
              </p:ext>
            </p:extLst>
          </p:nvPr>
        </p:nvGraphicFramePr>
        <p:xfrm>
          <a:off x="1572511" y="1598322"/>
          <a:ext cx="9046978" cy="2300732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3390486">
                  <a:extLst>
                    <a:ext uri="{9D8B030D-6E8A-4147-A177-3AD203B41FA5}">
                      <a16:colId xmlns:a16="http://schemas.microsoft.com/office/drawing/2014/main" val="1705656817"/>
                    </a:ext>
                  </a:extLst>
                </a:gridCol>
                <a:gridCol w="2735492">
                  <a:extLst>
                    <a:ext uri="{9D8B030D-6E8A-4147-A177-3AD203B41FA5}">
                      <a16:colId xmlns:a16="http://schemas.microsoft.com/office/drawing/2014/main" val="3642333437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40788834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2800" dirty="0">
                          <a:effectLst/>
                        </a:rPr>
                        <a:t>Model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2800">
                          <a:effectLst/>
                        </a:rPr>
                        <a:t>R-Squared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2800">
                          <a:effectLst/>
                        </a:rPr>
                        <a:t>RMSE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9165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2800" dirty="0">
                          <a:effectLst/>
                        </a:rPr>
                        <a:t>GTWR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2800">
                          <a:effectLst/>
                        </a:rPr>
                        <a:t>0.819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2800" dirty="0">
                          <a:effectLst/>
                        </a:rPr>
                        <a:t>1.508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9435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2800" dirty="0" err="1">
                          <a:effectLst/>
                        </a:rPr>
                        <a:t>Random</a:t>
                      </a:r>
                      <a:r>
                        <a:rPr lang="id-ID" sz="2800" dirty="0">
                          <a:effectLst/>
                        </a:rPr>
                        <a:t> </a:t>
                      </a:r>
                      <a:r>
                        <a:rPr lang="id-ID" sz="2800" dirty="0" err="1">
                          <a:effectLst/>
                        </a:rPr>
                        <a:t>Forest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2800">
                          <a:effectLst/>
                        </a:rPr>
                        <a:t>0.923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2800">
                          <a:effectLst/>
                        </a:rPr>
                        <a:t>0.753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7859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2800">
                          <a:effectLst/>
                        </a:rPr>
                        <a:t>Xgboost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2800" dirty="0">
                          <a:effectLst/>
                        </a:rPr>
                        <a:t>0.962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2800" dirty="0">
                          <a:effectLst/>
                        </a:rPr>
                        <a:t>0.483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223146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8E71C3F-9E76-77C4-D327-1A4F6FB0926B}"/>
              </a:ext>
            </a:extLst>
          </p:cNvPr>
          <p:cNvSpPr txBox="1"/>
          <p:nvPr/>
        </p:nvSpPr>
        <p:spPr>
          <a:xfrm>
            <a:off x="1572511" y="4086224"/>
            <a:ext cx="90469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2400" dirty="0">
                <a:ea typeface="Calibri" panose="020F0502020204030204" pitchFamily="34" charset="0"/>
              </a:rPr>
              <a:t>B</a:t>
            </a:r>
            <a:r>
              <a:rPr lang="it-IT" sz="2400" dirty="0">
                <a:effectLst/>
                <a:ea typeface="Calibri" panose="020F0502020204030204" pitchFamily="34" charset="0"/>
              </a:rPr>
              <a:t>erdasarkan nilai </a:t>
            </a:r>
            <a:r>
              <a:rPr lang="en-ID" sz="2400" dirty="0">
                <a:effectLst/>
                <a:ea typeface="Palatino Linotype" panose="02040502050505030304" pitchFamily="18" charset="0"/>
              </a:rPr>
              <a:t>R-Squared dan MSE </a:t>
            </a:r>
            <a:r>
              <a:rPr lang="en-ID" sz="2400" dirty="0" err="1">
                <a:effectLst/>
                <a:ea typeface="Palatino Linotype" panose="02040502050505030304" pitchFamily="18" charset="0"/>
              </a:rPr>
              <a:t>adalah</a:t>
            </a:r>
            <a:r>
              <a:rPr lang="en-ID" sz="2400" dirty="0">
                <a:effectLst/>
                <a:ea typeface="Palatino Linotype" panose="02040502050505030304" pitchFamily="18" charset="0"/>
              </a:rPr>
              <a:t> </a:t>
            </a:r>
            <a:r>
              <a:rPr lang="en-ID" sz="2400" dirty="0" err="1">
                <a:effectLst/>
                <a:ea typeface="Palatino Linotype" panose="02040502050505030304" pitchFamily="18" charset="0"/>
              </a:rPr>
              <a:t>dengan</a:t>
            </a:r>
            <a:r>
              <a:rPr lang="en-ID" sz="2400" dirty="0">
                <a:effectLst/>
                <a:ea typeface="Palatino Linotype" panose="02040502050505030304" pitchFamily="18" charset="0"/>
              </a:rPr>
              <a:t> </a:t>
            </a:r>
            <a:r>
              <a:rPr lang="en-ID" sz="2400" dirty="0" err="1">
                <a:effectLst/>
                <a:ea typeface="Palatino Linotype" panose="02040502050505030304" pitchFamily="18" charset="0"/>
              </a:rPr>
              <a:t>menggunakan</a:t>
            </a:r>
            <a:r>
              <a:rPr lang="en-ID" sz="2400" dirty="0">
                <a:effectLst/>
                <a:ea typeface="Palatino Linotype" panose="02040502050505030304" pitchFamily="18" charset="0"/>
              </a:rPr>
              <a:t> </a:t>
            </a:r>
            <a:r>
              <a:rPr lang="en-ID" sz="2400" dirty="0" err="1">
                <a:effectLst/>
                <a:ea typeface="Palatino Linotype" panose="02040502050505030304" pitchFamily="18" charset="0"/>
              </a:rPr>
              <a:t>Xgboost</a:t>
            </a:r>
            <a:r>
              <a:rPr lang="en-ID" sz="2400" dirty="0">
                <a:effectLst/>
                <a:ea typeface="Palatino Linotype" panose="02040502050505030304" pitchFamily="18" charset="0"/>
              </a:rPr>
              <a:t> yang </a:t>
            </a:r>
            <a:r>
              <a:rPr lang="en-ID" sz="2400" dirty="0" err="1">
                <a:effectLst/>
                <a:ea typeface="Palatino Linotype" panose="02040502050505030304" pitchFamily="18" charset="0"/>
              </a:rPr>
              <a:t>memiliki</a:t>
            </a:r>
            <a:r>
              <a:rPr lang="en-ID" sz="2400" dirty="0">
                <a:effectLst/>
                <a:ea typeface="Palatino Linotype" panose="02040502050505030304" pitchFamily="18" charset="0"/>
              </a:rPr>
              <a:t> </a:t>
            </a:r>
            <a:r>
              <a:rPr lang="en-ID" sz="2400" dirty="0" err="1">
                <a:effectLst/>
                <a:ea typeface="Palatino Linotype" panose="02040502050505030304" pitchFamily="18" charset="0"/>
              </a:rPr>
              <a:t>nilai</a:t>
            </a:r>
            <a:r>
              <a:rPr lang="en-ID" sz="2400" dirty="0">
                <a:effectLst/>
                <a:ea typeface="Palatino Linotype" panose="02040502050505030304" pitchFamily="18" charset="0"/>
              </a:rPr>
              <a:t> </a:t>
            </a:r>
            <a:r>
              <a:rPr lang="en-ID" sz="2400" b="1" dirty="0">
                <a:effectLst/>
                <a:ea typeface="Palatino Linotype" panose="02040502050505030304" pitchFamily="18" charset="0"/>
              </a:rPr>
              <a:t>R-Squared </a:t>
            </a:r>
            <a:r>
              <a:rPr lang="en-ID" sz="3600" b="1" dirty="0">
                <a:effectLst/>
                <a:ea typeface="Palatino Linotype" panose="02040502050505030304" pitchFamily="18" charset="0"/>
              </a:rPr>
              <a:t>96% </a:t>
            </a:r>
            <a:r>
              <a:rPr lang="en-ID" sz="2400" dirty="0">
                <a:effectLst/>
                <a:ea typeface="Palatino Linotype" panose="02040502050505030304" pitchFamily="18" charset="0"/>
              </a:rPr>
              <a:t>dan </a:t>
            </a:r>
            <a:r>
              <a:rPr lang="en-ID" sz="2400" b="1" dirty="0">
                <a:effectLst/>
                <a:ea typeface="Palatino Linotype" panose="02040502050505030304" pitchFamily="18" charset="0"/>
              </a:rPr>
              <a:t>RMSE </a:t>
            </a:r>
            <a:r>
              <a:rPr lang="en-ID" sz="3600" b="1" dirty="0">
                <a:effectLst/>
                <a:ea typeface="Palatino Linotype" panose="02040502050505030304" pitchFamily="18" charset="0"/>
              </a:rPr>
              <a:t>0.483</a:t>
            </a:r>
            <a:r>
              <a:rPr lang="en-ID" sz="2400" dirty="0">
                <a:effectLst/>
                <a:ea typeface="Palatino Linotype" panose="02040502050505030304" pitchFamily="18" charset="0"/>
              </a:rPr>
              <a:t>, </a:t>
            </a:r>
            <a:r>
              <a:rPr lang="en-ID" sz="2400" dirty="0" err="1">
                <a:effectLst/>
                <a:ea typeface="Palatino Linotype" panose="02040502050505030304" pitchFamily="18" charset="0"/>
              </a:rPr>
              <a:t>kemudian</a:t>
            </a:r>
            <a:r>
              <a:rPr lang="en-ID" sz="2400" dirty="0">
                <a:effectLst/>
                <a:ea typeface="Palatino Linotype" panose="02040502050505030304" pitchFamily="18" charset="0"/>
              </a:rPr>
              <a:t> Random Forest </a:t>
            </a:r>
            <a:r>
              <a:rPr lang="en-ID" sz="2400" dirty="0" err="1">
                <a:effectLst/>
                <a:ea typeface="Palatino Linotype" panose="02040502050505030304" pitchFamily="18" charset="0"/>
              </a:rPr>
              <a:t>lalu</a:t>
            </a:r>
            <a:r>
              <a:rPr lang="en-ID" sz="2400" dirty="0">
                <a:effectLst/>
                <a:ea typeface="Palatino Linotype" panose="02040502050505030304" pitchFamily="18" charset="0"/>
              </a:rPr>
              <a:t> </a:t>
            </a:r>
            <a:r>
              <a:rPr lang="en-ID" sz="2400" dirty="0">
                <a:effectLst/>
                <a:ea typeface="Calibri" panose="020F0502020204030204" pitchFamily="34" charset="0"/>
              </a:rPr>
              <a:t>Geographically Temporally </a:t>
            </a:r>
            <a:r>
              <a:rPr lang="en-ID" sz="2400" i="1" dirty="0">
                <a:effectLst/>
                <a:ea typeface="Calibri" panose="020F0502020204030204" pitchFamily="34" charset="0"/>
              </a:rPr>
              <a:t>Weighted </a:t>
            </a:r>
            <a:r>
              <a:rPr lang="en-ID" sz="2400" dirty="0">
                <a:effectLst/>
                <a:ea typeface="Calibri" panose="020F0502020204030204" pitchFamily="34" charset="0"/>
              </a:rPr>
              <a:t>Regression. 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4665798-EC7B-D208-E943-AB3275BD3A18}"/>
              </a:ext>
            </a:extLst>
          </p:cNvPr>
          <p:cNvGrpSpPr/>
          <p:nvPr/>
        </p:nvGrpSpPr>
        <p:grpSpPr>
          <a:xfrm>
            <a:off x="-540240" y="-960743"/>
            <a:ext cx="6171064" cy="3139928"/>
            <a:chOff x="-448089" y="-1088334"/>
            <a:chExt cx="6171064" cy="313992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67B390E-3D0C-20FB-73DF-B3C3C53D0480}"/>
                </a:ext>
              </a:extLst>
            </p:cNvPr>
            <p:cNvSpPr/>
            <p:nvPr/>
          </p:nvSpPr>
          <p:spPr>
            <a:xfrm>
              <a:off x="-448089" y="181807"/>
              <a:ext cx="6171064" cy="68471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6" name="Picture 5" descr="A group of logos on a black background&#10;&#10;Description automatically generated">
              <a:extLst>
                <a:ext uri="{FF2B5EF4-FFF2-40B4-BE49-F238E27FC236}">
                  <a16:creationId xmlns:a16="http://schemas.microsoft.com/office/drawing/2014/main" id="{BF9FF170-1A1B-80F7-9924-9A736A267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82" y="-1088334"/>
              <a:ext cx="5582093" cy="3139928"/>
            </a:xfrm>
            <a:prstGeom prst="rect">
              <a:avLst/>
            </a:prstGeom>
          </p:spPr>
        </p:pic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56527E82-9CF9-CB71-752E-1BB91E2A1ED3}"/>
              </a:ext>
            </a:extLst>
          </p:cNvPr>
          <p:cNvSpPr/>
          <p:nvPr/>
        </p:nvSpPr>
        <p:spPr>
          <a:xfrm>
            <a:off x="11313042" y="6033352"/>
            <a:ext cx="878958" cy="85703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757018040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red lines on a black background&#10;&#10;Description automatically generated">
            <a:extLst>
              <a:ext uri="{FF2B5EF4-FFF2-40B4-BE49-F238E27FC236}">
                <a16:creationId xmlns:a16="http://schemas.microsoft.com/office/drawing/2014/main" id="{A296C81F-1833-EE9A-4328-98DCA0460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620" y="-1309643"/>
            <a:ext cx="3032760" cy="303276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406F8F-6ADC-529D-36D1-B8641B8ABB15}"/>
              </a:ext>
            </a:extLst>
          </p:cNvPr>
          <p:cNvSpPr/>
          <p:nvPr/>
        </p:nvSpPr>
        <p:spPr>
          <a:xfrm>
            <a:off x="616327" y="309397"/>
            <a:ext cx="10352305" cy="684711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Title 12">
            <a:extLst>
              <a:ext uri="{FF2B5EF4-FFF2-40B4-BE49-F238E27FC236}">
                <a16:creationId xmlns:a16="http://schemas.microsoft.com/office/drawing/2014/main" id="{DF359916-12C8-9396-AEA0-E277D9DCE2AB}"/>
              </a:ext>
            </a:extLst>
          </p:cNvPr>
          <p:cNvSpPr txBox="1">
            <a:spLocks/>
          </p:cNvSpPr>
          <p:nvPr/>
        </p:nvSpPr>
        <p:spPr>
          <a:xfrm>
            <a:off x="5878174" y="178201"/>
            <a:ext cx="5582093" cy="947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1" dirty="0">
                <a:solidFill>
                  <a:schemeClr val="bg1"/>
                </a:solidFill>
                <a:latin typeface="Century Gothic" panose="020B0502020202020204" pitchFamily="34" charset="0"/>
              </a:rPr>
              <a:t>Actual Vs. Predicted </a:t>
            </a:r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Tahun 2023</a:t>
            </a:r>
            <a:endParaRPr lang="en-US" sz="2400" b="1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F15A67-09BC-865D-9863-78D488E7915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V="1">
            <a:off x="3398520" y="6647180"/>
            <a:ext cx="8793480" cy="2108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ed book with black background&#10;&#10;Description automatically generated">
            <a:extLst>
              <a:ext uri="{FF2B5EF4-FFF2-40B4-BE49-F238E27FC236}">
                <a16:creationId xmlns:a16="http://schemas.microsoft.com/office/drawing/2014/main" id="{166CBA8B-01CA-D361-53D3-C9819405985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9" t="35259" r="21083" b="50464"/>
          <a:stretch/>
        </p:blipFill>
        <p:spPr>
          <a:xfrm>
            <a:off x="-152400" y="6273800"/>
            <a:ext cx="3703320" cy="5842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E89327C-1BB7-72E6-B928-A70FFF666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367" y="1392003"/>
            <a:ext cx="9745265" cy="3782982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6B02B9-5E78-757F-5E73-33C5C89DA06A}"/>
              </a:ext>
            </a:extLst>
          </p:cNvPr>
          <p:cNvSpPr txBox="1"/>
          <p:nvPr/>
        </p:nvSpPr>
        <p:spPr>
          <a:xfrm>
            <a:off x="1039258" y="5205551"/>
            <a:ext cx="101134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200" dirty="0">
                <a:effectLst/>
                <a:ea typeface="Calibri" panose="020F0502020204030204" pitchFamily="34" charset="0"/>
              </a:rPr>
              <a:t>R-squared </a:t>
            </a:r>
            <a:r>
              <a:rPr lang="en-ID" sz="2200" dirty="0" err="1">
                <a:effectLst/>
                <a:ea typeface="Calibri" panose="020F0502020204030204" pitchFamily="34" charset="0"/>
              </a:rPr>
              <a:t>untuk</a:t>
            </a:r>
            <a:r>
              <a:rPr lang="en-ID" sz="2200" dirty="0">
                <a:effectLst/>
                <a:ea typeface="Calibri" panose="020F0502020204030204" pitchFamily="34" charset="0"/>
              </a:rPr>
              <a:t> data </a:t>
            </a:r>
            <a:r>
              <a:rPr lang="en-ID" sz="2200" dirty="0" err="1">
                <a:effectLst/>
                <a:ea typeface="Calibri" panose="020F0502020204030204" pitchFamily="34" charset="0"/>
              </a:rPr>
              <a:t>tahun</a:t>
            </a:r>
            <a:r>
              <a:rPr lang="en-ID" sz="2200" dirty="0">
                <a:effectLst/>
                <a:ea typeface="Calibri" panose="020F0502020204030204" pitchFamily="34" charset="0"/>
              </a:rPr>
              <a:t> 2023 </a:t>
            </a:r>
            <a:r>
              <a:rPr lang="en-ID" sz="2200" dirty="0" err="1">
                <a:effectLst/>
                <a:ea typeface="Calibri" panose="020F0502020204030204" pitchFamily="34" charset="0"/>
              </a:rPr>
              <a:t>untuk</a:t>
            </a:r>
            <a:r>
              <a:rPr lang="en-ID" sz="2200" dirty="0">
                <a:effectLst/>
                <a:ea typeface="Calibri" panose="020F0502020204030204" pitchFamily="34" charset="0"/>
              </a:rPr>
              <a:t> GTWR, </a:t>
            </a:r>
            <a:r>
              <a:rPr lang="en-ID" sz="2200" i="1" dirty="0">
                <a:effectLst/>
                <a:ea typeface="Calibri" panose="020F0502020204030204" pitchFamily="34" charset="0"/>
              </a:rPr>
              <a:t>Random Forest, </a:t>
            </a:r>
            <a:r>
              <a:rPr lang="en-ID" sz="2200" dirty="0" err="1">
                <a:effectLst/>
                <a:ea typeface="Calibri" panose="020F0502020204030204" pitchFamily="34" charset="0"/>
              </a:rPr>
              <a:t>Xgboost</a:t>
            </a:r>
            <a:r>
              <a:rPr lang="en-ID" sz="2200" dirty="0">
                <a:ea typeface="Calibri" panose="020F0502020204030204" pitchFamily="34" charset="0"/>
              </a:rPr>
              <a:t> </a:t>
            </a:r>
            <a:r>
              <a:rPr lang="en-ID" sz="2200" dirty="0" err="1">
                <a:effectLst/>
                <a:ea typeface="Calibri" panose="020F0502020204030204" pitchFamily="34" charset="0"/>
              </a:rPr>
              <a:t>sebesar</a:t>
            </a:r>
            <a:r>
              <a:rPr lang="en-ID" sz="2200" dirty="0">
                <a:effectLst/>
                <a:ea typeface="Calibri" panose="020F0502020204030204" pitchFamily="34" charset="0"/>
              </a:rPr>
              <a:t> </a:t>
            </a:r>
            <a:r>
              <a:rPr lang="en-ID" sz="2200" b="1" dirty="0">
                <a:effectLst/>
                <a:ea typeface="Calibri" panose="020F0502020204030204" pitchFamily="34" charset="0"/>
              </a:rPr>
              <a:t>88.1%, 91% dan 94.6%</a:t>
            </a:r>
            <a:r>
              <a:rPr lang="en-ID" sz="2200" dirty="0">
                <a:effectLst/>
                <a:ea typeface="Calibri" panose="020F0502020204030204" pitchFamily="34" charset="0"/>
              </a:rPr>
              <a:t>, </a:t>
            </a:r>
            <a:r>
              <a:rPr lang="en-ID" sz="2200" dirty="0" err="1">
                <a:effectLst/>
                <a:ea typeface="Calibri" panose="020F0502020204030204" pitchFamily="34" charset="0"/>
              </a:rPr>
              <a:t>begitu</a:t>
            </a:r>
            <a:r>
              <a:rPr lang="en-ID" sz="2200" dirty="0">
                <a:effectLst/>
                <a:ea typeface="Calibri" panose="020F0502020204030204" pitchFamily="34" charset="0"/>
              </a:rPr>
              <a:t> juga </a:t>
            </a:r>
            <a:r>
              <a:rPr lang="en-ID" sz="2200" dirty="0" err="1">
                <a:effectLst/>
                <a:ea typeface="Calibri" panose="020F0502020204030204" pitchFamily="34" charset="0"/>
              </a:rPr>
              <a:t>nilai</a:t>
            </a:r>
            <a:r>
              <a:rPr lang="en-ID" sz="2200" dirty="0">
                <a:effectLst/>
                <a:ea typeface="Calibri" panose="020F0502020204030204" pitchFamily="34" charset="0"/>
              </a:rPr>
              <a:t> RMSE </a:t>
            </a:r>
            <a:r>
              <a:rPr lang="en-ID" sz="2200" dirty="0" err="1">
                <a:effectLst/>
                <a:ea typeface="Calibri" panose="020F0502020204030204" pitchFamily="34" charset="0"/>
              </a:rPr>
              <a:t>sebesar</a:t>
            </a:r>
            <a:r>
              <a:rPr lang="en-ID" sz="2200" dirty="0">
                <a:effectLst/>
                <a:ea typeface="Calibri" panose="020F0502020204030204" pitchFamily="34" charset="0"/>
              </a:rPr>
              <a:t> </a:t>
            </a:r>
            <a:r>
              <a:rPr lang="en-ID" sz="2200" b="1" dirty="0">
                <a:effectLst/>
                <a:ea typeface="Calibri" panose="020F0502020204030204" pitchFamily="34" charset="0"/>
              </a:rPr>
              <a:t>0.833, 0.692 dan 0.496</a:t>
            </a:r>
            <a:endParaRPr lang="en-US" sz="22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B86FAAF-98F5-F511-F057-575E18ED0BAC}"/>
              </a:ext>
            </a:extLst>
          </p:cNvPr>
          <p:cNvGrpSpPr/>
          <p:nvPr/>
        </p:nvGrpSpPr>
        <p:grpSpPr>
          <a:xfrm>
            <a:off x="-540240" y="-960743"/>
            <a:ext cx="6171064" cy="3139928"/>
            <a:chOff x="-448089" y="-1088334"/>
            <a:chExt cx="6171064" cy="313992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B39CE80-798F-7295-B1DC-10FBF40767DB}"/>
                </a:ext>
              </a:extLst>
            </p:cNvPr>
            <p:cNvSpPr/>
            <p:nvPr/>
          </p:nvSpPr>
          <p:spPr>
            <a:xfrm>
              <a:off x="-448089" y="181807"/>
              <a:ext cx="6171064" cy="68471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6" name="Picture 5" descr="A group of logos on a black background&#10;&#10;Description automatically generated">
              <a:extLst>
                <a:ext uri="{FF2B5EF4-FFF2-40B4-BE49-F238E27FC236}">
                  <a16:creationId xmlns:a16="http://schemas.microsoft.com/office/drawing/2014/main" id="{F5F0CF77-D48D-D34D-CDF4-EACC7E937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82" y="-1088334"/>
              <a:ext cx="5582093" cy="3139928"/>
            </a:xfrm>
            <a:prstGeom prst="rect">
              <a:avLst/>
            </a:prstGeom>
          </p:spPr>
        </p:pic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0DF2F211-E97B-5E88-40CA-950D70E36F6A}"/>
              </a:ext>
            </a:extLst>
          </p:cNvPr>
          <p:cNvSpPr/>
          <p:nvPr/>
        </p:nvSpPr>
        <p:spPr>
          <a:xfrm>
            <a:off x="11313042" y="6033352"/>
            <a:ext cx="878958" cy="85703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596322653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78A59A0-7D42-6A83-57A3-B83326E7FA88}"/>
              </a:ext>
            </a:extLst>
          </p:cNvPr>
          <p:cNvSpPr/>
          <p:nvPr/>
        </p:nvSpPr>
        <p:spPr>
          <a:xfrm>
            <a:off x="616327" y="309397"/>
            <a:ext cx="8286373" cy="684711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AB477E77-03A1-8B78-4717-F7AD32D65774}"/>
              </a:ext>
            </a:extLst>
          </p:cNvPr>
          <p:cNvSpPr txBox="1">
            <a:spLocks/>
          </p:cNvSpPr>
          <p:nvPr/>
        </p:nvSpPr>
        <p:spPr>
          <a:xfrm>
            <a:off x="5878174" y="178201"/>
            <a:ext cx="5582093" cy="947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Interpretasi</a:t>
            </a:r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GTWR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F15A67-09BC-865D-9863-78D488E7915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V="1">
            <a:off x="3398520" y="6647180"/>
            <a:ext cx="8793480" cy="2108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ed book with black background&#10;&#10;Description automatically generated">
            <a:extLst>
              <a:ext uri="{FF2B5EF4-FFF2-40B4-BE49-F238E27FC236}">
                <a16:creationId xmlns:a16="http://schemas.microsoft.com/office/drawing/2014/main" id="{166CBA8B-01CA-D361-53D3-C9819405985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9" t="35259" r="21083" b="50464"/>
          <a:stretch/>
        </p:blipFill>
        <p:spPr>
          <a:xfrm>
            <a:off x="-152400" y="6273800"/>
            <a:ext cx="3703320" cy="584200"/>
          </a:xfrm>
          <a:prstGeom prst="rect">
            <a:avLst/>
          </a:prstGeom>
        </p:spPr>
      </p:pic>
      <p:pic>
        <p:nvPicPr>
          <p:cNvPr id="10" name="Picture 9" descr="A red lines on a black background&#10;&#10;Description automatically generated">
            <a:extLst>
              <a:ext uri="{FF2B5EF4-FFF2-40B4-BE49-F238E27FC236}">
                <a16:creationId xmlns:a16="http://schemas.microsoft.com/office/drawing/2014/main" id="{A296C81F-1833-EE9A-4328-98DCA0460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620" y="-1309643"/>
            <a:ext cx="3032760" cy="303276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B22CC1-2BBC-3A55-29C4-2AA782F76E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8583"/>
              </p:ext>
            </p:extLst>
          </p:nvPr>
        </p:nvGraphicFramePr>
        <p:xfrm>
          <a:off x="1188627" y="1583232"/>
          <a:ext cx="9814746" cy="27229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5791">
                  <a:extLst>
                    <a:ext uri="{9D8B030D-6E8A-4147-A177-3AD203B41FA5}">
                      <a16:colId xmlns:a16="http://schemas.microsoft.com/office/drawing/2014/main" val="4265005966"/>
                    </a:ext>
                  </a:extLst>
                </a:gridCol>
                <a:gridCol w="1635791">
                  <a:extLst>
                    <a:ext uri="{9D8B030D-6E8A-4147-A177-3AD203B41FA5}">
                      <a16:colId xmlns:a16="http://schemas.microsoft.com/office/drawing/2014/main" val="3699130565"/>
                    </a:ext>
                  </a:extLst>
                </a:gridCol>
                <a:gridCol w="1635791">
                  <a:extLst>
                    <a:ext uri="{9D8B030D-6E8A-4147-A177-3AD203B41FA5}">
                      <a16:colId xmlns:a16="http://schemas.microsoft.com/office/drawing/2014/main" val="3180306619"/>
                    </a:ext>
                  </a:extLst>
                </a:gridCol>
                <a:gridCol w="1635791">
                  <a:extLst>
                    <a:ext uri="{9D8B030D-6E8A-4147-A177-3AD203B41FA5}">
                      <a16:colId xmlns:a16="http://schemas.microsoft.com/office/drawing/2014/main" val="1342692122"/>
                    </a:ext>
                  </a:extLst>
                </a:gridCol>
                <a:gridCol w="1635791">
                  <a:extLst>
                    <a:ext uri="{9D8B030D-6E8A-4147-A177-3AD203B41FA5}">
                      <a16:colId xmlns:a16="http://schemas.microsoft.com/office/drawing/2014/main" val="3107517030"/>
                    </a:ext>
                  </a:extLst>
                </a:gridCol>
                <a:gridCol w="1635791">
                  <a:extLst>
                    <a:ext uri="{9D8B030D-6E8A-4147-A177-3AD203B41FA5}">
                      <a16:colId xmlns:a16="http://schemas.microsoft.com/office/drawing/2014/main" val="1119932458"/>
                    </a:ext>
                  </a:extLst>
                </a:gridCol>
              </a:tblGrid>
              <a:tr h="4341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Koefisien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Min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1st Qu.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Median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3rd Qu.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Max.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950813447"/>
                  </a:ext>
                </a:extLst>
              </a:tr>
              <a:tr h="4616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Intercept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-339.93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-25.085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-10.305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2.475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276.46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98662498"/>
                  </a:ext>
                </a:extLst>
              </a:tr>
              <a:tr h="4341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Beta1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-2.693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0.00951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0.4458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0.8739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8.556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2371976018"/>
                  </a:ext>
                </a:extLst>
              </a:tr>
              <a:tr h="5648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Beta2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-0.00503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-0.000069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0.00025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0.00051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0.002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3946992098"/>
                  </a:ext>
                </a:extLst>
              </a:tr>
              <a:tr h="5648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Beta3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-4.273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</a:rPr>
                        <a:t>-0.07846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0.1064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0.3292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4.71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51054356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A28CC75-02D0-2D88-508A-E4F30F8CAEBC}"/>
              </a:ext>
            </a:extLst>
          </p:cNvPr>
          <p:cNvSpPr txBox="1"/>
          <p:nvPr/>
        </p:nvSpPr>
        <p:spPr>
          <a:xfrm>
            <a:off x="616327" y="4558198"/>
            <a:ext cx="11016874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000" dirty="0" err="1">
                <a:ea typeface="Calibri" panose="020F0502020204030204" pitchFamily="34" charset="0"/>
              </a:rPr>
              <a:t>S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etidaknya</a:t>
            </a:r>
            <a:r>
              <a:rPr lang="en-ID" sz="2000" dirty="0">
                <a:effectLst/>
                <a:ea typeface="Calibri" panose="020F0502020204030204" pitchFamily="34" charset="0"/>
              </a:rPr>
              <a:t> </a:t>
            </a:r>
            <a:r>
              <a:rPr lang="en-ID" sz="2200" b="1" dirty="0">
                <a:effectLst/>
                <a:ea typeface="Calibri" panose="020F0502020204030204" pitchFamily="34" charset="0"/>
              </a:rPr>
              <a:t>75%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pengamatan</a:t>
            </a:r>
            <a:r>
              <a:rPr lang="en-ID" sz="2000" dirty="0">
                <a:effectLst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mendapatkan</a:t>
            </a:r>
            <a:r>
              <a:rPr lang="en-ID" sz="2000" dirty="0">
                <a:effectLst/>
                <a:ea typeface="Calibri" panose="020F0502020204030204" pitchFamily="34" charset="0"/>
              </a:rPr>
              <a:t> </a:t>
            </a:r>
            <a:r>
              <a:rPr lang="en-ID" sz="2200" b="1" dirty="0" err="1">
                <a:effectLst/>
                <a:ea typeface="Calibri" panose="020F0502020204030204" pitchFamily="34" charset="0"/>
              </a:rPr>
              <a:t>pengaruh</a:t>
            </a:r>
            <a:r>
              <a:rPr lang="en-ID" sz="2200" b="1" dirty="0">
                <a:effectLst/>
                <a:ea typeface="Calibri" panose="020F0502020204030204" pitchFamily="34" charset="0"/>
              </a:rPr>
              <a:t> </a:t>
            </a:r>
            <a:r>
              <a:rPr lang="en-ID" sz="2200" b="1" dirty="0" err="1">
                <a:effectLst/>
                <a:ea typeface="Calibri" panose="020F0502020204030204" pitchFamily="34" charset="0"/>
              </a:rPr>
              <a:t>positif</a:t>
            </a:r>
            <a:r>
              <a:rPr lang="en-ID" sz="2200" b="1" dirty="0">
                <a:effectLst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dari</a:t>
            </a:r>
            <a:r>
              <a:rPr lang="en-ID" sz="2000" dirty="0">
                <a:effectLst/>
                <a:ea typeface="Calibri" panose="020F0502020204030204" pitchFamily="34" charset="0"/>
              </a:rPr>
              <a:t> </a:t>
            </a:r>
            <a:r>
              <a:rPr lang="en-ID" sz="2200" b="1" dirty="0" err="1">
                <a:effectLst/>
                <a:ea typeface="Calibri" panose="020F0502020204030204" pitchFamily="34" charset="0"/>
              </a:rPr>
              <a:t>variabel</a:t>
            </a:r>
            <a:r>
              <a:rPr lang="en-ID" sz="2200" b="1" dirty="0">
                <a:effectLst/>
                <a:ea typeface="Calibri" panose="020F0502020204030204" pitchFamily="34" charset="0"/>
              </a:rPr>
              <a:t> x1</a:t>
            </a:r>
            <a:r>
              <a:rPr lang="en-ID" sz="2000" dirty="0">
                <a:effectLst/>
                <a:ea typeface="Calibri" panose="020F0502020204030204" pitchFamily="34" charset="0"/>
              </a:rPr>
              <a:t>,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untuk</a:t>
            </a:r>
            <a:r>
              <a:rPr lang="en-ID" sz="2000" dirty="0">
                <a:effectLst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variabel</a:t>
            </a:r>
            <a:r>
              <a:rPr lang="en-ID" sz="2000" dirty="0">
                <a:effectLst/>
                <a:ea typeface="Calibri" panose="020F0502020204030204" pitchFamily="34" charset="0"/>
              </a:rPr>
              <a:t> x2 dan x3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setidaknya</a:t>
            </a:r>
            <a:r>
              <a:rPr lang="en-ID" sz="2000" dirty="0">
                <a:effectLst/>
                <a:ea typeface="Calibri" panose="020F0502020204030204" pitchFamily="34" charset="0"/>
              </a:rPr>
              <a:t> 50%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memberikan</a:t>
            </a:r>
            <a:r>
              <a:rPr lang="en-ID" sz="2000" dirty="0">
                <a:effectLst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pengaruh</a:t>
            </a:r>
            <a:r>
              <a:rPr lang="en-ID" sz="2000" dirty="0">
                <a:effectLst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positif</a:t>
            </a:r>
            <a:r>
              <a:rPr lang="en-ID" sz="2000" dirty="0">
                <a:effectLst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terhadap</a:t>
            </a:r>
            <a:r>
              <a:rPr lang="en-ID" sz="2000" dirty="0">
                <a:effectLst/>
                <a:ea typeface="Calibri" panose="020F0502020204030204" pitchFamily="34" charset="0"/>
              </a:rPr>
              <a:t> y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atau</a:t>
            </a:r>
            <a:r>
              <a:rPr lang="en-ID" sz="2000" dirty="0">
                <a:effectLst/>
                <a:ea typeface="Calibri" panose="020F0502020204030204" pitchFamily="34" charset="0"/>
              </a:rPr>
              <a:t> Tingkat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pengangguran</a:t>
            </a:r>
            <a:r>
              <a:rPr lang="en-ID" sz="2000" dirty="0">
                <a:effectLst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terbuka</a:t>
            </a:r>
            <a:r>
              <a:rPr lang="en-ID" sz="2000" dirty="0">
                <a:effectLst/>
                <a:ea typeface="Calibri" panose="020F0502020204030204" pitchFamily="34" charset="0"/>
              </a:rPr>
              <a:t>.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Pengaruh</a:t>
            </a:r>
            <a:r>
              <a:rPr lang="en-ID" sz="2000" dirty="0">
                <a:effectLst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positif</a:t>
            </a:r>
            <a:r>
              <a:rPr lang="en-ID" sz="2000" dirty="0">
                <a:effectLst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dari</a:t>
            </a:r>
            <a:r>
              <a:rPr lang="en-ID" sz="2000" dirty="0">
                <a:effectLst/>
                <a:ea typeface="Calibri" panose="020F0502020204030204" pitchFamily="34" charset="0"/>
              </a:rPr>
              <a:t> x1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atau</a:t>
            </a:r>
            <a:r>
              <a:rPr lang="en-ID" sz="2000" dirty="0">
                <a:effectLst/>
                <a:ea typeface="Calibri" panose="020F0502020204030204" pitchFamily="34" charset="0"/>
              </a:rPr>
              <a:t> rata-rata lama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sekolah</a:t>
            </a:r>
            <a:r>
              <a:rPr lang="en-ID" sz="2000" dirty="0">
                <a:effectLst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mungkin</a:t>
            </a:r>
            <a:r>
              <a:rPr lang="en-ID" sz="2000" dirty="0">
                <a:effectLst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terjadi</a:t>
            </a:r>
            <a:r>
              <a:rPr lang="en-ID" sz="2000" dirty="0">
                <a:effectLst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dikarenakan</a:t>
            </a:r>
            <a:r>
              <a:rPr lang="en-ID" sz="2000" dirty="0">
                <a:effectLst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sulitnya</a:t>
            </a:r>
            <a:r>
              <a:rPr lang="en-ID" sz="2000" dirty="0">
                <a:effectLst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menyerap</a:t>
            </a:r>
            <a:r>
              <a:rPr lang="en-ID" sz="2000" dirty="0">
                <a:effectLst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tenaga</a:t>
            </a:r>
            <a:r>
              <a:rPr lang="en-ID" sz="2000" dirty="0">
                <a:effectLst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kerja</a:t>
            </a:r>
            <a:r>
              <a:rPr lang="en-ID" sz="2000" dirty="0">
                <a:effectLst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karena</a:t>
            </a:r>
            <a:r>
              <a:rPr lang="en-ID" sz="2000" dirty="0">
                <a:effectLst/>
                <a:ea typeface="Calibri" panose="020F0502020204030204" pitchFamily="34" charset="0"/>
              </a:rPr>
              <a:t> Pendidikan yang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meningkat</a:t>
            </a:r>
            <a:r>
              <a:rPr lang="en-ID" sz="2000" dirty="0">
                <a:effectLst/>
                <a:ea typeface="Calibri" panose="020F0502020204030204" pitchFamily="34" charset="0"/>
              </a:rPr>
              <a:t>.</a:t>
            </a:r>
            <a:endParaRPr lang="en-US" sz="2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0D4B1BC-99D9-B868-924F-6E2DDC4F7EB4}"/>
              </a:ext>
            </a:extLst>
          </p:cNvPr>
          <p:cNvGrpSpPr/>
          <p:nvPr/>
        </p:nvGrpSpPr>
        <p:grpSpPr>
          <a:xfrm>
            <a:off x="-540240" y="-960743"/>
            <a:ext cx="6171064" cy="3139928"/>
            <a:chOff x="-448089" y="-1088334"/>
            <a:chExt cx="6171064" cy="313992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04FEB4E-6F5C-5B27-B426-2B16A3D92AB2}"/>
                </a:ext>
              </a:extLst>
            </p:cNvPr>
            <p:cNvSpPr/>
            <p:nvPr/>
          </p:nvSpPr>
          <p:spPr>
            <a:xfrm>
              <a:off x="-448089" y="181807"/>
              <a:ext cx="6171064" cy="68471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6" name="Picture 5" descr="A group of logos on a black background&#10;&#10;Description automatically generated">
              <a:extLst>
                <a:ext uri="{FF2B5EF4-FFF2-40B4-BE49-F238E27FC236}">
                  <a16:creationId xmlns:a16="http://schemas.microsoft.com/office/drawing/2014/main" id="{158BC1FD-7960-2913-2521-D88F2F656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82" y="-1088334"/>
              <a:ext cx="5582093" cy="3139928"/>
            </a:xfrm>
            <a:prstGeom prst="rect">
              <a:avLst/>
            </a:prstGeom>
          </p:spPr>
        </p:pic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796811E3-2FDB-EE64-A39D-E3C8379483DC}"/>
              </a:ext>
            </a:extLst>
          </p:cNvPr>
          <p:cNvSpPr/>
          <p:nvPr/>
        </p:nvSpPr>
        <p:spPr>
          <a:xfrm>
            <a:off x="11313042" y="6033352"/>
            <a:ext cx="878958" cy="85703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873386675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5D6699E-3213-4339-4342-49199DB77E4D}"/>
              </a:ext>
            </a:extLst>
          </p:cNvPr>
          <p:cNvSpPr/>
          <p:nvPr/>
        </p:nvSpPr>
        <p:spPr>
          <a:xfrm>
            <a:off x="616327" y="309397"/>
            <a:ext cx="9974374" cy="684711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Title 12">
            <a:extLst>
              <a:ext uri="{FF2B5EF4-FFF2-40B4-BE49-F238E27FC236}">
                <a16:creationId xmlns:a16="http://schemas.microsoft.com/office/drawing/2014/main" id="{17470020-E30F-E9FF-1663-BFB8DB32828D}"/>
              </a:ext>
            </a:extLst>
          </p:cNvPr>
          <p:cNvSpPr txBox="1">
            <a:spLocks/>
          </p:cNvSpPr>
          <p:nvPr/>
        </p:nvSpPr>
        <p:spPr>
          <a:xfrm>
            <a:off x="5878174" y="178201"/>
            <a:ext cx="5582093" cy="947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Interpretasi</a:t>
            </a:r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400" b="1" i="1" dirty="0">
                <a:solidFill>
                  <a:schemeClr val="bg1"/>
                </a:solidFill>
                <a:latin typeface="Century Gothic" panose="020B0502020202020204" pitchFamily="34" charset="0"/>
              </a:rPr>
              <a:t>Machine Learning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F15A67-09BC-865D-9863-78D488E7915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V="1">
            <a:off x="3398520" y="6647180"/>
            <a:ext cx="8793480" cy="2108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ed book with black background&#10;&#10;Description automatically generated">
            <a:extLst>
              <a:ext uri="{FF2B5EF4-FFF2-40B4-BE49-F238E27FC236}">
                <a16:creationId xmlns:a16="http://schemas.microsoft.com/office/drawing/2014/main" id="{166CBA8B-01CA-D361-53D3-C9819405985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9" t="35259" r="21083" b="50464"/>
          <a:stretch/>
        </p:blipFill>
        <p:spPr>
          <a:xfrm>
            <a:off x="-152400" y="6273800"/>
            <a:ext cx="3703320" cy="584200"/>
          </a:xfrm>
          <a:prstGeom prst="rect">
            <a:avLst/>
          </a:prstGeom>
        </p:spPr>
      </p:pic>
      <p:pic>
        <p:nvPicPr>
          <p:cNvPr id="10" name="Picture 9" descr="A red lines on a black background&#10;&#10;Description automatically generated">
            <a:extLst>
              <a:ext uri="{FF2B5EF4-FFF2-40B4-BE49-F238E27FC236}">
                <a16:creationId xmlns:a16="http://schemas.microsoft.com/office/drawing/2014/main" id="{A296C81F-1833-EE9A-4328-98DCA0460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620" y="-1309643"/>
            <a:ext cx="3032760" cy="30327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5DC0850-4F20-DD60-9434-25BB8D4E83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18" y="1549483"/>
            <a:ext cx="11651865" cy="2919190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3528D3-AD6F-2A15-90DA-599D64C1310F}"/>
              </a:ext>
            </a:extLst>
          </p:cNvPr>
          <p:cNvSpPr txBox="1"/>
          <p:nvPr/>
        </p:nvSpPr>
        <p:spPr>
          <a:xfrm>
            <a:off x="616327" y="4661051"/>
            <a:ext cx="1097877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000" dirty="0" err="1">
                <a:ea typeface="Calibri" panose="020F0502020204030204" pitchFamily="34" charset="0"/>
              </a:rPr>
              <a:t>V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ariabel</a:t>
            </a:r>
            <a:r>
              <a:rPr lang="en-ID" sz="2000" dirty="0">
                <a:effectLst/>
                <a:ea typeface="Calibri" panose="020F0502020204030204" pitchFamily="34" charset="0"/>
              </a:rPr>
              <a:t> yang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memiliki</a:t>
            </a:r>
            <a:r>
              <a:rPr lang="en-ID" sz="2000" dirty="0">
                <a:effectLst/>
                <a:ea typeface="Calibri" panose="020F0502020204030204" pitchFamily="34" charset="0"/>
              </a:rPr>
              <a:t> </a:t>
            </a:r>
            <a:r>
              <a:rPr lang="en-ID" sz="2000" b="1" dirty="0" err="1">
                <a:effectLst/>
                <a:ea typeface="Calibri" panose="020F0502020204030204" pitchFamily="34" charset="0"/>
              </a:rPr>
              <a:t>pengaruh</a:t>
            </a:r>
            <a:r>
              <a:rPr lang="en-ID" sz="2000" b="1" dirty="0">
                <a:effectLst/>
                <a:ea typeface="Calibri" panose="020F0502020204030204" pitchFamily="34" charset="0"/>
              </a:rPr>
              <a:t> </a:t>
            </a:r>
            <a:r>
              <a:rPr lang="en-ID" sz="2000" b="1" dirty="0" err="1">
                <a:effectLst/>
                <a:ea typeface="Calibri" panose="020F0502020204030204" pitchFamily="34" charset="0"/>
              </a:rPr>
              <a:t>terbesar</a:t>
            </a:r>
            <a:r>
              <a:rPr lang="en-ID" sz="2000" b="1" dirty="0">
                <a:effectLst/>
                <a:ea typeface="Calibri" panose="020F0502020204030204" pitchFamily="34" charset="0"/>
              </a:rPr>
              <a:t> </a:t>
            </a:r>
            <a:r>
              <a:rPr lang="en-ID" sz="2000" dirty="0">
                <a:effectLst/>
                <a:ea typeface="Calibri" panose="020F0502020204030204" pitchFamily="34" charset="0"/>
              </a:rPr>
              <a:t>pada model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adalah</a:t>
            </a:r>
            <a:r>
              <a:rPr lang="en-ID" sz="2000" dirty="0">
                <a:effectLst/>
                <a:ea typeface="Calibri" panose="020F0502020204030204" pitchFamily="34" charset="0"/>
              </a:rPr>
              <a:t> </a:t>
            </a:r>
            <a:r>
              <a:rPr lang="en-ID" sz="2000" b="1" dirty="0">
                <a:effectLst/>
                <a:ea typeface="Calibri" panose="020F0502020204030204" pitchFamily="34" charset="0"/>
              </a:rPr>
              <a:t>x1</a:t>
            </a:r>
            <a:r>
              <a:rPr lang="en-ID" sz="2000" dirty="0">
                <a:effectLst/>
                <a:ea typeface="Calibri" panose="020F0502020204030204" pitchFamily="34" charset="0"/>
              </a:rPr>
              <a:t>.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Ini</a:t>
            </a:r>
            <a:r>
              <a:rPr lang="en-ID" sz="2000" dirty="0">
                <a:effectLst/>
                <a:ea typeface="Calibri" panose="020F0502020204030204" pitchFamily="34" charset="0"/>
              </a:rPr>
              <a:t> juga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sesuai</a:t>
            </a:r>
            <a:r>
              <a:rPr lang="en-ID" sz="2000" dirty="0">
                <a:effectLst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dengan</a:t>
            </a:r>
            <a:r>
              <a:rPr lang="en-ID" sz="2000" dirty="0">
                <a:effectLst/>
                <a:ea typeface="Calibri" panose="020F0502020204030204" pitchFamily="34" charset="0"/>
              </a:rPr>
              <a:t> model GTWR di mana 75%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pengamatan</a:t>
            </a:r>
            <a:r>
              <a:rPr lang="en-ID" sz="2000" dirty="0">
                <a:effectLst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mendapatkan</a:t>
            </a:r>
            <a:r>
              <a:rPr lang="en-ID" sz="2000" dirty="0">
                <a:effectLst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pengaruh</a:t>
            </a:r>
            <a:r>
              <a:rPr lang="en-ID" sz="2000" dirty="0">
                <a:effectLst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positif</a:t>
            </a:r>
            <a:r>
              <a:rPr lang="en-ID" sz="2000" dirty="0">
                <a:effectLst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dari</a:t>
            </a:r>
            <a:r>
              <a:rPr lang="en-ID" sz="2000" dirty="0">
                <a:effectLst/>
                <a:ea typeface="Calibri" panose="020F0502020204030204" pitchFamily="34" charset="0"/>
              </a:rPr>
              <a:t> x1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atau</a:t>
            </a:r>
            <a:r>
              <a:rPr lang="en-ID" sz="2000" dirty="0">
                <a:effectLst/>
                <a:ea typeface="Calibri" panose="020F0502020204030204" pitchFamily="34" charset="0"/>
              </a:rPr>
              <a:t> rata-rata lama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sekolah</a:t>
            </a:r>
            <a:r>
              <a:rPr lang="en-ID" sz="2000" dirty="0">
                <a:effectLst/>
                <a:ea typeface="Calibri" panose="020F0502020204030204" pitchFamily="34" charset="0"/>
              </a:rPr>
              <a:t>.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Berdasarkan</a:t>
            </a:r>
            <a:r>
              <a:rPr lang="en-ID" sz="2000" dirty="0">
                <a:effectLst/>
                <a:ea typeface="Calibri" panose="020F0502020204030204" pitchFamily="34" charset="0"/>
              </a:rPr>
              <a:t> model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xgboost</a:t>
            </a:r>
            <a:r>
              <a:rPr lang="en-ID" sz="2000" dirty="0">
                <a:effectLst/>
                <a:ea typeface="Calibri" panose="020F0502020204030204" pitchFamily="34" charset="0"/>
              </a:rPr>
              <a:t> dan random forest juga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menunjukan</a:t>
            </a:r>
            <a:r>
              <a:rPr lang="en-ID" sz="2000" dirty="0">
                <a:effectLst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bahwa</a:t>
            </a:r>
            <a:r>
              <a:rPr lang="en-ID" sz="2000" dirty="0">
                <a:effectLst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memang</a:t>
            </a:r>
            <a:r>
              <a:rPr lang="en-ID" sz="2000" dirty="0">
                <a:effectLst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ada</a:t>
            </a:r>
            <a:r>
              <a:rPr lang="en-ID" sz="2000" dirty="0">
                <a:effectLst/>
                <a:ea typeface="Calibri" panose="020F0502020204030204" pitchFamily="34" charset="0"/>
              </a:rPr>
              <a:t> </a:t>
            </a:r>
            <a:r>
              <a:rPr lang="en-ID" sz="2000" b="1" dirty="0" err="1">
                <a:effectLst/>
                <a:ea typeface="Calibri" panose="020F0502020204030204" pitchFamily="34" charset="0"/>
              </a:rPr>
              <a:t>pengaruh</a:t>
            </a:r>
            <a:r>
              <a:rPr lang="en-ID" sz="2000" b="1" dirty="0">
                <a:effectLst/>
                <a:ea typeface="Calibri" panose="020F0502020204030204" pitchFamily="34" charset="0"/>
              </a:rPr>
              <a:t> </a:t>
            </a:r>
            <a:r>
              <a:rPr lang="en-ID" sz="2000" b="1" dirty="0" err="1">
                <a:effectLst/>
                <a:ea typeface="Calibri" panose="020F0502020204030204" pitchFamily="34" charset="0"/>
              </a:rPr>
              <a:t>spasial</a:t>
            </a:r>
            <a:r>
              <a:rPr lang="en-ID" sz="2000" b="1" dirty="0">
                <a:effectLst/>
                <a:ea typeface="Calibri" panose="020F0502020204030204" pitchFamily="34" charset="0"/>
              </a:rPr>
              <a:t> </a:t>
            </a:r>
            <a:r>
              <a:rPr lang="en-ID" sz="2000" dirty="0">
                <a:effectLst/>
                <a:ea typeface="Calibri" panose="020F0502020204030204" pitchFamily="34" charset="0"/>
              </a:rPr>
              <a:t>pada model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dengan</a:t>
            </a:r>
            <a:r>
              <a:rPr lang="en-ID" sz="2000" dirty="0">
                <a:effectLst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menggunakan</a:t>
            </a:r>
            <a:r>
              <a:rPr lang="en-ID" sz="2000" dirty="0">
                <a:effectLst/>
                <a:ea typeface="Calibri" panose="020F0502020204030204" pitchFamily="34" charset="0"/>
              </a:rPr>
              <a:t> </a:t>
            </a:r>
            <a:r>
              <a:rPr lang="en-ID" sz="2000" b="1" dirty="0">
                <a:effectLst/>
                <a:ea typeface="Calibri" panose="020F0502020204030204" pitchFamily="34" charset="0"/>
              </a:rPr>
              <a:t>longitude dan latitude</a:t>
            </a:r>
            <a:r>
              <a:rPr lang="en-ID" sz="2000" dirty="0">
                <a:effectLst/>
                <a:ea typeface="Calibri" panose="020F0502020204030204" pitchFamily="34" charset="0"/>
              </a:rPr>
              <a:t>. </a:t>
            </a:r>
            <a:endParaRPr lang="en-US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8C9DAD4-C643-D332-FED6-B2119BC89AC0}"/>
              </a:ext>
            </a:extLst>
          </p:cNvPr>
          <p:cNvGrpSpPr/>
          <p:nvPr/>
        </p:nvGrpSpPr>
        <p:grpSpPr>
          <a:xfrm>
            <a:off x="-540240" y="-960743"/>
            <a:ext cx="6171064" cy="3139928"/>
            <a:chOff x="-448089" y="-1088334"/>
            <a:chExt cx="6171064" cy="313992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11E57A8-24F3-9237-DBCA-2A7F61D5CFF3}"/>
                </a:ext>
              </a:extLst>
            </p:cNvPr>
            <p:cNvSpPr/>
            <p:nvPr/>
          </p:nvSpPr>
          <p:spPr>
            <a:xfrm>
              <a:off x="-448089" y="181807"/>
              <a:ext cx="6171064" cy="68471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6" name="Picture 5" descr="A group of logos on a black background&#10;&#10;Description automatically generated">
              <a:extLst>
                <a:ext uri="{FF2B5EF4-FFF2-40B4-BE49-F238E27FC236}">
                  <a16:creationId xmlns:a16="http://schemas.microsoft.com/office/drawing/2014/main" id="{2EFA35CD-E893-E8CB-8B94-D1860D28E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82" y="-1088334"/>
              <a:ext cx="5582093" cy="3139928"/>
            </a:xfrm>
            <a:prstGeom prst="rect">
              <a:avLst/>
            </a:prstGeom>
          </p:spPr>
        </p:pic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32E817C3-F6D0-A3C4-D3A2-47E9676BF127}"/>
              </a:ext>
            </a:extLst>
          </p:cNvPr>
          <p:cNvSpPr/>
          <p:nvPr/>
        </p:nvSpPr>
        <p:spPr>
          <a:xfrm>
            <a:off x="11313042" y="6033352"/>
            <a:ext cx="878958" cy="85703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276268790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41A113-7BBA-EA31-B189-C12AEBB81CDC}"/>
              </a:ext>
            </a:extLst>
          </p:cNvPr>
          <p:cNvSpPr/>
          <p:nvPr/>
        </p:nvSpPr>
        <p:spPr>
          <a:xfrm>
            <a:off x="616327" y="309397"/>
            <a:ext cx="9619873" cy="684711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5A51B42D-D545-85F5-9433-AF9E5B902497}"/>
              </a:ext>
            </a:extLst>
          </p:cNvPr>
          <p:cNvSpPr txBox="1">
            <a:spLocks/>
          </p:cNvSpPr>
          <p:nvPr/>
        </p:nvSpPr>
        <p:spPr>
          <a:xfrm>
            <a:off x="5878174" y="178201"/>
            <a:ext cx="5582093" cy="947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1" dirty="0">
                <a:solidFill>
                  <a:schemeClr val="bg1"/>
                </a:solidFill>
                <a:latin typeface="Century Gothic" panose="020B0502020202020204" pitchFamily="34" charset="0"/>
              </a:rPr>
              <a:t>Dependence Plot XGboost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F15A67-09BC-865D-9863-78D488E7915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V="1">
            <a:off x="3398520" y="6647180"/>
            <a:ext cx="8793480" cy="2108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ed book with black background&#10;&#10;Description automatically generated">
            <a:extLst>
              <a:ext uri="{FF2B5EF4-FFF2-40B4-BE49-F238E27FC236}">
                <a16:creationId xmlns:a16="http://schemas.microsoft.com/office/drawing/2014/main" id="{166CBA8B-01CA-D361-53D3-C9819405985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9" t="35259" r="21083" b="50464"/>
          <a:stretch/>
        </p:blipFill>
        <p:spPr>
          <a:xfrm>
            <a:off x="-152400" y="6273800"/>
            <a:ext cx="3703320" cy="584200"/>
          </a:xfrm>
          <a:prstGeom prst="rect">
            <a:avLst/>
          </a:prstGeom>
        </p:spPr>
      </p:pic>
      <p:pic>
        <p:nvPicPr>
          <p:cNvPr id="10" name="Picture 9" descr="A red lines on a black background&#10;&#10;Description automatically generated">
            <a:extLst>
              <a:ext uri="{FF2B5EF4-FFF2-40B4-BE49-F238E27FC236}">
                <a16:creationId xmlns:a16="http://schemas.microsoft.com/office/drawing/2014/main" id="{A296C81F-1833-EE9A-4328-98DCA0460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620" y="-1309643"/>
            <a:ext cx="3032760" cy="3032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FDD1C1-3EEA-11C0-DDCE-A470EB76656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215"/>
          <a:stretch/>
        </p:blipFill>
        <p:spPr bwMode="auto">
          <a:xfrm>
            <a:off x="410267" y="1899425"/>
            <a:ext cx="11371465" cy="21876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C0649F-D580-305F-3BDA-BB1553BBB554}"/>
              </a:ext>
            </a:extLst>
          </p:cNvPr>
          <p:cNvSpPr txBox="1"/>
          <p:nvPr/>
        </p:nvSpPr>
        <p:spPr>
          <a:xfrm>
            <a:off x="616327" y="4460468"/>
            <a:ext cx="1096607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400" dirty="0" err="1">
                <a:effectLst/>
                <a:ea typeface="Calibri" panose="020F0502020204030204" pitchFamily="34" charset="0"/>
              </a:rPr>
              <a:t>Hubungan</a:t>
            </a:r>
            <a:r>
              <a:rPr lang="en-ID" sz="2400" dirty="0">
                <a:effectLst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ea typeface="Calibri" panose="020F0502020204030204" pitchFamily="34" charset="0"/>
              </a:rPr>
              <a:t>positif</a:t>
            </a:r>
            <a:r>
              <a:rPr lang="en-ID" sz="2400" dirty="0">
                <a:effectLst/>
                <a:ea typeface="Calibri" panose="020F0502020204030204" pitchFamily="34" charset="0"/>
              </a:rPr>
              <a:t> pada </a:t>
            </a:r>
            <a:r>
              <a:rPr lang="en-ID" sz="2400" dirty="0" err="1">
                <a:effectLst/>
                <a:ea typeface="Calibri" panose="020F0502020204030204" pitchFamily="34" charset="0"/>
              </a:rPr>
              <a:t>variabel</a:t>
            </a:r>
            <a:r>
              <a:rPr lang="en-ID" sz="2400" dirty="0">
                <a:effectLst/>
                <a:ea typeface="Calibri" panose="020F0502020204030204" pitchFamily="34" charset="0"/>
              </a:rPr>
              <a:t> x1, x2 dan x3 </a:t>
            </a:r>
            <a:r>
              <a:rPr lang="en-ID" sz="2400" dirty="0" err="1">
                <a:effectLst/>
                <a:ea typeface="Calibri" panose="020F0502020204030204" pitchFamily="34" charset="0"/>
              </a:rPr>
              <a:t>dimana</a:t>
            </a:r>
            <a:r>
              <a:rPr lang="en-ID" sz="2400" dirty="0">
                <a:effectLst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ea typeface="Calibri" panose="020F0502020204030204" pitchFamily="34" charset="0"/>
              </a:rPr>
              <a:t>variabel</a:t>
            </a:r>
            <a:r>
              <a:rPr lang="en-ID" sz="2400" dirty="0">
                <a:effectLst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ea typeface="Calibri" panose="020F0502020204030204" pitchFamily="34" charset="0"/>
              </a:rPr>
              <a:t>tersebut</a:t>
            </a:r>
            <a:r>
              <a:rPr lang="en-ID" sz="2400" dirty="0">
                <a:effectLst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ea typeface="Calibri" panose="020F0502020204030204" pitchFamily="34" charset="0"/>
              </a:rPr>
              <a:t>cenderung</a:t>
            </a:r>
            <a:r>
              <a:rPr lang="en-ID" sz="2400" dirty="0">
                <a:effectLst/>
                <a:ea typeface="Calibri" panose="020F0502020204030204" pitchFamily="34" charset="0"/>
              </a:rPr>
              <a:t> naik </a:t>
            </a:r>
            <a:r>
              <a:rPr lang="en-ID" sz="2400" dirty="0" err="1">
                <a:effectLst/>
                <a:ea typeface="Calibri" panose="020F0502020204030204" pitchFamily="34" charset="0"/>
              </a:rPr>
              <a:t>apabila</a:t>
            </a:r>
            <a:r>
              <a:rPr lang="en-ID" sz="2400" dirty="0">
                <a:effectLst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ea typeface="Calibri" panose="020F0502020204030204" pitchFamily="34" charset="0"/>
              </a:rPr>
              <a:t>variabel</a:t>
            </a:r>
            <a:r>
              <a:rPr lang="en-ID" sz="2400" dirty="0">
                <a:effectLst/>
                <a:ea typeface="Calibri" panose="020F0502020204030204" pitchFamily="34" charset="0"/>
              </a:rPr>
              <a:t> lain juga naik. </a:t>
            </a:r>
            <a:r>
              <a:rPr lang="en-ID" sz="2400" b="1" dirty="0" err="1">
                <a:effectLst/>
                <a:ea typeface="Calibri" panose="020F0502020204030204" pitchFamily="34" charset="0"/>
              </a:rPr>
              <a:t>Kenaikan</a:t>
            </a:r>
            <a:r>
              <a:rPr lang="en-ID" sz="2400" b="1" dirty="0">
                <a:effectLst/>
                <a:ea typeface="Calibri" panose="020F0502020204030204" pitchFamily="34" charset="0"/>
              </a:rPr>
              <a:t> </a:t>
            </a:r>
            <a:r>
              <a:rPr lang="en-ID" sz="2400" b="1" dirty="0" err="1">
                <a:effectLst/>
                <a:ea typeface="Calibri" panose="020F0502020204030204" pitchFamily="34" charset="0"/>
              </a:rPr>
              <a:t>variabel</a:t>
            </a:r>
            <a:r>
              <a:rPr lang="en-ID" sz="2400" b="1" dirty="0">
                <a:effectLst/>
                <a:ea typeface="Calibri" panose="020F0502020204030204" pitchFamily="34" charset="0"/>
              </a:rPr>
              <a:t> x1, x2 </a:t>
            </a:r>
            <a:r>
              <a:rPr lang="en-ID" sz="2400" dirty="0" err="1">
                <a:effectLst/>
                <a:ea typeface="Calibri" panose="020F0502020204030204" pitchFamily="34" charset="0"/>
              </a:rPr>
              <a:t>maupun</a:t>
            </a:r>
            <a:r>
              <a:rPr lang="en-ID" sz="2400" dirty="0">
                <a:effectLst/>
                <a:ea typeface="Calibri" panose="020F0502020204030204" pitchFamily="34" charset="0"/>
              </a:rPr>
              <a:t> </a:t>
            </a:r>
            <a:r>
              <a:rPr lang="en-ID" sz="2400" b="1" dirty="0">
                <a:effectLst/>
                <a:ea typeface="Calibri" panose="020F0502020204030204" pitchFamily="34" charset="0"/>
              </a:rPr>
              <a:t>x3</a:t>
            </a:r>
            <a:r>
              <a:rPr lang="en-ID" sz="2400" dirty="0">
                <a:effectLst/>
                <a:ea typeface="Calibri" panose="020F0502020204030204" pitchFamily="34" charset="0"/>
              </a:rPr>
              <a:t> juga </a:t>
            </a:r>
            <a:r>
              <a:rPr lang="en-ID" sz="2400" dirty="0" err="1">
                <a:effectLst/>
                <a:ea typeface="Calibri" panose="020F0502020204030204" pitchFamily="34" charset="0"/>
              </a:rPr>
              <a:t>memiliki</a:t>
            </a:r>
            <a:r>
              <a:rPr lang="en-ID" sz="2400" dirty="0">
                <a:effectLst/>
                <a:ea typeface="Calibri" panose="020F0502020204030204" pitchFamily="34" charset="0"/>
              </a:rPr>
              <a:t> </a:t>
            </a:r>
            <a:r>
              <a:rPr lang="en-ID" sz="2400" b="1" dirty="0" err="1">
                <a:effectLst/>
                <a:ea typeface="Calibri" panose="020F0502020204030204" pitchFamily="34" charset="0"/>
              </a:rPr>
              <a:t>pengaruh</a:t>
            </a:r>
            <a:r>
              <a:rPr lang="en-ID" sz="2400" b="1" dirty="0">
                <a:effectLst/>
                <a:ea typeface="Calibri" panose="020F0502020204030204" pitchFamily="34" charset="0"/>
              </a:rPr>
              <a:t> </a:t>
            </a:r>
            <a:r>
              <a:rPr lang="en-ID" sz="2400" b="1" dirty="0" err="1">
                <a:effectLst/>
                <a:ea typeface="Calibri" panose="020F0502020204030204" pitchFamily="34" charset="0"/>
              </a:rPr>
              <a:t>positif</a:t>
            </a:r>
            <a:r>
              <a:rPr lang="en-ID" sz="2400" b="1" dirty="0">
                <a:effectLst/>
                <a:ea typeface="Calibri" panose="020F0502020204030204" pitchFamily="34" charset="0"/>
              </a:rPr>
              <a:t> </a:t>
            </a:r>
            <a:r>
              <a:rPr lang="en-ID" sz="2400" dirty="0">
                <a:effectLst/>
                <a:ea typeface="Calibri" panose="020F0502020204030204" pitchFamily="34" charset="0"/>
              </a:rPr>
              <a:t>pada </a:t>
            </a:r>
            <a:r>
              <a:rPr lang="en-ID" sz="2400" b="1" dirty="0" err="1">
                <a:effectLst/>
                <a:ea typeface="Calibri" panose="020F0502020204030204" pitchFamily="34" charset="0"/>
              </a:rPr>
              <a:t>nilai</a:t>
            </a:r>
            <a:r>
              <a:rPr lang="en-ID" sz="2400" b="1" dirty="0">
                <a:effectLst/>
                <a:ea typeface="Calibri" panose="020F0502020204030204" pitchFamily="34" charset="0"/>
              </a:rPr>
              <a:t> </a:t>
            </a:r>
            <a:r>
              <a:rPr lang="en-ID" sz="2400" b="1" dirty="0" err="1">
                <a:effectLst/>
                <a:ea typeface="Calibri" panose="020F0502020204030204" pitchFamily="34" charset="0"/>
              </a:rPr>
              <a:t>prediksi</a:t>
            </a:r>
            <a:r>
              <a:rPr lang="en-ID" sz="2400" b="1" dirty="0">
                <a:effectLst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ea typeface="Calibri" panose="020F0502020204030204" pitchFamily="34" charset="0"/>
              </a:rPr>
              <a:t>dengan</a:t>
            </a:r>
            <a:r>
              <a:rPr lang="en-ID" sz="2400" dirty="0">
                <a:effectLst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ea typeface="Calibri" panose="020F0502020204030204" pitchFamily="34" charset="0"/>
              </a:rPr>
              <a:t>menggunakan</a:t>
            </a:r>
            <a:r>
              <a:rPr lang="en-ID" sz="2400" dirty="0">
                <a:effectLst/>
                <a:ea typeface="Calibri" panose="020F0502020204030204" pitchFamily="34" charset="0"/>
              </a:rPr>
              <a:t> model </a:t>
            </a:r>
            <a:r>
              <a:rPr lang="en-ID" sz="2400" b="1" dirty="0" err="1">
                <a:effectLst/>
                <a:ea typeface="Calibri" panose="020F0502020204030204" pitchFamily="34" charset="0"/>
              </a:rPr>
              <a:t>XGboost</a:t>
            </a:r>
            <a:endParaRPr lang="en-US" sz="24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51D556-1F70-247E-759B-0512EBA8AFBE}"/>
              </a:ext>
            </a:extLst>
          </p:cNvPr>
          <p:cNvGrpSpPr/>
          <p:nvPr/>
        </p:nvGrpSpPr>
        <p:grpSpPr>
          <a:xfrm>
            <a:off x="-540240" y="-960743"/>
            <a:ext cx="6171064" cy="3139928"/>
            <a:chOff x="-448089" y="-1088334"/>
            <a:chExt cx="6171064" cy="313992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6E77D00-F2EA-7FEF-245E-4955429430B3}"/>
                </a:ext>
              </a:extLst>
            </p:cNvPr>
            <p:cNvSpPr/>
            <p:nvPr/>
          </p:nvSpPr>
          <p:spPr>
            <a:xfrm>
              <a:off x="-448089" y="181807"/>
              <a:ext cx="6171064" cy="68471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6" name="Picture 5" descr="A group of logos on a black background&#10;&#10;Description automatically generated">
              <a:extLst>
                <a:ext uri="{FF2B5EF4-FFF2-40B4-BE49-F238E27FC236}">
                  <a16:creationId xmlns:a16="http://schemas.microsoft.com/office/drawing/2014/main" id="{2474A796-7272-FAD5-D843-0E5D01E55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82" y="-1088334"/>
              <a:ext cx="5582093" cy="3139928"/>
            </a:xfrm>
            <a:prstGeom prst="rect">
              <a:avLst/>
            </a:prstGeom>
          </p:spPr>
        </p:pic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D7A1C938-4293-2442-95DA-3FCB80A8482F}"/>
              </a:ext>
            </a:extLst>
          </p:cNvPr>
          <p:cNvSpPr/>
          <p:nvPr/>
        </p:nvSpPr>
        <p:spPr>
          <a:xfrm>
            <a:off x="11313042" y="6033352"/>
            <a:ext cx="878958" cy="85703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43543723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red lines on a black background&#10;&#10;Description automatically generated">
            <a:extLst>
              <a:ext uri="{FF2B5EF4-FFF2-40B4-BE49-F238E27FC236}">
                <a16:creationId xmlns:a16="http://schemas.microsoft.com/office/drawing/2014/main" id="{A296C81F-1833-EE9A-4328-98DCA0460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620" y="-1309643"/>
            <a:ext cx="3032760" cy="303276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A81C47-94FA-1409-A880-98DCEBCE8E47}"/>
              </a:ext>
            </a:extLst>
          </p:cNvPr>
          <p:cNvSpPr/>
          <p:nvPr/>
        </p:nvSpPr>
        <p:spPr>
          <a:xfrm>
            <a:off x="616327" y="309397"/>
            <a:ext cx="10515600" cy="684711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Title 12">
            <a:extLst>
              <a:ext uri="{FF2B5EF4-FFF2-40B4-BE49-F238E27FC236}">
                <a16:creationId xmlns:a16="http://schemas.microsoft.com/office/drawing/2014/main" id="{BFF3E3EA-E7D1-95D3-3327-C448A86DB575}"/>
              </a:ext>
            </a:extLst>
          </p:cNvPr>
          <p:cNvSpPr txBox="1">
            <a:spLocks/>
          </p:cNvSpPr>
          <p:nvPr/>
        </p:nvSpPr>
        <p:spPr>
          <a:xfrm>
            <a:off x="5878174" y="178201"/>
            <a:ext cx="5582093" cy="947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1" dirty="0">
                <a:solidFill>
                  <a:schemeClr val="bg1"/>
                </a:solidFill>
                <a:latin typeface="Century Gothic" panose="020B0502020202020204" pitchFamily="34" charset="0"/>
              </a:rPr>
              <a:t>Dependence Plot Random Forest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F15A67-09BC-865D-9863-78D488E7915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V="1">
            <a:off x="3398520" y="6647180"/>
            <a:ext cx="8793480" cy="2108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ed book with black background&#10;&#10;Description automatically generated">
            <a:extLst>
              <a:ext uri="{FF2B5EF4-FFF2-40B4-BE49-F238E27FC236}">
                <a16:creationId xmlns:a16="http://schemas.microsoft.com/office/drawing/2014/main" id="{166CBA8B-01CA-D361-53D3-C9819405985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9" t="35259" r="21083" b="50464"/>
          <a:stretch/>
        </p:blipFill>
        <p:spPr>
          <a:xfrm>
            <a:off x="-152400" y="6273800"/>
            <a:ext cx="3703320" cy="584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26A432-DA15-8A98-8BCE-772056FB91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79" y="1652199"/>
            <a:ext cx="10968242" cy="2956471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DED3DB-1BE2-30E0-383D-89648992821B}"/>
              </a:ext>
            </a:extLst>
          </p:cNvPr>
          <p:cNvSpPr txBox="1"/>
          <p:nvPr/>
        </p:nvSpPr>
        <p:spPr>
          <a:xfrm>
            <a:off x="611879" y="4684959"/>
            <a:ext cx="1096824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400" dirty="0" err="1">
                <a:effectLst/>
                <a:ea typeface="Calibri" panose="020F0502020204030204" pitchFamily="34" charset="0"/>
              </a:rPr>
              <a:t>Dapat</a:t>
            </a:r>
            <a:r>
              <a:rPr lang="en-ID" sz="2400" dirty="0">
                <a:effectLst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ea typeface="Calibri" panose="020F0502020204030204" pitchFamily="34" charset="0"/>
              </a:rPr>
              <a:t>dilihat</a:t>
            </a:r>
            <a:r>
              <a:rPr lang="en-ID" sz="2400" dirty="0">
                <a:effectLst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ea typeface="Calibri" panose="020F0502020204030204" pitchFamily="34" charset="0"/>
              </a:rPr>
              <a:t>ada</a:t>
            </a:r>
            <a:r>
              <a:rPr lang="en-ID" sz="2400" dirty="0">
                <a:effectLst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ea typeface="Calibri" panose="020F0502020204030204" pitchFamily="34" charset="0"/>
              </a:rPr>
              <a:t>hubungan</a:t>
            </a:r>
            <a:r>
              <a:rPr lang="en-ID" sz="2400" dirty="0">
                <a:effectLst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ea typeface="Calibri" panose="020F0502020204030204" pitchFamily="34" charset="0"/>
              </a:rPr>
              <a:t>positif</a:t>
            </a:r>
            <a:r>
              <a:rPr lang="en-ID" sz="2400" dirty="0">
                <a:effectLst/>
                <a:ea typeface="Calibri" panose="020F0502020204030204" pitchFamily="34" charset="0"/>
              </a:rPr>
              <a:t> pada </a:t>
            </a:r>
            <a:r>
              <a:rPr lang="en-ID" sz="2400" dirty="0" err="1">
                <a:effectLst/>
                <a:ea typeface="Calibri" panose="020F0502020204030204" pitchFamily="34" charset="0"/>
              </a:rPr>
              <a:t>variabel</a:t>
            </a:r>
            <a:r>
              <a:rPr lang="en-ID" sz="2400" dirty="0">
                <a:effectLst/>
                <a:ea typeface="Calibri" panose="020F0502020204030204" pitchFamily="34" charset="0"/>
              </a:rPr>
              <a:t> x1, x2 dan x3 </a:t>
            </a:r>
            <a:r>
              <a:rPr lang="en-ID" sz="2400" dirty="0" err="1">
                <a:effectLst/>
                <a:ea typeface="Calibri" panose="020F0502020204030204" pitchFamily="34" charset="0"/>
              </a:rPr>
              <a:t>dimana</a:t>
            </a:r>
            <a:r>
              <a:rPr lang="en-ID" sz="2400" dirty="0">
                <a:effectLst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ea typeface="Calibri" panose="020F0502020204030204" pitchFamily="34" charset="0"/>
              </a:rPr>
              <a:t>variabel</a:t>
            </a:r>
            <a:r>
              <a:rPr lang="en-ID" sz="2400" dirty="0">
                <a:effectLst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ea typeface="Calibri" panose="020F0502020204030204" pitchFamily="34" charset="0"/>
              </a:rPr>
              <a:t>tersebut</a:t>
            </a:r>
            <a:r>
              <a:rPr lang="en-ID" sz="2400" dirty="0">
                <a:effectLst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ea typeface="Calibri" panose="020F0502020204030204" pitchFamily="34" charset="0"/>
              </a:rPr>
              <a:t>cenderung</a:t>
            </a:r>
            <a:r>
              <a:rPr lang="en-ID" sz="2400" dirty="0">
                <a:effectLst/>
                <a:ea typeface="Calibri" panose="020F0502020204030204" pitchFamily="34" charset="0"/>
              </a:rPr>
              <a:t> naik </a:t>
            </a:r>
            <a:r>
              <a:rPr lang="en-ID" sz="2400" dirty="0" err="1">
                <a:effectLst/>
                <a:ea typeface="Calibri" panose="020F0502020204030204" pitchFamily="34" charset="0"/>
              </a:rPr>
              <a:t>apabila</a:t>
            </a:r>
            <a:r>
              <a:rPr lang="en-ID" sz="2400" dirty="0">
                <a:effectLst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ea typeface="Calibri" panose="020F0502020204030204" pitchFamily="34" charset="0"/>
              </a:rPr>
              <a:t>variabel</a:t>
            </a:r>
            <a:r>
              <a:rPr lang="en-ID" sz="2400" dirty="0">
                <a:effectLst/>
                <a:ea typeface="Calibri" panose="020F0502020204030204" pitchFamily="34" charset="0"/>
              </a:rPr>
              <a:t> lain juga naik. </a:t>
            </a:r>
            <a:r>
              <a:rPr lang="en-ID" sz="2400" b="1" dirty="0" err="1">
                <a:effectLst/>
                <a:ea typeface="Calibri" panose="020F0502020204030204" pitchFamily="34" charset="0"/>
              </a:rPr>
              <a:t>Kenaikan</a:t>
            </a:r>
            <a:r>
              <a:rPr lang="en-ID" sz="2400" b="1" dirty="0">
                <a:effectLst/>
                <a:ea typeface="Calibri" panose="020F0502020204030204" pitchFamily="34" charset="0"/>
              </a:rPr>
              <a:t> </a:t>
            </a:r>
            <a:r>
              <a:rPr lang="en-ID" sz="2400" b="1" dirty="0" err="1">
                <a:effectLst/>
                <a:ea typeface="Calibri" panose="020F0502020204030204" pitchFamily="34" charset="0"/>
              </a:rPr>
              <a:t>variabel</a:t>
            </a:r>
            <a:r>
              <a:rPr lang="en-ID" sz="2400" b="1" dirty="0">
                <a:effectLst/>
                <a:ea typeface="Calibri" panose="020F0502020204030204" pitchFamily="34" charset="0"/>
              </a:rPr>
              <a:t> x1, x2 </a:t>
            </a:r>
            <a:r>
              <a:rPr lang="en-ID" sz="2400" dirty="0" err="1">
                <a:effectLst/>
                <a:ea typeface="Calibri" panose="020F0502020204030204" pitchFamily="34" charset="0"/>
              </a:rPr>
              <a:t>maupun</a:t>
            </a:r>
            <a:r>
              <a:rPr lang="en-ID" sz="2400" dirty="0">
                <a:effectLst/>
                <a:ea typeface="Calibri" panose="020F0502020204030204" pitchFamily="34" charset="0"/>
              </a:rPr>
              <a:t> </a:t>
            </a:r>
            <a:r>
              <a:rPr lang="en-ID" sz="2400" b="1" dirty="0">
                <a:effectLst/>
                <a:ea typeface="Calibri" panose="020F0502020204030204" pitchFamily="34" charset="0"/>
              </a:rPr>
              <a:t>x3</a:t>
            </a:r>
            <a:r>
              <a:rPr lang="en-ID" sz="2400" dirty="0">
                <a:effectLst/>
                <a:ea typeface="Calibri" panose="020F0502020204030204" pitchFamily="34" charset="0"/>
              </a:rPr>
              <a:t> juga </a:t>
            </a:r>
            <a:r>
              <a:rPr lang="en-ID" sz="2400" dirty="0" err="1">
                <a:effectLst/>
                <a:ea typeface="Calibri" panose="020F0502020204030204" pitchFamily="34" charset="0"/>
              </a:rPr>
              <a:t>memiliki</a:t>
            </a:r>
            <a:r>
              <a:rPr lang="en-ID" sz="2400" dirty="0">
                <a:effectLst/>
                <a:ea typeface="Calibri" panose="020F0502020204030204" pitchFamily="34" charset="0"/>
              </a:rPr>
              <a:t> </a:t>
            </a:r>
            <a:r>
              <a:rPr lang="en-ID" sz="2400" b="1" dirty="0" err="1">
                <a:effectLst/>
                <a:ea typeface="Calibri" panose="020F0502020204030204" pitchFamily="34" charset="0"/>
              </a:rPr>
              <a:t>pengaruh</a:t>
            </a:r>
            <a:r>
              <a:rPr lang="en-ID" sz="2400" b="1" dirty="0">
                <a:effectLst/>
                <a:ea typeface="Calibri" panose="020F0502020204030204" pitchFamily="34" charset="0"/>
              </a:rPr>
              <a:t> </a:t>
            </a:r>
            <a:r>
              <a:rPr lang="en-ID" sz="2400" b="1" dirty="0" err="1">
                <a:effectLst/>
                <a:ea typeface="Calibri" panose="020F0502020204030204" pitchFamily="34" charset="0"/>
              </a:rPr>
              <a:t>positif</a:t>
            </a:r>
            <a:r>
              <a:rPr lang="en-ID" sz="2400" b="1" dirty="0">
                <a:effectLst/>
                <a:ea typeface="Calibri" panose="020F0502020204030204" pitchFamily="34" charset="0"/>
              </a:rPr>
              <a:t> </a:t>
            </a:r>
            <a:r>
              <a:rPr lang="en-ID" sz="2400" dirty="0">
                <a:effectLst/>
                <a:ea typeface="Calibri" panose="020F0502020204030204" pitchFamily="34" charset="0"/>
              </a:rPr>
              <a:t>pada </a:t>
            </a:r>
            <a:r>
              <a:rPr lang="en-ID" sz="2400" dirty="0" err="1">
                <a:effectLst/>
                <a:ea typeface="Calibri" panose="020F0502020204030204" pitchFamily="34" charset="0"/>
              </a:rPr>
              <a:t>nilai</a:t>
            </a:r>
            <a:r>
              <a:rPr lang="en-ID" sz="2400" dirty="0">
                <a:effectLst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ea typeface="Calibri" panose="020F0502020204030204" pitchFamily="34" charset="0"/>
              </a:rPr>
              <a:t>prediksi</a:t>
            </a:r>
            <a:r>
              <a:rPr lang="en-ID" sz="2400" dirty="0">
                <a:effectLst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ea typeface="Calibri" panose="020F0502020204030204" pitchFamily="34" charset="0"/>
              </a:rPr>
              <a:t>dengan</a:t>
            </a:r>
            <a:r>
              <a:rPr lang="en-ID" sz="2400" dirty="0">
                <a:effectLst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ea typeface="Calibri" panose="020F0502020204030204" pitchFamily="34" charset="0"/>
              </a:rPr>
              <a:t>menggunakan</a:t>
            </a:r>
            <a:r>
              <a:rPr lang="en-ID" sz="2400" dirty="0">
                <a:effectLst/>
                <a:ea typeface="Calibri" panose="020F0502020204030204" pitchFamily="34" charset="0"/>
              </a:rPr>
              <a:t> model </a:t>
            </a:r>
            <a:r>
              <a:rPr lang="en-ID" sz="2400" b="1" i="1" dirty="0">
                <a:effectLst/>
                <a:ea typeface="Calibri" panose="020F0502020204030204" pitchFamily="34" charset="0"/>
              </a:rPr>
              <a:t>random forest</a:t>
            </a:r>
            <a:endParaRPr lang="en-US" sz="24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F2DC011-4F2F-992C-826A-FBBDA2102112}"/>
              </a:ext>
            </a:extLst>
          </p:cNvPr>
          <p:cNvGrpSpPr/>
          <p:nvPr/>
        </p:nvGrpSpPr>
        <p:grpSpPr>
          <a:xfrm>
            <a:off x="-540240" y="-960743"/>
            <a:ext cx="6171064" cy="3139928"/>
            <a:chOff x="-448089" y="-1088334"/>
            <a:chExt cx="6171064" cy="313992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241ECB5-958B-C4B8-90EB-9B7DCA529F33}"/>
                </a:ext>
              </a:extLst>
            </p:cNvPr>
            <p:cNvSpPr/>
            <p:nvPr/>
          </p:nvSpPr>
          <p:spPr>
            <a:xfrm>
              <a:off x="-448089" y="181807"/>
              <a:ext cx="6171064" cy="68471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4" name="Picture 3" descr="A group of logos on a black background&#10;&#10;Description automatically generated">
              <a:extLst>
                <a:ext uri="{FF2B5EF4-FFF2-40B4-BE49-F238E27FC236}">
                  <a16:creationId xmlns:a16="http://schemas.microsoft.com/office/drawing/2014/main" id="{716C0D8F-1605-8FB0-D91C-7B1A63034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82" y="-1088334"/>
              <a:ext cx="5582093" cy="3139928"/>
            </a:xfrm>
            <a:prstGeom prst="rect">
              <a:avLst/>
            </a:prstGeom>
          </p:spPr>
        </p:pic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B3E7DBF7-CAE9-BA6C-8EBA-62825AAC5A5C}"/>
              </a:ext>
            </a:extLst>
          </p:cNvPr>
          <p:cNvSpPr/>
          <p:nvPr/>
        </p:nvSpPr>
        <p:spPr>
          <a:xfrm>
            <a:off x="11313042" y="6033352"/>
            <a:ext cx="878958" cy="85703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390360243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4DBAD05-D5E3-9184-4178-141E2FD79EB2}"/>
              </a:ext>
            </a:extLst>
          </p:cNvPr>
          <p:cNvSpPr/>
          <p:nvPr/>
        </p:nvSpPr>
        <p:spPr>
          <a:xfrm>
            <a:off x="616328" y="309397"/>
            <a:ext cx="8784526" cy="684711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A028C3-51E7-A87A-D191-AA276113E74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540240" y="-960743"/>
            <a:ext cx="6171064" cy="3139928"/>
            <a:chOff x="-448089" y="-1088334"/>
            <a:chExt cx="6171064" cy="313992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32FF3D8-E86D-F2F0-6FCE-94F3B351EE5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-448089" y="181807"/>
              <a:ext cx="6171064" cy="68471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4" name="Picture 13" descr="A group of logos on a black background&#10;&#10;Description automatically generated">
              <a:extLst>
                <a:ext uri="{FF2B5EF4-FFF2-40B4-BE49-F238E27FC236}">
                  <a16:creationId xmlns:a16="http://schemas.microsoft.com/office/drawing/2014/main" id="{B50282CB-2B03-8974-259F-A29471238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82" y="-1088334"/>
              <a:ext cx="5582093" cy="3139928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DFF15A67-09BC-865D-9863-78D488E7915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V="1">
            <a:off x="3398520" y="6647180"/>
            <a:ext cx="8793480" cy="2108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ed book with black background&#10;&#10;Description automatically generated">
            <a:extLst>
              <a:ext uri="{FF2B5EF4-FFF2-40B4-BE49-F238E27FC236}">
                <a16:creationId xmlns:a16="http://schemas.microsoft.com/office/drawing/2014/main" id="{166CBA8B-01CA-D361-53D3-C9819405985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9" t="35259" r="21083" b="50464"/>
          <a:stretch/>
        </p:blipFill>
        <p:spPr>
          <a:xfrm>
            <a:off x="-152400" y="6273800"/>
            <a:ext cx="3703320" cy="584200"/>
          </a:xfrm>
          <a:prstGeom prst="rect">
            <a:avLst/>
          </a:prstGeom>
        </p:spPr>
      </p:pic>
      <p:pic>
        <p:nvPicPr>
          <p:cNvPr id="10" name="Picture 9" descr="A red lines on a black background&#10;&#10;Description automatically generated">
            <a:extLst>
              <a:ext uri="{FF2B5EF4-FFF2-40B4-BE49-F238E27FC236}">
                <a16:creationId xmlns:a16="http://schemas.microsoft.com/office/drawing/2014/main" id="{A296C81F-1833-EE9A-4328-98DCA0460F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620" y="-1309643"/>
            <a:ext cx="3032760" cy="3032760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7BFEFEE4-A86F-0BCB-EB09-D921E1176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174" y="178201"/>
            <a:ext cx="5582093" cy="94710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Latar Belakang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7C17BC8-F3EA-2F38-B06E-5705A2E1FBAC}"/>
              </a:ext>
            </a:extLst>
          </p:cNvPr>
          <p:cNvSpPr/>
          <p:nvPr/>
        </p:nvSpPr>
        <p:spPr>
          <a:xfrm>
            <a:off x="7273089" y="3789359"/>
            <a:ext cx="595606" cy="334323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2B34EF8B-BDDA-7611-E443-4AF4EE7C0A20}"/>
              </a:ext>
            </a:extLst>
          </p:cNvPr>
          <p:cNvSpPr/>
          <p:nvPr/>
        </p:nvSpPr>
        <p:spPr>
          <a:xfrm>
            <a:off x="8345606" y="3777028"/>
            <a:ext cx="595606" cy="334323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B500C7-14D5-D1CB-632C-C28E5A01FE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996" y="1626397"/>
            <a:ext cx="3922783" cy="18976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27926B-9B45-25B4-F4EF-2C1ABA040E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7651" y="1625623"/>
            <a:ext cx="1839942" cy="179408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0ED7FB3-D0E4-BF19-2D44-FCF4EB70618A}"/>
              </a:ext>
            </a:extLst>
          </p:cNvPr>
          <p:cNvGrpSpPr/>
          <p:nvPr/>
        </p:nvGrpSpPr>
        <p:grpSpPr>
          <a:xfrm>
            <a:off x="4166067" y="3921065"/>
            <a:ext cx="4024072" cy="2192161"/>
            <a:chOff x="5032063" y="1793218"/>
            <a:chExt cx="4024072" cy="219216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1805D02-9D9D-8309-63D4-523D4F6F8C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411"/>
            <a:stretch/>
          </p:blipFill>
          <p:spPr>
            <a:xfrm>
              <a:off x="5032063" y="1793218"/>
              <a:ext cx="2418964" cy="2192161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57CAF5A-6664-967F-409B-314D9FFB0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52818" y="2065686"/>
              <a:ext cx="1703317" cy="1717053"/>
            </a:xfrm>
            <a:prstGeom prst="rect">
              <a:avLst/>
            </a:prstGeom>
          </p:spPr>
        </p:pic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CCF6BD0-A053-427C-F8D0-51459AA84164}"/>
              </a:ext>
            </a:extLst>
          </p:cNvPr>
          <p:cNvSpPr/>
          <p:nvPr/>
        </p:nvSpPr>
        <p:spPr>
          <a:xfrm>
            <a:off x="7220526" y="3726409"/>
            <a:ext cx="595606" cy="334323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9E58B0-52CD-4AEF-7D4F-01ABE3B18BF6}"/>
              </a:ext>
            </a:extLst>
          </p:cNvPr>
          <p:cNvSpPr/>
          <p:nvPr/>
        </p:nvSpPr>
        <p:spPr>
          <a:xfrm>
            <a:off x="8293043" y="3714078"/>
            <a:ext cx="595606" cy="334323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85DA99-B36B-67D7-5C18-459737F8513E}"/>
              </a:ext>
            </a:extLst>
          </p:cNvPr>
          <p:cNvSpPr txBox="1"/>
          <p:nvPr/>
        </p:nvSpPr>
        <p:spPr>
          <a:xfrm>
            <a:off x="-520076" y="3505523"/>
            <a:ext cx="63137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Indonesia Negara </a:t>
            </a:r>
            <a:r>
              <a:rPr lang="en-US" sz="2800" b="1" dirty="0" err="1"/>
              <a:t>Kepulauan</a:t>
            </a:r>
            <a:endParaRPr lang="en-US" sz="2800" b="1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D15032E-FFE1-E719-0B17-F9C1B614BE17}"/>
              </a:ext>
            </a:extLst>
          </p:cNvPr>
          <p:cNvCxnSpPr>
            <a:cxnSpLocks/>
            <a:stCxn id="22" idx="2"/>
            <a:endCxn id="18" idx="1"/>
          </p:cNvCxnSpPr>
          <p:nvPr/>
        </p:nvCxnSpPr>
        <p:spPr>
          <a:xfrm rot="16200000" flipH="1">
            <a:off x="2907242" y="3758320"/>
            <a:ext cx="988403" cy="1529248"/>
          </a:xfrm>
          <a:prstGeom prst="bentConnector2">
            <a:avLst/>
          </a:prstGeom>
          <a:ln w="63500" cap="rnd"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7577C1F-F009-3B92-EB5A-2F1890FA8AA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8190139" y="3873162"/>
            <a:ext cx="1627754" cy="1178898"/>
          </a:xfrm>
          <a:prstGeom prst="bentConnector2">
            <a:avLst/>
          </a:prstGeom>
          <a:ln w="63500" cap="rnd">
            <a:round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4BBD1F3-95BB-61F3-3809-7C641AF35E04}"/>
              </a:ext>
            </a:extLst>
          </p:cNvPr>
          <p:cNvSpPr txBox="1"/>
          <p:nvPr/>
        </p:nvSpPr>
        <p:spPr>
          <a:xfrm>
            <a:off x="2939105" y="6033352"/>
            <a:ext cx="63137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Tantangan Pembangunan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046463-C799-6DA3-A361-D7842899ED46}"/>
              </a:ext>
            </a:extLst>
          </p:cNvPr>
          <p:cNvSpPr txBox="1"/>
          <p:nvPr/>
        </p:nvSpPr>
        <p:spPr>
          <a:xfrm>
            <a:off x="6578895" y="3394578"/>
            <a:ext cx="63137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Tujuan 8 SDGs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F51F4A-107D-B4C3-7238-738B364A2E3D}"/>
              </a:ext>
            </a:extLst>
          </p:cNvPr>
          <p:cNvSpPr/>
          <p:nvPr/>
        </p:nvSpPr>
        <p:spPr>
          <a:xfrm>
            <a:off x="11313042" y="6033352"/>
            <a:ext cx="878958" cy="85703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80331096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6E5705-CC5B-016E-7088-98027C98DD05}"/>
              </a:ext>
            </a:extLst>
          </p:cNvPr>
          <p:cNvSpPr/>
          <p:nvPr/>
        </p:nvSpPr>
        <p:spPr>
          <a:xfrm>
            <a:off x="616327" y="309397"/>
            <a:ext cx="7587873" cy="684711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054A08DC-673F-AE0F-1D8D-9611AFCFE270}"/>
              </a:ext>
            </a:extLst>
          </p:cNvPr>
          <p:cNvSpPr txBox="1">
            <a:spLocks/>
          </p:cNvSpPr>
          <p:nvPr/>
        </p:nvSpPr>
        <p:spPr>
          <a:xfrm>
            <a:off x="5878174" y="178201"/>
            <a:ext cx="5582093" cy="947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Kesimpulan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F15A67-09BC-865D-9863-78D488E7915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V="1">
            <a:off x="3398520" y="6647180"/>
            <a:ext cx="8793480" cy="2108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ed book with black background&#10;&#10;Description automatically generated">
            <a:extLst>
              <a:ext uri="{FF2B5EF4-FFF2-40B4-BE49-F238E27FC236}">
                <a16:creationId xmlns:a16="http://schemas.microsoft.com/office/drawing/2014/main" id="{166CBA8B-01CA-D361-53D3-C9819405985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9" t="35259" r="21083" b="50464"/>
          <a:stretch/>
        </p:blipFill>
        <p:spPr>
          <a:xfrm>
            <a:off x="-152400" y="6273800"/>
            <a:ext cx="3703320" cy="584200"/>
          </a:xfrm>
          <a:prstGeom prst="rect">
            <a:avLst/>
          </a:prstGeom>
        </p:spPr>
      </p:pic>
      <p:pic>
        <p:nvPicPr>
          <p:cNvPr id="10" name="Picture 9" descr="A red lines on a black background&#10;&#10;Description automatically generated">
            <a:extLst>
              <a:ext uri="{FF2B5EF4-FFF2-40B4-BE49-F238E27FC236}">
                <a16:creationId xmlns:a16="http://schemas.microsoft.com/office/drawing/2014/main" id="{A296C81F-1833-EE9A-4328-98DCA0460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620" y="-1309643"/>
            <a:ext cx="3032760" cy="30327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C1FFEC-0519-40F5-361B-EB35D85882B5}"/>
              </a:ext>
            </a:extLst>
          </p:cNvPr>
          <p:cNvSpPr txBox="1"/>
          <p:nvPr/>
        </p:nvSpPr>
        <p:spPr>
          <a:xfrm>
            <a:off x="591552" y="1565556"/>
            <a:ext cx="11008895" cy="4202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d-ID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Tingkap Pengangguran terbuka memiliki </a:t>
            </a:r>
            <a:r>
              <a:rPr lang="id-ID" sz="20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hubungan positif</a:t>
            </a:r>
            <a:r>
              <a:rPr lang="id-ID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dengan rata-rata lama sekolah, pengeluaran </a:t>
            </a:r>
            <a:r>
              <a:rPr lang="id-ID" sz="20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perkapita</a:t>
            </a:r>
            <a:r>
              <a:rPr lang="id-ID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dan angka harapan hidup.</a:t>
            </a:r>
            <a:endParaRPr lang="en-US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d-ID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Pulau Kalimantan, Sumatra, Jawa, dan Sulawesi memiliki TPT, rata-rata lama sekolah, pengeluaran </a:t>
            </a:r>
            <a:r>
              <a:rPr lang="id-ID" sz="20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perkapita</a:t>
            </a:r>
            <a:r>
              <a:rPr lang="id-ID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dan UHH yang </a:t>
            </a:r>
            <a:r>
              <a:rPr lang="id-ID" sz="20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lebih tinggi </a:t>
            </a:r>
            <a:r>
              <a:rPr lang="id-ID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dibandingkan dengan Indonesia bagian timur.</a:t>
            </a:r>
            <a:endParaRPr lang="en-US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d-ID" sz="20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Model terbaik </a:t>
            </a:r>
            <a:r>
              <a:rPr lang="id-ID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adalah dengan model yang menggunakan koordinat dan tahun pada model, yaitu model </a:t>
            </a:r>
            <a:r>
              <a:rPr lang="id-ID" sz="20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id-ID" sz="2000" b="1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boost</a:t>
            </a:r>
            <a:r>
              <a:rPr lang="id-ID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yang memiliki R-</a:t>
            </a:r>
            <a:r>
              <a:rPr lang="id-ID" sz="20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squared</a:t>
            </a:r>
            <a:r>
              <a:rPr lang="id-ID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94.6% dan </a:t>
            </a:r>
            <a:r>
              <a:rPr lang="id-ID" sz="20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RMSE </a:t>
            </a:r>
            <a:r>
              <a:rPr lang="id-ID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sebesar 0.496 untuk data tahun 2023 sebesar.</a:t>
            </a:r>
            <a:endParaRPr lang="en-US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id-ID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Berdasarkan </a:t>
            </a:r>
            <a:r>
              <a:rPr lang="id-ID" sz="20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ke-tiga</a:t>
            </a:r>
            <a:r>
              <a:rPr lang="id-ID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model</a:t>
            </a:r>
            <a:r>
              <a:rPr lang="en-US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id-ID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2000" b="1" kern="100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peningkatan rata-rata lama sekolah memiliki  pengaruh terbesar terhadap TPT.</a:t>
            </a:r>
            <a:endParaRPr lang="en-US" sz="2000" b="1" kern="100" dirty="0">
              <a:solidFill>
                <a:srgbClr val="C0000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E342B71-A5CD-F47D-A6C4-721746317458}"/>
              </a:ext>
            </a:extLst>
          </p:cNvPr>
          <p:cNvGrpSpPr/>
          <p:nvPr/>
        </p:nvGrpSpPr>
        <p:grpSpPr>
          <a:xfrm>
            <a:off x="-540240" y="-960743"/>
            <a:ext cx="6171064" cy="3139928"/>
            <a:chOff x="-448089" y="-1088334"/>
            <a:chExt cx="6171064" cy="313992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6E5C1324-C979-423B-81DA-363A28C463A3}"/>
                </a:ext>
              </a:extLst>
            </p:cNvPr>
            <p:cNvSpPr/>
            <p:nvPr/>
          </p:nvSpPr>
          <p:spPr>
            <a:xfrm>
              <a:off x="-448089" y="181807"/>
              <a:ext cx="6171064" cy="68471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6" name="Picture 5" descr="A group of logos on a black background&#10;&#10;Description automatically generated">
              <a:extLst>
                <a:ext uri="{FF2B5EF4-FFF2-40B4-BE49-F238E27FC236}">
                  <a16:creationId xmlns:a16="http://schemas.microsoft.com/office/drawing/2014/main" id="{42F0AA4D-F3B1-9BFF-4678-9BD201C97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82" y="-1088334"/>
              <a:ext cx="5582093" cy="3139928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A488F9E-30A5-16C2-918D-7677D8602C86}"/>
              </a:ext>
            </a:extLst>
          </p:cNvPr>
          <p:cNvSpPr/>
          <p:nvPr/>
        </p:nvSpPr>
        <p:spPr>
          <a:xfrm>
            <a:off x="11313042" y="6033352"/>
            <a:ext cx="878958" cy="85703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640260540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29E75F3-2BF9-6AE8-28A5-A9DD8BD2713B}"/>
              </a:ext>
            </a:extLst>
          </p:cNvPr>
          <p:cNvSpPr/>
          <p:nvPr/>
        </p:nvSpPr>
        <p:spPr>
          <a:xfrm>
            <a:off x="1076513" y="1723117"/>
            <a:ext cx="10038973" cy="3683775"/>
          </a:xfrm>
          <a:prstGeom prst="roundRect">
            <a:avLst>
              <a:gd name="adj" fmla="val 6561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D41A237-9667-F27A-FDB6-1D3C1219C08F}"/>
              </a:ext>
            </a:extLst>
          </p:cNvPr>
          <p:cNvSpPr/>
          <p:nvPr/>
        </p:nvSpPr>
        <p:spPr>
          <a:xfrm>
            <a:off x="616327" y="309397"/>
            <a:ext cx="6698873" cy="684711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A1C0C5E2-627F-097E-C07E-DB4B442DCCC2}"/>
              </a:ext>
            </a:extLst>
          </p:cNvPr>
          <p:cNvSpPr txBox="1">
            <a:spLocks/>
          </p:cNvSpPr>
          <p:nvPr/>
        </p:nvSpPr>
        <p:spPr>
          <a:xfrm>
            <a:off x="5878174" y="178201"/>
            <a:ext cx="5582093" cy="947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Saran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F15A67-09BC-865D-9863-78D488E7915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V="1">
            <a:off x="3398520" y="6647180"/>
            <a:ext cx="8793480" cy="2108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ed book with black background&#10;&#10;Description automatically generated">
            <a:extLst>
              <a:ext uri="{FF2B5EF4-FFF2-40B4-BE49-F238E27FC236}">
                <a16:creationId xmlns:a16="http://schemas.microsoft.com/office/drawing/2014/main" id="{166CBA8B-01CA-D361-53D3-C9819405985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9" t="35259" r="21083" b="50464"/>
          <a:stretch/>
        </p:blipFill>
        <p:spPr>
          <a:xfrm>
            <a:off x="-152400" y="6273800"/>
            <a:ext cx="3703320" cy="584200"/>
          </a:xfrm>
          <a:prstGeom prst="rect">
            <a:avLst/>
          </a:prstGeom>
        </p:spPr>
      </p:pic>
      <p:pic>
        <p:nvPicPr>
          <p:cNvPr id="10" name="Picture 9" descr="A red lines on a black background&#10;&#10;Description automatically generated">
            <a:extLst>
              <a:ext uri="{FF2B5EF4-FFF2-40B4-BE49-F238E27FC236}">
                <a16:creationId xmlns:a16="http://schemas.microsoft.com/office/drawing/2014/main" id="{A296C81F-1833-EE9A-4328-98DCA0460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620" y="-1309643"/>
            <a:ext cx="3032760" cy="30327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6BC7EE-B94C-42AF-9E1C-BFDCAC17FA92}"/>
              </a:ext>
            </a:extLst>
          </p:cNvPr>
          <p:cNvSpPr txBox="1"/>
          <p:nvPr/>
        </p:nvSpPr>
        <p:spPr>
          <a:xfrm>
            <a:off x="1498599" y="2001087"/>
            <a:ext cx="9177021" cy="3090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id-ID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Untuk menurunkan TPT </a:t>
            </a:r>
            <a:r>
              <a:rPr lang="id-ID" sz="22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perlu adanya upaya gabungan dari daerah yang berdekatan</a:t>
            </a:r>
            <a:r>
              <a:rPr lang="id-ID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agar dapat menyerap tenaga kerja.</a:t>
            </a:r>
            <a:endParaRPr lang="en-US" sz="2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id-ID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Hubungan positif antara TPT dan Rata-rata lama sekolah dapat menunjukkan bahwa lulusan sekolah belum dapat diserap. Ini mungkin disebabkan </a:t>
            </a:r>
            <a:r>
              <a:rPr lang="id-ID" sz="22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kurangnya lapangan kerja atau lulusan sekolah yang belum memiliki standar cukup</a:t>
            </a:r>
            <a:r>
              <a:rPr lang="id-ID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17827C-D390-4C9C-1CD3-F297EAE9B776}"/>
              </a:ext>
            </a:extLst>
          </p:cNvPr>
          <p:cNvGrpSpPr/>
          <p:nvPr/>
        </p:nvGrpSpPr>
        <p:grpSpPr>
          <a:xfrm>
            <a:off x="-540240" y="-960743"/>
            <a:ext cx="6171064" cy="3139928"/>
            <a:chOff x="-448089" y="-1088334"/>
            <a:chExt cx="6171064" cy="313992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B8FC371-E304-AD60-CC97-9A3E6193EE84}"/>
                </a:ext>
              </a:extLst>
            </p:cNvPr>
            <p:cNvSpPr/>
            <p:nvPr/>
          </p:nvSpPr>
          <p:spPr>
            <a:xfrm>
              <a:off x="-448089" y="181807"/>
              <a:ext cx="6171064" cy="68471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6" name="Picture 5" descr="A group of logos on a black background&#10;&#10;Description automatically generated">
              <a:extLst>
                <a:ext uri="{FF2B5EF4-FFF2-40B4-BE49-F238E27FC236}">
                  <a16:creationId xmlns:a16="http://schemas.microsoft.com/office/drawing/2014/main" id="{C9999ED6-A6F4-88A7-8112-AE0D41FC7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82" y="-1088334"/>
              <a:ext cx="5582093" cy="3139928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63C14400-39CB-C7C4-7DBE-006AFCCD59C0}"/>
              </a:ext>
            </a:extLst>
          </p:cNvPr>
          <p:cNvSpPr/>
          <p:nvPr/>
        </p:nvSpPr>
        <p:spPr>
          <a:xfrm>
            <a:off x="11313042" y="6033352"/>
            <a:ext cx="878958" cy="85703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848505562"/>
      </p:ext>
    </p:extLst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A425434-B329-545B-81DD-FA39125382AC}"/>
              </a:ext>
            </a:extLst>
          </p:cNvPr>
          <p:cNvSpPr/>
          <p:nvPr/>
        </p:nvSpPr>
        <p:spPr>
          <a:xfrm>
            <a:off x="616328" y="1498683"/>
            <a:ext cx="11207078" cy="4534669"/>
          </a:xfrm>
          <a:prstGeom prst="roundRect">
            <a:avLst>
              <a:gd name="adj" fmla="val 6561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F15A67-09BC-865D-9863-78D488E7915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V="1">
            <a:off x="3398520" y="6647180"/>
            <a:ext cx="8793480" cy="2108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ed book with black background&#10;&#10;Description automatically generated">
            <a:extLst>
              <a:ext uri="{FF2B5EF4-FFF2-40B4-BE49-F238E27FC236}">
                <a16:creationId xmlns:a16="http://schemas.microsoft.com/office/drawing/2014/main" id="{166CBA8B-01CA-D361-53D3-C9819405985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9" t="35259" r="21083" b="50464"/>
          <a:stretch/>
        </p:blipFill>
        <p:spPr>
          <a:xfrm>
            <a:off x="-152400" y="6273800"/>
            <a:ext cx="3703320" cy="584200"/>
          </a:xfrm>
          <a:prstGeom prst="rect">
            <a:avLst/>
          </a:prstGeom>
        </p:spPr>
      </p:pic>
      <p:pic>
        <p:nvPicPr>
          <p:cNvPr id="10" name="Picture 9" descr="A red lines on a black background&#10;&#10;Description automatically generated">
            <a:extLst>
              <a:ext uri="{FF2B5EF4-FFF2-40B4-BE49-F238E27FC236}">
                <a16:creationId xmlns:a16="http://schemas.microsoft.com/office/drawing/2014/main" id="{A296C81F-1833-EE9A-4328-98DCA0460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620" y="-1309643"/>
            <a:ext cx="3032760" cy="30327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6BC7EE-B94C-42AF-9E1C-BFDCAC17FA92}"/>
              </a:ext>
            </a:extLst>
          </p:cNvPr>
          <p:cNvSpPr txBox="1"/>
          <p:nvPr/>
        </p:nvSpPr>
        <p:spPr>
          <a:xfrm>
            <a:off x="712380" y="1647659"/>
            <a:ext cx="10994067" cy="42022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04800" indent="-304800" algn="just">
              <a:lnSpc>
                <a:spcPct val="150000"/>
              </a:lnSpc>
              <a:spcAft>
                <a:spcPts val="800"/>
              </a:spcAft>
            </a:pP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Bappenas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(2023).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Pelaksanaan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Pencapaian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Tujuan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Pembangunan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Berkelanjutan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In </a:t>
            </a:r>
            <a:r>
              <a:rPr lang="en-ID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2023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(Vol. 01).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0" indent="-304800" algn="just">
              <a:lnSpc>
                <a:spcPct val="150000"/>
              </a:lnSpc>
              <a:spcAft>
                <a:spcPts val="800"/>
              </a:spcAft>
            </a:pP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Bentéjac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C.,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Csörgő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A., &amp; Martínez-Muñoz, G. (2019). </a:t>
            </a:r>
            <a:r>
              <a:rPr lang="en-ID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Comparative Analysis of </a:t>
            </a:r>
            <a:r>
              <a:rPr lang="en-ID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1–20. https://doi.org/10.1007/s10462-020-09896-5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0" indent="-304800" algn="just">
              <a:lnSpc>
                <a:spcPct val="150000"/>
              </a:lnSpc>
              <a:spcAft>
                <a:spcPts val="800"/>
              </a:spcAft>
            </a:pP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Debataraja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N.,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Kusnandar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D.,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Mahalalita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R., &amp;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Imro’ah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N. (2021).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Penerapan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Model Geographically Dan Temporally Weighted Regression Pada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Kecelakaan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Lalu Lintas. </a:t>
            </a:r>
            <a:r>
              <a:rPr lang="en-ID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Jurnal</a:t>
            </a:r>
            <a:r>
              <a:rPr lang="en-ID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Siger</a:t>
            </a:r>
            <a:r>
              <a:rPr lang="en-ID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Matematika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(1), 19–24. https://doi.org/10.23960/jsm.v2i1.2751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0" indent="-304800" algn="just">
              <a:lnSpc>
                <a:spcPct val="150000"/>
              </a:lnSpc>
              <a:spcAft>
                <a:spcPts val="800"/>
              </a:spcAft>
            </a:pP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Kuhn, M., Wickham, H., &amp; Posit Software, P. (2024). </a:t>
            </a:r>
            <a:r>
              <a:rPr lang="en-ID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tidymodels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1–6.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04800" indent="-304800" algn="just">
              <a:lnSpc>
                <a:spcPct val="150000"/>
              </a:lnSpc>
              <a:spcAft>
                <a:spcPts val="800"/>
              </a:spcAft>
            </a:pP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Nohara, Y., Matsumoto, K., </a:t>
            </a:r>
            <a:r>
              <a:rPr lang="en-ID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Soejima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H., &amp; Nakashima, N. (2022). </a:t>
            </a:r>
            <a:r>
              <a:rPr lang="en-ID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Explanation of Machine Learning Models Using Shapley Additive Explanation and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214</a:t>
            </a:r>
            <a:r>
              <a:rPr lang="en-ID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(February), 1–7.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3B1E9A-19BC-A63A-DA69-099C53446FCD}"/>
              </a:ext>
            </a:extLst>
          </p:cNvPr>
          <p:cNvSpPr/>
          <p:nvPr/>
        </p:nvSpPr>
        <p:spPr>
          <a:xfrm>
            <a:off x="11313042" y="6033352"/>
            <a:ext cx="878958" cy="85703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B8009EA-6646-2226-6C0F-A08C160D79E9}"/>
              </a:ext>
            </a:extLst>
          </p:cNvPr>
          <p:cNvSpPr/>
          <p:nvPr/>
        </p:nvSpPr>
        <p:spPr>
          <a:xfrm>
            <a:off x="616327" y="309397"/>
            <a:ext cx="7071013" cy="684711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B3AB61B-87AB-AD69-9B70-BE9EFA33E3F7}"/>
              </a:ext>
            </a:extLst>
          </p:cNvPr>
          <p:cNvGrpSpPr/>
          <p:nvPr/>
        </p:nvGrpSpPr>
        <p:grpSpPr>
          <a:xfrm>
            <a:off x="-540240" y="-960743"/>
            <a:ext cx="6171064" cy="3139928"/>
            <a:chOff x="-448089" y="-1088334"/>
            <a:chExt cx="6171064" cy="313992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0C18A20-BBBC-231D-1808-933B85026327}"/>
                </a:ext>
              </a:extLst>
            </p:cNvPr>
            <p:cNvSpPr/>
            <p:nvPr/>
          </p:nvSpPr>
          <p:spPr>
            <a:xfrm>
              <a:off x="-448089" y="181807"/>
              <a:ext cx="6171064" cy="68471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1" name="Picture 10" descr="A group of logos on a black background&#10;&#10;Description automatically generated">
              <a:extLst>
                <a:ext uri="{FF2B5EF4-FFF2-40B4-BE49-F238E27FC236}">
                  <a16:creationId xmlns:a16="http://schemas.microsoft.com/office/drawing/2014/main" id="{B4A318A5-BE7B-239C-8B7D-13A3F0E1B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82" y="-1088334"/>
              <a:ext cx="5582093" cy="3139928"/>
            </a:xfrm>
            <a:prstGeom prst="rect">
              <a:avLst/>
            </a:prstGeom>
          </p:spPr>
        </p:pic>
      </p:grpSp>
      <p:sp>
        <p:nvSpPr>
          <p:cNvPr id="15" name="Title 12">
            <a:extLst>
              <a:ext uri="{FF2B5EF4-FFF2-40B4-BE49-F238E27FC236}">
                <a16:creationId xmlns:a16="http://schemas.microsoft.com/office/drawing/2014/main" id="{BED1B417-91CD-E95E-6C8C-408C1DC749A4}"/>
              </a:ext>
            </a:extLst>
          </p:cNvPr>
          <p:cNvSpPr txBox="1">
            <a:spLocks/>
          </p:cNvSpPr>
          <p:nvPr/>
        </p:nvSpPr>
        <p:spPr>
          <a:xfrm>
            <a:off x="5878174" y="178201"/>
            <a:ext cx="5582093" cy="947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Referensi</a:t>
            </a:r>
          </a:p>
        </p:txBody>
      </p:sp>
    </p:spTree>
    <p:extLst>
      <p:ext uri="{BB962C8B-B14F-4D97-AF65-F5344CB8AC3E}">
        <p14:creationId xmlns:p14="http://schemas.microsoft.com/office/powerpoint/2010/main" val="1166435200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and white dotted sphere&#10;&#10;Description automatically generated">
            <a:extLst>
              <a:ext uri="{FF2B5EF4-FFF2-40B4-BE49-F238E27FC236}">
                <a16:creationId xmlns:a16="http://schemas.microsoft.com/office/drawing/2014/main" id="{7EBDA123-A5D2-08FC-E5DF-8287AB22A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-182880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FF15A67-09BC-865D-9863-78D488E7915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V="1">
            <a:off x="3398520" y="6647180"/>
            <a:ext cx="8793480" cy="2108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AEF1F-0DD6-E845-D156-8984AA407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b="1" dirty="0" err="1">
                <a:latin typeface="Century Gothic" panose="020B0502020202020204" pitchFamily="34" charset="0"/>
              </a:rPr>
              <a:t>Terima</a:t>
            </a:r>
            <a:r>
              <a:rPr lang="en-US" b="1" dirty="0">
                <a:latin typeface="Century Gothic" panose="020B0502020202020204" pitchFamily="34" charset="0"/>
              </a:rPr>
              <a:t> Kasih</a:t>
            </a:r>
          </a:p>
        </p:txBody>
      </p:sp>
      <p:pic>
        <p:nvPicPr>
          <p:cNvPr id="5" name="Picture 4" descr="A red book with black background&#10;&#10;Description automatically generated">
            <a:extLst>
              <a:ext uri="{FF2B5EF4-FFF2-40B4-BE49-F238E27FC236}">
                <a16:creationId xmlns:a16="http://schemas.microsoft.com/office/drawing/2014/main" id="{166CBA8B-01CA-D361-53D3-C9819405985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9" t="35259" r="21083" b="50464"/>
          <a:stretch/>
        </p:blipFill>
        <p:spPr>
          <a:xfrm>
            <a:off x="-152400" y="6273800"/>
            <a:ext cx="3703320" cy="584200"/>
          </a:xfrm>
          <a:prstGeom prst="rect">
            <a:avLst/>
          </a:prstGeom>
        </p:spPr>
      </p:pic>
      <p:pic>
        <p:nvPicPr>
          <p:cNvPr id="9" name="Picture 8" descr="A red lines on a black background&#10;&#10;Description automatically generated">
            <a:extLst>
              <a:ext uri="{FF2B5EF4-FFF2-40B4-BE49-F238E27FC236}">
                <a16:creationId xmlns:a16="http://schemas.microsoft.com/office/drawing/2014/main" id="{3DBFCC16-FAB4-F82E-7586-D48E9326FC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9" y="-1128681"/>
            <a:ext cx="3032760" cy="303276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DBB9382-4F93-205A-E97B-A78F6E4EE681}"/>
              </a:ext>
            </a:extLst>
          </p:cNvPr>
          <p:cNvGrpSpPr/>
          <p:nvPr/>
        </p:nvGrpSpPr>
        <p:grpSpPr>
          <a:xfrm>
            <a:off x="-540240" y="-960743"/>
            <a:ext cx="6171064" cy="3139928"/>
            <a:chOff x="-448089" y="-1088334"/>
            <a:chExt cx="6171064" cy="313992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6538B93-3864-4B75-5F91-1FF131363E42}"/>
                </a:ext>
              </a:extLst>
            </p:cNvPr>
            <p:cNvSpPr/>
            <p:nvPr/>
          </p:nvSpPr>
          <p:spPr>
            <a:xfrm>
              <a:off x="-448089" y="181807"/>
              <a:ext cx="6171064" cy="68471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6" name="Picture 5" descr="A group of logos on a black background&#10;&#10;Description automatically generated">
              <a:extLst>
                <a:ext uri="{FF2B5EF4-FFF2-40B4-BE49-F238E27FC236}">
                  <a16:creationId xmlns:a16="http://schemas.microsoft.com/office/drawing/2014/main" id="{719E6AA2-A63A-9D9A-826E-91D8E1518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82" y="-1088334"/>
              <a:ext cx="5582093" cy="31399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8529632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C073457-CED8-D927-9C72-5A1B7081715D}"/>
              </a:ext>
            </a:extLst>
          </p:cNvPr>
          <p:cNvSpPr/>
          <p:nvPr/>
        </p:nvSpPr>
        <p:spPr>
          <a:xfrm>
            <a:off x="-152400" y="1835909"/>
            <a:ext cx="12460839" cy="3757387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5BAF0299-0E2A-E04B-ABAE-D43C61F4DB49}"/>
              </a:ext>
            </a:extLst>
          </p:cNvPr>
          <p:cNvSpPr/>
          <p:nvPr/>
        </p:nvSpPr>
        <p:spPr>
          <a:xfrm>
            <a:off x="1828800" y="1835910"/>
            <a:ext cx="7466629" cy="3757388"/>
          </a:xfrm>
          <a:prstGeom prst="chevron">
            <a:avLst>
              <a:gd name="adj" fmla="val 28474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A69DD56-93BC-237E-AC84-34305D4B9A6A}"/>
              </a:ext>
            </a:extLst>
          </p:cNvPr>
          <p:cNvSpPr/>
          <p:nvPr/>
        </p:nvSpPr>
        <p:spPr>
          <a:xfrm>
            <a:off x="616328" y="309397"/>
            <a:ext cx="8784526" cy="684711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01B9DC0F-7BB1-0092-0262-94EED4BA7461}"/>
              </a:ext>
            </a:extLst>
          </p:cNvPr>
          <p:cNvSpPr txBox="1">
            <a:spLocks/>
          </p:cNvSpPr>
          <p:nvPr/>
        </p:nvSpPr>
        <p:spPr>
          <a:xfrm>
            <a:off x="5878174" y="178201"/>
            <a:ext cx="5582093" cy="947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Latar</a:t>
            </a:r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Belakang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F15A67-09BC-865D-9863-78D488E7915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V="1">
            <a:off x="3398520" y="6647180"/>
            <a:ext cx="8793480" cy="2108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ed book with black background&#10;&#10;Description automatically generated">
            <a:extLst>
              <a:ext uri="{FF2B5EF4-FFF2-40B4-BE49-F238E27FC236}">
                <a16:creationId xmlns:a16="http://schemas.microsoft.com/office/drawing/2014/main" id="{166CBA8B-01CA-D361-53D3-C9819405985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9" t="35259" r="21083" b="50464"/>
          <a:stretch/>
        </p:blipFill>
        <p:spPr>
          <a:xfrm>
            <a:off x="-152400" y="6273800"/>
            <a:ext cx="3703320" cy="584200"/>
          </a:xfrm>
          <a:prstGeom prst="rect">
            <a:avLst/>
          </a:prstGeom>
        </p:spPr>
      </p:pic>
      <p:pic>
        <p:nvPicPr>
          <p:cNvPr id="10" name="Picture 9" descr="A red lines on a black background&#10;&#10;Description automatically generated">
            <a:extLst>
              <a:ext uri="{FF2B5EF4-FFF2-40B4-BE49-F238E27FC236}">
                <a16:creationId xmlns:a16="http://schemas.microsoft.com/office/drawing/2014/main" id="{A296C81F-1833-EE9A-4328-98DCA0460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620" y="-1309643"/>
            <a:ext cx="3032760" cy="30327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EEF27E-7BDB-9A92-5CB4-F8A55691E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5430" y="1967103"/>
            <a:ext cx="2234330" cy="35134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C9D89B-3716-C38F-2B74-24B3D703D21D}"/>
              </a:ext>
            </a:extLst>
          </p:cNvPr>
          <p:cNvSpPr txBox="1"/>
          <p:nvPr/>
        </p:nvSpPr>
        <p:spPr>
          <a:xfrm>
            <a:off x="616328" y="3126122"/>
            <a:ext cx="28272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/>
              <a:t>TPT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E7253C-3B29-8452-5B3A-E5796A74FCAA}"/>
              </a:ext>
            </a:extLst>
          </p:cNvPr>
          <p:cNvSpPr txBox="1"/>
          <p:nvPr/>
        </p:nvSpPr>
        <p:spPr>
          <a:xfrm>
            <a:off x="1947924" y="2248958"/>
            <a:ext cx="7466629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Statistik</a:t>
            </a:r>
          </a:p>
          <a:p>
            <a:pPr algn="ctr"/>
            <a:r>
              <a:rPr lang="en-US" sz="7200" b="1" dirty="0">
                <a:solidFill>
                  <a:schemeClr val="bg1"/>
                </a:solidFill>
              </a:rPr>
              <a:t>Vs</a:t>
            </a:r>
          </a:p>
          <a:p>
            <a:pPr algn="ctr"/>
            <a:r>
              <a:rPr lang="en-US" sz="4800" b="1" dirty="0">
                <a:solidFill>
                  <a:schemeClr val="bg1"/>
                </a:solidFill>
              </a:rPr>
              <a:t>Machine Learning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F74962F-40CB-F621-4C08-BC481239ED62}"/>
              </a:ext>
            </a:extLst>
          </p:cNvPr>
          <p:cNvGrpSpPr>
            <a:grpSpLocks/>
          </p:cNvGrpSpPr>
          <p:nvPr/>
        </p:nvGrpSpPr>
        <p:grpSpPr>
          <a:xfrm>
            <a:off x="-540240" y="-960743"/>
            <a:ext cx="6171064" cy="3139928"/>
            <a:chOff x="-448089" y="-1088334"/>
            <a:chExt cx="6171064" cy="313992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8266E4E-C3B1-EF58-528D-3FD619633C88}"/>
                </a:ext>
              </a:extLst>
            </p:cNvPr>
            <p:cNvSpPr>
              <a:spLocks/>
            </p:cNvSpPr>
            <p:nvPr/>
          </p:nvSpPr>
          <p:spPr>
            <a:xfrm>
              <a:off x="-448089" y="181807"/>
              <a:ext cx="6171064" cy="68471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4" name="Picture 3" descr="A group of logos on a black background&#10;&#10;Description automatically generated">
              <a:extLst>
                <a:ext uri="{FF2B5EF4-FFF2-40B4-BE49-F238E27FC236}">
                  <a16:creationId xmlns:a16="http://schemas.microsoft.com/office/drawing/2014/main" id="{8C6F1D8E-3CEA-F32E-9DD7-427505311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82" y="-1088334"/>
              <a:ext cx="5582093" cy="3139928"/>
            </a:xfrm>
            <a:prstGeom prst="rect">
              <a:avLst/>
            </a:prstGeom>
          </p:spPr>
        </p:pic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2CF3A6C9-5874-F879-2DA5-669D78ADE377}"/>
              </a:ext>
            </a:extLst>
          </p:cNvPr>
          <p:cNvSpPr/>
          <p:nvPr/>
        </p:nvSpPr>
        <p:spPr>
          <a:xfrm>
            <a:off x="11313042" y="6033352"/>
            <a:ext cx="878958" cy="85703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99801744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2252FFB-7B27-63AA-439D-1659470C76AA}"/>
              </a:ext>
            </a:extLst>
          </p:cNvPr>
          <p:cNvSpPr/>
          <p:nvPr/>
        </p:nvSpPr>
        <p:spPr>
          <a:xfrm>
            <a:off x="616327" y="309397"/>
            <a:ext cx="9367645" cy="684711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77A49E2B-1FDE-1464-0ECA-09F3B357E704}"/>
              </a:ext>
            </a:extLst>
          </p:cNvPr>
          <p:cNvSpPr txBox="1">
            <a:spLocks/>
          </p:cNvSpPr>
          <p:nvPr/>
        </p:nvSpPr>
        <p:spPr>
          <a:xfrm>
            <a:off x="5715503" y="206737"/>
            <a:ext cx="5860170" cy="947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Variabel Penelitian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F15A67-09BC-865D-9863-78D488E7915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V="1">
            <a:off x="3398520" y="6647180"/>
            <a:ext cx="8793480" cy="2108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ed book with black background&#10;&#10;Description automatically generated">
            <a:extLst>
              <a:ext uri="{FF2B5EF4-FFF2-40B4-BE49-F238E27FC236}">
                <a16:creationId xmlns:a16="http://schemas.microsoft.com/office/drawing/2014/main" id="{166CBA8B-01CA-D361-53D3-C9819405985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9" t="35259" r="21083" b="50464"/>
          <a:stretch/>
        </p:blipFill>
        <p:spPr>
          <a:xfrm>
            <a:off x="-152400" y="6273800"/>
            <a:ext cx="3703320" cy="584200"/>
          </a:xfrm>
          <a:prstGeom prst="rect">
            <a:avLst/>
          </a:prstGeom>
        </p:spPr>
      </p:pic>
      <p:pic>
        <p:nvPicPr>
          <p:cNvPr id="10" name="Picture 9" descr="A red lines on a black background&#10;&#10;Description automatically generated">
            <a:extLst>
              <a:ext uri="{FF2B5EF4-FFF2-40B4-BE49-F238E27FC236}">
                <a16:creationId xmlns:a16="http://schemas.microsoft.com/office/drawing/2014/main" id="{A296C81F-1833-EE9A-4328-98DCA0460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620" y="-1309643"/>
            <a:ext cx="3032760" cy="303276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94AE7BE-60B7-3289-5EEF-5981630F4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763367"/>
              </p:ext>
            </p:extLst>
          </p:nvPr>
        </p:nvGraphicFramePr>
        <p:xfrm>
          <a:off x="1699260" y="1960650"/>
          <a:ext cx="8793481" cy="31280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6252">
                  <a:extLst>
                    <a:ext uri="{9D8B030D-6E8A-4147-A177-3AD203B41FA5}">
                      <a16:colId xmlns:a16="http://schemas.microsoft.com/office/drawing/2014/main" val="1313596330"/>
                    </a:ext>
                  </a:extLst>
                </a:gridCol>
                <a:gridCol w="4121672">
                  <a:extLst>
                    <a:ext uri="{9D8B030D-6E8A-4147-A177-3AD203B41FA5}">
                      <a16:colId xmlns:a16="http://schemas.microsoft.com/office/drawing/2014/main" val="1738407700"/>
                    </a:ext>
                  </a:extLst>
                </a:gridCol>
                <a:gridCol w="988373">
                  <a:extLst>
                    <a:ext uri="{9D8B030D-6E8A-4147-A177-3AD203B41FA5}">
                      <a16:colId xmlns:a16="http://schemas.microsoft.com/office/drawing/2014/main" val="1223599344"/>
                    </a:ext>
                  </a:extLst>
                </a:gridCol>
                <a:gridCol w="2327184">
                  <a:extLst>
                    <a:ext uri="{9D8B030D-6E8A-4147-A177-3AD203B41FA5}">
                      <a16:colId xmlns:a16="http://schemas.microsoft.com/office/drawing/2014/main" val="1050896433"/>
                    </a:ext>
                  </a:extLst>
                </a:gridCol>
              </a:tblGrid>
              <a:tr h="31631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2000" dirty="0">
                          <a:effectLst/>
                        </a:rPr>
                        <a:t>Variabel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2000">
                          <a:effectLst/>
                        </a:rPr>
                        <a:t>Keterangan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2000">
                          <a:effectLst/>
                        </a:rPr>
                        <a:t>Skala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2000">
                          <a:effectLst/>
                        </a:rPr>
                        <a:t>Unit Penelitian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7229737"/>
                  </a:ext>
                </a:extLst>
              </a:tr>
              <a:tr h="7122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2000" dirty="0">
                          <a:effectLst/>
                        </a:rPr>
                        <a:t>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2000" dirty="0">
                          <a:effectLst/>
                        </a:rPr>
                        <a:t>Tingkat Pengangguran Terbuka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2000" dirty="0">
                          <a:effectLst/>
                        </a:rPr>
                        <a:t>Rasio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2000">
                          <a:effectLst/>
                        </a:rPr>
                        <a:t>Kabupaten/Kota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4104544"/>
                  </a:ext>
                </a:extLst>
              </a:tr>
              <a:tr h="6683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2000">
                          <a:effectLst/>
                        </a:rPr>
                        <a:t>X1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2000" dirty="0">
                          <a:effectLst/>
                        </a:rPr>
                        <a:t>Rata-rata lama Sekolah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2000" dirty="0">
                          <a:effectLst/>
                        </a:rPr>
                        <a:t>Rasio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2000">
                          <a:effectLst/>
                        </a:rPr>
                        <a:t>Kabupaten/Kota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83634872"/>
                  </a:ext>
                </a:extLst>
              </a:tr>
              <a:tr h="6683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2000">
                          <a:effectLst/>
                        </a:rPr>
                        <a:t>X2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2000">
                          <a:effectLst/>
                        </a:rPr>
                        <a:t>Pengeluaran Perkapita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2000" dirty="0">
                          <a:effectLst/>
                        </a:rPr>
                        <a:t>Rasio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2000" dirty="0">
                          <a:effectLst/>
                        </a:rPr>
                        <a:t>Kabupaten/Kota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9909784"/>
                  </a:ext>
                </a:extLst>
              </a:tr>
              <a:tr h="6683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2000">
                          <a:effectLst/>
                        </a:rPr>
                        <a:t>X3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2000">
                          <a:effectLst/>
                        </a:rPr>
                        <a:t>Umur Harapan Hidup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2000">
                          <a:effectLst/>
                        </a:rPr>
                        <a:t>Rasio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id-ID" sz="2000" dirty="0">
                          <a:effectLst/>
                        </a:rPr>
                        <a:t>Kabupaten/Kota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7480595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EE595F4F-64B7-59DE-6FC3-1519DA2BC47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540240" y="-960743"/>
            <a:ext cx="6171064" cy="3139928"/>
            <a:chOff x="-448089" y="-1088334"/>
            <a:chExt cx="6171064" cy="313992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1A3D9F3-AE10-BEBD-EC15-41617D6D4A3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-448089" y="181807"/>
              <a:ext cx="6171064" cy="68471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4" name="Picture 3" descr="A group of logos on a black background&#10;&#10;Description automatically generated">
              <a:extLst>
                <a:ext uri="{FF2B5EF4-FFF2-40B4-BE49-F238E27FC236}">
                  <a16:creationId xmlns:a16="http://schemas.microsoft.com/office/drawing/2014/main" id="{91BE9B49-D890-9EB1-86C2-A092229697D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82" y="-1088334"/>
              <a:ext cx="5582093" cy="3139928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56D02A6A-2A3F-427C-9BA4-13D8AB41BAE5}"/>
              </a:ext>
            </a:extLst>
          </p:cNvPr>
          <p:cNvSpPr/>
          <p:nvPr/>
        </p:nvSpPr>
        <p:spPr>
          <a:xfrm>
            <a:off x="11313042" y="6033352"/>
            <a:ext cx="878958" cy="85703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60286686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D6EF211-641B-A85C-D550-EA07AA242E81}"/>
              </a:ext>
            </a:extLst>
          </p:cNvPr>
          <p:cNvSpPr/>
          <p:nvPr/>
        </p:nvSpPr>
        <p:spPr>
          <a:xfrm>
            <a:off x="5710597" y="4219368"/>
            <a:ext cx="6904355" cy="1616356"/>
          </a:xfrm>
          <a:prstGeom prst="roundRect">
            <a:avLst>
              <a:gd name="adj" fmla="val 11690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1F95B0-0E07-893B-4967-A8C4310E3DC5}"/>
              </a:ext>
            </a:extLst>
          </p:cNvPr>
          <p:cNvSpPr/>
          <p:nvPr/>
        </p:nvSpPr>
        <p:spPr>
          <a:xfrm>
            <a:off x="616328" y="309397"/>
            <a:ext cx="6904355" cy="684711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Title 12">
            <a:extLst>
              <a:ext uri="{FF2B5EF4-FFF2-40B4-BE49-F238E27FC236}">
                <a16:creationId xmlns:a16="http://schemas.microsoft.com/office/drawing/2014/main" id="{B4A80C0B-86E8-BB9B-68F0-45B4EF0541D7}"/>
              </a:ext>
            </a:extLst>
          </p:cNvPr>
          <p:cNvSpPr txBox="1">
            <a:spLocks/>
          </p:cNvSpPr>
          <p:nvPr/>
        </p:nvSpPr>
        <p:spPr>
          <a:xfrm>
            <a:off x="5878174" y="178201"/>
            <a:ext cx="5582093" cy="947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GTWR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F15A67-09BC-865D-9863-78D488E7915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V="1">
            <a:off x="3398520" y="6647180"/>
            <a:ext cx="8793480" cy="2108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ed book with black background&#10;&#10;Description automatically generated">
            <a:extLst>
              <a:ext uri="{FF2B5EF4-FFF2-40B4-BE49-F238E27FC236}">
                <a16:creationId xmlns:a16="http://schemas.microsoft.com/office/drawing/2014/main" id="{166CBA8B-01CA-D361-53D3-C9819405985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9" t="35259" r="21083" b="50464"/>
          <a:stretch/>
        </p:blipFill>
        <p:spPr>
          <a:xfrm>
            <a:off x="-152400" y="6273800"/>
            <a:ext cx="3703320" cy="584200"/>
          </a:xfrm>
          <a:prstGeom prst="rect">
            <a:avLst/>
          </a:prstGeom>
        </p:spPr>
      </p:pic>
      <p:pic>
        <p:nvPicPr>
          <p:cNvPr id="10" name="Picture 9" descr="A red lines on a black background&#10;&#10;Description automatically generated">
            <a:extLst>
              <a:ext uri="{FF2B5EF4-FFF2-40B4-BE49-F238E27FC236}">
                <a16:creationId xmlns:a16="http://schemas.microsoft.com/office/drawing/2014/main" id="{A296C81F-1833-EE9A-4328-98DCA0460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620" y="-1309643"/>
            <a:ext cx="3032760" cy="3032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ED5559-CCCE-6C32-E9F3-F1A8A872E6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883" t="11675" r="8075"/>
          <a:stretch/>
        </p:blipFill>
        <p:spPr>
          <a:xfrm>
            <a:off x="9433552" y="1739199"/>
            <a:ext cx="1558230" cy="17036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22B6B-042D-8E51-07C5-BD1231C381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8116" y="1645020"/>
            <a:ext cx="2410906" cy="18574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2248D12-0FC4-0DF2-BAE4-E67DDB8DFC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752" y="1577545"/>
            <a:ext cx="3304940" cy="2376952"/>
          </a:xfrm>
          <a:prstGeom prst="rect">
            <a:avLst/>
          </a:prstGeom>
        </p:spPr>
      </p:pic>
      <p:sp>
        <p:nvSpPr>
          <p:cNvPr id="18" name="Plus Sign 17">
            <a:extLst>
              <a:ext uri="{FF2B5EF4-FFF2-40B4-BE49-F238E27FC236}">
                <a16:creationId xmlns:a16="http://schemas.microsoft.com/office/drawing/2014/main" id="{69514C44-C161-07E7-12C8-D9F6E3FD84DA}"/>
              </a:ext>
            </a:extLst>
          </p:cNvPr>
          <p:cNvSpPr/>
          <p:nvPr/>
        </p:nvSpPr>
        <p:spPr>
          <a:xfrm>
            <a:off x="4274800" y="2372104"/>
            <a:ext cx="494457" cy="540219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596BF3-01D0-93B8-7BC2-5C2200D2855E}"/>
              </a:ext>
            </a:extLst>
          </p:cNvPr>
          <p:cNvSpPr txBox="1"/>
          <p:nvPr/>
        </p:nvSpPr>
        <p:spPr>
          <a:xfrm>
            <a:off x="566188" y="4219367"/>
            <a:ext cx="47619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b="1" i="1" dirty="0">
                <a:solidFill>
                  <a:srgbClr val="C00000"/>
                </a:solidFill>
                <a:effectLst/>
                <a:ea typeface="Calibri" panose="020F0502020204030204" pitchFamily="34" charset="0"/>
              </a:rPr>
              <a:t>Geographically Temporally Weighted Regression </a:t>
            </a:r>
            <a:r>
              <a:rPr lang="en-ID" dirty="0" err="1">
                <a:effectLst/>
                <a:ea typeface="Calibri" panose="020F0502020204030204" pitchFamily="34" charset="0"/>
              </a:rPr>
              <a:t>adalah</a:t>
            </a:r>
            <a:r>
              <a:rPr lang="en-ID" dirty="0">
                <a:effectLst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</a:rPr>
              <a:t>pengembangan</a:t>
            </a:r>
            <a:r>
              <a:rPr lang="en-ID" dirty="0">
                <a:effectLst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</a:rPr>
              <a:t>dari</a:t>
            </a:r>
            <a:r>
              <a:rPr lang="en-ID" dirty="0">
                <a:effectLst/>
                <a:ea typeface="Calibri" panose="020F0502020204030204" pitchFamily="34" charset="0"/>
              </a:rPr>
              <a:t> model </a:t>
            </a:r>
            <a:r>
              <a:rPr lang="en-ID" i="1" dirty="0">
                <a:effectLst/>
                <a:ea typeface="Calibri" panose="020F0502020204030204" pitchFamily="34" charset="0"/>
              </a:rPr>
              <a:t>Geographically weighted Regression </a:t>
            </a:r>
            <a:r>
              <a:rPr lang="en-ID" dirty="0" err="1">
                <a:effectLst/>
                <a:ea typeface="Calibri" panose="020F0502020204030204" pitchFamily="34" charset="0"/>
              </a:rPr>
              <a:t>dimana</a:t>
            </a:r>
            <a:r>
              <a:rPr lang="en-ID" dirty="0">
                <a:effectLst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</a:rPr>
              <a:t>digunakan</a:t>
            </a:r>
            <a:r>
              <a:rPr lang="en-ID" dirty="0">
                <a:effectLst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</a:rPr>
              <a:t>matriks</a:t>
            </a:r>
            <a:r>
              <a:rPr lang="en-ID" dirty="0">
                <a:effectLst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</a:rPr>
              <a:t>pembobot</a:t>
            </a:r>
            <a:r>
              <a:rPr lang="en-ID" dirty="0">
                <a:effectLst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</a:rPr>
              <a:t>spatio</a:t>
            </a:r>
            <a:r>
              <a:rPr lang="en-ID" dirty="0">
                <a:effectLst/>
                <a:ea typeface="Calibri" panose="020F0502020204030204" pitchFamily="34" charset="0"/>
              </a:rPr>
              <a:t> temporal </a:t>
            </a:r>
            <a:r>
              <a:rPr lang="en-ID" dirty="0" err="1">
                <a:effectLst/>
                <a:ea typeface="Calibri" panose="020F0502020204030204" pitchFamily="34" charset="0"/>
              </a:rPr>
              <a:t>sehingga</a:t>
            </a:r>
            <a:r>
              <a:rPr lang="en-ID" dirty="0">
                <a:effectLst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</a:rPr>
              <a:t>dapat</a:t>
            </a:r>
            <a:r>
              <a:rPr lang="en-ID" dirty="0">
                <a:effectLst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</a:rPr>
              <a:t>mengukur</a:t>
            </a:r>
            <a:r>
              <a:rPr lang="en-ID" dirty="0">
                <a:effectLst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ea typeface="Calibri" panose="020F0502020204030204" pitchFamily="34" charset="0"/>
              </a:rPr>
              <a:t>perubahan</a:t>
            </a:r>
            <a:r>
              <a:rPr lang="en-ID" dirty="0">
                <a:effectLst/>
                <a:ea typeface="Calibri" panose="020F0502020204030204" pitchFamily="34" charset="0"/>
              </a:rPr>
              <a:t> parameter </a:t>
            </a:r>
            <a:r>
              <a:rPr lang="en-ID" dirty="0" err="1">
                <a:effectLst/>
                <a:ea typeface="Calibri" panose="020F0502020204030204" pitchFamily="34" charset="0"/>
              </a:rPr>
              <a:t>seiring</a:t>
            </a:r>
            <a:r>
              <a:rPr lang="en-ID" dirty="0">
                <a:effectLst/>
                <a:ea typeface="Calibri" panose="020F0502020204030204" pitchFamily="34" charset="0"/>
              </a:rPr>
              <a:t> Lokasi dan </a:t>
            </a:r>
            <a:r>
              <a:rPr lang="en-ID" dirty="0" err="1">
                <a:effectLst/>
                <a:ea typeface="Calibri" panose="020F0502020204030204" pitchFamily="34" charset="0"/>
              </a:rPr>
              <a:t>waktu</a:t>
            </a:r>
            <a:r>
              <a:rPr lang="en-ID" dirty="0">
                <a:effectLst/>
                <a:ea typeface="Calibri" panose="020F0502020204030204" pitchFamily="34" charset="0"/>
              </a:rPr>
              <a:t> </a:t>
            </a:r>
            <a:r>
              <a:rPr lang="en-ID" sz="1800" dirty="0">
                <a:effectLst/>
                <a:ea typeface="Calibri" panose="020F0502020204030204" pitchFamily="34" charset="0"/>
              </a:rPr>
              <a:t>(</a:t>
            </a:r>
            <a:r>
              <a:rPr lang="en-ID" sz="1800" dirty="0" err="1">
                <a:effectLst/>
                <a:ea typeface="Calibri" panose="020F0502020204030204" pitchFamily="34" charset="0"/>
              </a:rPr>
              <a:t>Debataraja</a:t>
            </a:r>
            <a:r>
              <a:rPr lang="en-ID" sz="1800" dirty="0">
                <a:effectLst/>
                <a:ea typeface="Calibri" panose="020F0502020204030204" pitchFamily="34" charset="0"/>
              </a:rPr>
              <a:t> et al., 2021)</a:t>
            </a:r>
            <a:r>
              <a:rPr lang="en-ID" dirty="0">
                <a:effectLst/>
                <a:ea typeface="Calibri" panose="020F0502020204030204" pitchFamily="34" charset="0"/>
              </a:rPr>
              <a:t>.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EEE5858-CB20-A9FA-16D1-A239D756AB0C}"/>
                  </a:ext>
                </a:extLst>
              </p:cNvPr>
              <p:cNvSpPr txBox="1"/>
              <p:nvPr/>
            </p:nvSpPr>
            <p:spPr>
              <a:xfrm>
                <a:off x="5878174" y="4252701"/>
                <a:ext cx="5994988" cy="913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sz="2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EEE5858-CB20-A9FA-16D1-A239D756A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174" y="4252701"/>
                <a:ext cx="5994988" cy="9138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E6532B6-F1C7-CCBC-D1AA-C2C1B59BB652}"/>
                  </a:ext>
                </a:extLst>
              </p:cNvPr>
              <p:cNvSpPr txBox="1"/>
              <p:nvPr/>
            </p:nvSpPr>
            <p:spPr>
              <a:xfrm>
                <a:off x="5878174" y="5138231"/>
                <a:ext cx="6946134" cy="4492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d>
                        <m:dPr>
                          <m:ctrlP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sz="22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  <m:d>
                                <m:dPr>
                                  <m:ctrlPr>
                                    <a:rPr lang="en-US" sz="22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2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200" b="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2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2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200" b="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2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2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en-US" sz="2200" b="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22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2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d>
                        <m:dPr>
                          <m:ctrlPr>
                            <a:rPr lang="en-US" sz="22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b="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00" b="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200" b="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E6532B6-F1C7-CCBC-D1AA-C2C1B59BB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174" y="5138231"/>
                <a:ext cx="6946134" cy="449290"/>
              </a:xfrm>
              <a:prstGeom prst="rect">
                <a:avLst/>
              </a:prstGeom>
              <a:blipFill>
                <a:blip r:embed="rId8"/>
                <a:stretch>
                  <a:fillRect l="-526" t="-6757" b="-1486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83399B7F-1026-A264-1F8E-2DE8FCE8862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540240" y="-960743"/>
            <a:ext cx="6171064" cy="3139928"/>
            <a:chOff x="-448089" y="-1088334"/>
            <a:chExt cx="6171064" cy="313992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14E8258-B9BA-082A-9471-5EEB9374583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-448089" y="181807"/>
              <a:ext cx="6171064" cy="68471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4" name="Picture 3" descr="A group of logos on a black background&#10;&#10;Description automatically generated">
              <a:extLst>
                <a:ext uri="{FF2B5EF4-FFF2-40B4-BE49-F238E27FC236}">
                  <a16:creationId xmlns:a16="http://schemas.microsoft.com/office/drawing/2014/main" id="{088A8800-A159-2FC6-ABE5-7CD814C0392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82" y="-1088334"/>
              <a:ext cx="5582093" cy="3139928"/>
            </a:xfrm>
            <a:prstGeom prst="rect">
              <a:avLst/>
            </a:prstGeom>
          </p:spPr>
        </p:pic>
      </p:grpSp>
      <p:sp>
        <p:nvSpPr>
          <p:cNvPr id="14" name="Plus Sign 13">
            <a:extLst>
              <a:ext uri="{FF2B5EF4-FFF2-40B4-BE49-F238E27FC236}">
                <a16:creationId xmlns:a16="http://schemas.microsoft.com/office/drawing/2014/main" id="{70895448-AE68-8FBB-A547-856B8B698C2A}"/>
              </a:ext>
            </a:extLst>
          </p:cNvPr>
          <p:cNvSpPr/>
          <p:nvPr/>
        </p:nvSpPr>
        <p:spPr>
          <a:xfrm>
            <a:off x="8297882" y="2320910"/>
            <a:ext cx="494457" cy="540219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877949-3F11-ABA1-C585-E19D0C3265A3}"/>
              </a:ext>
            </a:extLst>
          </p:cNvPr>
          <p:cNvSpPr/>
          <p:nvPr/>
        </p:nvSpPr>
        <p:spPr>
          <a:xfrm>
            <a:off x="11313042" y="6033352"/>
            <a:ext cx="878958" cy="85703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33315399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781E53-4B68-91BF-DCCD-48A3FFEE2573}"/>
              </a:ext>
            </a:extLst>
          </p:cNvPr>
          <p:cNvCxnSpPr/>
          <p:nvPr/>
        </p:nvCxnSpPr>
        <p:spPr>
          <a:xfrm>
            <a:off x="5878174" y="-92467"/>
            <a:ext cx="0" cy="6950467"/>
          </a:xfrm>
          <a:prstGeom prst="line">
            <a:avLst/>
          </a:prstGeom>
          <a:ln w="28575" cap="rnd"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79170C-1677-E1D7-3877-BA285185157F}"/>
              </a:ext>
            </a:extLst>
          </p:cNvPr>
          <p:cNvSpPr/>
          <p:nvPr/>
        </p:nvSpPr>
        <p:spPr>
          <a:xfrm>
            <a:off x="616328" y="309397"/>
            <a:ext cx="9914683" cy="684711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Title 12">
            <a:extLst>
              <a:ext uri="{FF2B5EF4-FFF2-40B4-BE49-F238E27FC236}">
                <a16:creationId xmlns:a16="http://schemas.microsoft.com/office/drawing/2014/main" id="{E31E46B9-121C-7195-7D79-ECAE04E17168}"/>
              </a:ext>
            </a:extLst>
          </p:cNvPr>
          <p:cNvSpPr txBox="1">
            <a:spLocks/>
          </p:cNvSpPr>
          <p:nvPr/>
        </p:nvSpPr>
        <p:spPr>
          <a:xfrm>
            <a:off x="5878174" y="178201"/>
            <a:ext cx="5582093" cy="947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1" dirty="0">
                <a:solidFill>
                  <a:schemeClr val="bg1"/>
                </a:solidFill>
                <a:latin typeface="Century Gothic" panose="020B0502020202020204" pitchFamily="34" charset="0"/>
              </a:rPr>
              <a:t>Random Forest </a:t>
            </a:r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dan </a:t>
            </a:r>
            <a:r>
              <a:rPr lang="en-US" sz="2400" b="1" i="1" dirty="0">
                <a:solidFill>
                  <a:schemeClr val="bg1"/>
                </a:solidFill>
                <a:latin typeface="Century Gothic" panose="020B0502020202020204" pitchFamily="34" charset="0"/>
              </a:rPr>
              <a:t>XGboost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F15A67-09BC-865D-9863-78D488E7915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V="1">
            <a:off x="3398520" y="6647180"/>
            <a:ext cx="8793480" cy="2108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ed book with black background&#10;&#10;Description automatically generated">
            <a:extLst>
              <a:ext uri="{FF2B5EF4-FFF2-40B4-BE49-F238E27FC236}">
                <a16:creationId xmlns:a16="http://schemas.microsoft.com/office/drawing/2014/main" id="{166CBA8B-01CA-D361-53D3-C9819405985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9" t="35259" r="21083" b="50464"/>
          <a:stretch/>
        </p:blipFill>
        <p:spPr>
          <a:xfrm>
            <a:off x="-152400" y="6273800"/>
            <a:ext cx="3703320" cy="584200"/>
          </a:xfrm>
          <a:prstGeom prst="rect">
            <a:avLst/>
          </a:prstGeom>
        </p:spPr>
      </p:pic>
      <p:pic>
        <p:nvPicPr>
          <p:cNvPr id="10" name="Picture 9" descr="A red lines on a black background&#10;&#10;Description automatically generated">
            <a:extLst>
              <a:ext uri="{FF2B5EF4-FFF2-40B4-BE49-F238E27FC236}">
                <a16:creationId xmlns:a16="http://schemas.microsoft.com/office/drawing/2014/main" id="{A296C81F-1833-EE9A-4328-98DCA0460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620" y="-1309643"/>
            <a:ext cx="3032760" cy="30327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C22718-05B6-AA01-315E-1889C6EA6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851" y="1868605"/>
            <a:ext cx="3920959" cy="16279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B91B64-F612-9E0F-C2A3-0A0F8CB86C66}"/>
              </a:ext>
            </a:extLst>
          </p:cNvPr>
          <p:cNvSpPr txBox="1"/>
          <p:nvPr/>
        </p:nvSpPr>
        <p:spPr>
          <a:xfrm>
            <a:off x="6373572" y="3964416"/>
            <a:ext cx="476270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000" b="1" i="1" dirty="0" err="1">
                <a:solidFill>
                  <a:srgbClr val="C00000"/>
                </a:solidFill>
                <a:effectLst/>
                <a:ea typeface="Calibri" panose="020F0502020204030204" pitchFamily="34" charset="0"/>
              </a:rPr>
              <a:t>Extreeme</a:t>
            </a:r>
            <a:r>
              <a:rPr lang="en-ID" sz="2000" b="1" i="1" dirty="0">
                <a:solidFill>
                  <a:srgbClr val="C00000"/>
                </a:solidFill>
                <a:effectLst/>
                <a:ea typeface="Calibri" panose="020F0502020204030204" pitchFamily="34" charset="0"/>
              </a:rPr>
              <a:t> Gradient Boosting</a:t>
            </a:r>
            <a:r>
              <a:rPr lang="en-ID" sz="2000" b="1" dirty="0">
                <a:solidFill>
                  <a:srgbClr val="C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ID" sz="2000" b="1" dirty="0" err="1">
                <a:solidFill>
                  <a:srgbClr val="C00000"/>
                </a:solidFill>
                <a:effectLst/>
                <a:ea typeface="Calibri" panose="020F0502020204030204" pitchFamily="34" charset="0"/>
              </a:rPr>
              <a:t>atau</a:t>
            </a:r>
            <a:r>
              <a:rPr lang="en-ID" sz="2000" b="1" dirty="0">
                <a:solidFill>
                  <a:srgbClr val="C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ID" sz="2000" b="1" dirty="0" err="1">
                <a:solidFill>
                  <a:srgbClr val="C00000"/>
                </a:solidFill>
                <a:effectLst/>
                <a:ea typeface="Calibri" panose="020F0502020204030204" pitchFamily="34" charset="0"/>
              </a:rPr>
              <a:t>XGboost</a:t>
            </a:r>
            <a:r>
              <a:rPr lang="en-ID" sz="2000" b="1" dirty="0">
                <a:solidFill>
                  <a:srgbClr val="C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adalah</a:t>
            </a:r>
            <a:r>
              <a:rPr lang="en-ID" sz="2000" dirty="0">
                <a:effectLst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pengembangan</a:t>
            </a:r>
            <a:r>
              <a:rPr lang="en-ID" sz="2000" dirty="0">
                <a:effectLst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dari</a:t>
            </a:r>
            <a:r>
              <a:rPr lang="en-ID" sz="2000" dirty="0">
                <a:effectLst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metode</a:t>
            </a:r>
            <a:r>
              <a:rPr lang="en-ID" sz="2000" dirty="0">
                <a:effectLst/>
                <a:ea typeface="Calibri" panose="020F0502020204030204" pitchFamily="34" charset="0"/>
              </a:rPr>
              <a:t> tree based method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melalui</a:t>
            </a:r>
            <a:r>
              <a:rPr lang="en-ID" sz="2000" dirty="0">
                <a:effectLst/>
                <a:ea typeface="Calibri" panose="020F0502020204030204" pitchFamily="34" charset="0"/>
              </a:rPr>
              <a:t> boosting. Boosting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sendiri</a:t>
            </a:r>
            <a:r>
              <a:rPr lang="en-ID" sz="2000" dirty="0">
                <a:effectLst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merupakan</a:t>
            </a:r>
            <a:r>
              <a:rPr lang="en-ID" sz="2000" dirty="0">
                <a:effectLst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metode</a:t>
            </a:r>
            <a:r>
              <a:rPr lang="en-ID" sz="2000" dirty="0">
                <a:effectLst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dimana</a:t>
            </a:r>
            <a:r>
              <a:rPr lang="en-ID" sz="2000" dirty="0">
                <a:effectLst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membuat</a:t>
            </a:r>
            <a:r>
              <a:rPr lang="en-ID" sz="2000" dirty="0">
                <a:effectLst/>
                <a:ea typeface="Calibri" panose="020F0502020204030204" pitchFamily="34" charset="0"/>
              </a:rPr>
              <a:t> model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berdasarkan</a:t>
            </a:r>
            <a:r>
              <a:rPr lang="en-ID" sz="2000" dirty="0">
                <a:effectLst/>
                <a:ea typeface="Calibri" panose="020F0502020204030204" pitchFamily="34" charset="0"/>
              </a:rPr>
              <a:t> error (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Bentéjac</a:t>
            </a:r>
            <a:r>
              <a:rPr lang="en-ID" sz="2000" dirty="0">
                <a:effectLst/>
                <a:ea typeface="Calibri" panose="020F0502020204030204" pitchFamily="34" charset="0"/>
              </a:rPr>
              <a:t> et al., 2019).</a:t>
            </a:r>
            <a:endParaRPr lang="en-US" sz="2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B4868C0-6409-FB0F-C3FA-D430D51894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1703" y="1607103"/>
            <a:ext cx="4975034" cy="201208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444EB4D-24A6-444F-B2DD-903D34A75917}"/>
              </a:ext>
            </a:extLst>
          </p:cNvPr>
          <p:cNvSpPr txBox="1"/>
          <p:nvPr/>
        </p:nvSpPr>
        <p:spPr>
          <a:xfrm>
            <a:off x="461042" y="3979179"/>
            <a:ext cx="511262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000" b="1" i="1" dirty="0">
                <a:solidFill>
                  <a:srgbClr val="C00000"/>
                </a:solidFill>
                <a:effectLst/>
                <a:ea typeface="Calibri" panose="020F0502020204030204" pitchFamily="34" charset="0"/>
              </a:rPr>
              <a:t>Random Forest</a:t>
            </a:r>
            <a:r>
              <a:rPr lang="en-ID" sz="2000" b="1" dirty="0">
                <a:solidFill>
                  <a:srgbClr val="C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merupakan</a:t>
            </a:r>
            <a:r>
              <a:rPr lang="en-ID" sz="2000" dirty="0">
                <a:effectLst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pengembangan</a:t>
            </a:r>
            <a:r>
              <a:rPr lang="en-ID" sz="2000" dirty="0">
                <a:effectLst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dari</a:t>
            </a:r>
            <a:r>
              <a:rPr lang="en-ID" sz="2000" dirty="0">
                <a:effectLst/>
                <a:ea typeface="Calibri" panose="020F0502020204030204" pitchFamily="34" charset="0"/>
              </a:rPr>
              <a:t> </a:t>
            </a:r>
            <a:r>
              <a:rPr lang="en-ID" sz="2000" dirty="0">
                <a:ea typeface="Calibri" panose="020F0502020204030204" pitchFamily="34" charset="0"/>
              </a:rPr>
              <a:t>tree based method </a:t>
            </a:r>
            <a:r>
              <a:rPr lang="en-ID" sz="2000" dirty="0" err="1">
                <a:ea typeface="Calibri" panose="020F0502020204030204" pitchFamily="34" charset="0"/>
              </a:rPr>
              <a:t>menggunakan</a:t>
            </a:r>
            <a:r>
              <a:rPr lang="en-ID" sz="2000" dirty="0">
                <a:ea typeface="Calibri" panose="020F0502020204030204" pitchFamily="34" charset="0"/>
              </a:rPr>
              <a:t> bagging. Random Forest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bekerja</a:t>
            </a:r>
            <a:r>
              <a:rPr lang="en-ID" sz="2000" dirty="0">
                <a:effectLst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dengan</a:t>
            </a:r>
            <a:r>
              <a:rPr lang="en-ID" sz="2000" dirty="0">
                <a:effectLst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cara</a:t>
            </a:r>
            <a:r>
              <a:rPr lang="en-ID" sz="2000" dirty="0">
                <a:effectLst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membangun</a:t>
            </a:r>
            <a:r>
              <a:rPr lang="en-ID" sz="2000" dirty="0">
                <a:effectLst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lebih</a:t>
            </a:r>
            <a:r>
              <a:rPr lang="en-ID" sz="2000" dirty="0">
                <a:effectLst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dari</a:t>
            </a:r>
            <a:r>
              <a:rPr lang="en-ID" sz="2000" dirty="0">
                <a:effectLst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satu</a:t>
            </a:r>
            <a:r>
              <a:rPr lang="en-ID" sz="2000" dirty="0">
                <a:effectLst/>
                <a:ea typeface="Calibri" panose="020F0502020204030204" pitchFamily="34" charset="0"/>
              </a:rPr>
              <a:t> </a:t>
            </a:r>
            <a:r>
              <a:rPr lang="en-ID" sz="2000" i="1" dirty="0">
                <a:effectLst/>
                <a:ea typeface="Calibri" panose="020F0502020204030204" pitchFamily="34" charset="0"/>
              </a:rPr>
              <a:t>Decision Tree</a:t>
            </a:r>
            <a:r>
              <a:rPr lang="en-ID" sz="2000" dirty="0">
                <a:effectLst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secara</a:t>
            </a:r>
            <a:r>
              <a:rPr lang="en-ID" sz="2000" dirty="0">
                <a:effectLst/>
                <a:ea typeface="Calibri" panose="020F0502020204030204" pitchFamily="34" charset="0"/>
              </a:rPr>
              <a:t> random dan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menggunakan</a:t>
            </a:r>
            <a:r>
              <a:rPr lang="en-ID" sz="2000" dirty="0">
                <a:effectLst/>
                <a:ea typeface="Calibri" panose="020F0502020204030204" pitchFamily="34" charset="0"/>
              </a:rPr>
              <a:t> rata-rata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atau</a:t>
            </a:r>
            <a:r>
              <a:rPr lang="en-ID" sz="2000" dirty="0">
                <a:effectLst/>
                <a:ea typeface="Calibri" panose="020F0502020204030204" pitchFamily="34" charset="0"/>
              </a:rPr>
              <a:t> 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modusnya</a:t>
            </a:r>
            <a:r>
              <a:rPr lang="en-ID" sz="2000" dirty="0">
                <a:effectLst/>
                <a:ea typeface="Calibri" panose="020F0502020204030204" pitchFamily="34" charset="0"/>
              </a:rPr>
              <a:t> (</a:t>
            </a:r>
            <a:r>
              <a:rPr lang="en-ID" sz="2000" dirty="0" err="1">
                <a:effectLst/>
                <a:ea typeface="Calibri" panose="020F0502020204030204" pitchFamily="34" charset="0"/>
              </a:rPr>
              <a:t>Bentéjac</a:t>
            </a:r>
            <a:r>
              <a:rPr lang="en-ID" sz="2000" dirty="0">
                <a:effectLst/>
                <a:ea typeface="Calibri" panose="020F0502020204030204" pitchFamily="34" charset="0"/>
              </a:rPr>
              <a:t> et al., 2019).</a:t>
            </a:r>
            <a:endParaRPr lang="en-US" sz="2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485A74C-1AF9-0590-1F08-021BB1EE2AD9}"/>
              </a:ext>
            </a:extLst>
          </p:cNvPr>
          <p:cNvGrpSpPr/>
          <p:nvPr/>
        </p:nvGrpSpPr>
        <p:grpSpPr>
          <a:xfrm>
            <a:off x="-540240" y="-960743"/>
            <a:ext cx="6171064" cy="3139928"/>
            <a:chOff x="-448089" y="-1088334"/>
            <a:chExt cx="6171064" cy="313992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87DE5D8-FE0A-617C-8150-384973D19E60}"/>
                </a:ext>
              </a:extLst>
            </p:cNvPr>
            <p:cNvSpPr/>
            <p:nvPr/>
          </p:nvSpPr>
          <p:spPr>
            <a:xfrm>
              <a:off x="-448089" y="181807"/>
              <a:ext cx="6171064" cy="68471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6" name="Picture 5" descr="A group of logos on a black background&#10;&#10;Description automatically generated">
              <a:extLst>
                <a:ext uri="{FF2B5EF4-FFF2-40B4-BE49-F238E27FC236}">
                  <a16:creationId xmlns:a16="http://schemas.microsoft.com/office/drawing/2014/main" id="{489D29A3-5B1A-EF25-919D-7F653F62C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82" y="-1088334"/>
              <a:ext cx="5582093" cy="3139928"/>
            </a:xfrm>
            <a:prstGeom prst="rect">
              <a:avLst/>
            </a:prstGeom>
          </p:spPr>
        </p:pic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17B371CF-B24E-AAF7-81A0-88584785C12C}"/>
              </a:ext>
            </a:extLst>
          </p:cNvPr>
          <p:cNvSpPr/>
          <p:nvPr/>
        </p:nvSpPr>
        <p:spPr>
          <a:xfrm>
            <a:off x="11313042" y="6033352"/>
            <a:ext cx="878958" cy="85703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38317455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B5E572-4536-386E-93A9-DA12ECA199F2}"/>
              </a:ext>
            </a:extLst>
          </p:cNvPr>
          <p:cNvSpPr/>
          <p:nvPr/>
        </p:nvSpPr>
        <p:spPr>
          <a:xfrm flipV="1">
            <a:off x="3398520" y="6647180"/>
            <a:ext cx="8793480" cy="2108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ed book with black background&#10;&#10;Description automatically generated">
            <a:extLst>
              <a:ext uri="{FF2B5EF4-FFF2-40B4-BE49-F238E27FC236}">
                <a16:creationId xmlns:a16="http://schemas.microsoft.com/office/drawing/2014/main" id="{00FF7016-BD92-5446-E028-986E51FE6B9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9" t="35259" r="21083" b="50464"/>
          <a:stretch/>
        </p:blipFill>
        <p:spPr>
          <a:xfrm>
            <a:off x="-200967" y="6273800"/>
            <a:ext cx="3703320" cy="584200"/>
          </a:xfrm>
          <a:prstGeom prst="rect">
            <a:avLst/>
          </a:prstGeom>
        </p:spPr>
      </p:pic>
      <p:pic>
        <p:nvPicPr>
          <p:cNvPr id="6" name="Picture 5" descr="A red lines on a black background&#10;&#10;Description automatically generated">
            <a:extLst>
              <a:ext uri="{FF2B5EF4-FFF2-40B4-BE49-F238E27FC236}">
                <a16:creationId xmlns:a16="http://schemas.microsoft.com/office/drawing/2014/main" id="{0213200C-F40C-049E-833E-9EF50A191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620" y="-1309643"/>
            <a:ext cx="3032760" cy="3032760"/>
          </a:xfrm>
          <a:prstGeom prst="rect">
            <a:avLst/>
          </a:prstGeom>
        </p:spPr>
      </p:pic>
      <p:pic>
        <p:nvPicPr>
          <p:cNvPr id="9" name="Picture 4" descr="Understanding Random Forest. How the Algorithm Works and Why it Is… | by  Tony Yiu | Towards Data Science">
            <a:extLst>
              <a:ext uri="{FF2B5EF4-FFF2-40B4-BE49-F238E27FC236}">
                <a16:creationId xmlns:a16="http://schemas.microsoft.com/office/drawing/2014/main" id="{9F9E82FE-C649-6064-7C84-27A35BFF7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24495"/>
            <a:ext cx="6147587" cy="378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A general architecture of XGBoost | Download Scientific Diagram">
            <a:extLst>
              <a:ext uri="{FF2B5EF4-FFF2-40B4-BE49-F238E27FC236}">
                <a16:creationId xmlns:a16="http://schemas.microsoft.com/office/drawing/2014/main" id="{004585E8-7ECF-2957-A070-86E0EFC0B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848" y="2336945"/>
            <a:ext cx="6288087" cy="335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D156B4E1-0549-765C-A9DA-AC57B87201E7}"/>
              </a:ext>
            </a:extLst>
          </p:cNvPr>
          <p:cNvSpPr/>
          <p:nvPr/>
        </p:nvSpPr>
        <p:spPr>
          <a:xfrm>
            <a:off x="11313042" y="6033352"/>
            <a:ext cx="878958" cy="85703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6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E881075-A546-8269-3038-12852F999CC1}"/>
              </a:ext>
            </a:extLst>
          </p:cNvPr>
          <p:cNvSpPr/>
          <p:nvPr/>
        </p:nvSpPr>
        <p:spPr>
          <a:xfrm>
            <a:off x="616329" y="309397"/>
            <a:ext cx="9811942" cy="684711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Title 12">
            <a:extLst>
              <a:ext uri="{FF2B5EF4-FFF2-40B4-BE49-F238E27FC236}">
                <a16:creationId xmlns:a16="http://schemas.microsoft.com/office/drawing/2014/main" id="{DFDE0D69-0CED-936A-2BE9-86F13508F93B}"/>
              </a:ext>
            </a:extLst>
          </p:cNvPr>
          <p:cNvSpPr txBox="1">
            <a:spLocks/>
          </p:cNvSpPr>
          <p:nvPr/>
        </p:nvSpPr>
        <p:spPr>
          <a:xfrm>
            <a:off x="5878174" y="178201"/>
            <a:ext cx="5582093" cy="947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1" dirty="0">
                <a:solidFill>
                  <a:schemeClr val="bg1"/>
                </a:solidFill>
                <a:latin typeface="Century Gothic" panose="020B0502020202020204" pitchFamily="34" charset="0"/>
              </a:rPr>
              <a:t>Random Forest </a:t>
            </a:r>
            <a:r>
              <a:rPr lang="en-US" sz="2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dan </a:t>
            </a:r>
            <a:r>
              <a:rPr lang="en-US" sz="2400" b="1" i="1" dirty="0">
                <a:solidFill>
                  <a:schemeClr val="bg1"/>
                </a:solidFill>
                <a:latin typeface="Century Gothic" panose="020B0502020202020204" pitchFamily="34" charset="0"/>
              </a:rPr>
              <a:t>XGboost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F275772-A301-114A-CD9F-0029A6BBA97B}"/>
              </a:ext>
            </a:extLst>
          </p:cNvPr>
          <p:cNvGrpSpPr/>
          <p:nvPr/>
        </p:nvGrpSpPr>
        <p:grpSpPr>
          <a:xfrm>
            <a:off x="-540240" y="-960743"/>
            <a:ext cx="6171064" cy="3139928"/>
            <a:chOff x="-448089" y="-1088334"/>
            <a:chExt cx="6171064" cy="313992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B094309-44D6-A1E7-8FAC-B803EAEF7D3D}"/>
                </a:ext>
              </a:extLst>
            </p:cNvPr>
            <p:cNvSpPr/>
            <p:nvPr/>
          </p:nvSpPr>
          <p:spPr>
            <a:xfrm>
              <a:off x="-448089" y="181807"/>
              <a:ext cx="6171064" cy="68471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15" name="Picture 14" descr="A group of logos on a black background&#10;&#10;Description automatically generated">
              <a:extLst>
                <a:ext uri="{FF2B5EF4-FFF2-40B4-BE49-F238E27FC236}">
                  <a16:creationId xmlns:a16="http://schemas.microsoft.com/office/drawing/2014/main" id="{E52419DA-3F50-1D10-8536-FBC6703AC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82" y="-1088334"/>
              <a:ext cx="5582093" cy="3139928"/>
            </a:xfrm>
            <a:prstGeom prst="rect">
              <a:avLst/>
            </a:prstGeom>
          </p:spPr>
        </p:pic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B19DB4-6303-30DA-5836-BA8EAC92026A}"/>
              </a:ext>
            </a:extLst>
          </p:cNvPr>
          <p:cNvCxnSpPr/>
          <p:nvPr/>
        </p:nvCxnSpPr>
        <p:spPr>
          <a:xfrm>
            <a:off x="5447777" y="994108"/>
            <a:ext cx="0" cy="6950467"/>
          </a:xfrm>
          <a:prstGeom prst="line">
            <a:avLst/>
          </a:prstGeom>
          <a:ln w="28575" cap="rnd"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24A65DB-E165-B77E-7066-7615F5A2784F}"/>
              </a:ext>
            </a:extLst>
          </p:cNvPr>
          <p:cNvSpPr txBox="1"/>
          <p:nvPr/>
        </p:nvSpPr>
        <p:spPr>
          <a:xfrm>
            <a:off x="1235273" y="1539719"/>
            <a:ext cx="32313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200" b="1" i="1" dirty="0">
                <a:effectLst/>
                <a:latin typeface="+mj-lt"/>
                <a:ea typeface="Calibri" panose="020F0502020204030204" pitchFamily="34" charset="0"/>
              </a:rPr>
              <a:t>Random Forest</a:t>
            </a:r>
            <a:r>
              <a:rPr lang="en-ID" sz="3200" b="1" dirty="0">
                <a:effectLst/>
                <a:latin typeface="+mj-lt"/>
                <a:ea typeface="Calibri" panose="020F0502020204030204" pitchFamily="34" charset="0"/>
              </a:rPr>
              <a:t> </a:t>
            </a:r>
            <a:endParaRPr lang="en-US" sz="3200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D17660-F604-F33B-9E4C-B1E34FED1F02}"/>
              </a:ext>
            </a:extLst>
          </p:cNvPr>
          <p:cNvSpPr txBox="1"/>
          <p:nvPr/>
        </p:nvSpPr>
        <p:spPr>
          <a:xfrm>
            <a:off x="7699275" y="1476171"/>
            <a:ext cx="19398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200" b="1" i="1" dirty="0" err="1">
                <a:latin typeface="+mj-lt"/>
              </a:rPr>
              <a:t>XGboost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3628956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8844A48-E882-88B0-7F29-CD7FD15AA7C2}"/>
              </a:ext>
            </a:extLst>
          </p:cNvPr>
          <p:cNvSpPr/>
          <p:nvPr/>
        </p:nvSpPr>
        <p:spPr>
          <a:xfrm>
            <a:off x="3494502" y="4585691"/>
            <a:ext cx="9040678" cy="1396278"/>
          </a:xfrm>
          <a:prstGeom prst="roundRect">
            <a:avLst>
              <a:gd name="adj" fmla="val 11690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46D1370-842E-919E-BA91-9F1D8A1EF9A6}"/>
              </a:ext>
            </a:extLst>
          </p:cNvPr>
          <p:cNvSpPr/>
          <p:nvPr/>
        </p:nvSpPr>
        <p:spPr>
          <a:xfrm>
            <a:off x="616328" y="309397"/>
            <a:ext cx="10143821" cy="684711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Title 12">
            <a:extLst>
              <a:ext uri="{FF2B5EF4-FFF2-40B4-BE49-F238E27FC236}">
                <a16:creationId xmlns:a16="http://schemas.microsoft.com/office/drawing/2014/main" id="{B9CEEB3F-7A4A-A65D-2457-1FB73B699838}"/>
              </a:ext>
            </a:extLst>
          </p:cNvPr>
          <p:cNvSpPr txBox="1">
            <a:spLocks/>
          </p:cNvSpPr>
          <p:nvPr/>
        </p:nvSpPr>
        <p:spPr>
          <a:xfrm>
            <a:off x="5878174" y="178201"/>
            <a:ext cx="5582093" cy="947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Shap</a:t>
            </a:r>
            <a:r>
              <a:rPr lang="en-US" sz="2400" b="1" i="1" dirty="0">
                <a:solidFill>
                  <a:schemeClr val="bg1"/>
                </a:solidFill>
                <a:latin typeface="Century Gothic" panose="020B0502020202020204" pitchFamily="34" charset="0"/>
              </a:rPr>
              <a:t> (Shapley Additive Value)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F15A67-09BC-865D-9863-78D488E7915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V="1">
            <a:off x="3398520" y="6647180"/>
            <a:ext cx="8793480" cy="2108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ed book with black background&#10;&#10;Description automatically generated">
            <a:extLst>
              <a:ext uri="{FF2B5EF4-FFF2-40B4-BE49-F238E27FC236}">
                <a16:creationId xmlns:a16="http://schemas.microsoft.com/office/drawing/2014/main" id="{166CBA8B-01CA-D361-53D3-C9819405985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9" t="35259" r="21083" b="50464"/>
          <a:stretch/>
        </p:blipFill>
        <p:spPr>
          <a:xfrm>
            <a:off x="-152400" y="6273800"/>
            <a:ext cx="3703320" cy="584200"/>
          </a:xfrm>
          <a:prstGeom prst="rect">
            <a:avLst/>
          </a:prstGeom>
        </p:spPr>
      </p:pic>
      <p:pic>
        <p:nvPicPr>
          <p:cNvPr id="10" name="Picture 9" descr="A red lines on a black background&#10;&#10;Description automatically generated">
            <a:extLst>
              <a:ext uri="{FF2B5EF4-FFF2-40B4-BE49-F238E27FC236}">
                <a16:creationId xmlns:a16="http://schemas.microsoft.com/office/drawing/2014/main" id="{A296C81F-1833-EE9A-4328-98DCA0460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620" y="-1309643"/>
            <a:ext cx="3032760" cy="3032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05B39C-61E4-FB67-CDDA-A96BEBBE7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28" y="1829515"/>
            <a:ext cx="2375149" cy="29029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D8A31F-B8EA-FB8B-94B0-533E8B4A1093}"/>
              </a:ext>
            </a:extLst>
          </p:cNvPr>
          <p:cNvSpPr txBox="1"/>
          <p:nvPr/>
        </p:nvSpPr>
        <p:spPr>
          <a:xfrm>
            <a:off x="3494500" y="2496165"/>
            <a:ext cx="753146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400" dirty="0">
                <a:ea typeface="Calibri" panose="020F0502020204030204" pitchFamily="34" charset="0"/>
              </a:rPr>
              <a:t>M</a:t>
            </a:r>
            <a:r>
              <a:rPr lang="en-ID" sz="2400" dirty="0">
                <a:effectLst/>
                <a:ea typeface="Calibri" panose="020F0502020204030204" pitchFamily="34" charset="0"/>
              </a:rPr>
              <a:t>odel </a:t>
            </a:r>
            <a:r>
              <a:rPr lang="en-ID" sz="2400" dirty="0" err="1">
                <a:effectLst/>
                <a:ea typeface="Calibri" panose="020F0502020204030204" pitchFamily="34" charset="0"/>
              </a:rPr>
              <a:t>akurat</a:t>
            </a:r>
            <a:r>
              <a:rPr lang="en-ID" sz="2400" dirty="0">
                <a:effectLst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ea typeface="Calibri" panose="020F0502020204030204" pitchFamily="34" charset="0"/>
              </a:rPr>
              <a:t>seringkali</a:t>
            </a:r>
            <a:r>
              <a:rPr lang="en-ID" sz="2400" dirty="0">
                <a:effectLst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ea typeface="Calibri" panose="020F0502020204030204" pitchFamily="34" charset="0"/>
              </a:rPr>
              <a:t>kompleks</a:t>
            </a:r>
            <a:r>
              <a:rPr lang="en-ID" sz="2400" dirty="0">
                <a:effectLst/>
                <a:ea typeface="Calibri" panose="020F0502020204030204" pitchFamily="34" charset="0"/>
              </a:rPr>
              <a:t> dan </a:t>
            </a:r>
            <a:r>
              <a:rPr lang="en-ID" sz="2400" dirty="0" err="1">
                <a:effectLst/>
                <a:ea typeface="Calibri" panose="020F0502020204030204" pitchFamily="34" charset="0"/>
              </a:rPr>
              <a:t>sulit</a:t>
            </a:r>
            <a:r>
              <a:rPr lang="en-ID" sz="2400" dirty="0">
                <a:effectLst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ea typeface="Calibri" panose="020F0502020204030204" pitchFamily="34" charset="0"/>
              </a:rPr>
              <a:t>dipahami</a:t>
            </a:r>
            <a:r>
              <a:rPr lang="en-ID" sz="2400" dirty="0">
                <a:effectLst/>
                <a:ea typeface="Calibri" panose="020F0502020204030204" pitchFamily="34" charset="0"/>
              </a:rPr>
              <a:t>. SHAP </a:t>
            </a:r>
            <a:r>
              <a:rPr lang="en-ID" sz="2400" dirty="0" err="1">
                <a:effectLst/>
                <a:ea typeface="Calibri" panose="020F0502020204030204" pitchFamily="34" charset="0"/>
              </a:rPr>
              <a:t>dapat</a:t>
            </a:r>
            <a:r>
              <a:rPr lang="en-ID" sz="2400" dirty="0">
                <a:effectLst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ea typeface="Calibri" panose="020F0502020204030204" pitchFamily="34" charset="0"/>
              </a:rPr>
              <a:t>digunakan</a:t>
            </a:r>
            <a:r>
              <a:rPr lang="en-ID" sz="2400" dirty="0">
                <a:effectLst/>
                <a:ea typeface="Calibri" panose="020F0502020204030204" pitchFamily="34" charset="0"/>
              </a:rPr>
              <a:t> </a:t>
            </a:r>
            <a:r>
              <a:rPr lang="en-ID" sz="2400" dirty="0" err="1">
                <a:effectLst/>
                <a:ea typeface="Calibri" panose="020F0502020204030204" pitchFamily="34" charset="0"/>
              </a:rPr>
              <a:t>sebagai</a:t>
            </a:r>
            <a:r>
              <a:rPr lang="en-ID" sz="2400" dirty="0">
                <a:effectLst/>
                <a:ea typeface="Calibri" panose="020F0502020204030204" pitchFamily="34" charset="0"/>
              </a:rPr>
              <a:t> </a:t>
            </a:r>
            <a:r>
              <a:rPr lang="en-ID" sz="2400" b="1" dirty="0" err="1">
                <a:effectLst/>
                <a:ea typeface="Calibri" panose="020F0502020204030204" pitchFamily="34" charset="0"/>
              </a:rPr>
              <a:t>solusi</a:t>
            </a:r>
            <a:r>
              <a:rPr lang="en-ID" sz="2400" b="1" dirty="0">
                <a:effectLst/>
                <a:ea typeface="Calibri" panose="020F0502020204030204" pitchFamily="34" charset="0"/>
              </a:rPr>
              <a:t> </a:t>
            </a:r>
            <a:r>
              <a:rPr lang="en-ID" sz="2400" b="1" dirty="0" err="1">
                <a:effectLst/>
                <a:ea typeface="Calibri" panose="020F0502020204030204" pitchFamily="34" charset="0"/>
              </a:rPr>
              <a:t>untuk</a:t>
            </a:r>
            <a:r>
              <a:rPr lang="en-ID" sz="2400" b="1" dirty="0">
                <a:effectLst/>
                <a:ea typeface="Calibri" panose="020F0502020204030204" pitchFamily="34" charset="0"/>
              </a:rPr>
              <a:t> </a:t>
            </a:r>
            <a:r>
              <a:rPr lang="en-ID" sz="2400" b="1" dirty="0" err="1">
                <a:effectLst/>
                <a:ea typeface="Calibri" panose="020F0502020204030204" pitchFamily="34" charset="0"/>
              </a:rPr>
              <a:t>memperjelas</a:t>
            </a:r>
            <a:r>
              <a:rPr lang="en-ID" sz="2400" b="1" dirty="0">
                <a:effectLst/>
                <a:ea typeface="Calibri" panose="020F0502020204030204" pitchFamily="34" charset="0"/>
              </a:rPr>
              <a:t> </a:t>
            </a:r>
            <a:r>
              <a:rPr lang="en-ID" sz="2400" b="1" dirty="0" err="1">
                <a:effectLst/>
                <a:ea typeface="Calibri" panose="020F0502020204030204" pitchFamily="34" charset="0"/>
              </a:rPr>
              <a:t>interpretasi</a:t>
            </a:r>
            <a:r>
              <a:rPr lang="en-ID" sz="2400" b="1" dirty="0">
                <a:effectLst/>
                <a:ea typeface="Calibri" panose="020F0502020204030204" pitchFamily="34" charset="0"/>
              </a:rPr>
              <a:t> </a:t>
            </a:r>
            <a:r>
              <a:rPr lang="en-ID" sz="2400" b="1" dirty="0" err="1">
                <a:effectLst/>
                <a:ea typeface="Calibri" panose="020F0502020204030204" pitchFamily="34" charset="0"/>
              </a:rPr>
              <a:t>prediksi</a:t>
            </a:r>
            <a:r>
              <a:rPr lang="en-ID" sz="2400" b="1" dirty="0">
                <a:effectLst/>
                <a:ea typeface="Calibri" panose="020F0502020204030204" pitchFamily="34" charset="0"/>
              </a:rPr>
              <a:t> model machine learning. </a:t>
            </a:r>
            <a:r>
              <a:rPr lang="en-ID" sz="2400" dirty="0">
                <a:effectLst/>
                <a:ea typeface="Calibri" panose="020F0502020204030204" pitchFamily="34" charset="0"/>
              </a:rPr>
              <a:t>(Nohara et al., 2022).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B14A180-0A6D-06B6-AC07-E1C72F082159}"/>
                  </a:ext>
                </a:extLst>
              </p:cNvPr>
              <p:cNvSpPr txBox="1"/>
              <p:nvPr/>
            </p:nvSpPr>
            <p:spPr>
              <a:xfrm>
                <a:off x="3494501" y="4781807"/>
                <a:ext cx="8325997" cy="1035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b="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⊆</m:t>
                          </m:r>
                          <m: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sz="2400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  <m:r>
                                    <a:rPr lang="en-US" sz="2400" b="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  <m:r>
                                    <a:rPr lang="en-US" sz="2400" b="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2400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  <m:r>
                                <a:rPr lang="en-US" sz="2400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400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400" b="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B14A180-0A6D-06B6-AC07-E1C72F082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501" y="4781807"/>
                <a:ext cx="8325997" cy="10359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9A4971D6-8120-8604-66A0-74A74E21C51A}"/>
              </a:ext>
            </a:extLst>
          </p:cNvPr>
          <p:cNvGrpSpPr/>
          <p:nvPr/>
        </p:nvGrpSpPr>
        <p:grpSpPr>
          <a:xfrm>
            <a:off x="-540240" y="-960743"/>
            <a:ext cx="6171064" cy="3139928"/>
            <a:chOff x="-448089" y="-1088334"/>
            <a:chExt cx="6171064" cy="313992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48D020E-A138-8992-A351-DA6144A1E5C2}"/>
                </a:ext>
              </a:extLst>
            </p:cNvPr>
            <p:cNvSpPr/>
            <p:nvPr/>
          </p:nvSpPr>
          <p:spPr>
            <a:xfrm>
              <a:off x="-448089" y="181807"/>
              <a:ext cx="6171064" cy="68471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6" name="Picture 5" descr="A group of logos on a black background&#10;&#10;Description automatically generated">
              <a:extLst>
                <a:ext uri="{FF2B5EF4-FFF2-40B4-BE49-F238E27FC236}">
                  <a16:creationId xmlns:a16="http://schemas.microsoft.com/office/drawing/2014/main" id="{67E7B4F9-2B66-274C-F93A-53FE64A4E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82" y="-1088334"/>
              <a:ext cx="5582093" cy="3139928"/>
            </a:xfrm>
            <a:prstGeom prst="rect">
              <a:avLst/>
            </a:prstGeom>
          </p:spPr>
        </p:pic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EC6262FE-047F-66A6-5B52-525926770E86}"/>
              </a:ext>
            </a:extLst>
          </p:cNvPr>
          <p:cNvSpPr/>
          <p:nvPr/>
        </p:nvSpPr>
        <p:spPr>
          <a:xfrm>
            <a:off x="11313042" y="6033352"/>
            <a:ext cx="878958" cy="85703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1638509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1E0CA56-5468-2738-880B-D5421F028852}"/>
              </a:ext>
            </a:extLst>
          </p:cNvPr>
          <p:cNvSpPr/>
          <p:nvPr/>
        </p:nvSpPr>
        <p:spPr>
          <a:xfrm>
            <a:off x="616328" y="309397"/>
            <a:ext cx="8198063" cy="684711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6418AA75-8EBC-743B-5FB2-FEC245502FA0}"/>
              </a:ext>
            </a:extLst>
          </p:cNvPr>
          <p:cNvSpPr txBox="1">
            <a:spLocks/>
          </p:cNvSpPr>
          <p:nvPr/>
        </p:nvSpPr>
        <p:spPr>
          <a:xfrm>
            <a:off x="5878174" y="178201"/>
            <a:ext cx="5582093" cy="947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1" dirty="0">
                <a:solidFill>
                  <a:schemeClr val="bg1"/>
                </a:solidFill>
                <a:latin typeface="Century Gothic" panose="020B0502020202020204" pitchFamily="34" charset="0"/>
              </a:rPr>
              <a:t>Langkah </a:t>
            </a:r>
            <a:r>
              <a:rPr lang="en-US" sz="2400" b="1" i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Analisis</a:t>
            </a:r>
            <a:endParaRPr lang="en-US" sz="2400" b="1" i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F15A67-09BC-865D-9863-78D488E7915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flipV="1">
            <a:off x="3398520" y="6647180"/>
            <a:ext cx="8793480" cy="2108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ed book with black background&#10;&#10;Description automatically generated">
            <a:extLst>
              <a:ext uri="{FF2B5EF4-FFF2-40B4-BE49-F238E27FC236}">
                <a16:creationId xmlns:a16="http://schemas.microsoft.com/office/drawing/2014/main" id="{166CBA8B-01CA-D361-53D3-C9819405985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99" t="35259" r="21083" b="50464"/>
          <a:stretch/>
        </p:blipFill>
        <p:spPr>
          <a:xfrm>
            <a:off x="-152400" y="6273800"/>
            <a:ext cx="3703320" cy="584200"/>
          </a:xfrm>
          <a:prstGeom prst="rect">
            <a:avLst/>
          </a:prstGeom>
        </p:spPr>
      </p:pic>
      <p:pic>
        <p:nvPicPr>
          <p:cNvPr id="10" name="Picture 9" descr="A red lines on a black background&#10;&#10;Description automatically generated">
            <a:extLst>
              <a:ext uri="{FF2B5EF4-FFF2-40B4-BE49-F238E27FC236}">
                <a16:creationId xmlns:a16="http://schemas.microsoft.com/office/drawing/2014/main" id="{A296C81F-1833-EE9A-4328-98DCA0460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620" y="-1309643"/>
            <a:ext cx="3032760" cy="3032760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4534FBB-F27C-7206-ABF4-510F21D7C9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4673466"/>
              </p:ext>
            </p:extLst>
          </p:nvPr>
        </p:nvGraphicFramePr>
        <p:xfrm>
          <a:off x="850604" y="1538404"/>
          <a:ext cx="10490791" cy="3948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3B3027B5-4D5B-1B4A-5DF1-C9CB2C01FCF7}"/>
              </a:ext>
            </a:extLst>
          </p:cNvPr>
          <p:cNvGrpSpPr/>
          <p:nvPr/>
        </p:nvGrpSpPr>
        <p:grpSpPr>
          <a:xfrm>
            <a:off x="-540240" y="-960743"/>
            <a:ext cx="6171064" cy="3139928"/>
            <a:chOff x="-448089" y="-1088334"/>
            <a:chExt cx="6171064" cy="313992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D86E61E7-DC75-D396-B757-578AF3F630E5}"/>
                </a:ext>
              </a:extLst>
            </p:cNvPr>
            <p:cNvSpPr/>
            <p:nvPr/>
          </p:nvSpPr>
          <p:spPr>
            <a:xfrm>
              <a:off x="-448089" y="181807"/>
              <a:ext cx="6171064" cy="68471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pic>
          <p:nvPicPr>
            <p:cNvPr id="6" name="Picture 5" descr="A group of logos on a black background&#10;&#10;Description automatically generated">
              <a:extLst>
                <a:ext uri="{FF2B5EF4-FFF2-40B4-BE49-F238E27FC236}">
                  <a16:creationId xmlns:a16="http://schemas.microsoft.com/office/drawing/2014/main" id="{D4E2F639-EED7-1B4A-2122-8C4B145E4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882" y="-1088334"/>
              <a:ext cx="5582093" cy="3139928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B7EEB8DE-0BC1-73CC-6212-043E9896B798}"/>
              </a:ext>
            </a:extLst>
          </p:cNvPr>
          <p:cNvSpPr/>
          <p:nvPr/>
        </p:nvSpPr>
        <p:spPr>
          <a:xfrm>
            <a:off x="11313042" y="6033352"/>
            <a:ext cx="878958" cy="85703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76460821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1057</Words>
  <Application>Microsoft Office PowerPoint</Application>
  <PresentationFormat>Widescreen</PresentationFormat>
  <Paragraphs>168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Aptos</vt:lpstr>
      <vt:lpstr>Aptos Display</vt:lpstr>
      <vt:lpstr>Arial</vt:lpstr>
      <vt:lpstr>Calibri</vt:lpstr>
      <vt:lpstr>Cambria Math</vt:lpstr>
      <vt:lpstr>Century Gothic</vt:lpstr>
      <vt:lpstr>Palatino Linotype</vt:lpstr>
      <vt:lpstr>Times New Roman</vt:lpstr>
      <vt:lpstr>Office Theme</vt:lpstr>
      <vt:lpstr>Analisis Pemodelan Tingkat Pengangguran Terbuka di Indonesia: Studi Perbandingan Geographycally and Temporally Wighted Regression (GTWR), Random Forest, dan XGboost dengan Perspektif Spatio-Temporal</vt:lpstr>
      <vt:lpstr>Latar Belakang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BK Telkom University</dc:creator>
  <cp:lastModifiedBy>AKHMAD AUFAR ROMEO BAKHTIAR</cp:lastModifiedBy>
  <cp:revision>16</cp:revision>
  <dcterms:created xsi:type="dcterms:W3CDTF">2024-07-22T10:56:48Z</dcterms:created>
  <dcterms:modified xsi:type="dcterms:W3CDTF">2024-07-27T14:29:45Z</dcterms:modified>
</cp:coreProperties>
</file>