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hzJxf5n+gJY2YD0aVCFdzByZUd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1FB799-3B93-4BE3-83BF-C099826D4001}">
  <a:tblStyle styleId="{401FB799-3B93-4BE3-83BF-C099826D40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24" Type="http://customschemas.google.com/relationships/presentationmetadata" Target="metadata"/><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42" name="Shape 42"/>
        <p:cNvGrpSpPr/>
        <p:nvPr/>
      </p:nvGrpSpPr>
      <p:grpSpPr>
        <a:xfrm>
          <a:off x="0" y="0"/>
          <a:ext cx="0" cy="0"/>
          <a:chOff x="0" y="0"/>
          <a:chExt cx="0" cy="0"/>
        </a:xfrm>
      </p:grpSpPr>
      <p:sp>
        <p:nvSpPr>
          <p:cNvPr id="43" name="Google Shape;43;p2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28"/>
          <p:cNvSpPr/>
          <p:nvPr>
            <p:ph idx="2" type="pic"/>
          </p:nvPr>
        </p:nvSpPr>
        <p:spPr>
          <a:xfrm>
            <a:off x="903133" y="1792223"/>
            <a:ext cx="1728000" cy="2198621"/>
          </a:xfrm>
          <a:prstGeom prst="rect">
            <a:avLst/>
          </a:prstGeom>
          <a:solidFill>
            <a:srgbClr val="F2F2F2"/>
          </a:solidFill>
          <a:ln>
            <a:noFill/>
          </a:ln>
        </p:spPr>
      </p:sp>
      <p:sp>
        <p:nvSpPr>
          <p:cNvPr id="45" name="Google Shape;45;p28"/>
          <p:cNvSpPr/>
          <p:nvPr/>
        </p:nvSpPr>
        <p:spPr>
          <a:xfrm>
            <a:off x="2630921" y="1787411"/>
            <a:ext cx="1728000" cy="220824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28"/>
          <p:cNvSpPr/>
          <p:nvPr>
            <p:ph idx="3" type="pic"/>
          </p:nvPr>
        </p:nvSpPr>
        <p:spPr>
          <a:xfrm>
            <a:off x="4358709" y="1792223"/>
            <a:ext cx="1728000" cy="2198621"/>
          </a:xfrm>
          <a:prstGeom prst="rect">
            <a:avLst/>
          </a:prstGeom>
          <a:solidFill>
            <a:srgbClr val="F2F2F2"/>
          </a:solidFill>
          <a:ln>
            <a:noFill/>
          </a:ln>
        </p:spPr>
      </p:sp>
      <p:sp>
        <p:nvSpPr>
          <p:cNvPr id="47" name="Google Shape;47;p28"/>
          <p:cNvSpPr/>
          <p:nvPr/>
        </p:nvSpPr>
        <p:spPr>
          <a:xfrm>
            <a:off x="6086497" y="1787411"/>
            <a:ext cx="1728000" cy="220824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28"/>
          <p:cNvSpPr/>
          <p:nvPr>
            <p:ph idx="4" type="pic"/>
          </p:nvPr>
        </p:nvSpPr>
        <p:spPr>
          <a:xfrm>
            <a:off x="7814285" y="1792223"/>
            <a:ext cx="1728000" cy="2198621"/>
          </a:xfrm>
          <a:prstGeom prst="rect">
            <a:avLst/>
          </a:prstGeom>
          <a:solidFill>
            <a:srgbClr val="F2F2F2"/>
          </a:solidFill>
          <a:ln>
            <a:noFill/>
          </a:ln>
        </p:spPr>
      </p:sp>
      <p:sp>
        <p:nvSpPr>
          <p:cNvPr id="49" name="Google Shape;49;p28"/>
          <p:cNvSpPr/>
          <p:nvPr/>
        </p:nvSpPr>
        <p:spPr>
          <a:xfrm>
            <a:off x="9542072" y="1787411"/>
            <a:ext cx="1728000" cy="220824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28"/>
          <p:cNvSpPr/>
          <p:nvPr>
            <p:ph idx="5" type="pic"/>
          </p:nvPr>
        </p:nvSpPr>
        <p:spPr>
          <a:xfrm>
            <a:off x="9541435" y="4000468"/>
            <a:ext cx="1728000" cy="2198621"/>
          </a:xfrm>
          <a:prstGeom prst="rect">
            <a:avLst/>
          </a:prstGeom>
          <a:solidFill>
            <a:srgbClr val="F2F2F2"/>
          </a:solidFill>
          <a:ln>
            <a:noFill/>
          </a:ln>
        </p:spPr>
      </p:sp>
      <p:sp>
        <p:nvSpPr>
          <p:cNvPr id="51" name="Google Shape;51;p28"/>
          <p:cNvSpPr/>
          <p:nvPr/>
        </p:nvSpPr>
        <p:spPr>
          <a:xfrm>
            <a:off x="902921" y="3990844"/>
            <a:ext cx="1728000" cy="220824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28"/>
          <p:cNvSpPr/>
          <p:nvPr>
            <p:ph idx="6" type="pic"/>
          </p:nvPr>
        </p:nvSpPr>
        <p:spPr>
          <a:xfrm>
            <a:off x="2630709" y="3995656"/>
            <a:ext cx="1728000" cy="2198621"/>
          </a:xfrm>
          <a:prstGeom prst="rect">
            <a:avLst/>
          </a:prstGeom>
          <a:solidFill>
            <a:srgbClr val="F2F2F2"/>
          </a:solidFill>
          <a:ln>
            <a:noFill/>
          </a:ln>
        </p:spPr>
      </p:sp>
      <p:sp>
        <p:nvSpPr>
          <p:cNvPr id="53" name="Google Shape;53;p28"/>
          <p:cNvSpPr/>
          <p:nvPr/>
        </p:nvSpPr>
        <p:spPr>
          <a:xfrm>
            <a:off x="4358497" y="3990844"/>
            <a:ext cx="1728000" cy="220824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28"/>
          <p:cNvSpPr/>
          <p:nvPr>
            <p:ph idx="7" type="pic"/>
          </p:nvPr>
        </p:nvSpPr>
        <p:spPr>
          <a:xfrm>
            <a:off x="6086285" y="3995656"/>
            <a:ext cx="1728000" cy="2198621"/>
          </a:xfrm>
          <a:prstGeom prst="rect">
            <a:avLst/>
          </a:prstGeom>
          <a:solidFill>
            <a:srgbClr val="F2F2F2"/>
          </a:solidFill>
          <a:ln>
            <a:noFill/>
          </a:ln>
        </p:spPr>
      </p:sp>
      <p:sp>
        <p:nvSpPr>
          <p:cNvPr id="55" name="Google Shape;55;p28"/>
          <p:cNvSpPr/>
          <p:nvPr/>
        </p:nvSpPr>
        <p:spPr>
          <a:xfrm>
            <a:off x="7814072" y="3990844"/>
            <a:ext cx="1728000" cy="220824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58" name="Shape 58"/>
        <p:cNvGrpSpPr/>
        <p:nvPr/>
      </p:nvGrpSpPr>
      <p:grpSpPr>
        <a:xfrm>
          <a:off x="0" y="0"/>
          <a:ext cx="0" cy="0"/>
          <a:chOff x="0" y="0"/>
          <a:chExt cx="0" cy="0"/>
        </a:xfrm>
      </p:grpSpPr>
      <p:sp>
        <p:nvSpPr>
          <p:cNvPr id="59" name="Google Shape;59;p31"/>
          <p:cNvSpPr/>
          <p:nvPr/>
        </p:nvSpPr>
        <p:spPr>
          <a:xfrm>
            <a:off x="0" y="2303253"/>
            <a:ext cx="12192000" cy="225149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 name="Google Shape;60;p31"/>
          <p:cNvSpPr/>
          <p:nvPr/>
        </p:nvSpPr>
        <p:spPr>
          <a:xfrm>
            <a:off x="0" y="4592128"/>
            <a:ext cx="12192000" cy="10351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31"/>
          <p:cNvSpPr/>
          <p:nvPr/>
        </p:nvSpPr>
        <p:spPr>
          <a:xfrm>
            <a:off x="0" y="2162355"/>
            <a:ext cx="12192000" cy="10351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31"/>
          <p:cNvSpPr/>
          <p:nvPr>
            <p:ph idx="2" type="pic"/>
          </p:nvPr>
        </p:nvSpPr>
        <p:spPr>
          <a:xfrm>
            <a:off x="6961516" y="573702"/>
            <a:ext cx="4468483" cy="5710596"/>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63" name="Shape 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64" name="Shape 64"/>
        <p:cNvGrpSpPr/>
        <p:nvPr/>
      </p:nvGrpSpPr>
      <p:grpSpPr>
        <a:xfrm>
          <a:off x="0" y="0"/>
          <a:ext cx="0" cy="0"/>
          <a:chOff x="0" y="0"/>
          <a:chExt cx="0" cy="0"/>
        </a:xfrm>
      </p:grpSpPr>
      <p:sp>
        <p:nvSpPr>
          <p:cNvPr id="65" name="Google Shape;65;p33"/>
          <p:cNvSpPr/>
          <p:nvPr/>
        </p:nvSpPr>
        <p:spPr>
          <a:xfrm>
            <a:off x="7180382" y="5929256"/>
            <a:ext cx="5085794" cy="515169"/>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6" name="Google Shape;66;p33"/>
          <p:cNvGrpSpPr/>
          <p:nvPr/>
        </p:nvGrpSpPr>
        <p:grpSpPr>
          <a:xfrm>
            <a:off x="7965993" y="1722699"/>
            <a:ext cx="3309288" cy="4464142"/>
            <a:chOff x="5745956" y="3501865"/>
            <a:chExt cx="2146216" cy="2895189"/>
          </a:xfrm>
        </p:grpSpPr>
        <p:sp>
          <p:nvSpPr>
            <p:cNvPr id="67" name="Google Shape;67;p33"/>
            <p:cNvSpPr/>
            <p:nvPr/>
          </p:nvSpPr>
          <p:spPr>
            <a:xfrm>
              <a:off x="7498806" y="3501865"/>
              <a:ext cx="157347" cy="62939"/>
            </a:xfrm>
            <a:custGeom>
              <a:rect b="b" l="l" r="r" t="t"/>
              <a:pathLst>
                <a:path extrusionOk="0" h="19050" w="47625">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33"/>
            <p:cNvSpPr/>
            <p:nvPr/>
          </p:nvSpPr>
          <p:spPr>
            <a:xfrm>
              <a:off x="7829233" y="3977052"/>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33"/>
            <p:cNvSpPr/>
            <p:nvPr/>
          </p:nvSpPr>
          <p:spPr>
            <a:xfrm>
              <a:off x="7829233" y="3838586"/>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33"/>
            <p:cNvSpPr/>
            <p:nvPr/>
          </p:nvSpPr>
          <p:spPr>
            <a:xfrm>
              <a:off x="5745956" y="3523892"/>
              <a:ext cx="2139922" cy="2863720"/>
            </a:xfrm>
            <a:custGeom>
              <a:rect b="b" l="l" r="r" t="t"/>
              <a:pathLst>
                <a:path extrusionOk="0" h="866775" w="64770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33"/>
            <p:cNvSpPr/>
            <p:nvPr/>
          </p:nvSpPr>
          <p:spPr>
            <a:xfrm>
              <a:off x="5755398" y="3533334"/>
              <a:ext cx="2108453" cy="2863720"/>
            </a:xfrm>
            <a:custGeom>
              <a:rect b="b" l="l" r="r" t="t"/>
              <a:pathLst>
                <a:path extrusionOk="0" h="866775" w="6381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33"/>
            <p:cNvSpPr/>
            <p:nvPr/>
          </p:nvSpPr>
          <p:spPr>
            <a:xfrm>
              <a:off x="5972536" y="3781941"/>
              <a:ext cx="1699350" cy="2360208"/>
            </a:xfrm>
            <a:custGeom>
              <a:rect b="b" l="l" r="r" t="t"/>
              <a:pathLst>
                <a:path extrusionOk="0" h="714375" w="514350">
                  <a:moveTo>
                    <a:pt x="7144" y="7144"/>
                  </a:moveTo>
                  <a:lnTo>
                    <a:pt x="508159" y="7144"/>
                  </a:lnTo>
                  <a:lnTo>
                    <a:pt x="508159" y="711041"/>
                  </a:lnTo>
                  <a:lnTo>
                    <a:pt x="7144" y="71104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33"/>
            <p:cNvSpPr/>
            <p:nvPr/>
          </p:nvSpPr>
          <p:spPr>
            <a:xfrm>
              <a:off x="6537278" y="3804313"/>
              <a:ext cx="1119116" cy="2330356"/>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4" name="Google Shape;74;p33"/>
            <p:cNvGrpSpPr/>
            <p:nvPr/>
          </p:nvGrpSpPr>
          <p:grpSpPr>
            <a:xfrm>
              <a:off x="6752948" y="6198983"/>
              <a:ext cx="113352" cy="113352"/>
              <a:chOff x="6768693" y="6038239"/>
              <a:chExt cx="147969" cy="147969"/>
            </a:xfrm>
          </p:grpSpPr>
          <p:sp>
            <p:nvSpPr>
              <p:cNvPr id="75" name="Google Shape;75;p33"/>
              <p:cNvSpPr/>
              <p:nvPr/>
            </p:nvSpPr>
            <p:spPr>
              <a:xfrm>
                <a:off x="6768693" y="6038239"/>
                <a:ext cx="147969" cy="14796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33"/>
              <p:cNvSpPr/>
              <p:nvPr/>
            </p:nvSpPr>
            <p:spPr>
              <a:xfrm>
                <a:off x="6802088" y="6071634"/>
                <a:ext cx="81180"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77" name="Google Shape;77;p33"/>
          <p:cNvSpPr/>
          <p:nvPr>
            <p:ph idx="2" type="pic"/>
          </p:nvPr>
        </p:nvSpPr>
        <p:spPr>
          <a:xfrm>
            <a:off x="8169315" y="2050683"/>
            <a:ext cx="2912347" cy="3731582"/>
          </a:xfrm>
          <a:prstGeom prst="rect">
            <a:avLst/>
          </a:prstGeom>
          <a:solidFill>
            <a:srgbClr val="F2F2F2"/>
          </a:solidFill>
          <a:ln>
            <a:noFill/>
          </a:ln>
        </p:spPr>
      </p:sp>
      <p:sp>
        <p:nvSpPr>
          <p:cNvPr id="78" name="Google Shape;78;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79" name="Shape 7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80" name="Shape 80"/>
        <p:cNvGrpSpPr/>
        <p:nvPr/>
      </p:nvGrpSpPr>
      <p:grpSpPr>
        <a:xfrm>
          <a:off x="0" y="0"/>
          <a:ext cx="0" cy="0"/>
          <a:chOff x="0" y="0"/>
          <a:chExt cx="0" cy="0"/>
        </a:xfrm>
      </p:grpSpPr>
      <p:sp>
        <p:nvSpPr>
          <p:cNvPr id="81" name="Google Shape;81;p35"/>
          <p:cNvSpPr/>
          <p:nvPr>
            <p:ph idx="2" type="pic"/>
          </p:nvPr>
        </p:nvSpPr>
        <p:spPr>
          <a:xfrm>
            <a:off x="2038350" y="0"/>
            <a:ext cx="4057650" cy="6858000"/>
          </a:xfrm>
          <a:prstGeom prst="rect">
            <a:avLst/>
          </a:prstGeom>
          <a:solidFill>
            <a:srgbClr val="F2F2F2"/>
          </a:solidFill>
          <a:ln>
            <a:noFill/>
          </a:ln>
        </p:spPr>
      </p:sp>
      <p:sp>
        <p:nvSpPr>
          <p:cNvPr id="82" name="Google Shape;82;p35"/>
          <p:cNvSpPr/>
          <p:nvPr/>
        </p:nvSpPr>
        <p:spPr>
          <a:xfrm>
            <a:off x="0" y="0"/>
            <a:ext cx="203835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84"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85" name="Shape 8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39"/>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88" name="Shape 88"/>
        <p:cNvGrpSpPr/>
        <p:nvPr/>
      </p:nvGrpSpPr>
      <p:grpSpPr>
        <a:xfrm>
          <a:off x="0" y="0"/>
          <a:ext cx="0" cy="0"/>
          <a:chOff x="0" y="0"/>
          <a:chExt cx="0" cy="0"/>
        </a:xfrm>
      </p:grpSpPr>
      <p:sp>
        <p:nvSpPr>
          <p:cNvPr id="89" name="Google Shape;89;p40"/>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 name="Google Shape;90;p40"/>
          <p:cNvSpPr/>
          <p:nvPr/>
        </p:nvSpPr>
        <p:spPr>
          <a:xfrm>
            <a:off x="354010" y="1131591"/>
            <a:ext cx="3560767" cy="5402561"/>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91" name="Google Shape;91;p40"/>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92" name="Google Shape;92;p40"/>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93" name="Google Shape;93;p40"/>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94" name="Google Shape;94;p40"/>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95" name="Google Shape;95;p40"/>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96" name="Google Shape;96;p40"/>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6" name="Shape 16"/>
        <p:cNvGrpSpPr/>
        <p:nvPr/>
      </p:nvGrpSpPr>
      <p:grpSpPr>
        <a:xfrm>
          <a:off x="0" y="0"/>
          <a:ext cx="0" cy="0"/>
          <a:chOff x="0" y="0"/>
          <a:chExt cx="0" cy="0"/>
        </a:xfrm>
      </p:grpSpPr>
      <p:sp>
        <p:nvSpPr>
          <p:cNvPr id="17" name="Google Shape;17;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18" name="Shape 18"/>
        <p:cNvGrpSpPr/>
        <p:nvPr/>
      </p:nvGrpSpPr>
      <p:grpSpPr>
        <a:xfrm>
          <a:off x="0" y="0"/>
          <a:ext cx="0" cy="0"/>
          <a:chOff x="0" y="0"/>
          <a:chExt cx="0" cy="0"/>
        </a:xfrm>
      </p:grpSpPr>
      <p:sp>
        <p:nvSpPr>
          <p:cNvPr id="19" name="Google Shape;19;p23"/>
          <p:cNvSpPr/>
          <p:nvPr/>
        </p:nvSpPr>
        <p:spPr>
          <a:xfrm>
            <a:off x="6096000" y="1134290"/>
            <a:ext cx="5529944" cy="2749733"/>
          </a:xfrm>
          <a:prstGeom prst="frame">
            <a:avLst>
              <a:gd fmla="val 1388"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23"/>
          <p:cNvSpPr/>
          <p:nvPr>
            <p:ph idx="2" type="pic"/>
          </p:nvPr>
        </p:nvSpPr>
        <p:spPr>
          <a:xfrm>
            <a:off x="8299269" y="-1"/>
            <a:ext cx="3017520" cy="3648891"/>
          </a:xfrm>
          <a:prstGeom prst="rect">
            <a:avLst/>
          </a:prstGeom>
          <a:solidFill>
            <a:srgbClr val="F2F2F2"/>
          </a:solidFill>
          <a:ln>
            <a:noFill/>
          </a:ln>
        </p:spPr>
      </p:sp>
      <p:sp>
        <p:nvSpPr>
          <p:cNvPr id="21" name="Google Shape;21;p23"/>
          <p:cNvSpPr/>
          <p:nvPr>
            <p:ph idx="3" type="pic"/>
          </p:nvPr>
        </p:nvSpPr>
        <p:spPr>
          <a:xfrm>
            <a:off x="875211" y="659332"/>
            <a:ext cx="4380956" cy="584081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2" name="Shape 22"/>
        <p:cNvGrpSpPr/>
        <p:nvPr/>
      </p:nvGrpSpPr>
      <p:grpSpPr>
        <a:xfrm>
          <a:off x="0" y="0"/>
          <a:ext cx="0" cy="0"/>
          <a:chOff x="0" y="0"/>
          <a:chExt cx="0" cy="0"/>
        </a:xfrm>
      </p:grpSpPr>
      <p:sp>
        <p:nvSpPr>
          <p:cNvPr id="23" name="Google Shape;23;p24"/>
          <p:cNvSpPr/>
          <p:nvPr/>
        </p:nvSpPr>
        <p:spPr>
          <a:xfrm>
            <a:off x="826852" y="0"/>
            <a:ext cx="4562272" cy="41731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24"/>
          <p:cNvSpPr/>
          <p:nvPr>
            <p:ph idx="2" type="pic"/>
          </p:nvPr>
        </p:nvSpPr>
        <p:spPr>
          <a:xfrm>
            <a:off x="2490281" y="3287949"/>
            <a:ext cx="8874868" cy="2922351"/>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25" name="Shape 25"/>
        <p:cNvGrpSpPr/>
        <p:nvPr/>
      </p:nvGrpSpPr>
      <p:grpSpPr>
        <a:xfrm>
          <a:off x="0" y="0"/>
          <a:ext cx="0" cy="0"/>
          <a:chOff x="0" y="0"/>
          <a:chExt cx="0" cy="0"/>
        </a:xfrm>
      </p:grpSpPr>
      <p:sp>
        <p:nvSpPr>
          <p:cNvPr id="26" name="Google Shape;26;p25"/>
          <p:cNvSpPr/>
          <p:nvPr/>
        </p:nvSpPr>
        <p:spPr>
          <a:xfrm>
            <a:off x="320352" y="6009411"/>
            <a:ext cx="5940052" cy="60170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7" name="Google Shape;27;p25"/>
          <p:cNvGrpSpPr/>
          <p:nvPr/>
        </p:nvGrpSpPr>
        <p:grpSpPr>
          <a:xfrm>
            <a:off x="869102" y="3666194"/>
            <a:ext cx="4848059" cy="2663680"/>
            <a:chOff x="-548507" y="477868"/>
            <a:chExt cx="11570449" cy="6357177"/>
          </a:xfrm>
        </p:grpSpPr>
        <p:sp>
          <p:nvSpPr>
            <p:cNvPr id="28" name="Google Shape;28;p25"/>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25"/>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25"/>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25"/>
            <p:cNvSpPr/>
            <p:nvPr/>
          </p:nvSpPr>
          <p:spPr>
            <a:xfrm>
              <a:off x="-548507" y="6164484"/>
              <a:ext cx="11570449"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25"/>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 name="Google Shape;33;p25"/>
            <p:cNvGrpSpPr/>
            <p:nvPr/>
          </p:nvGrpSpPr>
          <p:grpSpPr>
            <a:xfrm>
              <a:off x="1606" y="6382978"/>
              <a:ext cx="413937" cy="115242"/>
              <a:chOff x="5955" y="6353672"/>
              <a:chExt cx="413937" cy="115242"/>
            </a:xfrm>
          </p:grpSpPr>
          <p:sp>
            <p:nvSpPr>
              <p:cNvPr id="34" name="Google Shape;34;p2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25"/>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 name="Google Shape;36;p25"/>
            <p:cNvGrpSpPr/>
            <p:nvPr/>
          </p:nvGrpSpPr>
          <p:grpSpPr>
            <a:xfrm>
              <a:off x="9855291" y="6381600"/>
              <a:ext cx="885989" cy="115242"/>
              <a:chOff x="5955" y="6353672"/>
              <a:chExt cx="413937" cy="115242"/>
            </a:xfrm>
          </p:grpSpPr>
          <p:sp>
            <p:nvSpPr>
              <p:cNvPr id="37" name="Google Shape;37;p2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25"/>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9" name="Google Shape;39;p25"/>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0" name="Google Shape;40;p25"/>
          <p:cNvSpPr/>
          <p:nvPr>
            <p:ph idx="2" type="pic"/>
          </p:nvPr>
        </p:nvSpPr>
        <p:spPr>
          <a:xfrm>
            <a:off x="1527619" y="3799347"/>
            <a:ext cx="3540342" cy="2191714"/>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4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slideLayout" Target="../slideLayouts/slideLayout22.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bit.ly/3wj3c0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bit.ly/3l9KLoi" TargetMode="External"/><Relationship Id="rId4" Type="http://schemas.openxmlformats.org/officeDocument/2006/relationships/image" Target="../media/image12.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s://bit.ly/3yuTN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4.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644431" y="3280114"/>
            <a:ext cx="7407369" cy="14465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lt1"/>
                </a:solidFill>
                <a:latin typeface="Arial"/>
                <a:ea typeface="Arial"/>
                <a:cs typeface="Arial"/>
                <a:sym typeface="Arial"/>
              </a:rPr>
              <a:t>FINAL PROJECT QUALITY ENGINEER</a:t>
            </a:r>
            <a:endParaRPr b="1" sz="4400">
              <a:solidFill>
                <a:schemeClr val="lt1"/>
              </a:solidFill>
              <a:latin typeface="Arial"/>
              <a:ea typeface="Arial"/>
              <a:cs typeface="Arial"/>
              <a:sym typeface="Arial"/>
            </a:endParaRPr>
          </a:p>
        </p:txBody>
      </p:sp>
      <p:sp>
        <p:nvSpPr>
          <p:cNvPr id="102" name="Google Shape;102;p1"/>
          <p:cNvSpPr txBox="1"/>
          <p:nvPr/>
        </p:nvSpPr>
        <p:spPr>
          <a:xfrm>
            <a:off x="644431" y="4843104"/>
            <a:ext cx="5294813"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Alterra Academy</a:t>
            </a:r>
            <a:endParaRPr sz="1867">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idx="1" type="body"/>
          </p:nvPr>
        </p:nvSpPr>
        <p:spPr>
          <a:xfrm>
            <a:off x="335388" y="35583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None/>
            </a:pPr>
            <a:r>
              <a:rPr lang="en-US" sz="4400"/>
              <a:t>Mobile</a:t>
            </a:r>
            <a:endParaRPr sz="4400"/>
          </a:p>
        </p:txBody>
      </p:sp>
      <p:graphicFrame>
        <p:nvGraphicFramePr>
          <p:cNvPr id="254" name="Google Shape;254;p10"/>
          <p:cNvGraphicFramePr/>
          <p:nvPr/>
        </p:nvGraphicFramePr>
        <p:xfrm>
          <a:off x="513369" y="1417656"/>
          <a:ext cx="3000000" cy="3000000"/>
        </p:xfrm>
        <a:graphic>
          <a:graphicData uri="http://schemas.openxmlformats.org/drawingml/2006/table">
            <a:tbl>
              <a:tblPr>
                <a:noFill/>
                <a:tableStyleId>{401FB799-3B93-4BE3-83BF-C099826D4001}</a:tableStyleId>
              </a:tblPr>
              <a:tblGrid>
                <a:gridCol w="938600"/>
                <a:gridCol w="812750"/>
                <a:gridCol w="2658975"/>
                <a:gridCol w="451525"/>
              </a:tblGrid>
              <a:tr h="245175">
                <a:tc>
                  <a:txBody>
                    <a:bodyPr/>
                    <a:lstStyle/>
                    <a:p>
                      <a:pPr indent="0" lvl="0" marL="0" marR="0" rtl="0" algn="ctr">
                        <a:spcBef>
                          <a:spcPts val="0"/>
                        </a:spcBef>
                        <a:spcAft>
                          <a:spcPts val="0"/>
                        </a:spcAft>
                        <a:buNone/>
                      </a:pPr>
                      <a:r>
                        <a:rPr lang="en-US" sz="1000" u="none" cap="none" strike="noStrike">
                          <a:solidFill>
                            <a:srgbClr val="FFFFFF"/>
                          </a:solidFill>
                        </a:rPr>
                        <a:t>Module </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Features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Descriptions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User</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r>
              <a:tr h="227775">
                <a:tc rowSpan="3">
                  <a:txBody>
                    <a:bodyPr/>
                    <a:lstStyle/>
                    <a:p>
                      <a:pPr indent="0" lvl="0" marL="0" marR="0" rtl="0" algn="l">
                        <a:spcBef>
                          <a:spcPts val="0"/>
                        </a:spcBef>
                        <a:spcAft>
                          <a:spcPts val="0"/>
                        </a:spcAft>
                        <a:buNone/>
                      </a:pPr>
                      <a:r>
                        <a:rPr lang="en-US" sz="1000" u="none" cap="none" strike="noStrike"/>
                        <a:t>Authenticaion</a:t>
                      </a:r>
                      <a:endParaRPr/>
                    </a:p>
                  </a:txBody>
                  <a:tcPr marT="12700" marB="12700" marR="19050" marL="19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Register</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Register a new account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8475">
                <a:tc vMerge="1"/>
                <a:tc>
                  <a:txBody>
                    <a:bodyPr/>
                    <a:lstStyle/>
                    <a:p>
                      <a:pPr indent="0" lvl="0" marL="0" marR="0" rtl="0" algn="l">
                        <a:spcBef>
                          <a:spcPts val="0"/>
                        </a:spcBef>
                        <a:spcAft>
                          <a:spcPts val="0"/>
                        </a:spcAft>
                        <a:buNone/>
                      </a:pPr>
                      <a:r>
                        <a:rPr lang="en-US" sz="1000" u="none" cap="none" strike="noStrike"/>
                        <a:t>Login </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Login into system with a registered account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6775">
                <a:tc vMerge="1"/>
                <a:tc>
                  <a:txBody>
                    <a:bodyPr/>
                    <a:lstStyle/>
                    <a:p>
                      <a:pPr indent="0" lvl="0" marL="0" marR="0" rtl="0" algn="l">
                        <a:spcBef>
                          <a:spcPts val="0"/>
                        </a:spcBef>
                        <a:spcAft>
                          <a:spcPts val="0"/>
                        </a:spcAft>
                        <a:buNone/>
                      </a:pPr>
                      <a:r>
                        <a:rPr lang="en-US" sz="1000" u="none" cap="none" strike="noStrike"/>
                        <a:t>Logout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Logout the system</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8125">
                <a:tc>
                  <a:txBody>
                    <a:bodyPr/>
                    <a:lstStyle/>
                    <a:p>
                      <a:pPr indent="0" lvl="0" marL="0" marR="0" rtl="0" algn="l">
                        <a:spcBef>
                          <a:spcPts val="0"/>
                        </a:spcBef>
                        <a:spcAft>
                          <a:spcPts val="0"/>
                        </a:spcAft>
                        <a:buNone/>
                      </a:pPr>
                      <a:r>
                        <a:rPr lang="en-US" sz="1000" u="none" cap="none" strike="noStrike"/>
                        <a:t>Home Page</a:t>
                      </a:r>
                      <a:endParaRPr/>
                    </a:p>
                  </a:txBody>
                  <a:tcPr marT="12700" marB="12700" marR="19050" marL="19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Buy item</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items to shopping list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5350">
                <a:tc>
                  <a:txBody>
                    <a:bodyPr/>
                    <a:lstStyle/>
                    <a:p>
                      <a:pPr indent="0" lvl="0" marL="0" marR="0" rtl="0" algn="l">
                        <a:spcBef>
                          <a:spcPts val="0"/>
                        </a:spcBef>
                        <a:spcAft>
                          <a:spcPts val="0"/>
                        </a:spcAft>
                        <a:buNone/>
                      </a:pPr>
                      <a:r>
                        <a:rPr lang="en-US" sz="1000" u="none" cap="none" strike="noStrike"/>
                        <a:t>Cart</a:t>
                      </a:r>
                      <a:endParaRPr/>
                    </a:p>
                  </a:txBody>
                  <a:tcPr marT="12700" marB="12700" marR="19050" marL="19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View item</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 a list of purchased items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255" name="Google Shape;255;p10"/>
          <p:cNvGrpSpPr/>
          <p:nvPr/>
        </p:nvGrpSpPr>
        <p:grpSpPr>
          <a:xfrm>
            <a:off x="773687" y="5552861"/>
            <a:ext cx="554033" cy="922410"/>
            <a:chOff x="-684584" y="5278238"/>
            <a:chExt cx="427203" cy="711251"/>
          </a:xfrm>
        </p:grpSpPr>
        <p:sp>
          <p:nvSpPr>
            <p:cNvPr id="256" name="Google Shape;256;p10"/>
            <p:cNvSpPr/>
            <p:nvPr/>
          </p:nvSpPr>
          <p:spPr>
            <a:xfrm>
              <a:off x="-648007" y="5329968"/>
              <a:ext cx="360040" cy="5910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57" name="Google Shape;257;p10"/>
            <p:cNvGrpSpPr/>
            <p:nvPr/>
          </p:nvGrpSpPr>
          <p:grpSpPr>
            <a:xfrm>
              <a:off x="-684584" y="5278238"/>
              <a:ext cx="427203" cy="711251"/>
              <a:chOff x="701317" y="1844824"/>
              <a:chExt cx="2371375" cy="3948112"/>
            </a:xfrm>
          </p:grpSpPr>
          <p:sp>
            <p:nvSpPr>
              <p:cNvPr id="258" name="Google Shape;258;p10"/>
              <p:cNvSpPr/>
              <p:nvPr/>
            </p:nvSpPr>
            <p:spPr>
              <a:xfrm>
                <a:off x="701317" y="1844824"/>
                <a:ext cx="2371375" cy="3948112"/>
              </a:xfrm>
              <a:custGeom>
                <a:rect b="b" l="l" r="r" t="t"/>
                <a:pathLst>
                  <a:path extrusionOk="0" h="1053" w="566">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9" name="Google Shape;259;p10"/>
              <p:cNvSpPr/>
              <p:nvPr/>
            </p:nvSpPr>
            <p:spPr>
              <a:xfrm>
                <a:off x="1707005" y="2042848"/>
                <a:ext cx="360000" cy="36000"/>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60" name="Google Shape;260;p10"/>
              <p:cNvSpPr/>
              <p:nvPr/>
            </p:nvSpPr>
            <p:spPr>
              <a:xfrm>
                <a:off x="1715855" y="5362110"/>
                <a:ext cx="342299" cy="342299"/>
              </a:xfrm>
              <a:prstGeom prst="ellipse">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261" name="Google Shape;261;p10"/>
          <p:cNvSpPr/>
          <p:nvPr/>
        </p:nvSpPr>
        <p:spPr>
          <a:xfrm>
            <a:off x="1375156" y="5902628"/>
            <a:ext cx="22621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alta-online-shop.apk</a:t>
            </a:r>
            <a:endParaRPr sz="1800">
              <a:solidFill>
                <a:schemeClr val="dk1"/>
              </a:solidFill>
              <a:latin typeface="Arial"/>
              <a:ea typeface="Arial"/>
              <a:cs typeface="Arial"/>
              <a:sym typeface="Arial"/>
            </a:endParaRPr>
          </a:p>
        </p:txBody>
      </p:sp>
      <p:pic>
        <p:nvPicPr>
          <p:cNvPr id="262" name="Google Shape;262;p10"/>
          <p:cNvPicPr preferRelativeResize="0"/>
          <p:nvPr/>
        </p:nvPicPr>
        <p:blipFill rotWithShape="1">
          <a:blip r:embed="rId3">
            <a:alphaModFix/>
          </a:blip>
          <a:srcRect b="0" l="0" r="0" t="0"/>
          <a:stretch/>
        </p:blipFill>
        <p:spPr>
          <a:xfrm>
            <a:off x="485937" y="3016156"/>
            <a:ext cx="4889275" cy="2287363"/>
          </a:xfrm>
          <a:prstGeom prst="rect">
            <a:avLst/>
          </a:prstGeom>
          <a:noFill/>
          <a:ln cap="flat" cmpd="sng" w="9525">
            <a:solidFill>
              <a:schemeClr val="dk1"/>
            </a:solidFill>
            <a:prstDash val="solid"/>
            <a:round/>
            <a:headEnd len="sm" w="sm" type="none"/>
            <a:tailEnd len="sm" w="sm" type="none"/>
          </a:ln>
        </p:spPr>
      </p:pic>
      <p:pic>
        <p:nvPicPr>
          <p:cNvPr descr="https://lh5.googleusercontent.com/HZ66NKSdjyocAMLquDZp-GsZLnK9Za3pOUo6M9XT_8HyaWMKN004kTuTC450To-JbMUbSGgne3hL4GlomizckPm8JMstaj9tzaUJQdivJ8E1Jm3TFlTmFzzUZz1kXQGZNFQGmQY" id="263" name="Google Shape;263;p10"/>
          <p:cNvPicPr preferRelativeResize="0"/>
          <p:nvPr/>
        </p:nvPicPr>
        <p:blipFill rotWithShape="1">
          <a:blip r:embed="rId4">
            <a:alphaModFix/>
          </a:blip>
          <a:srcRect b="0" l="0" r="0" t="0"/>
          <a:stretch/>
        </p:blipFill>
        <p:spPr>
          <a:xfrm>
            <a:off x="5540248" y="1417656"/>
            <a:ext cx="6109208" cy="324062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idx="1" type="body"/>
          </p:nvPr>
        </p:nvSpPr>
        <p:spPr>
          <a:xfrm>
            <a:off x="290504" y="432232"/>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None/>
            </a:pPr>
            <a:r>
              <a:rPr lang="en-US" sz="4400"/>
              <a:t>Result and Report</a:t>
            </a:r>
            <a:endParaRPr sz="4400"/>
          </a:p>
        </p:txBody>
      </p:sp>
      <p:sp>
        <p:nvSpPr>
          <p:cNvPr id="269" name="Google Shape;269;p11"/>
          <p:cNvSpPr txBox="1"/>
          <p:nvPr/>
        </p:nvSpPr>
        <p:spPr>
          <a:xfrm>
            <a:off x="961557" y="2152552"/>
            <a:ext cx="428765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This document is used to report test results on applications that have been created. The results of the tests that have been carried out will be used to determine the quality of the application.</a:t>
            </a:r>
            <a:endParaRPr sz="1200">
              <a:solidFill>
                <a:srgbClr val="3F3F3F"/>
              </a:solidFill>
              <a:latin typeface="Arial"/>
              <a:ea typeface="Arial"/>
              <a:cs typeface="Arial"/>
              <a:sym typeface="Arial"/>
            </a:endParaRPr>
          </a:p>
        </p:txBody>
      </p:sp>
      <p:sp>
        <p:nvSpPr>
          <p:cNvPr id="270" name="Google Shape;270;p11"/>
          <p:cNvSpPr txBox="1"/>
          <p:nvPr/>
        </p:nvSpPr>
        <p:spPr>
          <a:xfrm>
            <a:off x="961557" y="1696863"/>
            <a:ext cx="236033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Bug Report Document</a:t>
            </a:r>
            <a:endParaRPr b="1" sz="1600">
              <a:solidFill>
                <a:srgbClr val="3F3F3F"/>
              </a:solidFill>
              <a:latin typeface="Arial"/>
              <a:ea typeface="Arial"/>
              <a:cs typeface="Arial"/>
              <a:sym typeface="Arial"/>
            </a:endParaRPr>
          </a:p>
        </p:txBody>
      </p:sp>
      <p:sp>
        <p:nvSpPr>
          <p:cNvPr id="271" name="Google Shape;271;p11"/>
          <p:cNvSpPr/>
          <p:nvPr/>
        </p:nvSpPr>
        <p:spPr>
          <a:xfrm>
            <a:off x="8811796" y="5549495"/>
            <a:ext cx="396000" cy="313084"/>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1"/>
          <p:cNvSpPr/>
          <p:nvPr/>
        </p:nvSpPr>
        <p:spPr>
          <a:xfrm>
            <a:off x="5863844" y="5513490"/>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3" name="Google Shape;273;p11"/>
          <p:cNvGrpSpPr/>
          <p:nvPr/>
        </p:nvGrpSpPr>
        <p:grpSpPr>
          <a:xfrm>
            <a:off x="5985734" y="2969798"/>
            <a:ext cx="5627373" cy="2185355"/>
            <a:chOff x="5637257" y="2364735"/>
            <a:chExt cx="5627373" cy="2185355"/>
          </a:xfrm>
        </p:grpSpPr>
        <p:sp>
          <p:nvSpPr>
            <p:cNvPr id="274" name="Google Shape;274;p11"/>
            <p:cNvSpPr/>
            <p:nvPr/>
          </p:nvSpPr>
          <p:spPr>
            <a:xfrm>
              <a:off x="5637257" y="3029303"/>
              <a:ext cx="1751556" cy="1520787"/>
            </a:xfrm>
            <a:custGeom>
              <a:rect b="b" l="l" r="r" t="t"/>
              <a:pathLst>
                <a:path extrusionOk="0" h="1293095" w="1597591">
                  <a:moveTo>
                    <a:pt x="1197436" y="0"/>
                  </a:moveTo>
                  <a:lnTo>
                    <a:pt x="8872" y="693599"/>
                  </a:lnTo>
                  <a:lnTo>
                    <a:pt x="0" y="1293095"/>
                  </a:lnTo>
                  <a:lnTo>
                    <a:pt x="1597591" y="463471"/>
                  </a:lnTo>
                  <a:cubicBezTo>
                    <a:pt x="1436830" y="266812"/>
                    <a:pt x="1358996" y="179406"/>
                    <a:pt x="1197436" y="0"/>
                  </a:cubicBezTo>
                  <a:close/>
                </a:path>
              </a:pathLst>
            </a:custGeom>
            <a:gradFill>
              <a:gsLst>
                <a:gs pos="0">
                  <a:srgbClr val="C01C01"/>
                </a:gs>
                <a:gs pos="100000">
                  <a:srgbClr val="C01C0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5" name="Google Shape;275;p11"/>
            <p:cNvSpPr/>
            <p:nvPr/>
          </p:nvSpPr>
          <p:spPr>
            <a:xfrm rot="3189794">
              <a:off x="6956142" y="2656249"/>
              <a:ext cx="1013700" cy="814651"/>
            </a:xfrm>
            <a:prstGeom prst="triangle">
              <a:avLst>
                <a:gd fmla="val 65408" name="adj"/>
              </a:avLst>
            </a:prstGeom>
            <a:gradFill>
              <a:gsLst>
                <a:gs pos="0">
                  <a:srgbClr val="C01C01"/>
                </a:gs>
                <a:gs pos="100000">
                  <a:srgbClr val="C01C0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76" name="Google Shape;276;p11"/>
            <p:cNvGrpSpPr/>
            <p:nvPr/>
          </p:nvGrpSpPr>
          <p:grpSpPr>
            <a:xfrm flipH="1">
              <a:off x="8787581" y="2364735"/>
              <a:ext cx="2477049" cy="2175325"/>
              <a:chOff x="4137650" y="2098792"/>
              <a:chExt cx="2222872" cy="1849635"/>
            </a:xfrm>
          </p:grpSpPr>
          <p:sp>
            <p:nvSpPr>
              <p:cNvPr id="277" name="Google Shape;277;p11"/>
              <p:cNvSpPr/>
              <p:nvPr/>
            </p:nvSpPr>
            <p:spPr>
              <a:xfrm>
                <a:off x="4137650" y="2655332"/>
                <a:ext cx="1597592" cy="1293095"/>
              </a:xfrm>
              <a:custGeom>
                <a:rect b="b" l="l" r="r" t="t"/>
                <a:pathLst>
                  <a:path extrusionOk="0" h="1293095" w="1597591">
                    <a:moveTo>
                      <a:pt x="1197436" y="0"/>
                    </a:moveTo>
                    <a:lnTo>
                      <a:pt x="1" y="693600"/>
                    </a:lnTo>
                    <a:cubicBezTo>
                      <a:pt x="1" y="893432"/>
                      <a:pt x="0" y="1093263"/>
                      <a:pt x="0" y="1293095"/>
                    </a:cubicBezTo>
                    <a:lnTo>
                      <a:pt x="1597591" y="463471"/>
                    </a:lnTo>
                    <a:cubicBezTo>
                      <a:pt x="1436830" y="266812"/>
                      <a:pt x="1358996" y="179406"/>
                      <a:pt x="1197436" y="0"/>
                    </a:cubicBezTo>
                    <a:close/>
                  </a:path>
                </a:pathLst>
              </a:custGeom>
              <a:gradFill>
                <a:gsLst>
                  <a:gs pos="0">
                    <a:srgbClr val="1C1C1C"/>
                  </a:gs>
                  <a:gs pos="100000">
                    <a:srgbClr val="1C1C1C"/>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8" name="Google Shape;278;p11"/>
              <p:cNvSpPr/>
              <p:nvPr/>
            </p:nvSpPr>
            <p:spPr>
              <a:xfrm rot="3189794">
                <a:off x="5373833" y="2294933"/>
                <a:ext cx="861929" cy="743042"/>
              </a:xfrm>
              <a:prstGeom prst="triangle">
                <a:avLst>
                  <a:gd fmla="val 65408" name="adj"/>
                </a:avLst>
              </a:prstGeom>
              <a:gradFill>
                <a:gsLst>
                  <a:gs pos="0">
                    <a:srgbClr val="1C1C1C"/>
                  </a:gs>
                  <a:gs pos="100000">
                    <a:srgbClr val="1C1C1C"/>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79" name="Google Shape;279;p11"/>
            <p:cNvSpPr/>
            <p:nvPr/>
          </p:nvSpPr>
          <p:spPr>
            <a:xfrm>
              <a:off x="5637257" y="3830009"/>
              <a:ext cx="2691309" cy="72008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0" name="Google Shape;280;p11"/>
            <p:cNvSpPr/>
            <p:nvPr/>
          </p:nvSpPr>
          <p:spPr>
            <a:xfrm>
              <a:off x="8573320" y="3830009"/>
              <a:ext cx="2691309" cy="72008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1" name="Google Shape;281;p11"/>
            <p:cNvSpPr txBox="1"/>
            <p:nvPr/>
          </p:nvSpPr>
          <p:spPr>
            <a:xfrm>
              <a:off x="6335875" y="4011576"/>
              <a:ext cx="1756995" cy="4665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Manual test result</a:t>
              </a:r>
              <a:endParaRPr sz="1400">
                <a:solidFill>
                  <a:schemeClr val="lt1"/>
                </a:solidFill>
                <a:latin typeface="Arial"/>
                <a:ea typeface="Arial"/>
                <a:cs typeface="Arial"/>
                <a:sym typeface="Arial"/>
              </a:endParaRPr>
            </a:p>
          </p:txBody>
        </p:sp>
        <p:sp>
          <p:nvSpPr>
            <p:cNvPr id="282" name="Google Shape;282;p11"/>
            <p:cNvSpPr txBox="1"/>
            <p:nvPr/>
          </p:nvSpPr>
          <p:spPr>
            <a:xfrm>
              <a:off x="9321904" y="3953357"/>
              <a:ext cx="1756995" cy="4665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Automated test result</a:t>
              </a:r>
              <a:endParaRPr sz="1400">
                <a:solidFill>
                  <a:schemeClr val="lt1"/>
                </a:solidFill>
                <a:latin typeface="Arial"/>
                <a:ea typeface="Arial"/>
                <a:cs typeface="Arial"/>
                <a:sym typeface="Arial"/>
              </a:endParaRPr>
            </a:p>
          </p:txBody>
        </p:sp>
        <p:sp>
          <p:nvSpPr>
            <p:cNvPr id="283" name="Google Shape;283;p11"/>
            <p:cNvSpPr/>
            <p:nvPr/>
          </p:nvSpPr>
          <p:spPr>
            <a:xfrm>
              <a:off x="7940960" y="2378486"/>
              <a:ext cx="962219" cy="96221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4" name="Google Shape;284;p11"/>
            <p:cNvSpPr/>
            <p:nvPr/>
          </p:nvSpPr>
          <p:spPr>
            <a:xfrm>
              <a:off x="8811796" y="4035804"/>
              <a:ext cx="354676" cy="357638"/>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11"/>
            <p:cNvSpPr/>
            <p:nvPr/>
          </p:nvSpPr>
          <p:spPr>
            <a:xfrm rot="-2700000">
              <a:off x="8333790" y="2479209"/>
              <a:ext cx="225664" cy="502732"/>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6" name="Google Shape;286;p11"/>
            <p:cNvSpPr/>
            <p:nvPr/>
          </p:nvSpPr>
          <p:spPr>
            <a:xfrm rot="2700000">
              <a:off x="6007490" y="4001975"/>
              <a:ext cx="116465" cy="410155"/>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287" name="Google Shape;287;p11"/>
          <p:cNvGrpSpPr/>
          <p:nvPr/>
        </p:nvGrpSpPr>
        <p:grpSpPr>
          <a:xfrm>
            <a:off x="879170" y="3233778"/>
            <a:ext cx="4187371" cy="1165102"/>
            <a:chOff x="1011672" y="4094877"/>
            <a:chExt cx="4187371" cy="1165102"/>
          </a:xfrm>
        </p:grpSpPr>
        <p:sp>
          <p:nvSpPr>
            <p:cNvPr id="288" name="Google Shape;288;p11"/>
            <p:cNvSpPr/>
            <p:nvPr/>
          </p:nvSpPr>
          <p:spPr>
            <a:xfrm>
              <a:off x="1248196" y="4094877"/>
              <a:ext cx="707782" cy="707782"/>
            </a:xfrm>
            <a:prstGeom prst="ellipse">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89" name="Google Shape;289;p11"/>
            <p:cNvSpPr/>
            <p:nvPr/>
          </p:nvSpPr>
          <p:spPr>
            <a:xfrm>
              <a:off x="2751469" y="4094877"/>
              <a:ext cx="707782" cy="707782"/>
            </a:xfrm>
            <a:prstGeom prst="ellipse">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90" name="Google Shape;290;p11"/>
            <p:cNvSpPr/>
            <p:nvPr/>
          </p:nvSpPr>
          <p:spPr>
            <a:xfrm>
              <a:off x="4254743" y="4094877"/>
              <a:ext cx="707782" cy="707782"/>
            </a:xfrm>
            <a:prstGeom prst="ellipse">
              <a:avLst/>
            </a:pr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91" name="Google Shape;291;p11"/>
            <p:cNvSpPr txBox="1"/>
            <p:nvPr/>
          </p:nvSpPr>
          <p:spPr>
            <a:xfrm>
              <a:off x="1011672" y="4952202"/>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1"/>
                  </a:solidFill>
                  <a:latin typeface="Arial"/>
                  <a:ea typeface="Arial"/>
                  <a:cs typeface="Arial"/>
                  <a:sym typeface="Arial"/>
                </a:rPr>
                <a:t>Web UI</a:t>
              </a:r>
              <a:endParaRPr b="1" sz="1400">
                <a:solidFill>
                  <a:schemeClr val="accent1"/>
                </a:solidFill>
                <a:latin typeface="Arial"/>
                <a:ea typeface="Arial"/>
                <a:cs typeface="Arial"/>
                <a:sym typeface="Arial"/>
              </a:endParaRPr>
            </a:p>
          </p:txBody>
        </p:sp>
        <p:sp>
          <p:nvSpPr>
            <p:cNvPr id="292" name="Google Shape;292;p11"/>
            <p:cNvSpPr txBox="1"/>
            <p:nvPr/>
          </p:nvSpPr>
          <p:spPr>
            <a:xfrm>
              <a:off x="2514945" y="4952202"/>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2"/>
                  </a:solidFill>
                  <a:latin typeface="Arial"/>
                  <a:ea typeface="Arial"/>
                  <a:cs typeface="Arial"/>
                  <a:sym typeface="Arial"/>
                </a:rPr>
                <a:t>Rest API</a:t>
              </a:r>
              <a:endParaRPr b="1" sz="1400">
                <a:solidFill>
                  <a:schemeClr val="accent2"/>
                </a:solidFill>
                <a:latin typeface="Arial"/>
                <a:ea typeface="Arial"/>
                <a:cs typeface="Arial"/>
                <a:sym typeface="Arial"/>
              </a:endParaRPr>
            </a:p>
          </p:txBody>
        </p:sp>
        <p:sp>
          <p:nvSpPr>
            <p:cNvPr id="293" name="Google Shape;293;p11"/>
            <p:cNvSpPr txBox="1"/>
            <p:nvPr/>
          </p:nvSpPr>
          <p:spPr>
            <a:xfrm>
              <a:off x="4018219" y="4952202"/>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3"/>
                  </a:solidFill>
                  <a:latin typeface="Arial"/>
                  <a:ea typeface="Arial"/>
                  <a:cs typeface="Arial"/>
                  <a:sym typeface="Arial"/>
                </a:rPr>
                <a:t>Mobile </a:t>
              </a:r>
              <a:endParaRPr b="1" sz="1400">
                <a:solidFill>
                  <a:schemeClr val="accent3"/>
                </a:solidFill>
                <a:latin typeface="Arial"/>
                <a:ea typeface="Arial"/>
                <a:cs typeface="Arial"/>
                <a:sym typeface="Arial"/>
              </a:endParaRPr>
            </a:p>
          </p:txBody>
        </p:sp>
        <p:grpSp>
          <p:nvGrpSpPr>
            <p:cNvPr id="294" name="Google Shape;294;p11"/>
            <p:cNvGrpSpPr/>
            <p:nvPr/>
          </p:nvGrpSpPr>
          <p:grpSpPr>
            <a:xfrm>
              <a:off x="4480183" y="4186757"/>
              <a:ext cx="260626" cy="513904"/>
              <a:chOff x="-684584" y="5278238"/>
              <a:chExt cx="427203" cy="711251"/>
            </a:xfrm>
          </p:grpSpPr>
          <p:sp>
            <p:nvSpPr>
              <p:cNvPr id="295" name="Google Shape;295;p11"/>
              <p:cNvSpPr/>
              <p:nvPr/>
            </p:nvSpPr>
            <p:spPr>
              <a:xfrm>
                <a:off x="-648007" y="5329968"/>
                <a:ext cx="360040" cy="5910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96" name="Google Shape;296;p11"/>
              <p:cNvGrpSpPr/>
              <p:nvPr/>
            </p:nvGrpSpPr>
            <p:grpSpPr>
              <a:xfrm>
                <a:off x="-684584" y="5278238"/>
                <a:ext cx="427203" cy="711251"/>
                <a:chOff x="701317" y="1844824"/>
                <a:chExt cx="2371375" cy="3948112"/>
              </a:xfrm>
            </p:grpSpPr>
            <p:sp>
              <p:nvSpPr>
                <p:cNvPr id="297" name="Google Shape;297;p11"/>
                <p:cNvSpPr/>
                <p:nvPr/>
              </p:nvSpPr>
              <p:spPr>
                <a:xfrm>
                  <a:off x="701317" y="1844824"/>
                  <a:ext cx="2371375" cy="3948112"/>
                </a:xfrm>
                <a:custGeom>
                  <a:rect b="b" l="l" r="r" t="t"/>
                  <a:pathLst>
                    <a:path extrusionOk="0" h="1053" w="566">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8" name="Google Shape;298;p11"/>
                <p:cNvSpPr/>
                <p:nvPr/>
              </p:nvSpPr>
              <p:spPr>
                <a:xfrm>
                  <a:off x="1707005" y="2042848"/>
                  <a:ext cx="360000" cy="36000"/>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9" name="Google Shape;299;p11"/>
                <p:cNvSpPr/>
                <p:nvPr/>
              </p:nvSpPr>
              <p:spPr>
                <a:xfrm>
                  <a:off x="1715855" y="5362110"/>
                  <a:ext cx="342299" cy="342299"/>
                </a:xfrm>
                <a:prstGeom prst="ellipse">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300" name="Google Shape;300;p11"/>
            <p:cNvSpPr/>
            <p:nvPr/>
          </p:nvSpPr>
          <p:spPr>
            <a:xfrm rot="-5400000">
              <a:off x="2890742" y="4232939"/>
              <a:ext cx="426694" cy="435595"/>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nvGrpSpPr>
            <p:cNvPr id="301" name="Google Shape;301;p11"/>
            <p:cNvGrpSpPr/>
            <p:nvPr/>
          </p:nvGrpSpPr>
          <p:grpSpPr>
            <a:xfrm>
              <a:off x="1313504" y="4269911"/>
              <a:ext cx="642473" cy="344963"/>
              <a:chOff x="2591472" y="4529905"/>
              <a:chExt cx="2711057" cy="1391026"/>
            </a:xfrm>
          </p:grpSpPr>
          <p:grpSp>
            <p:nvGrpSpPr>
              <p:cNvPr id="302" name="Google Shape;302;p11"/>
              <p:cNvGrpSpPr/>
              <p:nvPr/>
            </p:nvGrpSpPr>
            <p:grpSpPr>
              <a:xfrm>
                <a:off x="2591472" y="4529905"/>
                <a:ext cx="2513902" cy="1391026"/>
                <a:chOff x="1618104" y="4774278"/>
                <a:chExt cx="2513902" cy="1391026"/>
              </a:xfrm>
            </p:grpSpPr>
            <p:sp>
              <p:nvSpPr>
                <p:cNvPr id="303" name="Google Shape;303;p11"/>
                <p:cNvSpPr/>
                <p:nvPr/>
              </p:nvSpPr>
              <p:spPr>
                <a:xfrm>
                  <a:off x="1919177" y="4818888"/>
                  <a:ext cx="1881564" cy="11705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04" name="Google Shape;304;p11"/>
                <p:cNvGrpSpPr/>
                <p:nvPr/>
              </p:nvGrpSpPr>
              <p:grpSpPr>
                <a:xfrm>
                  <a:off x="1618104" y="4774278"/>
                  <a:ext cx="2513902" cy="1391026"/>
                  <a:chOff x="395536" y="2564904"/>
                  <a:chExt cx="4749925" cy="2628292"/>
                </a:xfrm>
              </p:grpSpPr>
              <p:grpSp>
                <p:nvGrpSpPr>
                  <p:cNvPr id="305" name="Google Shape;305;p11"/>
                  <p:cNvGrpSpPr/>
                  <p:nvPr/>
                </p:nvGrpSpPr>
                <p:grpSpPr>
                  <a:xfrm>
                    <a:off x="395536" y="2564904"/>
                    <a:ext cx="4749925" cy="2628292"/>
                    <a:chOff x="395536" y="2204864"/>
                    <a:chExt cx="5400600" cy="2988332"/>
                  </a:xfrm>
                </p:grpSpPr>
                <p:sp>
                  <p:nvSpPr>
                    <p:cNvPr id="306" name="Google Shape;306;p11"/>
                    <p:cNvSpPr/>
                    <p:nvPr/>
                  </p:nvSpPr>
                  <p:spPr>
                    <a:xfrm>
                      <a:off x="971600" y="2204864"/>
                      <a:ext cx="4248472" cy="2736304"/>
                    </a:xfrm>
                    <a:custGeom>
                      <a:rect b="b" l="l" r="r" t="t"/>
                      <a:pathLst>
                        <a:path extrusionOk="0" h="2736304" w="4248472">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07" name="Google Shape;307;p11"/>
                    <p:cNvSpPr/>
                    <p:nvPr/>
                  </p:nvSpPr>
                  <p:spPr>
                    <a:xfrm rot="10800000">
                      <a:off x="395536" y="5085184"/>
                      <a:ext cx="5400600" cy="108012"/>
                    </a:xfrm>
                    <a:prstGeom prst="trapezoid">
                      <a:avLst>
                        <a:gd fmla="val 129851"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08" name="Google Shape;308;p11"/>
                  <p:cNvSpPr/>
                  <p:nvPr/>
                </p:nvSpPr>
                <p:spPr>
                  <a:xfrm>
                    <a:off x="2518470" y="5009698"/>
                    <a:ext cx="504056"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309" name="Google Shape;309;p11"/>
              <p:cNvSpPr/>
              <p:nvPr/>
            </p:nvSpPr>
            <p:spPr>
              <a:xfrm>
                <a:off x="5237675" y="5241965"/>
                <a:ext cx="64854" cy="6485"/>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310" name="Google Shape;310;p11"/>
          <p:cNvSpPr/>
          <p:nvPr/>
        </p:nvSpPr>
        <p:spPr>
          <a:xfrm>
            <a:off x="8559964" y="3514748"/>
            <a:ext cx="5036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Bug</a:t>
            </a:r>
            <a:endParaRPr sz="1400">
              <a:solidFill>
                <a:schemeClr val="lt1"/>
              </a:solidFill>
              <a:latin typeface="Arial"/>
              <a:ea typeface="Arial"/>
              <a:cs typeface="Arial"/>
              <a:sym typeface="Arial"/>
            </a:endParaRPr>
          </a:p>
        </p:txBody>
      </p:sp>
      <p:sp>
        <p:nvSpPr>
          <p:cNvPr id="311" name="Google Shape;311;p11"/>
          <p:cNvSpPr/>
          <p:nvPr/>
        </p:nvSpPr>
        <p:spPr>
          <a:xfrm>
            <a:off x="656119" y="5453031"/>
            <a:ext cx="588430" cy="544215"/>
          </a:xfrm>
          <a:custGeom>
            <a:rect b="b" l="l" r="r" t="t"/>
            <a:pathLst>
              <a:path extrusionOk="0" h="261194" w="282415">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2" name="Google Shape;312;p11"/>
          <p:cNvSpPr txBox="1"/>
          <p:nvPr/>
        </p:nvSpPr>
        <p:spPr>
          <a:xfrm>
            <a:off x="1447267" y="5549495"/>
            <a:ext cx="1566075" cy="1354217"/>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1600">
                <a:solidFill>
                  <a:schemeClr val="accent1"/>
                </a:solidFill>
                <a:latin typeface="Arial"/>
                <a:ea typeface="Arial"/>
                <a:cs typeface="Arial"/>
                <a:sym typeface="Arial"/>
              </a:rPr>
              <a:t>Link Bug Report:</a:t>
            </a:r>
            <a:endParaRPr/>
          </a:p>
          <a:p>
            <a:pPr indent="0" lvl="0" marL="0" marR="0" rtl="0" algn="l">
              <a:spcBef>
                <a:spcPts val="0"/>
              </a:spcBef>
              <a:spcAft>
                <a:spcPts val="0"/>
              </a:spcAft>
              <a:buNone/>
            </a:pPr>
            <a:r>
              <a:rPr lang="en-US" sz="1600" u="sng">
                <a:solidFill>
                  <a:schemeClr val="dk1"/>
                </a:solidFill>
                <a:latin typeface="Arial"/>
                <a:ea typeface="Arial"/>
                <a:cs typeface="Arial"/>
                <a:sym typeface="Arial"/>
                <a:hlinkClick r:id="rId3">
                  <a:extLst>
                    <a:ext uri="{A12FA001-AC4F-418D-AE19-62706E023703}">
                      <ahyp:hlinkClr val="tx"/>
                    </a:ext>
                  </a:extLst>
                </a:hlinkClick>
              </a:rPr>
              <a:t>https://bit.ly/3wj3c05</a:t>
            </a:r>
            <a:endParaRPr sz="1600" u="sng">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p:nvPr/>
        </p:nvSpPr>
        <p:spPr>
          <a:xfrm>
            <a:off x="8811796" y="5549495"/>
            <a:ext cx="396000" cy="313084"/>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2"/>
          <p:cNvSpPr/>
          <p:nvPr/>
        </p:nvSpPr>
        <p:spPr>
          <a:xfrm>
            <a:off x="5863844" y="5513490"/>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2"/>
          <p:cNvSpPr/>
          <p:nvPr/>
        </p:nvSpPr>
        <p:spPr>
          <a:xfrm>
            <a:off x="8559964" y="3514748"/>
            <a:ext cx="5036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Bug</a:t>
            </a:r>
            <a:endParaRPr sz="1400">
              <a:solidFill>
                <a:schemeClr val="lt1"/>
              </a:solidFill>
              <a:latin typeface="Arial"/>
              <a:ea typeface="Arial"/>
              <a:cs typeface="Arial"/>
              <a:sym typeface="Arial"/>
            </a:endParaRPr>
          </a:p>
        </p:txBody>
      </p:sp>
      <p:sp>
        <p:nvSpPr>
          <p:cNvPr id="320" name="Google Shape;320;p12"/>
          <p:cNvSpPr txBox="1"/>
          <p:nvPr/>
        </p:nvSpPr>
        <p:spPr>
          <a:xfrm rot="-5400000">
            <a:off x="-2130814" y="3198168"/>
            <a:ext cx="496823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Bug Report </a:t>
            </a:r>
            <a:r>
              <a:rPr b="1" lang="en-US" sz="2400">
                <a:solidFill>
                  <a:schemeClr val="dk1"/>
                </a:solidFill>
                <a:latin typeface="Arial"/>
                <a:ea typeface="Arial"/>
                <a:cs typeface="Arial"/>
                <a:sym typeface="Arial"/>
              </a:rPr>
              <a:t>Web UI</a:t>
            </a:r>
            <a:endParaRPr b="1" sz="2400">
              <a:solidFill>
                <a:schemeClr val="dk1"/>
              </a:solidFill>
              <a:latin typeface="Arial"/>
              <a:ea typeface="Arial"/>
              <a:cs typeface="Arial"/>
              <a:sym typeface="Arial"/>
            </a:endParaRPr>
          </a:p>
        </p:txBody>
      </p:sp>
      <p:pic>
        <p:nvPicPr>
          <p:cNvPr id="321" name="Google Shape;321;p12"/>
          <p:cNvPicPr preferRelativeResize="0"/>
          <p:nvPr/>
        </p:nvPicPr>
        <p:blipFill rotWithShape="1">
          <a:blip r:embed="rId3">
            <a:alphaModFix/>
          </a:blip>
          <a:srcRect b="0" l="0" r="0" t="0"/>
          <a:stretch/>
        </p:blipFill>
        <p:spPr>
          <a:xfrm>
            <a:off x="843910" y="944881"/>
            <a:ext cx="5204369" cy="1772972"/>
          </a:xfrm>
          <a:prstGeom prst="rect">
            <a:avLst/>
          </a:prstGeom>
          <a:noFill/>
          <a:ln>
            <a:noFill/>
          </a:ln>
        </p:spPr>
      </p:pic>
      <p:pic>
        <p:nvPicPr>
          <p:cNvPr id="322" name="Google Shape;322;p12"/>
          <p:cNvPicPr preferRelativeResize="0"/>
          <p:nvPr/>
        </p:nvPicPr>
        <p:blipFill rotWithShape="1">
          <a:blip r:embed="rId4">
            <a:alphaModFix/>
          </a:blip>
          <a:srcRect b="63880" l="40608" r="828" t="1105"/>
          <a:stretch/>
        </p:blipFill>
        <p:spPr>
          <a:xfrm>
            <a:off x="837394" y="3668062"/>
            <a:ext cx="5210885" cy="1568326"/>
          </a:xfrm>
          <a:prstGeom prst="rect">
            <a:avLst/>
          </a:prstGeom>
          <a:noFill/>
          <a:ln cap="flat" cmpd="sng" w="9525">
            <a:solidFill>
              <a:schemeClr val="dk1"/>
            </a:solidFill>
            <a:prstDash val="solid"/>
            <a:round/>
            <a:headEnd len="sm" w="sm" type="none"/>
            <a:tailEnd len="sm" w="sm" type="none"/>
          </a:ln>
        </p:spPr>
      </p:pic>
      <p:pic>
        <p:nvPicPr>
          <p:cNvPr id="323" name="Google Shape;323;p12"/>
          <p:cNvPicPr preferRelativeResize="0"/>
          <p:nvPr/>
        </p:nvPicPr>
        <p:blipFill rotWithShape="1">
          <a:blip r:embed="rId5">
            <a:alphaModFix/>
          </a:blip>
          <a:srcRect b="0" l="906" r="0" t="12235"/>
          <a:stretch/>
        </p:blipFill>
        <p:spPr>
          <a:xfrm>
            <a:off x="843911" y="5328755"/>
            <a:ext cx="5210885" cy="1067647"/>
          </a:xfrm>
          <a:prstGeom prst="rect">
            <a:avLst/>
          </a:prstGeom>
          <a:noFill/>
          <a:ln cap="flat" cmpd="sng" w="9525">
            <a:solidFill>
              <a:schemeClr val="dk1"/>
            </a:solidFill>
            <a:prstDash val="solid"/>
            <a:round/>
            <a:headEnd len="sm" w="sm" type="none"/>
            <a:tailEnd len="sm" w="sm" type="none"/>
          </a:ln>
        </p:spPr>
      </p:pic>
      <p:sp>
        <p:nvSpPr>
          <p:cNvPr id="324" name="Google Shape;324;p12"/>
          <p:cNvSpPr/>
          <p:nvPr/>
        </p:nvSpPr>
        <p:spPr>
          <a:xfrm>
            <a:off x="6474839" y="0"/>
            <a:ext cx="5717161"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cxnSp>
        <p:nvCxnSpPr>
          <p:cNvPr id="325" name="Google Shape;325;p12"/>
          <p:cNvCxnSpPr/>
          <p:nvPr/>
        </p:nvCxnSpPr>
        <p:spPr>
          <a:xfrm>
            <a:off x="767414" y="3022310"/>
            <a:ext cx="5423471" cy="3019"/>
          </a:xfrm>
          <a:prstGeom prst="straightConnector1">
            <a:avLst/>
          </a:prstGeom>
          <a:noFill/>
          <a:ln cap="flat" cmpd="sng" w="63500">
            <a:solidFill>
              <a:srgbClr val="D8D8D8"/>
            </a:solidFill>
            <a:prstDash val="solid"/>
            <a:miter lim="800000"/>
            <a:headEnd len="sm" w="sm" type="none"/>
            <a:tailEnd len="sm" w="sm" type="none"/>
          </a:ln>
        </p:spPr>
      </p:cxnSp>
      <p:sp>
        <p:nvSpPr>
          <p:cNvPr id="326" name="Google Shape;326;p12"/>
          <p:cNvSpPr txBox="1"/>
          <p:nvPr/>
        </p:nvSpPr>
        <p:spPr>
          <a:xfrm>
            <a:off x="822278" y="3158288"/>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Automated Test</a:t>
            </a:r>
            <a:endParaRPr b="1" sz="1400">
              <a:solidFill>
                <a:srgbClr val="3F3F3F"/>
              </a:solidFill>
              <a:latin typeface="Arial"/>
              <a:ea typeface="Arial"/>
              <a:cs typeface="Arial"/>
              <a:sym typeface="Arial"/>
            </a:endParaRPr>
          </a:p>
        </p:txBody>
      </p:sp>
      <p:sp>
        <p:nvSpPr>
          <p:cNvPr id="327" name="Google Shape;327;p12"/>
          <p:cNvSpPr txBox="1"/>
          <p:nvPr/>
        </p:nvSpPr>
        <p:spPr>
          <a:xfrm>
            <a:off x="822278" y="536105"/>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Manual Test</a:t>
            </a:r>
            <a:endParaRPr b="1" sz="1400">
              <a:solidFill>
                <a:srgbClr val="3F3F3F"/>
              </a:solidFill>
              <a:latin typeface="Arial"/>
              <a:ea typeface="Arial"/>
              <a:cs typeface="Arial"/>
              <a:sym typeface="Arial"/>
            </a:endParaRPr>
          </a:p>
        </p:txBody>
      </p:sp>
      <p:sp>
        <p:nvSpPr>
          <p:cNvPr id="328" name="Google Shape;328;p12"/>
          <p:cNvSpPr txBox="1"/>
          <p:nvPr/>
        </p:nvSpPr>
        <p:spPr>
          <a:xfrm>
            <a:off x="7061035" y="1037151"/>
            <a:ext cx="4694396" cy="4893647"/>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Test result difference on automation testing</a:t>
            </a:r>
            <a:endParaRPr/>
          </a:p>
          <a:p>
            <a:pPr indent="-171450" lvl="1" marL="628650" marR="0" rtl="0" algn="l">
              <a:spcBef>
                <a:spcPts val="0"/>
              </a:spcBef>
              <a:spcAft>
                <a:spcPts val="0"/>
              </a:spcAft>
              <a:buClr>
                <a:schemeClr val="lt1"/>
              </a:buClr>
              <a:buSzPts val="1200"/>
              <a:buFont typeface="Arial"/>
              <a:buChar char="•"/>
            </a:pPr>
            <a:r>
              <a:rPr b="1" i="0" lang="en-US" sz="1200" u="none" cap="none" strike="noStrike">
                <a:solidFill>
                  <a:schemeClr val="lt1"/>
                </a:solidFill>
                <a:latin typeface="Arial"/>
                <a:ea typeface="Arial"/>
                <a:cs typeface="Arial"/>
                <a:sym typeface="Arial"/>
              </a:rPr>
              <a:t>(Test 1)</a:t>
            </a:r>
            <a:r>
              <a:rPr b="0" i="0" lang="en-US" sz="1200" u="none" cap="none" strike="noStrike">
                <a:solidFill>
                  <a:schemeClr val="lt1"/>
                </a:solidFill>
                <a:latin typeface="Arial"/>
                <a:ea typeface="Arial"/>
                <a:cs typeface="Arial"/>
                <a:sym typeface="Arial"/>
              </a:rPr>
              <a:t> There are differences in test results between manual and automatic tests on the payment feature. </a:t>
            </a:r>
            <a:endParaRPr/>
          </a:p>
          <a:p>
            <a:pPr indent="0" lvl="2" marL="9144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2" marL="914400" marR="0" rtl="0" algn="l">
              <a:spcBef>
                <a:spcPts val="0"/>
              </a:spcBef>
              <a:spcAft>
                <a:spcPts val="0"/>
              </a:spcAft>
              <a:buNone/>
            </a:pPr>
            <a:r>
              <a:rPr b="1" i="0" lang="en-US" sz="1200" u="none" cap="none" strike="noStrike">
                <a:solidFill>
                  <a:schemeClr val="lt1"/>
                </a:solidFill>
                <a:latin typeface="Arial"/>
                <a:ea typeface="Arial"/>
                <a:cs typeface="Arial"/>
                <a:sym typeface="Arial"/>
              </a:rPr>
              <a:t>manual testing </a:t>
            </a:r>
            <a:r>
              <a:rPr b="0" i="0" lang="en-US" sz="1200" u="none" cap="none" strike="noStrike">
                <a:solidFill>
                  <a:schemeClr val="lt1"/>
                </a:solidFill>
                <a:latin typeface="Arial"/>
                <a:ea typeface="Arial"/>
                <a:cs typeface="Arial"/>
                <a:sym typeface="Arial"/>
              </a:rPr>
              <a:t>: Unable to display automatic item data on transaction page (FAILED).</a:t>
            </a:r>
            <a:endParaRPr/>
          </a:p>
          <a:p>
            <a:pPr indent="0" lvl="2" marL="9144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2" marL="914400" marR="0" rtl="0" algn="l">
              <a:spcBef>
                <a:spcPts val="0"/>
              </a:spcBef>
              <a:spcAft>
                <a:spcPts val="0"/>
              </a:spcAft>
              <a:buNone/>
            </a:pPr>
            <a:r>
              <a:rPr b="1" i="0" lang="en-US" sz="1200" u="none" cap="none" strike="noStrike">
                <a:solidFill>
                  <a:schemeClr val="lt1"/>
                </a:solidFill>
                <a:latin typeface="Arial"/>
                <a:ea typeface="Arial"/>
                <a:cs typeface="Arial"/>
                <a:sym typeface="Arial"/>
              </a:rPr>
              <a:t>automation testing </a:t>
            </a:r>
            <a:r>
              <a:rPr b="0" i="0" lang="en-US" sz="1200" u="none" cap="none" strike="noStrike">
                <a:solidFill>
                  <a:schemeClr val="lt1"/>
                </a:solidFill>
                <a:latin typeface="Arial"/>
                <a:ea typeface="Arial"/>
                <a:cs typeface="Arial"/>
                <a:sym typeface="Arial"/>
              </a:rPr>
              <a:t>: Successfully to display item data on transaction page (PASS).</a:t>
            </a:r>
            <a:endParaRPr/>
          </a:p>
          <a:p>
            <a:pPr indent="0" lvl="2" marL="9144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171450" lvl="1" marL="628650" marR="0" rtl="0" algn="l">
              <a:spcBef>
                <a:spcPts val="0"/>
              </a:spcBef>
              <a:spcAft>
                <a:spcPts val="0"/>
              </a:spcAft>
              <a:buClr>
                <a:schemeClr val="lt1"/>
              </a:buClr>
              <a:buSzPts val="1200"/>
              <a:buFont typeface="Arial"/>
              <a:buChar char="•"/>
            </a:pPr>
            <a:r>
              <a:rPr b="1" i="0" lang="en-US" sz="1200" u="none" cap="none" strike="noStrike">
                <a:solidFill>
                  <a:schemeClr val="lt1"/>
                </a:solidFill>
                <a:latin typeface="Arial"/>
                <a:ea typeface="Arial"/>
                <a:cs typeface="Arial"/>
                <a:sym typeface="Arial"/>
              </a:rPr>
              <a:t>(Test 2) </a:t>
            </a:r>
            <a:r>
              <a:rPr b="0" i="0" lang="en-US" sz="1200" u="none" cap="none" strike="noStrike">
                <a:solidFill>
                  <a:schemeClr val="lt1"/>
                </a:solidFill>
                <a:latin typeface="Arial"/>
                <a:ea typeface="Arial"/>
                <a:cs typeface="Arial"/>
                <a:sym typeface="Arial"/>
              </a:rPr>
              <a:t>There is a change in the test report results on the payment feature. </a:t>
            </a:r>
            <a:endParaRPr b="0" i="0" sz="1200" u="none" cap="none" strike="noStrike">
              <a:solidFill>
                <a:schemeClr val="lt1"/>
              </a:solidFill>
              <a:latin typeface="Arial"/>
              <a:ea typeface="Arial"/>
              <a:cs typeface="Arial"/>
              <a:sym typeface="Arial"/>
            </a:endParaRPr>
          </a:p>
          <a:p>
            <a:pPr indent="0" lvl="2" marL="9144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2" marL="914400" marR="0" rtl="0" algn="l">
              <a:spcBef>
                <a:spcPts val="0"/>
              </a:spcBef>
              <a:spcAft>
                <a:spcPts val="0"/>
              </a:spcAft>
              <a:buNone/>
            </a:pPr>
            <a:r>
              <a:rPr b="1" i="0" lang="en-US" sz="1200" u="none" cap="none" strike="noStrike">
                <a:solidFill>
                  <a:schemeClr val="lt1"/>
                </a:solidFill>
                <a:latin typeface="Arial"/>
                <a:ea typeface="Arial"/>
                <a:cs typeface="Arial"/>
                <a:sym typeface="Arial"/>
              </a:rPr>
              <a:t>manual testing </a:t>
            </a:r>
            <a:r>
              <a:rPr b="0" i="0" lang="en-US" sz="1200" u="none" cap="none" strike="noStrike">
                <a:solidFill>
                  <a:schemeClr val="lt1"/>
                </a:solidFill>
                <a:latin typeface="Arial"/>
                <a:ea typeface="Arial"/>
                <a:cs typeface="Arial"/>
                <a:sym typeface="Arial"/>
              </a:rPr>
              <a:t>: Unable to display automatic item data on transaction page (FAILED).</a:t>
            </a:r>
            <a:endParaRPr/>
          </a:p>
          <a:p>
            <a:pPr indent="0" lvl="2" marL="9144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2" marL="914400" marR="0" rtl="0" algn="l">
              <a:spcBef>
                <a:spcPts val="0"/>
              </a:spcBef>
              <a:spcAft>
                <a:spcPts val="0"/>
              </a:spcAft>
              <a:buNone/>
            </a:pPr>
            <a:r>
              <a:rPr b="1" i="0" lang="en-US" sz="1200" u="none" cap="none" strike="noStrike">
                <a:solidFill>
                  <a:schemeClr val="lt1"/>
                </a:solidFill>
                <a:latin typeface="Arial"/>
                <a:ea typeface="Arial"/>
                <a:cs typeface="Arial"/>
                <a:sym typeface="Arial"/>
              </a:rPr>
              <a:t>automation testing </a:t>
            </a:r>
            <a:r>
              <a:rPr b="0" i="0" lang="en-US" sz="1200" u="none" cap="none" strike="noStrike">
                <a:solidFill>
                  <a:schemeClr val="lt1"/>
                </a:solidFill>
                <a:latin typeface="Arial"/>
                <a:ea typeface="Arial"/>
                <a:cs typeface="Arial"/>
                <a:sym typeface="Arial"/>
              </a:rPr>
              <a:t>: Unable to display automatic item data on transaction page (FAILED).</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Does not perform automated testing on the transaction feature because it is unstable.</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There are failed results on the filtering feature and unstable on the payment feature. So that if the test automation is re-run, it is likely that the results will be different (there is an error).</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p:txBody>
      </p:sp>
      <p:sp>
        <p:nvSpPr>
          <p:cNvPr id="329" name="Google Shape;329;p12"/>
          <p:cNvSpPr txBox="1"/>
          <p:nvPr/>
        </p:nvSpPr>
        <p:spPr>
          <a:xfrm>
            <a:off x="7061035" y="532699"/>
            <a:ext cx="42935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Results and conclusions :</a:t>
            </a:r>
            <a:endParaRPr b="1" sz="14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p:nvPr/>
        </p:nvSpPr>
        <p:spPr>
          <a:xfrm>
            <a:off x="8811796" y="5549495"/>
            <a:ext cx="396000" cy="313084"/>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13"/>
          <p:cNvSpPr/>
          <p:nvPr/>
        </p:nvSpPr>
        <p:spPr>
          <a:xfrm>
            <a:off x="5863844" y="5513490"/>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13"/>
          <p:cNvSpPr/>
          <p:nvPr/>
        </p:nvSpPr>
        <p:spPr>
          <a:xfrm>
            <a:off x="8559964" y="3514748"/>
            <a:ext cx="5036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Bug</a:t>
            </a:r>
            <a:endParaRPr sz="1400">
              <a:solidFill>
                <a:schemeClr val="lt1"/>
              </a:solidFill>
              <a:latin typeface="Arial"/>
              <a:ea typeface="Arial"/>
              <a:cs typeface="Arial"/>
              <a:sym typeface="Arial"/>
            </a:endParaRPr>
          </a:p>
        </p:txBody>
      </p:sp>
      <p:sp>
        <p:nvSpPr>
          <p:cNvPr id="337" name="Google Shape;337;p13"/>
          <p:cNvSpPr txBox="1"/>
          <p:nvPr/>
        </p:nvSpPr>
        <p:spPr>
          <a:xfrm rot="-5400000">
            <a:off x="-2130814" y="3198168"/>
            <a:ext cx="496823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Bug Report </a:t>
            </a:r>
            <a:r>
              <a:rPr b="1" lang="en-US" sz="2400">
                <a:solidFill>
                  <a:schemeClr val="dk1"/>
                </a:solidFill>
                <a:latin typeface="Arial"/>
                <a:ea typeface="Arial"/>
                <a:cs typeface="Arial"/>
                <a:sym typeface="Arial"/>
              </a:rPr>
              <a:t>Rest API</a:t>
            </a:r>
            <a:endParaRPr b="1" sz="2400">
              <a:solidFill>
                <a:schemeClr val="dk1"/>
              </a:solidFill>
              <a:latin typeface="Arial"/>
              <a:ea typeface="Arial"/>
              <a:cs typeface="Arial"/>
              <a:sym typeface="Arial"/>
            </a:endParaRPr>
          </a:p>
        </p:txBody>
      </p:sp>
      <p:sp>
        <p:nvSpPr>
          <p:cNvPr id="338" name="Google Shape;338;p13"/>
          <p:cNvSpPr/>
          <p:nvPr/>
        </p:nvSpPr>
        <p:spPr>
          <a:xfrm>
            <a:off x="6474839" y="0"/>
            <a:ext cx="5717161"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cxnSp>
        <p:nvCxnSpPr>
          <p:cNvPr id="339" name="Google Shape;339;p13"/>
          <p:cNvCxnSpPr/>
          <p:nvPr/>
        </p:nvCxnSpPr>
        <p:spPr>
          <a:xfrm>
            <a:off x="767414" y="3022310"/>
            <a:ext cx="5423471" cy="3019"/>
          </a:xfrm>
          <a:prstGeom prst="straightConnector1">
            <a:avLst/>
          </a:prstGeom>
          <a:noFill/>
          <a:ln cap="flat" cmpd="sng" w="63500">
            <a:solidFill>
              <a:srgbClr val="D8D8D8"/>
            </a:solidFill>
            <a:prstDash val="solid"/>
            <a:miter lim="800000"/>
            <a:headEnd len="sm" w="sm" type="none"/>
            <a:tailEnd len="sm" w="sm" type="none"/>
          </a:ln>
        </p:spPr>
      </p:cxnSp>
      <p:sp>
        <p:nvSpPr>
          <p:cNvPr id="340" name="Google Shape;340;p13"/>
          <p:cNvSpPr txBox="1"/>
          <p:nvPr/>
        </p:nvSpPr>
        <p:spPr>
          <a:xfrm>
            <a:off x="822278" y="3194864"/>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Automated Test</a:t>
            </a:r>
            <a:endParaRPr b="1" sz="1400">
              <a:solidFill>
                <a:srgbClr val="3F3F3F"/>
              </a:solidFill>
              <a:latin typeface="Arial"/>
              <a:ea typeface="Arial"/>
              <a:cs typeface="Arial"/>
              <a:sym typeface="Arial"/>
            </a:endParaRPr>
          </a:p>
        </p:txBody>
      </p:sp>
      <p:sp>
        <p:nvSpPr>
          <p:cNvPr id="341" name="Google Shape;341;p13"/>
          <p:cNvSpPr txBox="1"/>
          <p:nvPr/>
        </p:nvSpPr>
        <p:spPr>
          <a:xfrm>
            <a:off x="822278" y="728129"/>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Manual Test</a:t>
            </a:r>
            <a:endParaRPr b="1" sz="1400">
              <a:solidFill>
                <a:srgbClr val="3F3F3F"/>
              </a:solidFill>
              <a:latin typeface="Arial"/>
              <a:ea typeface="Arial"/>
              <a:cs typeface="Arial"/>
              <a:sym typeface="Arial"/>
            </a:endParaRPr>
          </a:p>
        </p:txBody>
      </p:sp>
      <p:sp>
        <p:nvSpPr>
          <p:cNvPr id="342" name="Google Shape;342;p13"/>
          <p:cNvSpPr txBox="1"/>
          <p:nvPr/>
        </p:nvSpPr>
        <p:spPr>
          <a:xfrm>
            <a:off x="7061035" y="1274895"/>
            <a:ext cx="4694396" cy="2123658"/>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The results between manual testing and test automation produce the same report.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For the feature of give a rating to the product when testing results in a response code of 200 OK, but the data displayed does not match what was inputted (FAILED), even if the test automation is successful (PASS).</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The product id is always changing so if the test is re-run it will failed.</a:t>
            </a:r>
            <a:endParaRPr sz="1200">
              <a:solidFill>
                <a:schemeClr val="lt1"/>
              </a:solidFill>
              <a:latin typeface="Arial"/>
              <a:ea typeface="Arial"/>
              <a:cs typeface="Arial"/>
              <a:sym typeface="Arial"/>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p:txBody>
      </p:sp>
      <p:sp>
        <p:nvSpPr>
          <p:cNvPr id="343" name="Google Shape;343;p13"/>
          <p:cNvSpPr txBox="1"/>
          <p:nvPr/>
        </p:nvSpPr>
        <p:spPr>
          <a:xfrm>
            <a:off x="7061035" y="770443"/>
            <a:ext cx="42935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Results and conclusions :</a:t>
            </a:r>
            <a:endParaRPr b="1" sz="1400">
              <a:solidFill>
                <a:schemeClr val="lt1"/>
              </a:solidFill>
              <a:latin typeface="Arial"/>
              <a:ea typeface="Arial"/>
              <a:cs typeface="Arial"/>
              <a:sym typeface="Arial"/>
            </a:endParaRPr>
          </a:p>
        </p:txBody>
      </p:sp>
      <p:pic>
        <p:nvPicPr>
          <p:cNvPr id="344" name="Google Shape;344;p13"/>
          <p:cNvPicPr preferRelativeResize="0"/>
          <p:nvPr/>
        </p:nvPicPr>
        <p:blipFill rotWithShape="1">
          <a:blip r:embed="rId3">
            <a:alphaModFix/>
          </a:blip>
          <a:srcRect b="0" l="0" r="0" t="0"/>
          <a:stretch/>
        </p:blipFill>
        <p:spPr>
          <a:xfrm>
            <a:off x="813229" y="1202353"/>
            <a:ext cx="5372842" cy="1402736"/>
          </a:xfrm>
          <a:prstGeom prst="rect">
            <a:avLst/>
          </a:prstGeom>
          <a:noFill/>
          <a:ln>
            <a:noFill/>
          </a:ln>
        </p:spPr>
      </p:pic>
      <p:pic>
        <p:nvPicPr>
          <p:cNvPr id="345" name="Google Shape;345;p13"/>
          <p:cNvPicPr preferRelativeResize="0"/>
          <p:nvPr/>
        </p:nvPicPr>
        <p:blipFill rotWithShape="1">
          <a:blip r:embed="rId4">
            <a:alphaModFix/>
          </a:blip>
          <a:srcRect b="0" l="0" r="0" t="0"/>
          <a:stretch/>
        </p:blipFill>
        <p:spPr>
          <a:xfrm>
            <a:off x="770659" y="3668636"/>
            <a:ext cx="5457981" cy="146591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4"/>
          <p:cNvSpPr/>
          <p:nvPr/>
        </p:nvSpPr>
        <p:spPr>
          <a:xfrm>
            <a:off x="8811796" y="5549495"/>
            <a:ext cx="396000" cy="313084"/>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14"/>
          <p:cNvSpPr/>
          <p:nvPr/>
        </p:nvSpPr>
        <p:spPr>
          <a:xfrm>
            <a:off x="5863844" y="5513490"/>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14"/>
          <p:cNvSpPr/>
          <p:nvPr/>
        </p:nvSpPr>
        <p:spPr>
          <a:xfrm>
            <a:off x="8559964" y="3514748"/>
            <a:ext cx="5036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Bug</a:t>
            </a:r>
            <a:endParaRPr sz="1400">
              <a:solidFill>
                <a:schemeClr val="lt1"/>
              </a:solidFill>
              <a:latin typeface="Arial"/>
              <a:ea typeface="Arial"/>
              <a:cs typeface="Arial"/>
              <a:sym typeface="Arial"/>
            </a:endParaRPr>
          </a:p>
        </p:txBody>
      </p:sp>
      <p:sp>
        <p:nvSpPr>
          <p:cNvPr id="353" name="Google Shape;353;p14"/>
          <p:cNvSpPr txBox="1"/>
          <p:nvPr/>
        </p:nvSpPr>
        <p:spPr>
          <a:xfrm rot="-5400000">
            <a:off x="-2130814" y="3198168"/>
            <a:ext cx="496823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Bug Report </a:t>
            </a:r>
            <a:r>
              <a:rPr b="1" lang="en-US" sz="2400">
                <a:solidFill>
                  <a:schemeClr val="dk1"/>
                </a:solidFill>
                <a:latin typeface="Arial"/>
                <a:ea typeface="Arial"/>
                <a:cs typeface="Arial"/>
                <a:sym typeface="Arial"/>
              </a:rPr>
              <a:t>Mobile</a:t>
            </a:r>
            <a:endParaRPr b="1" sz="2400">
              <a:solidFill>
                <a:schemeClr val="dk1"/>
              </a:solidFill>
              <a:latin typeface="Arial"/>
              <a:ea typeface="Arial"/>
              <a:cs typeface="Arial"/>
              <a:sym typeface="Arial"/>
            </a:endParaRPr>
          </a:p>
        </p:txBody>
      </p:sp>
      <p:sp>
        <p:nvSpPr>
          <p:cNvPr id="354" name="Google Shape;354;p14"/>
          <p:cNvSpPr/>
          <p:nvPr/>
        </p:nvSpPr>
        <p:spPr>
          <a:xfrm>
            <a:off x="6474839" y="0"/>
            <a:ext cx="5717161"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cxnSp>
        <p:nvCxnSpPr>
          <p:cNvPr id="355" name="Google Shape;355;p14"/>
          <p:cNvCxnSpPr/>
          <p:nvPr/>
        </p:nvCxnSpPr>
        <p:spPr>
          <a:xfrm>
            <a:off x="767414" y="3022310"/>
            <a:ext cx="5423471" cy="3019"/>
          </a:xfrm>
          <a:prstGeom prst="straightConnector1">
            <a:avLst/>
          </a:prstGeom>
          <a:noFill/>
          <a:ln cap="flat" cmpd="sng" w="63500">
            <a:solidFill>
              <a:srgbClr val="D8D8D8"/>
            </a:solidFill>
            <a:prstDash val="solid"/>
            <a:miter lim="800000"/>
            <a:headEnd len="sm" w="sm" type="none"/>
            <a:tailEnd len="sm" w="sm" type="none"/>
          </a:ln>
        </p:spPr>
      </p:cxnSp>
      <p:sp>
        <p:nvSpPr>
          <p:cNvPr id="356" name="Google Shape;356;p14"/>
          <p:cNvSpPr txBox="1"/>
          <p:nvPr/>
        </p:nvSpPr>
        <p:spPr>
          <a:xfrm>
            <a:off x="822278" y="3258872"/>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Automated Test</a:t>
            </a:r>
            <a:endParaRPr b="1" sz="1400">
              <a:solidFill>
                <a:srgbClr val="3F3F3F"/>
              </a:solidFill>
              <a:latin typeface="Arial"/>
              <a:ea typeface="Arial"/>
              <a:cs typeface="Arial"/>
              <a:sym typeface="Arial"/>
            </a:endParaRPr>
          </a:p>
        </p:txBody>
      </p:sp>
      <p:sp>
        <p:nvSpPr>
          <p:cNvPr id="357" name="Google Shape;357;p14"/>
          <p:cNvSpPr txBox="1"/>
          <p:nvPr/>
        </p:nvSpPr>
        <p:spPr>
          <a:xfrm>
            <a:off x="822278" y="536105"/>
            <a:ext cx="23603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Manual Test</a:t>
            </a:r>
            <a:endParaRPr b="1" sz="1400">
              <a:solidFill>
                <a:srgbClr val="3F3F3F"/>
              </a:solidFill>
              <a:latin typeface="Arial"/>
              <a:ea typeface="Arial"/>
              <a:cs typeface="Arial"/>
              <a:sym typeface="Arial"/>
            </a:endParaRPr>
          </a:p>
        </p:txBody>
      </p:sp>
      <p:sp>
        <p:nvSpPr>
          <p:cNvPr id="358" name="Google Shape;358;p14"/>
          <p:cNvSpPr txBox="1"/>
          <p:nvPr/>
        </p:nvSpPr>
        <p:spPr>
          <a:xfrm>
            <a:off x="7061035" y="1037151"/>
            <a:ext cx="4694396" cy="1938992"/>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In the login feature there is a bug where you can login with an email and password that contains spaces.</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Manual and automation testing has been carried out, but there is still a bug in one of the features so it is skipped.</a:t>
            </a:r>
            <a:endParaRPr/>
          </a:p>
          <a:p>
            <a:pPr indent="-171450" lvl="1" marL="628650" marR="0" rtl="0" algn="l">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There is a feature that doesn't work (cart button). so that the feature is not tested for automation.</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No object element to verify.</a:t>
            </a:r>
            <a:endParaRPr sz="1200">
              <a:solidFill>
                <a:schemeClr val="lt1"/>
              </a:solidFill>
              <a:latin typeface="Arial"/>
              <a:ea typeface="Arial"/>
              <a:cs typeface="Arial"/>
              <a:sym typeface="Arial"/>
            </a:endParaRPr>
          </a:p>
          <a:p>
            <a:pPr indent="0" lvl="1" marL="45720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59" name="Google Shape;359;p14"/>
          <p:cNvSpPr txBox="1"/>
          <p:nvPr/>
        </p:nvSpPr>
        <p:spPr>
          <a:xfrm>
            <a:off x="7061035" y="532699"/>
            <a:ext cx="42935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Results and conclusions :</a:t>
            </a:r>
            <a:endParaRPr b="1" sz="1400">
              <a:solidFill>
                <a:schemeClr val="lt1"/>
              </a:solidFill>
              <a:latin typeface="Arial"/>
              <a:ea typeface="Arial"/>
              <a:cs typeface="Arial"/>
              <a:sym typeface="Arial"/>
            </a:endParaRPr>
          </a:p>
        </p:txBody>
      </p:sp>
      <p:pic>
        <p:nvPicPr>
          <p:cNvPr id="360" name="Google Shape;360;p14"/>
          <p:cNvPicPr preferRelativeResize="0"/>
          <p:nvPr/>
        </p:nvPicPr>
        <p:blipFill rotWithShape="1">
          <a:blip r:embed="rId3">
            <a:alphaModFix/>
          </a:blip>
          <a:srcRect b="0" l="0" r="0" t="0"/>
          <a:stretch/>
        </p:blipFill>
        <p:spPr>
          <a:xfrm>
            <a:off x="785036" y="1072103"/>
            <a:ext cx="5405849" cy="1477669"/>
          </a:xfrm>
          <a:prstGeom prst="rect">
            <a:avLst/>
          </a:prstGeom>
          <a:noFill/>
          <a:ln>
            <a:noFill/>
          </a:ln>
        </p:spPr>
      </p:pic>
      <p:pic>
        <p:nvPicPr>
          <p:cNvPr id="361" name="Google Shape;361;p14"/>
          <p:cNvPicPr preferRelativeResize="0"/>
          <p:nvPr/>
        </p:nvPicPr>
        <p:blipFill rotWithShape="1">
          <a:blip r:embed="rId4">
            <a:alphaModFix/>
          </a:blip>
          <a:srcRect b="0" l="0" r="0" t="4238"/>
          <a:stretch/>
        </p:blipFill>
        <p:spPr>
          <a:xfrm>
            <a:off x="822278" y="3760076"/>
            <a:ext cx="5343866" cy="108624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pSp>
        <p:nvGrpSpPr>
          <p:cNvPr id="366" name="Google Shape;366;p15"/>
          <p:cNvGrpSpPr/>
          <p:nvPr/>
        </p:nvGrpSpPr>
        <p:grpSpPr>
          <a:xfrm>
            <a:off x="-1" y="2769507"/>
            <a:ext cx="5974081" cy="1390769"/>
            <a:chOff x="2" y="4714489"/>
            <a:chExt cx="6165668" cy="1390769"/>
          </a:xfrm>
        </p:grpSpPr>
        <p:sp>
          <p:nvSpPr>
            <p:cNvPr id="367" name="Google Shape;367;p15"/>
            <p:cNvSpPr txBox="1"/>
            <p:nvPr/>
          </p:nvSpPr>
          <p:spPr>
            <a:xfrm>
              <a:off x="2" y="4714489"/>
              <a:ext cx="6165668" cy="1015663"/>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368" name="Google Shape;368;p15"/>
            <p:cNvSpPr txBox="1"/>
            <p:nvPr/>
          </p:nvSpPr>
          <p:spPr>
            <a:xfrm>
              <a:off x="51" y="5582038"/>
              <a:ext cx="6165594" cy="52322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2800">
                  <a:solidFill>
                    <a:schemeClr val="lt1"/>
                  </a:solidFill>
                  <a:latin typeface="Arial"/>
                  <a:ea typeface="Arial"/>
                  <a:cs typeface="Arial"/>
                  <a:sym typeface="Arial"/>
                </a:rPr>
                <a:t>Any Question?</a:t>
              </a:r>
              <a:endParaRPr b="1" sz="28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2"/>
          <p:cNvGrpSpPr/>
          <p:nvPr/>
        </p:nvGrpSpPr>
        <p:grpSpPr>
          <a:xfrm>
            <a:off x="6595526" y="2471428"/>
            <a:ext cx="4777152" cy="2678234"/>
            <a:chOff x="6665542" y="2363400"/>
            <a:chExt cx="4777152" cy="2678234"/>
          </a:xfrm>
        </p:grpSpPr>
        <p:sp>
          <p:nvSpPr>
            <p:cNvPr id="108" name="Google Shape;108;p2"/>
            <p:cNvSpPr txBox="1"/>
            <p:nvPr/>
          </p:nvSpPr>
          <p:spPr>
            <a:xfrm>
              <a:off x="6665542" y="2749602"/>
              <a:ext cx="4777152"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Introduction</a:t>
              </a:r>
              <a:endParaRPr b="1" sz="4800">
                <a:solidFill>
                  <a:schemeClr val="lt1"/>
                </a:solidFill>
                <a:latin typeface="Arial"/>
                <a:ea typeface="Arial"/>
                <a:cs typeface="Arial"/>
                <a:sym typeface="Arial"/>
              </a:endParaRPr>
            </a:p>
          </p:txBody>
        </p:sp>
        <p:sp>
          <p:nvSpPr>
            <p:cNvPr id="109" name="Google Shape;109;p2"/>
            <p:cNvSpPr txBox="1"/>
            <p:nvPr/>
          </p:nvSpPr>
          <p:spPr>
            <a:xfrm>
              <a:off x="6665598" y="2363400"/>
              <a:ext cx="4777096" cy="267823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rPr lang="en-US" sz="1867">
                  <a:solidFill>
                    <a:schemeClr val="lt1"/>
                  </a:solidFill>
                  <a:latin typeface="Arial"/>
                  <a:ea typeface="Arial"/>
                  <a:cs typeface="Arial"/>
                  <a:sym typeface="Arial"/>
                </a:rPr>
                <a:t>Name : Aurora Fatwari Suryadi</a:t>
              </a:r>
              <a:endParaRPr sz="1867">
                <a:solidFill>
                  <a:schemeClr val="lt1"/>
                </a:solidFill>
                <a:latin typeface="Arial"/>
                <a:ea typeface="Arial"/>
                <a:cs typeface="Arial"/>
                <a:sym typeface="Arial"/>
              </a:endParaRPr>
            </a:p>
            <a:p>
              <a:pPr indent="0" lvl="0" marL="0" marR="0" rtl="0" algn="l">
                <a:spcBef>
                  <a:spcPts val="0"/>
                </a:spcBef>
                <a:spcAft>
                  <a:spcPts val="0"/>
                </a:spcAft>
                <a:buNone/>
              </a:pPr>
              <a:r>
                <a:rPr lang="en-US" sz="1867">
                  <a:solidFill>
                    <a:schemeClr val="lt1"/>
                  </a:solidFill>
                  <a:latin typeface="Arial"/>
                  <a:ea typeface="Arial"/>
                  <a:cs typeface="Arial"/>
                  <a:sym typeface="Arial"/>
                </a:rPr>
                <a:t>From  : Gunadarma University</a:t>
              </a:r>
              <a:endParaRPr/>
            </a:p>
            <a:p>
              <a:pPr indent="0" lvl="0" marL="0" marR="0" rtl="0" algn="l">
                <a:spcBef>
                  <a:spcPts val="0"/>
                </a:spcBef>
                <a:spcAft>
                  <a:spcPts val="0"/>
                </a:spcAft>
                <a:buNone/>
              </a:pPr>
              <a:r>
                <a:rPr lang="en-US" sz="1867">
                  <a:solidFill>
                    <a:schemeClr val="lt1"/>
                  </a:solidFill>
                  <a:latin typeface="Arial"/>
                  <a:ea typeface="Arial"/>
                  <a:cs typeface="Arial"/>
                  <a:sym typeface="Arial"/>
                </a:rPr>
                <a:t>Major : Information  System</a:t>
              </a:r>
              <a:endParaRPr sz="1867">
                <a:solidFill>
                  <a:schemeClr val="lt1"/>
                </a:solidFill>
                <a:latin typeface="Arial"/>
                <a:ea typeface="Arial"/>
                <a:cs typeface="Arial"/>
                <a:sym typeface="Arial"/>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775063" y="609402"/>
            <a:ext cx="2719767" cy="14465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Table of Content</a:t>
            </a:r>
            <a:endParaRPr sz="4400">
              <a:solidFill>
                <a:schemeClr val="lt1"/>
              </a:solidFill>
              <a:latin typeface="Arial"/>
              <a:ea typeface="Arial"/>
              <a:cs typeface="Arial"/>
              <a:sym typeface="Arial"/>
            </a:endParaRPr>
          </a:p>
        </p:txBody>
      </p:sp>
      <p:grpSp>
        <p:nvGrpSpPr>
          <p:cNvPr id="115" name="Google Shape;115;p3"/>
          <p:cNvGrpSpPr/>
          <p:nvPr/>
        </p:nvGrpSpPr>
        <p:grpSpPr>
          <a:xfrm>
            <a:off x="4396321" y="959134"/>
            <a:ext cx="7020616" cy="1431781"/>
            <a:chOff x="756138" y="869027"/>
            <a:chExt cx="7020616" cy="1431781"/>
          </a:xfrm>
        </p:grpSpPr>
        <p:sp>
          <p:nvSpPr>
            <p:cNvPr id="116" name="Google Shape;116;p3"/>
            <p:cNvSpPr txBox="1"/>
            <p:nvPr/>
          </p:nvSpPr>
          <p:spPr>
            <a:xfrm>
              <a:off x="756138" y="1100479"/>
              <a:ext cx="1292103" cy="1200329"/>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Arial"/>
                  <a:ea typeface="Arial"/>
                  <a:cs typeface="Arial"/>
                  <a:sym typeface="Arial"/>
                </a:rPr>
                <a:t>01</a:t>
              </a:r>
              <a:endParaRPr b="1" sz="7200">
                <a:solidFill>
                  <a:schemeClr val="lt1"/>
                </a:solidFill>
                <a:latin typeface="Arial"/>
                <a:ea typeface="Arial"/>
                <a:cs typeface="Arial"/>
                <a:sym typeface="Arial"/>
              </a:endParaRPr>
            </a:p>
          </p:txBody>
        </p:sp>
        <p:grpSp>
          <p:nvGrpSpPr>
            <p:cNvPr id="117" name="Google Shape;117;p3"/>
            <p:cNvGrpSpPr/>
            <p:nvPr/>
          </p:nvGrpSpPr>
          <p:grpSpPr>
            <a:xfrm>
              <a:off x="2069787" y="869027"/>
              <a:ext cx="5706967" cy="1068220"/>
              <a:chOff x="1199349" y="940820"/>
              <a:chExt cx="5706967" cy="1068220"/>
            </a:xfrm>
          </p:grpSpPr>
          <p:sp>
            <p:nvSpPr>
              <p:cNvPr id="118" name="Google Shape;118;p3"/>
              <p:cNvSpPr txBox="1"/>
              <p:nvPr/>
            </p:nvSpPr>
            <p:spPr>
              <a:xfrm>
                <a:off x="1199349" y="940820"/>
                <a:ext cx="5706967" cy="338554"/>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EXPOSURE DOCUMENTATION,</a:t>
                </a:r>
                <a:endParaRPr b="1" sz="1600">
                  <a:solidFill>
                    <a:schemeClr val="lt1"/>
                  </a:solidFill>
                  <a:latin typeface="Arial"/>
                  <a:ea typeface="Arial"/>
                  <a:cs typeface="Arial"/>
                  <a:sym typeface="Arial"/>
                </a:endParaRPr>
              </a:p>
            </p:txBody>
          </p:sp>
          <p:sp>
            <p:nvSpPr>
              <p:cNvPr id="119" name="Google Shape;119;p3"/>
              <p:cNvSpPr txBox="1"/>
              <p:nvPr/>
            </p:nvSpPr>
            <p:spPr>
              <a:xfrm>
                <a:off x="1392780" y="1547375"/>
                <a:ext cx="5513536" cy="461665"/>
              </a:xfrm>
              <a:prstGeom prst="rect">
                <a:avLst/>
              </a:prstGeom>
              <a:noFill/>
              <a:ln>
                <a:noFill/>
              </a:ln>
            </p:spPr>
            <p:txBody>
              <a:bodyPr anchorCtr="0" anchor="ctr" bIns="45700" lIns="91425" spcFirstLastPara="1" rIns="91425" wrap="square" tIns="45700">
                <a:spAutoFit/>
              </a:bodyPr>
              <a:lstStyle/>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Test Plan Document</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Test Scenario / Test Case Document </a:t>
                </a:r>
                <a:endParaRPr sz="1200">
                  <a:solidFill>
                    <a:schemeClr val="lt1"/>
                  </a:solidFill>
                  <a:latin typeface="Arial"/>
                  <a:ea typeface="Arial"/>
                  <a:cs typeface="Arial"/>
                  <a:sym typeface="Arial"/>
                </a:endParaRPr>
              </a:p>
            </p:txBody>
          </p:sp>
        </p:grpSp>
      </p:grpSp>
      <p:grpSp>
        <p:nvGrpSpPr>
          <p:cNvPr id="120" name="Google Shape;120;p3"/>
          <p:cNvGrpSpPr/>
          <p:nvPr/>
        </p:nvGrpSpPr>
        <p:grpSpPr>
          <a:xfrm>
            <a:off x="4396321" y="2751249"/>
            <a:ext cx="7020616" cy="1431781"/>
            <a:chOff x="756138" y="869027"/>
            <a:chExt cx="7020616" cy="1431781"/>
          </a:xfrm>
        </p:grpSpPr>
        <p:sp>
          <p:nvSpPr>
            <p:cNvPr id="121" name="Google Shape;121;p3"/>
            <p:cNvSpPr txBox="1"/>
            <p:nvPr/>
          </p:nvSpPr>
          <p:spPr>
            <a:xfrm>
              <a:off x="756138" y="1100479"/>
              <a:ext cx="1292103" cy="1200329"/>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Arial"/>
                  <a:ea typeface="Arial"/>
                  <a:cs typeface="Arial"/>
                  <a:sym typeface="Arial"/>
                </a:rPr>
                <a:t>02</a:t>
              </a:r>
              <a:endParaRPr b="1" sz="7200">
                <a:solidFill>
                  <a:schemeClr val="lt1"/>
                </a:solidFill>
                <a:latin typeface="Arial"/>
                <a:ea typeface="Arial"/>
                <a:cs typeface="Arial"/>
                <a:sym typeface="Arial"/>
              </a:endParaRPr>
            </a:p>
          </p:txBody>
        </p:sp>
        <p:grpSp>
          <p:nvGrpSpPr>
            <p:cNvPr id="122" name="Google Shape;122;p3"/>
            <p:cNvGrpSpPr/>
            <p:nvPr/>
          </p:nvGrpSpPr>
          <p:grpSpPr>
            <a:xfrm>
              <a:off x="2069787" y="869027"/>
              <a:ext cx="5706967" cy="1345219"/>
              <a:chOff x="1199349" y="940820"/>
              <a:chExt cx="5706967" cy="1345219"/>
            </a:xfrm>
          </p:grpSpPr>
          <p:sp>
            <p:nvSpPr>
              <p:cNvPr id="123" name="Google Shape;123;p3"/>
              <p:cNvSpPr txBox="1"/>
              <p:nvPr/>
            </p:nvSpPr>
            <p:spPr>
              <a:xfrm>
                <a:off x="1199349" y="940820"/>
                <a:ext cx="5706967" cy="338554"/>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AUTOMATED TEST,</a:t>
                </a:r>
                <a:endParaRPr b="1" sz="1600">
                  <a:solidFill>
                    <a:schemeClr val="lt1"/>
                  </a:solidFill>
                  <a:latin typeface="Arial"/>
                  <a:ea typeface="Arial"/>
                  <a:cs typeface="Arial"/>
                  <a:sym typeface="Arial"/>
                </a:endParaRPr>
              </a:p>
            </p:txBody>
          </p:sp>
          <p:sp>
            <p:nvSpPr>
              <p:cNvPr id="124" name="Google Shape;124;p3"/>
              <p:cNvSpPr txBox="1"/>
              <p:nvPr/>
            </p:nvSpPr>
            <p:spPr>
              <a:xfrm>
                <a:off x="1392780" y="1270376"/>
                <a:ext cx="5513536" cy="1015663"/>
              </a:xfrm>
              <a:prstGeom prst="rect">
                <a:avLst/>
              </a:prstGeom>
              <a:noFill/>
              <a:ln>
                <a:noFill/>
              </a:ln>
            </p:spPr>
            <p:txBody>
              <a:bodyPr anchorCtr="0" anchor="ctr" bIns="45700" lIns="91425" spcFirstLastPara="1" rIns="91425" wrap="square" tIns="45700">
                <a:spAutoFit/>
              </a:bodyPr>
              <a:lstStyle/>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Automated Test Definition</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Automated Tools Used</a:t>
                </a:r>
                <a:endParaRPr sz="1200">
                  <a:solidFill>
                    <a:schemeClr val="lt1"/>
                  </a:solidFill>
                  <a:latin typeface="Arial"/>
                  <a:ea typeface="Arial"/>
                  <a:cs typeface="Arial"/>
                  <a:sym typeface="Arial"/>
                </a:endParaRPr>
              </a:p>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Web UI test explanation</a:t>
                </a:r>
                <a:endParaRPr/>
              </a:p>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Rest API test explanation</a:t>
                </a:r>
                <a:endParaRPr/>
              </a:p>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Mobile application test explanation </a:t>
                </a:r>
                <a:endParaRPr sz="1200">
                  <a:solidFill>
                    <a:schemeClr val="lt1"/>
                  </a:solidFill>
                  <a:latin typeface="Arial"/>
                  <a:ea typeface="Arial"/>
                  <a:cs typeface="Arial"/>
                  <a:sym typeface="Arial"/>
                </a:endParaRPr>
              </a:p>
            </p:txBody>
          </p:sp>
        </p:grpSp>
      </p:grpSp>
      <p:grpSp>
        <p:nvGrpSpPr>
          <p:cNvPr id="125" name="Google Shape;125;p3"/>
          <p:cNvGrpSpPr/>
          <p:nvPr/>
        </p:nvGrpSpPr>
        <p:grpSpPr>
          <a:xfrm>
            <a:off x="4396321" y="4698538"/>
            <a:ext cx="7020616" cy="1431781"/>
            <a:chOff x="756138" y="869027"/>
            <a:chExt cx="7020616" cy="1431781"/>
          </a:xfrm>
        </p:grpSpPr>
        <p:sp>
          <p:nvSpPr>
            <p:cNvPr id="126" name="Google Shape;126;p3"/>
            <p:cNvSpPr txBox="1"/>
            <p:nvPr/>
          </p:nvSpPr>
          <p:spPr>
            <a:xfrm>
              <a:off x="756138" y="1100479"/>
              <a:ext cx="1292103" cy="1200329"/>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Arial"/>
                  <a:ea typeface="Arial"/>
                  <a:cs typeface="Arial"/>
                  <a:sym typeface="Arial"/>
                </a:rPr>
                <a:t>03</a:t>
              </a:r>
              <a:endParaRPr b="1" sz="7200">
                <a:solidFill>
                  <a:schemeClr val="lt1"/>
                </a:solidFill>
                <a:latin typeface="Arial"/>
                <a:ea typeface="Arial"/>
                <a:cs typeface="Arial"/>
                <a:sym typeface="Arial"/>
              </a:endParaRPr>
            </a:p>
          </p:txBody>
        </p:sp>
        <p:grpSp>
          <p:nvGrpSpPr>
            <p:cNvPr id="127" name="Google Shape;127;p3"/>
            <p:cNvGrpSpPr/>
            <p:nvPr/>
          </p:nvGrpSpPr>
          <p:grpSpPr>
            <a:xfrm>
              <a:off x="2069787" y="869027"/>
              <a:ext cx="5706967" cy="975887"/>
              <a:chOff x="1199349" y="940820"/>
              <a:chExt cx="5706967" cy="975887"/>
            </a:xfrm>
          </p:grpSpPr>
          <p:sp>
            <p:nvSpPr>
              <p:cNvPr id="128" name="Google Shape;128;p3"/>
              <p:cNvSpPr txBox="1"/>
              <p:nvPr/>
            </p:nvSpPr>
            <p:spPr>
              <a:xfrm>
                <a:off x="1199349" y="940820"/>
                <a:ext cx="5706967" cy="338554"/>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RESULTS AND REPORT,</a:t>
                </a:r>
                <a:endParaRPr b="1" sz="1600">
                  <a:solidFill>
                    <a:schemeClr val="lt1"/>
                  </a:solidFill>
                  <a:latin typeface="Arial"/>
                  <a:ea typeface="Arial"/>
                  <a:cs typeface="Arial"/>
                  <a:sym typeface="Arial"/>
                </a:endParaRPr>
              </a:p>
            </p:txBody>
          </p:sp>
          <p:sp>
            <p:nvSpPr>
              <p:cNvPr id="129" name="Google Shape;129;p3"/>
              <p:cNvSpPr txBox="1"/>
              <p:nvPr/>
            </p:nvSpPr>
            <p:spPr>
              <a:xfrm>
                <a:off x="1392780" y="1639708"/>
                <a:ext cx="5513536" cy="276999"/>
              </a:xfrm>
              <a:prstGeom prst="rect">
                <a:avLst/>
              </a:prstGeom>
              <a:noFill/>
              <a:ln>
                <a:noFill/>
              </a:ln>
            </p:spPr>
            <p:txBody>
              <a:bodyPr anchorCtr="0" anchor="ctr" bIns="45700" lIns="91425" spcFirstLastPara="1" rIns="91425" wrap="square" tIns="45700">
                <a:spAutoFit/>
              </a:bodyPr>
              <a:lstStyle/>
              <a:p>
                <a:pPr indent="-171459" lvl="0" marL="171459"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  Bug report Document explanation</a:t>
                </a:r>
                <a:endParaRPr sz="1200">
                  <a:solidFill>
                    <a:schemeClr val="lt1"/>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1" type="body"/>
          </p:nvPr>
        </p:nvSpPr>
        <p:spPr>
          <a:xfrm>
            <a:off x="324055" y="50656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None/>
            </a:pPr>
            <a:r>
              <a:rPr lang="en-US" sz="4400"/>
              <a:t>Project Milestones</a:t>
            </a:r>
            <a:endParaRPr sz="4400"/>
          </a:p>
        </p:txBody>
      </p:sp>
      <p:cxnSp>
        <p:nvCxnSpPr>
          <p:cNvPr id="135" name="Google Shape;135;p4"/>
          <p:cNvCxnSpPr/>
          <p:nvPr/>
        </p:nvCxnSpPr>
        <p:spPr>
          <a:xfrm flipH="1" rot="10800000">
            <a:off x="914400" y="3808584"/>
            <a:ext cx="10392508" cy="70335"/>
          </a:xfrm>
          <a:prstGeom prst="straightConnector1">
            <a:avLst/>
          </a:prstGeom>
          <a:noFill/>
          <a:ln cap="flat" cmpd="sng" w="63500">
            <a:solidFill>
              <a:srgbClr val="D8D8D8"/>
            </a:solidFill>
            <a:prstDash val="solid"/>
            <a:miter lim="800000"/>
            <a:headEnd len="sm" w="sm" type="none"/>
            <a:tailEnd len="sm" w="sm" type="none"/>
          </a:ln>
        </p:spPr>
      </p:cxnSp>
      <p:grpSp>
        <p:nvGrpSpPr>
          <p:cNvPr id="136" name="Google Shape;136;p4"/>
          <p:cNvGrpSpPr/>
          <p:nvPr/>
        </p:nvGrpSpPr>
        <p:grpSpPr>
          <a:xfrm>
            <a:off x="1234621" y="3523936"/>
            <a:ext cx="648072" cy="1133328"/>
            <a:chOff x="1234621" y="3594272"/>
            <a:chExt cx="648072" cy="1133328"/>
          </a:xfrm>
        </p:grpSpPr>
        <p:cxnSp>
          <p:nvCxnSpPr>
            <p:cNvPr id="137" name="Google Shape;137;p4"/>
            <p:cNvCxnSpPr/>
            <p:nvPr/>
          </p:nvCxnSpPr>
          <p:spPr>
            <a:xfrm rot="10800000">
              <a:off x="1558657" y="3946745"/>
              <a:ext cx="0" cy="780855"/>
            </a:xfrm>
            <a:prstGeom prst="straightConnector1">
              <a:avLst/>
            </a:prstGeom>
            <a:noFill/>
            <a:ln cap="flat" cmpd="sng" w="38100">
              <a:solidFill>
                <a:schemeClr val="accent1"/>
              </a:solidFill>
              <a:prstDash val="solid"/>
              <a:miter lim="800000"/>
              <a:headEnd len="med" w="med" type="oval"/>
              <a:tailEnd len="med" w="med" type="oval"/>
            </a:ln>
          </p:spPr>
        </p:cxnSp>
        <p:sp>
          <p:nvSpPr>
            <p:cNvPr id="138" name="Google Shape;138;p4"/>
            <p:cNvSpPr/>
            <p:nvPr/>
          </p:nvSpPr>
          <p:spPr>
            <a:xfrm>
              <a:off x="1234621" y="3594272"/>
              <a:ext cx="648072" cy="648072"/>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39" name="Google Shape;139;p4"/>
          <p:cNvGrpSpPr/>
          <p:nvPr/>
        </p:nvGrpSpPr>
        <p:grpSpPr>
          <a:xfrm>
            <a:off x="3483218" y="3062896"/>
            <a:ext cx="648072" cy="1109112"/>
            <a:chOff x="4137552" y="3133232"/>
            <a:chExt cx="648072" cy="1109112"/>
          </a:xfrm>
        </p:grpSpPr>
        <p:cxnSp>
          <p:nvCxnSpPr>
            <p:cNvPr id="140" name="Google Shape;140;p4"/>
            <p:cNvCxnSpPr/>
            <p:nvPr/>
          </p:nvCxnSpPr>
          <p:spPr>
            <a:xfrm rot="10800000">
              <a:off x="4461588" y="3133232"/>
              <a:ext cx="0" cy="780855"/>
            </a:xfrm>
            <a:prstGeom prst="straightConnector1">
              <a:avLst/>
            </a:prstGeom>
            <a:noFill/>
            <a:ln cap="flat" cmpd="sng" w="38100">
              <a:solidFill>
                <a:schemeClr val="accent2"/>
              </a:solidFill>
              <a:prstDash val="solid"/>
              <a:miter lim="800000"/>
              <a:headEnd len="med" w="med" type="oval"/>
              <a:tailEnd len="med" w="med" type="oval"/>
            </a:ln>
          </p:spPr>
        </p:cxnSp>
        <p:sp>
          <p:nvSpPr>
            <p:cNvPr id="141" name="Google Shape;141;p4"/>
            <p:cNvSpPr/>
            <p:nvPr/>
          </p:nvSpPr>
          <p:spPr>
            <a:xfrm>
              <a:off x="4137552" y="3594272"/>
              <a:ext cx="648072" cy="648072"/>
            </a:xfrm>
            <a:prstGeom prst="ellipse">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2" name="Google Shape;142;p4"/>
          <p:cNvGrpSpPr/>
          <p:nvPr/>
        </p:nvGrpSpPr>
        <p:grpSpPr>
          <a:xfrm>
            <a:off x="5731815" y="3526126"/>
            <a:ext cx="648072" cy="1131139"/>
            <a:chOff x="5757732" y="3594272"/>
            <a:chExt cx="648072" cy="1131139"/>
          </a:xfrm>
        </p:grpSpPr>
        <p:cxnSp>
          <p:nvCxnSpPr>
            <p:cNvPr id="143" name="Google Shape;143;p4"/>
            <p:cNvCxnSpPr/>
            <p:nvPr/>
          </p:nvCxnSpPr>
          <p:spPr>
            <a:xfrm rot="10800000">
              <a:off x="6082231" y="3944556"/>
              <a:ext cx="0" cy="780855"/>
            </a:xfrm>
            <a:prstGeom prst="straightConnector1">
              <a:avLst/>
            </a:prstGeom>
            <a:noFill/>
            <a:ln cap="flat" cmpd="sng" w="38100">
              <a:solidFill>
                <a:schemeClr val="accent3"/>
              </a:solidFill>
              <a:prstDash val="solid"/>
              <a:miter lim="800000"/>
              <a:headEnd len="med" w="med" type="oval"/>
              <a:tailEnd len="med" w="med" type="oval"/>
            </a:ln>
          </p:spPr>
        </p:cxnSp>
        <p:sp>
          <p:nvSpPr>
            <p:cNvPr id="144" name="Google Shape;144;p4"/>
            <p:cNvSpPr/>
            <p:nvPr/>
          </p:nvSpPr>
          <p:spPr>
            <a:xfrm>
              <a:off x="5757732" y="3594272"/>
              <a:ext cx="648072" cy="648072"/>
            </a:xfrm>
            <a:prstGeom prst="ellipse">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5" name="Google Shape;145;p4"/>
          <p:cNvGrpSpPr/>
          <p:nvPr/>
        </p:nvGrpSpPr>
        <p:grpSpPr>
          <a:xfrm>
            <a:off x="7980412" y="3062896"/>
            <a:ext cx="648072" cy="1109112"/>
            <a:chOff x="7377912" y="3133232"/>
            <a:chExt cx="648072" cy="1109112"/>
          </a:xfrm>
        </p:grpSpPr>
        <p:cxnSp>
          <p:nvCxnSpPr>
            <p:cNvPr id="146" name="Google Shape;146;p4"/>
            <p:cNvCxnSpPr/>
            <p:nvPr/>
          </p:nvCxnSpPr>
          <p:spPr>
            <a:xfrm rot="10800000">
              <a:off x="7701948" y="3133232"/>
              <a:ext cx="0" cy="780855"/>
            </a:xfrm>
            <a:prstGeom prst="straightConnector1">
              <a:avLst/>
            </a:prstGeom>
            <a:noFill/>
            <a:ln cap="flat" cmpd="sng" w="38100">
              <a:solidFill>
                <a:schemeClr val="accent4"/>
              </a:solidFill>
              <a:prstDash val="solid"/>
              <a:miter lim="800000"/>
              <a:headEnd len="med" w="med" type="oval"/>
              <a:tailEnd len="med" w="med" type="oval"/>
            </a:ln>
          </p:spPr>
        </p:cxnSp>
        <p:sp>
          <p:nvSpPr>
            <p:cNvPr id="147" name="Google Shape;147;p4"/>
            <p:cNvSpPr/>
            <p:nvPr/>
          </p:nvSpPr>
          <p:spPr>
            <a:xfrm>
              <a:off x="7377912" y="3594272"/>
              <a:ext cx="648072" cy="648072"/>
            </a:xfrm>
            <a:prstGeom prst="ellipse">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8" name="Google Shape;148;p4"/>
          <p:cNvGrpSpPr/>
          <p:nvPr/>
        </p:nvGrpSpPr>
        <p:grpSpPr>
          <a:xfrm>
            <a:off x="10229008" y="3528314"/>
            <a:ext cx="648072" cy="1128950"/>
            <a:chOff x="10229008" y="3594272"/>
            <a:chExt cx="648072" cy="1128950"/>
          </a:xfrm>
        </p:grpSpPr>
        <p:cxnSp>
          <p:nvCxnSpPr>
            <p:cNvPr id="149" name="Google Shape;149;p4"/>
            <p:cNvCxnSpPr/>
            <p:nvPr/>
          </p:nvCxnSpPr>
          <p:spPr>
            <a:xfrm rot="10800000">
              <a:off x="10553044" y="3942367"/>
              <a:ext cx="0" cy="780855"/>
            </a:xfrm>
            <a:prstGeom prst="straightConnector1">
              <a:avLst/>
            </a:prstGeom>
            <a:noFill/>
            <a:ln cap="flat" cmpd="sng" w="38100">
              <a:solidFill>
                <a:schemeClr val="accent5"/>
              </a:solidFill>
              <a:prstDash val="solid"/>
              <a:miter lim="800000"/>
              <a:headEnd len="med" w="med" type="oval"/>
              <a:tailEnd len="med" w="med" type="oval"/>
            </a:ln>
          </p:spPr>
        </p:cxnSp>
        <p:sp>
          <p:nvSpPr>
            <p:cNvPr id="150" name="Google Shape;150;p4"/>
            <p:cNvSpPr/>
            <p:nvPr/>
          </p:nvSpPr>
          <p:spPr>
            <a:xfrm>
              <a:off x="10229008" y="3594272"/>
              <a:ext cx="648072" cy="648072"/>
            </a:xfrm>
            <a:prstGeom prst="ellipse">
              <a:avLst/>
            </a:prstGeom>
            <a:solidFill>
              <a:schemeClr val="lt1"/>
            </a:solidFill>
            <a:ln cap="flat" cmpd="sng" w="381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51" name="Google Shape;151;p4"/>
          <p:cNvGrpSpPr/>
          <p:nvPr/>
        </p:nvGrpSpPr>
        <p:grpSpPr>
          <a:xfrm>
            <a:off x="9499214" y="4795792"/>
            <a:ext cx="2107662" cy="709466"/>
            <a:chOff x="7026501" y="4509120"/>
            <a:chExt cx="1499710" cy="709466"/>
          </a:xfrm>
        </p:grpSpPr>
        <p:sp>
          <p:nvSpPr>
            <p:cNvPr id="152" name="Google Shape;152;p4"/>
            <p:cNvSpPr txBox="1"/>
            <p:nvPr/>
          </p:nvSpPr>
          <p:spPr>
            <a:xfrm>
              <a:off x="7026501" y="450912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EVALUATE TEST</a:t>
              </a:r>
              <a:endParaRPr sz="1400">
                <a:solidFill>
                  <a:srgbClr val="3F3F3F"/>
                </a:solidFill>
                <a:latin typeface="Arial"/>
                <a:ea typeface="Arial"/>
                <a:cs typeface="Arial"/>
                <a:sym typeface="Arial"/>
              </a:endParaRPr>
            </a:p>
          </p:txBody>
        </p:sp>
        <p:sp>
          <p:nvSpPr>
            <p:cNvPr id="153" name="Google Shape;153;p4"/>
            <p:cNvSpPr txBox="1"/>
            <p:nvPr/>
          </p:nvSpPr>
          <p:spPr>
            <a:xfrm>
              <a:off x="7026501" y="4756921"/>
              <a:ext cx="14997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Create a result and bug report.</a:t>
              </a:r>
              <a:endParaRPr sz="1200">
                <a:solidFill>
                  <a:srgbClr val="3F3F3F"/>
                </a:solidFill>
                <a:latin typeface="Arial"/>
                <a:ea typeface="Arial"/>
                <a:cs typeface="Arial"/>
                <a:sym typeface="Arial"/>
              </a:endParaRPr>
            </a:p>
          </p:txBody>
        </p:sp>
      </p:grpSp>
      <p:grpSp>
        <p:nvGrpSpPr>
          <p:cNvPr id="154" name="Google Shape;154;p4"/>
          <p:cNvGrpSpPr/>
          <p:nvPr/>
        </p:nvGrpSpPr>
        <p:grpSpPr>
          <a:xfrm>
            <a:off x="5002020" y="4797981"/>
            <a:ext cx="2107662" cy="894132"/>
            <a:chOff x="7026501" y="4509120"/>
            <a:chExt cx="1499710" cy="894132"/>
          </a:xfrm>
        </p:grpSpPr>
        <p:sp>
          <p:nvSpPr>
            <p:cNvPr id="155" name="Google Shape;155;p4"/>
            <p:cNvSpPr txBox="1"/>
            <p:nvPr/>
          </p:nvSpPr>
          <p:spPr>
            <a:xfrm>
              <a:off x="7026501" y="450912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IMPLEMENT TEST</a:t>
              </a:r>
              <a:endParaRPr sz="1400">
                <a:solidFill>
                  <a:srgbClr val="3F3F3F"/>
                </a:solidFill>
                <a:latin typeface="Arial"/>
                <a:ea typeface="Arial"/>
                <a:cs typeface="Arial"/>
                <a:sym typeface="Arial"/>
              </a:endParaRPr>
            </a:p>
          </p:txBody>
        </p:sp>
        <p:sp>
          <p:nvSpPr>
            <p:cNvPr id="156" name="Google Shape;156;p4"/>
            <p:cNvSpPr txBox="1"/>
            <p:nvPr/>
          </p:nvSpPr>
          <p:spPr>
            <a:xfrm>
              <a:off x="7026501" y="4756921"/>
              <a:ext cx="149971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Select and implement features that can be tested for automation</a:t>
              </a:r>
              <a:endParaRPr sz="1200">
                <a:solidFill>
                  <a:srgbClr val="3F3F3F"/>
                </a:solidFill>
                <a:latin typeface="Arial"/>
                <a:ea typeface="Arial"/>
                <a:cs typeface="Arial"/>
                <a:sym typeface="Arial"/>
              </a:endParaRPr>
            </a:p>
          </p:txBody>
        </p:sp>
      </p:grpSp>
      <p:grpSp>
        <p:nvGrpSpPr>
          <p:cNvPr id="157" name="Google Shape;157;p4"/>
          <p:cNvGrpSpPr/>
          <p:nvPr/>
        </p:nvGrpSpPr>
        <p:grpSpPr>
          <a:xfrm>
            <a:off x="504826" y="4800170"/>
            <a:ext cx="2107662" cy="524800"/>
            <a:chOff x="7026501" y="4509120"/>
            <a:chExt cx="1499710" cy="524800"/>
          </a:xfrm>
        </p:grpSpPr>
        <p:sp>
          <p:nvSpPr>
            <p:cNvPr id="158" name="Google Shape;158;p4"/>
            <p:cNvSpPr txBox="1"/>
            <p:nvPr/>
          </p:nvSpPr>
          <p:spPr>
            <a:xfrm>
              <a:off x="7026501" y="450912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PLAN TEST</a:t>
              </a:r>
              <a:endParaRPr sz="1400">
                <a:solidFill>
                  <a:srgbClr val="3F3F3F"/>
                </a:solidFill>
                <a:latin typeface="Arial"/>
                <a:ea typeface="Arial"/>
                <a:cs typeface="Arial"/>
                <a:sym typeface="Arial"/>
              </a:endParaRPr>
            </a:p>
          </p:txBody>
        </p:sp>
        <p:sp>
          <p:nvSpPr>
            <p:cNvPr id="159" name="Google Shape;159;p4"/>
            <p:cNvSpPr txBox="1"/>
            <p:nvPr/>
          </p:nvSpPr>
          <p:spPr>
            <a:xfrm>
              <a:off x="7026501" y="4756921"/>
              <a:ext cx="149971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Create a plan test document.</a:t>
              </a:r>
              <a:endParaRPr sz="1200">
                <a:solidFill>
                  <a:srgbClr val="3F3F3F"/>
                </a:solidFill>
                <a:latin typeface="Arial"/>
                <a:ea typeface="Arial"/>
                <a:cs typeface="Arial"/>
                <a:sym typeface="Arial"/>
              </a:endParaRPr>
            </a:p>
          </p:txBody>
        </p:sp>
      </p:grpSp>
      <p:grpSp>
        <p:nvGrpSpPr>
          <p:cNvPr id="160" name="Google Shape;160;p4"/>
          <p:cNvGrpSpPr/>
          <p:nvPr/>
        </p:nvGrpSpPr>
        <p:grpSpPr>
          <a:xfrm>
            <a:off x="2753424" y="1987480"/>
            <a:ext cx="2107662" cy="709466"/>
            <a:chOff x="7026501" y="4509120"/>
            <a:chExt cx="1499710" cy="709466"/>
          </a:xfrm>
        </p:grpSpPr>
        <p:sp>
          <p:nvSpPr>
            <p:cNvPr id="161" name="Google Shape;161;p4"/>
            <p:cNvSpPr txBox="1"/>
            <p:nvPr/>
          </p:nvSpPr>
          <p:spPr>
            <a:xfrm>
              <a:off x="7026501" y="450912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DESIGN TEST</a:t>
              </a:r>
              <a:endParaRPr sz="1400">
                <a:solidFill>
                  <a:srgbClr val="3F3F3F"/>
                </a:solidFill>
                <a:latin typeface="Arial"/>
                <a:ea typeface="Arial"/>
                <a:cs typeface="Arial"/>
                <a:sym typeface="Arial"/>
              </a:endParaRPr>
            </a:p>
          </p:txBody>
        </p:sp>
        <p:sp>
          <p:nvSpPr>
            <p:cNvPr id="162" name="Google Shape;162;p4"/>
            <p:cNvSpPr txBox="1"/>
            <p:nvPr/>
          </p:nvSpPr>
          <p:spPr>
            <a:xfrm>
              <a:off x="7026501" y="4756921"/>
              <a:ext cx="14997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Create test scenario and test case.</a:t>
              </a:r>
              <a:endParaRPr sz="1200">
                <a:solidFill>
                  <a:srgbClr val="3F3F3F"/>
                </a:solidFill>
                <a:latin typeface="Arial"/>
                <a:ea typeface="Arial"/>
                <a:cs typeface="Arial"/>
                <a:sym typeface="Arial"/>
              </a:endParaRPr>
            </a:p>
          </p:txBody>
        </p:sp>
      </p:grpSp>
      <p:grpSp>
        <p:nvGrpSpPr>
          <p:cNvPr id="163" name="Google Shape;163;p4"/>
          <p:cNvGrpSpPr/>
          <p:nvPr/>
        </p:nvGrpSpPr>
        <p:grpSpPr>
          <a:xfrm>
            <a:off x="7250618" y="1987480"/>
            <a:ext cx="2107662" cy="709466"/>
            <a:chOff x="7026501" y="4509120"/>
            <a:chExt cx="1499710" cy="709466"/>
          </a:xfrm>
        </p:grpSpPr>
        <p:sp>
          <p:nvSpPr>
            <p:cNvPr id="164" name="Google Shape;164;p4"/>
            <p:cNvSpPr txBox="1"/>
            <p:nvPr/>
          </p:nvSpPr>
          <p:spPr>
            <a:xfrm>
              <a:off x="7026501" y="450912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EXECUTE TEST</a:t>
              </a:r>
              <a:endParaRPr sz="1400">
                <a:solidFill>
                  <a:srgbClr val="3F3F3F"/>
                </a:solidFill>
                <a:latin typeface="Arial"/>
                <a:ea typeface="Arial"/>
                <a:cs typeface="Arial"/>
                <a:sym typeface="Arial"/>
              </a:endParaRPr>
            </a:p>
          </p:txBody>
        </p:sp>
        <p:sp>
          <p:nvSpPr>
            <p:cNvPr id="165" name="Google Shape;165;p4"/>
            <p:cNvSpPr txBox="1"/>
            <p:nvPr/>
          </p:nvSpPr>
          <p:spPr>
            <a:xfrm>
              <a:off x="7026501" y="4756921"/>
              <a:ext cx="14997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Run the automation test process.</a:t>
              </a:r>
              <a:endParaRPr sz="1200">
                <a:solidFill>
                  <a:srgbClr val="3F3F3F"/>
                </a:solidFill>
                <a:latin typeface="Arial"/>
                <a:ea typeface="Arial"/>
                <a:cs typeface="Arial"/>
                <a:sym typeface="Arial"/>
              </a:endParaRPr>
            </a:p>
          </p:txBody>
        </p:sp>
      </p:grpSp>
      <p:sp>
        <p:nvSpPr>
          <p:cNvPr id="166" name="Google Shape;166;p4"/>
          <p:cNvSpPr/>
          <p:nvPr/>
        </p:nvSpPr>
        <p:spPr>
          <a:xfrm>
            <a:off x="1339615" y="3625463"/>
            <a:ext cx="435067" cy="436575"/>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1"/>
              </a:solidFill>
              <a:latin typeface="Arial"/>
              <a:ea typeface="Arial"/>
              <a:cs typeface="Arial"/>
              <a:sym typeface="Arial"/>
            </a:endParaRPr>
          </a:p>
        </p:txBody>
      </p:sp>
      <p:sp>
        <p:nvSpPr>
          <p:cNvPr id="167" name="Google Shape;167;p4"/>
          <p:cNvSpPr/>
          <p:nvPr/>
        </p:nvSpPr>
        <p:spPr>
          <a:xfrm>
            <a:off x="3604536" y="3658967"/>
            <a:ext cx="409119" cy="369568"/>
          </a:xfrm>
          <a:custGeom>
            <a:rect b="b" l="l" r="r" t="t"/>
            <a:pathLst>
              <a:path extrusionOk="0" h="3162551" w="3214097">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 name="Google Shape;168;p4"/>
          <p:cNvSpPr/>
          <p:nvPr/>
        </p:nvSpPr>
        <p:spPr>
          <a:xfrm>
            <a:off x="5840031" y="3639028"/>
            <a:ext cx="421755" cy="425275"/>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 name="Google Shape;169;p4"/>
          <p:cNvSpPr/>
          <p:nvPr/>
        </p:nvSpPr>
        <p:spPr>
          <a:xfrm>
            <a:off x="10398131" y="3697628"/>
            <a:ext cx="299035" cy="299035"/>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4"/>
          <p:cNvSpPr/>
          <p:nvPr/>
        </p:nvSpPr>
        <p:spPr>
          <a:xfrm rot="-2794009">
            <a:off x="8126556" y="3641443"/>
            <a:ext cx="376862" cy="372930"/>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nvSpPr>
        <p:spPr>
          <a:xfrm rot="-5400000">
            <a:off x="-2130814" y="3198168"/>
            <a:ext cx="496823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Test Plan </a:t>
            </a:r>
            <a:r>
              <a:rPr b="1" lang="en-US" sz="2400">
                <a:solidFill>
                  <a:schemeClr val="dk1"/>
                </a:solidFill>
                <a:latin typeface="Arial"/>
                <a:ea typeface="Arial"/>
                <a:cs typeface="Arial"/>
                <a:sym typeface="Arial"/>
              </a:rPr>
              <a:t>Documentation</a:t>
            </a:r>
            <a:endParaRPr b="1" sz="2400">
              <a:solidFill>
                <a:schemeClr val="dk1"/>
              </a:solidFill>
              <a:latin typeface="Arial"/>
              <a:ea typeface="Arial"/>
              <a:cs typeface="Arial"/>
              <a:sym typeface="Arial"/>
            </a:endParaRPr>
          </a:p>
        </p:txBody>
      </p:sp>
      <p:sp>
        <p:nvSpPr>
          <p:cNvPr id="176" name="Google Shape;176;p5"/>
          <p:cNvSpPr txBox="1"/>
          <p:nvPr/>
        </p:nvSpPr>
        <p:spPr>
          <a:xfrm>
            <a:off x="6951274" y="4233338"/>
            <a:ext cx="4694396" cy="861774"/>
          </a:xfrm>
          <a:prstGeom prst="rect">
            <a:avLst/>
          </a:prstGeom>
          <a:noFill/>
          <a:ln>
            <a:noFill/>
          </a:ln>
        </p:spPr>
        <p:txBody>
          <a:bodyPr anchorCtr="0" anchor="t" bIns="0" lIns="48000" spcFirstLastPara="1" rIns="24000" wrap="square" tIns="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What is a</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accent1"/>
                </a:solidFill>
                <a:latin typeface="Arial"/>
                <a:ea typeface="Arial"/>
                <a:cs typeface="Arial"/>
                <a:sym typeface="Arial"/>
              </a:rPr>
              <a:t>Test Plan</a:t>
            </a:r>
            <a:r>
              <a:rPr lang="en-US" sz="2800">
                <a:solidFill>
                  <a:schemeClr val="dk1"/>
                </a:solidFill>
                <a:latin typeface="Arial"/>
                <a:ea typeface="Arial"/>
                <a:cs typeface="Arial"/>
                <a:sym typeface="Arial"/>
              </a:rPr>
              <a:t> Documentation?</a:t>
            </a:r>
            <a:endParaRPr sz="2800">
              <a:solidFill>
                <a:schemeClr val="dk1"/>
              </a:solidFill>
              <a:latin typeface="Arial"/>
              <a:ea typeface="Arial"/>
              <a:cs typeface="Arial"/>
              <a:sym typeface="Arial"/>
            </a:endParaRPr>
          </a:p>
        </p:txBody>
      </p:sp>
      <p:sp>
        <p:nvSpPr>
          <p:cNvPr id="177" name="Google Shape;177;p5"/>
          <p:cNvSpPr txBox="1"/>
          <p:nvPr/>
        </p:nvSpPr>
        <p:spPr>
          <a:xfrm>
            <a:off x="6951274" y="5219469"/>
            <a:ext cx="46943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Test plan explains how the software created can run according to a predetermined plan. The main focus of this application is to ensure the alignment of information between all these systems.</a:t>
            </a:r>
            <a:endParaRPr/>
          </a:p>
        </p:txBody>
      </p:sp>
      <p:sp>
        <p:nvSpPr>
          <p:cNvPr id="178" name="Google Shape;178;p5"/>
          <p:cNvSpPr/>
          <p:nvPr/>
        </p:nvSpPr>
        <p:spPr>
          <a:xfrm>
            <a:off x="6486672" y="1445702"/>
            <a:ext cx="425726" cy="393733"/>
          </a:xfrm>
          <a:custGeom>
            <a:rect b="b" l="l" r="r" t="t"/>
            <a:pathLst>
              <a:path extrusionOk="0" h="107156" w="115863">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5"/>
          <p:cNvSpPr txBox="1"/>
          <p:nvPr/>
        </p:nvSpPr>
        <p:spPr>
          <a:xfrm>
            <a:off x="6400155" y="2238936"/>
            <a:ext cx="1552293" cy="1354217"/>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1600">
                <a:solidFill>
                  <a:schemeClr val="accent1"/>
                </a:solidFill>
                <a:latin typeface="Arial"/>
                <a:ea typeface="Arial"/>
                <a:cs typeface="Arial"/>
                <a:sym typeface="Arial"/>
              </a:rPr>
              <a:t>Link Test Plan :</a:t>
            </a:r>
            <a:endParaRPr/>
          </a:p>
          <a:p>
            <a:pPr indent="0" lvl="0" marL="0" marR="0" rtl="0" algn="l">
              <a:spcBef>
                <a:spcPts val="0"/>
              </a:spcBef>
              <a:spcAft>
                <a:spcPts val="0"/>
              </a:spcAft>
              <a:buNone/>
            </a:pPr>
            <a:r>
              <a:rPr lang="en-US" sz="1600" u="sng">
                <a:solidFill>
                  <a:schemeClr val="accent1"/>
                </a:solidFill>
                <a:latin typeface="Arial"/>
                <a:ea typeface="Arial"/>
                <a:cs typeface="Arial"/>
                <a:sym typeface="Arial"/>
                <a:hlinkClick r:id="rId3">
                  <a:extLst>
                    <a:ext uri="{A12FA001-AC4F-418D-AE19-62706E023703}">
                      <ahyp:hlinkClr val="tx"/>
                    </a:ext>
                  </a:extLst>
                </a:hlinkClick>
              </a:rPr>
              <a:t>https://bit.ly/3l9KLoi</a:t>
            </a:r>
            <a:endParaRPr sz="1600">
              <a:solidFill>
                <a:schemeClr val="accent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p:txBody>
      </p:sp>
      <p:pic>
        <p:nvPicPr>
          <p:cNvPr id="180" name="Google Shape;180;p5"/>
          <p:cNvPicPr preferRelativeResize="0"/>
          <p:nvPr>
            <p:ph idx="3" type="pic"/>
          </p:nvPr>
        </p:nvPicPr>
        <p:blipFill rotWithShape="1">
          <a:blip r:embed="rId4">
            <a:alphaModFix/>
          </a:blip>
          <a:srcRect b="0" l="6384" r="6384" t="0"/>
          <a:stretch/>
        </p:blipFill>
        <p:spPr>
          <a:xfrm>
            <a:off x="875211" y="659332"/>
            <a:ext cx="4380956" cy="5840819"/>
          </a:xfrm>
          <a:prstGeom prst="rect">
            <a:avLst/>
          </a:prstGeom>
          <a:solidFill>
            <a:srgbClr val="F2F2F2"/>
          </a:solidFill>
          <a:ln cap="flat" cmpd="sng" w="9525">
            <a:solidFill>
              <a:schemeClr val="dk1"/>
            </a:solidFill>
            <a:prstDash val="solid"/>
            <a:round/>
            <a:headEnd len="sm" w="sm" type="none"/>
            <a:tailEnd len="sm" w="sm" type="none"/>
          </a:ln>
        </p:spPr>
      </p:pic>
      <p:pic>
        <p:nvPicPr>
          <p:cNvPr id="181" name="Google Shape;181;p5"/>
          <p:cNvPicPr preferRelativeResize="0"/>
          <p:nvPr>
            <p:ph idx="2" type="pic"/>
          </p:nvPr>
        </p:nvPicPr>
        <p:blipFill rotWithShape="1">
          <a:blip r:embed="rId5">
            <a:alphaModFix/>
          </a:blip>
          <a:srcRect b="0" l="6340" r="6340" t="0"/>
          <a:stretch/>
        </p:blipFill>
        <p:spPr>
          <a:xfrm>
            <a:off x="8299269" y="-1"/>
            <a:ext cx="3017520" cy="3648891"/>
          </a:xfrm>
          <a:prstGeom prst="rect">
            <a:avLst/>
          </a:prstGeom>
          <a:solidFill>
            <a:srgbClr val="F2F2F2"/>
          </a:solid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nvSpPr>
        <p:spPr>
          <a:xfrm>
            <a:off x="1155063" y="1496346"/>
            <a:ext cx="4010324" cy="95410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Test Scenario and Test Case Document</a:t>
            </a:r>
            <a:endParaRPr b="1" sz="2800">
              <a:solidFill>
                <a:schemeClr val="lt1"/>
              </a:solidFill>
              <a:latin typeface="Arial"/>
              <a:ea typeface="Arial"/>
              <a:cs typeface="Arial"/>
              <a:sym typeface="Arial"/>
            </a:endParaRPr>
          </a:p>
        </p:txBody>
      </p:sp>
      <p:sp>
        <p:nvSpPr>
          <p:cNvPr id="187" name="Google Shape;187;p6"/>
          <p:cNvSpPr/>
          <p:nvPr/>
        </p:nvSpPr>
        <p:spPr>
          <a:xfrm>
            <a:off x="1060674" y="4422152"/>
            <a:ext cx="588430" cy="544215"/>
          </a:xfrm>
          <a:custGeom>
            <a:rect b="b" l="l" r="r" t="t"/>
            <a:pathLst>
              <a:path extrusionOk="0" h="261194" w="282415">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8" name="Google Shape;188;p6"/>
          <p:cNvSpPr txBox="1"/>
          <p:nvPr/>
        </p:nvSpPr>
        <p:spPr>
          <a:xfrm>
            <a:off x="6096000" y="985206"/>
            <a:ext cx="52691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Test Scenario gives the idea of what we have to test. It’s like a high-level test case.</a:t>
            </a:r>
            <a:endParaRPr sz="1200">
              <a:solidFill>
                <a:schemeClr val="dk1"/>
              </a:solidFill>
              <a:latin typeface="Arial"/>
              <a:ea typeface="Arial"/>
              <a:cs typeface="Arial"/>
              <a:sym typeface="Arial"/>
            </a:endParaRPr>
          </a:p>
        </p:txBody>
      </p:sp>
      <p:sp>
        <p:nvSpPr>
          <p:cNvPr id="189" name="Google Shape;189;p6"/>
          <p:cNvSpPr txBox="1"/>
          <p:nvPr/>
        </p:nvSpPr>
        <p:spPr>
          <a:xfrm>
            <a:off x="6145695" y="578993"/>
            <a:ext cx="4900426" cy="307777"/>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What is a Test Scenario?</a:t>
            </a:r>
            <a:endParaRPr b="1" sz="2000">
              <a:solidFill>
                <a:schemeClr val="accent1"/>
              </a:solidFill>
              <a:latin typeface="Arial"/>
              <a:ea typeface="Arial"/>
              <a:cs typeface="Arial"/>
              <a:sym typeface="Arial"/>
            </a:endParaRPr>
          </a:p>
        </p:txBody>
      </p:sp>
      <p:pic>
        <p:nvPicPr>
          <p:cNvPr id="190" name="Google Shape;190;p6"/>
          <p:cNvPicPr preferRelativeResize="0"/>
          <p:nvPr>
            <p:ph idx="2" type="pic"/>
          </p:nvPr>
        </p:nvPicPr>
        <p:blipFill rotWithShape="1">
          <a:blip r:embed="rId3">
            <a:alphaModFix/>
          </a:blip>
          <a:srcRect b="2265" l="480" r="505" t="2266"/>
          <a:stretch/>
        </p:blipFill>
        <p:spPr>
          <a:xfrm>
            <a:off x="2532887" y="3287949"/>
            <a:ext cx="8787385" cy="2922351"/>
          </a:xfrm>
          <a:prstGeom prst="rect">
            <a:avLst/>
          </a:prstGeom>
          <a:solidFill>
            <a:srgbClr val="F2F2F2"/>
          </a:solidFill>
          <a:ln cap="flat" cmpd="sng" w="19050">
            <a:solidFill>
              <a:schemeClr val="dk2"/>
            </a:solidFill>
            <a:prstDash val="solid"/>
            <a:round/>
            <a:headEnd len="sm" w="sm" type="none"/>
            <a:tailEnd len="sm" w="sm" type="none"/>
          </a:ln>
        </p:spPr>
      </p:pic>
      <p:sp>
        <p:nvSpPr>
          <p:cNvPr id="191" name="Google Shape;191;p6"/>
          <p:cNvSpPr txBox="1"/>
          <p:nvPr/>
        </p:nvSpPr>
        <p:spPr>
          <a:xfrm>
            <a:off x="767451" y="5118839"/>
            <a:ext cx="1552293" cy="1846659"/>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1600">
                <a:solidFill>
                  <a:schemeClr val="accent1"/>
                </a:solidFill>
                <a:latin typeface="Arial"/>
                <a:ea typeface="Arial"/>
                <a:cs typeface="Arial"/>
                <a:sym typeface="Arial"/>
              </a:rPr>
              <a:t>Link Test Scenario / Test Case :</a:t>
            </a:r>
            <a:endParaRPr/>
          </a:p>
          <a:p>
            <a:pPr indent="0" lvl="0" marL="0" marR="0" rtl="0" algn="l">
              <a:spcBef>
                <a:spcPts val="0"/>
              </a:spcBef>
              <a:spcAft>
                <a:spcPts val="0"/>
              </a:spcAft>
              <a:buNone/>
            </a:pPr>
            <a:r>
              <a:rPr lang="en-US" sz="1600" u="sng">
                <a:solidFill>
                  <a:schemeClr val="dk1"/>
                </a:solidFill>
                <a:latin typeface="Arial"/>
                <a:ea typeface="Arial"/>
                <a:cs typeface="Arial"/>
                <a:sym typeface="Arial"/>
                <a:hlinkClick r:id="rId4">
                  <a:extLst>
                    <a:ext uri="{A12FA001-AC4F-418D-AE19-62706E023703}">
                      <ahyp:hlinkClr val="tx"/>
                    </a:ext>
                  </a:extLst>
                </a:hlinkClick>
              </a:rPr>
              <a:t>https://bit.ly/3yuTNnB</a:t>
            </a:r>
            <a:endParaRPr sz="1600" u="sng">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a:p>
            <a:pPr indent="0" lvl="0" marL="0" marR="0" rtl="0" algn="l">
              <a:spcBef>
                <a:spcPts val="0"/>
              </a:spcBef>
              <a:spcAft>
                <a:spcPts val="0"/>
              </a:spcAft>
              <a:buNone/>
            </a:pPr>
            <a:r>
              <a:t/>
            </a:r>
            <a:endParaRPr sz="2000">
              <a:solidFill>
                <a:schemeClr val="accent1"/>
              </a:solidFill>
              <a:latin typeface="Arial"/>
              <a:ea typeface="Arial"/>
              <a:cs typeface="Arial"/>
              <a:sym typeface="Arial"/>
            </a:endParaRPr>
          </a:p>
        </p:txBody>
      </p:sp>
      <p:sp>
        <p:nvSpPr>
          <p:cNvPr id="192" name="Google Shape;192;p6"/>
          <p:cNvSpPr txBox="1"/>
          <p:nvPr/>
        </p:nvSpPr>
        <p:spPr>
          <a:xfrm>
            <a:off x="6125565" y="1697551"/>
            <a:ext cx="4900426" cy="307777"/>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What is a Test Case?</a:t>
            </a:r>
            <a:endParaRPr b="1" sz="2000">
              <a:solidFill>
                <a:schemeClr val="accent1"/>
              </a:solidFill>
              <a:latin typeface="Arial"/>
              <a:ea typeface="Arial"/>
              <a:cs typeface="Arial"/>
              <a:sym typeface="Arial"/>
            </a:endParaRPr>
          </a:p>
        </p:txBody>
      </p:sp>
      <p:sp>
        <p:nvSpPr>
          <p:cNvPr id="193" name="Google Shape;193;p6"/>
          <p:cNvSpPr txBox="1"/>
          <p:nvPr/>
        </p:nvSpPr>
        <p:spPr>
          <a:xfrm>
            <a:off x="6075870" y="2172774"/>
            <a:ext cx="52691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Test case has a set of pre-conditions, steps, expected result and actual result. Test case are a set of positive and negative of test scenario.</a:t>
            </a:r>
            <a:endParaRPr sz="1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6474839" y="0"/>
            <a:ext cx="5717161"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199" name="Google Shape;199;p7"/>
          <p:cNvSpPr txBox="1"/>
          <p:nvPr/>
        </p:nvSpPr>
        <p:spPr>
          <a:xfrm>
            <a:off x="650672" y="1992042"/>
            <a:ext cx="54923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Automation Testing means using an automation tool to execute test </a:t>
            </a:r>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case suite. </a:t>
            </a:r>
            <a:endParaRPr b="1" sz="1200">
              <a:solidFill>
                <a:srgbClr val="3F3F3F"/>
              </a:solidFill>
              <a:latin typeface="Arial"/>
              <a:ea typeface="Arial"/>
              <a:cs typeface="Arial"/>
              <a:sym typeface="Arial"/>
            </a:endParaRPr>
          </a:p>
        </p:txBody>
      </p:sp>
      <p:grpSp>
        <p:nvGrpSpPr>
          <p:cNvPr id="200" name="Google Shape;200;p7"/>
          <p:cNvGrpSpPr/>
          <p:nvPr/>
        </p:nvGrpSpPr>
        <p:grpSpPr>
          <a:xfrm>
            <a:off x="8265315" y="2554291"/>
            <a:ext cx="3416809" cy="912756"/>
            <a:chOff x="4862377" y="4246032"/>
            <a:chExt cx="1656184" cy="912756"/>
          </a:xfrm>
        </p:grpSpPr>
        <p:sp>
          <p:nvSpPr>
            <p:cNvPr id="201" name="Google Shape;201;p7"/>
            <p:cNvSpPr txBox="1"/>
            <p:nvPr/>
          </p:nvSpPr>
          <p:spPr>
            <a:xfrm>
              <a:off x="4862377" y="4512457"/>
              <a:ext cx="1656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Do the test by paying attention to the function and user interface on the website.</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https://qa.alta.id/</a:t>
              </a:r>
              <a:endParaRPr sz="1200">
                <a:solidFill>
                  <a:schemeClr val="lt1"/>
                </a:solidFill>
                <a:latin typeface="Arial"/>
                <a:ea typeface="Arial"/>
                <a:cs typeface="Arial"/>
                <a:sym typeface="Arial"/>
              </a:endParaRPr>
            </a:p>
          </p:txBody>
        </p:sp>
        <p:sp>
          <p:nvSpPr>
            <p:cNvPr id="202" name="Google Shape;202;p7"/>
            <p:cNvSpPr txBox="1"/>
            <p:nvPr/>
          </p:nvSpPr>
          <p:spPr>
            <a:xfrm>
              <a:off x="4862377" y="4246032"/>
              <a:ext cx="1656184"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Web UI</a:t>
              </a:r>
              <a:endParaRPr sz="1200">
                <a:solidFill>
                  <a:schemeClr val="lt1"/>
                </a:solidFill>
                <a:latin typeface="Arial"/>
                <a:ea typeface="Arial"/>
                <a:cs typeface="Arial"/>
                <a:sym typeface="Arial"/>
              </a:endParaRPr>
            </a:p>
          </p:txBody>
        </p:sp>
      </p:grpSp>
      <p:sp>
        <p:nvSpPr>
          <p:cNvPr id="203" name="Google Shape;203;p7"/>
          <p:cNvSpPr txBox="1"/>
          <p:nvPr/>
        </p:nvSpPr>
        <p:spPr>
          <a:xfrm>
            <a:off x="7213438" y="1972848"/>
            <a:ext cx="42935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Testing Type and Scope  :</a:t>
            </a:r>
            <a:endParaRPr b="1" sz="1200">
              <a:solidFill>
                <a:schemeClr val="lt1"/>
              </a:solidFill>
              <a:latin typeface="Arial"/>
              <a:ea typeface="Arial"/>
              <a:cs typeface="Arial"/>
              <a:sym typeface="Arial"/>
            </a:endParaRPr>
          </a:p>
        </p:txBody>
      </p:sp>
      <p:grpSp>
        <p:nvGrpSpPr>
          <p:cNvPr id="204" name="Google Shape;204;p7"/>
          <p:cNvGrpSpPr/>
          <p:nvPr/>
        </p:nvGrpSpPr>
        <p:grpSpPr>
          <a:xfrm>
            <a:off x="8265315" y="3982191"/>
            <a:ext cx="3416809" cy="728090"/>
            <a:chOff x="4862377" y="4246032"/>
            <a:chExt cx="1656184" cy="728090"/>
          </a:xfrm>
        </p:grpSpPr>
        <p:sp>
          <p:nvSpPr>
            <p:cNvPr id="205" name="Google Shape;205;p7"/>
            <p:cNvSpPr txBox="1"/>
            <p:nvPr/>
          </p:nvSpPr>
          <p:spPr>
            <a:xfrm>
              <a:off x="4862377" y="4512457"/>
              <a:ext cx="16561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Ensure the appropriate response code and data.</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https://be-qa.alta.id/</a:t>
              </a:r>
              <a:endParaRPr sz="1200">
                <a:solidFill>
                  <a:schemeClr val="lt1"/>
                </a:solidFill>
                <a:latin typeface="Arial"/>
                <a:ea typeface="Arial"/>
                <a:cs typeface="Arial"/>
                <a:sym typeface="Arial"/>
              </a:endParaRPr>
            </a:p>
          </p:txBody>
        </p:sp>
        <p:sp>
          <p:nvSpPr>
            <p:cNvPr id="206" name="Google Shape;206;p7"/>
            <p:cNvSpPr txBox="1"/>
            <p:nvPr/>
          </p:nvSpPr>
          <p:spPr>
            <a:xfrm>
              <a:off x="4862377" y="4246032"/>
              <a:ext cx="1656184"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Rest API</a:t>
              </a:r>
              <a:endParaRPr sz="1200">
                <a:solidFill>
                  <a:schemeClr val="lt1"/>
                </a:solidFill>
                <a:latin typeface="Arial"/>
                <a:ea typeface="Arial"/>
                <a:cs typeface="Arial"/>
                <a:sym typeface="Arial"/>
              </a:endParaRPr>
            </a:p>
          </p:txBody>
        </p:sp>
      </p:grpSp>
      <p:grpSp>
        <p:nvGrpSpPr>
          <p:cNvPr id="207" name="Google Shape;207;p7"/>
          <p:cNvGrpSpPr/>
          <p:nvPr/>
        </p:nvGrpSpPr>
        <p:grpSpPr>
          <a:xfrm>
            <a:off x="8265315" y="5245499"/>
            <a:ext cx="3416809" cy="912756"/>
            <a:chOff x="4862377" y="4246032"/>
            <a:chExt cx="1656184" cy="912756"/>
          </a:xfrm>
        </p:grpSpPr>
        <p:sp>
          <p:nvSpPr>
            <p:cNvPr id="208" name="Google Shape;208;p7"/>
            <p:cNvSpPr txBox="1"/>
            <p:nvPr/>
          </p:nvSpPr>
          <p:spPr>
            <a:xfrm>
              <a:off x="4862377" y="4512457"/>
              <a:ext cx="1656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Do the test by paying attention to the function and user interface on the mobile application.</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alta-online-shop.apk</a:t>
              </a:r>
              <a:endParaRPr sz="1200">
                <a:solidFill>
                  <a:schemeClr val="lt1"/>
                </a:solidFill>
                <a:latin typeface="Arial"/>
                <a:ea typeface="Arial"/>
                <a:cs typeface="Arial"/>
                <a:sym typeface="Arial"/>
              </a:endParaRPr>
            </a:p>
          </p:txBody>
        </p:sp>
        <p:sp>
          <p:nvSpPr>
            <p:cNvPr id="209" name="Google Shape;209;p7"/>
            <p:cNvSpPr txBox="1"/>
            <p:nvPr/>
          </p:nvSpPr>
          <p:spPr>
            <a:xfrm>
              <a:off x="4862377" y="4246032"/>
              <a:ext cx="1656184"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Mobile Application</a:t>
              </a:r>
              <a:endParaRPr sz="1200">
                <a:solidFill>
                  <a:schemeClr val="lt1"/>
                </a:solidFill>
                <a:latin typeface="Arial"/>
                <a:ea typeface="Arial"/>
                <a:cs typeface="Arial"/>
                <a:sym typeface="Arial"/>
              </a:endParaRPr>
            </a:p>
          </p:txBody>
        </p:sp>
      </p:grpSp>
      <p:sp>
        <p:nvSpPr>
          <p:cNvPr id="210" name="Google Shape;210;p7"/>
          <p:cNvSpPr txBox="1"/>
          <p:nvPr/>
        </p:nvSpPr>
        <p:spPr>
          <a:xfrm>
            <a:off x="650672" y="374416"/>
            <a:ext cx="330039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FAB117"/>
                </a:solidFill>
                <a:latin typeface="Arial"/>
                <a:ea typeface="Arial"/>
                <a:cs typeface="Arial"/>
                <a:sym typeface="Arial"/>
              </a:rPr>
              <a:t>Automated </a:t>
            </a:r>
            <a:r>
              <a:rPr lang="en-US" sz="4800">
                <a:solidFill>
                  <a:srgbClr val="595959"/>
                </a:solidFill>
                <a:latin typeface="Arial"/>
                <a:ea typeface="Arial"/>
                <a:cs typeface="Arial"/>
                <a:sym typeface="Arial"/>
              </a:rPr>
              <a:t>Test</a:t>
            </a:r>
            <a:endParaRPr sz="4800">
              <a:solidFill>
                <a:srgbClr val="595959"/>
              </a:solidFill>
              <a:latin typeface="Arial"/>
              <a:ea typeface="Arial"/>
              <a:cs typeface="Arial"/>
              <a:sym typeface="Arial"/>
            </a:endParaRPr>
          </a:p>
        </p:txBody>
      </p:sp>
      <p:grpSp>
        <p:nvGrpSpPr>
          <p:cNvPr id="211" name="Google Shape;211;p7"/>
          <p:cNvGrpSpPr/>
          <p:nvPr/>
        </p:nvGrpSpPr>
        <p:grpSpPr>
          <a:xfrm>
            <a:off x="2410609" y="2606037"/>
            <a:ext cx="754393" cy="754393"/>
            <a:chOff x="1508936" y="2726612"/>
            <a:chExt cx="754393" cy="754393"/>
          </a:xfrm>
        </p:grpSpPr>
        <p:sp>
          <p:nvSpPr>
            <p:cNvPr id="212" name="Google Shape;212;p7"/>
            <p:cNvSpPr/>
            <p:nvPr/>
          </p:nvSpPr>
          <p:spPr>
            <a:xfrm>
              <a:off x="1508936" y="2726612"/>
              <a:ext cx="754393" cy="754393"/>
            </a:xfrm>
            <a:prstGeom prst="ellipse">
              <a:avLst/>
            </a:prstGeom>
            <a:solidFill>
              <a:schemeClr val="lt1"/>
            </a:solid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pic>
          <p:nvPicPr>
            <p:cNvPr id="213" name="Google Shape;213;p7"/>
            <p:cNvPicPr preferRelativeResize="0"/>
            <p:nvPr/>
          </p:nvPicPr>
          <p:blipFill rotWithShape="1">
            <a:blip r:embed="rId3">
              <a:alphaModFix/>
            </a:blip>
            <a:srcRect b="21286" l="14245" r="16076" t="22329"/>
            <a:stretch/>
          </p:blipFill>
          <p:spPr>
            <a:xfrm>
              <a:off x="1647815" y="2877592"/>
              <a:ext cx="473593" cy="488871"/>
            </a:xfrm>
            <a:prstGeom prst="rect">
              <a:avLst/>
            </a:prstGeom>
            <a:noFill/>
            <a:ln>
              <a:noFill/>
            </a:ln>
          </p:spPr>
        </p:pic>
      </p:grpSp>
      <p:grpSp>
        <p:nvGrpSpPr>
          <p:cNvPr id="214" name="Google Shape;214;p7"/>
          <p:cNvGrpSpPr/>
          <p:nvPr/>
        </p:nvGrpSpPr>
        <p:grpSpPr>
          <a:xfrm>
            <a:off x="3401702" y="2593647"/>
            <a:ext cx="754393" cy="754393"/>
            <a:chOff x="2913283" y="2726611"/>
            <a:chExt cx="754393" cy="754393"/>
          </a:xfrm>
        </p:grpSpPr>
        <p:sp>
          <p:nvSpPr>
            <p:cNvPr id="215" name="Google Shape;215;p7"/>
            <p:cNvSpPr/>
            <p:nvPr/>
          </p:nvSpPr>
          <p:spPr>
            <a:xfrm>
              <a:off x="2913283" y="2726611"/>
              <a:ext cx="754393" cy="754393"/>
            </a:xfrm>
            <a:prstGeom prst="ellipse">
              <a:avLst/>
            </a:prstGeom>
            <a:solidFill>
              <a:schemeClr val="lt1"/>
            </a:solidFill>
            <a:ln cap="flat" cmpd="sng" w="317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pic>
          <p:nvPicPr>
            <p:cNvPr id="216" name="Google Shape;216;p7"/>
            <p:cNvPicPr preferRelativeResize="0"/>
            <p:nvPr/>
          </p:nvPicPr>
          <p:blipFill rotWithShape="1">
            <a:blip r:embed="rId4">
              <a:alphaModFix/>
            </a:blip>
            <a:srcRect b="15256" l="10722" r="10722" t="16834"/>
            <a:stretch/>
          </p:blipFill>
          <p:spPr>
            <a:xfrm>
              <a:off x="3069168" y="2925430"/>
              <a:ext cx="455057" cy="393193"/>
            </a:xfrm>
            <a:prstGeom prst="rect">
              <a:avLst/>
            </a:prstGeom>
            <a:noFill/>
            <a:ln>
              <a:noFill/>
            </a:ln>
          </p:spPr>
        </p:pic>
      </p:grpSp>
      <p:pic>
        <p:nvPicPr>
          <p:cNvPr id="217" name="Google Shape;217;p7"/>
          <p:cNvPicPr preferRelativeResize="0"/>
          <p:nvPr>
            <p:ph idx="2" type="pic"/>
          </p:nvPr>
        </p:nvPicPr>
        <p:blipFill rotWithShape="1">
          <a:blip r:embed="rId5">
            <a:alphaModFix/>
          </a:blip>
          <a:srcRect b="0" l="6882" r="6881" t="0"/>
          <a:stretch/>
        </p:blipFill>
        <p:spPr>
          <a:xfrm>
            <a:off x="1527619" y="3799347"/>
            <a:ext cx="3540342" cy="2191714"/>
          </a:xfrm>
          <a:prstGeom prst="rect">
            <a:avLst/>
          </a:prstGeom>
          <a:solidFill>
            <a:srgbClr val="F2F2F2"/>
          </a:solidFill>
          <a:ln>
            <a:noFill/>
          </a:ln>
        </p:spPr>
      </p:pic>
      <p:sp>
        <p:nvSpPr>
          <p:cNvPr id="218" name="Google Shape;218;p7"/>
          <p:cNvSpPr/>
          <p:nvPr/>
        </p:nvSpPr>
        <p:spPr>
          <a:xfrm>
            <a:off x="7504988" y="5393026"/>
            <a:ext cx="271294" cy="469495"/>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9" name="Google Shape;219;p7"/>
          <p:cNvSpPr/>
          <p:nvPr/>
        </p:nvSpPr>
        <p:spPr>
          <a:xfrm>
            <a:off x="7374320" y="2740911"/>
            <a:ext cx="491054" cy="390153"/>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0" name="Google Shape;220;p7"/>
          <p:cNvSpPr/>
          <p:nvPr/>
        </p:nvSpPr>
        <p:spPr>
          <a:xfrm rot="-5400000">
            <a:off x="7394636" y="4055543"/>
            <a:ext cx="477405" cy="464074"/>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idx="1" type="body"/>
          </p:nvPr>
        </p:nvSpPr>
        <p:spPr>
          <a:xfrm>
            <a:off x="335388" y="316923"/>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None/>
            </a:pPr>
            <a:r>
              <a:rPr lang="en-US" sz="4400"/>
              <a:t>Web UI </a:t>
            </a:r>
            <a:endParaRPr sz="4400"/>
          </a:p>
        </p:txBody>
      </p:sp>
      <p:grpSp>
        <p:nvGrpSpPr>
          <p:cNvPr id="226" name="Google Shape;226;p8"/>
          <p:cNvGrpSpPr/>
          <p:nvPr/>
        </p:nvGrpSpPr>
        <p:grpSpPr>
          <a:xfrm>
            <a:off x="2241374" y="5914377"/>
            <a:ext cx="1516109" cy="731520"/>
            <a:chOff x="2591472" y="4529905"/>
            <a:chExt cx="2711057" cy="1391026"/>
          </a:xfrm>
        </p:grpSpPr>
        <p:grpSp>
          <p:nvGrpSpPr>
            <p:cNvPr id="227" name="Google Shape;227;p8"/>
            <p:cNvGrpSpPr/>
            <p:nvPr/>
          </p:nvGrpSpPr>
          <p:grpSpPr>
            <a:xfrm>
              <a:off x="2591472" y="4529905"/>
              <a:ext cx="2513902" cy="1391026"/>
              <a:chOff x="1618104" y="4774278"/>
              <a:chExt cx="2513902" cy="1391026"/>
            </a:xfrm>
          </p:grpSpPr>
          <p:sp>
            <p:nvSpPr>
              <p:cNvPr id="228" name="Google Shape;228;p8"/>
              <p:cNvSpPr/>
              <p:nvPr/>
            </p:nvSpPr>
            <p:spPr>
              <a:xfrm>
                <a:off x="1919176" y="4818888"/>
                <a:ext cx="1881566" cy="1170601"/>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29" name="Google Shape;229;p8"/>
              <p:cNvGrpSpPr/>
              <p:nvPr/>
            </p:nvGrpSpPr>
            <p:grpSpPr>
              <a:xfrm>
                <a:off x="1618104" y="4774278"/>
                <a:ext cx="2513902" cy="1391026"/>
                <a:chOff x="395536" y="2564904"/>
                <a:chExt cx="4749925" cy="2628292"/>
              </a:xfrm>
            </p:grpSpPr>
            <p:grpSp>
              <p:nvGrpSpPr>
                <p:cNvPr id="230" name="Google Shape;230;p8"/>
                <p:cNvGrpSpPr/>
                <p:nvPr/>
              </p:nvGrpSpPr>
              <p:grpSpPr>
                <a:xfrm>
                  <a:off x="395536" y="2564904"/>
                  <a:ext cx="4749925" cy="2628292"/>
                  <a:chOff x="395536" y="2204864"/>
                  <a:chExt cx="5400600" cy="2988332"/>
                </a:xfrm>
              </p:grpSpPr>
              <p:sp>
                <p:nvSpPr>
                  <p:cNvPr id="231" name="Google Shape;231;p8"/>
                  <p:cNvSpPr/>
                  <p:nvPr/>
                </p:nvSpPr>
                <p:spPr>
                  <a:xfrm>
                    <a:off x="971600" y="2204864"/>
                    <a:ext cx="4248472" cy="2736304"/>
                  </a:xfrm>
                  <a:custGeom>
                    <a:rect b="b" l="l" r="r" t="t"/>
                    <a:pathLst>
                      <a:path extrusionOk="0" h="2736304" w="4248472">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2" name="Google Shape;232;p8"/>
                  <p:cNvSpPr/>
                  <p:nvPr/>
                </p:nvSpPr>
                <p:spPr>
                  <a:xfrm rot="10800000">
                    <a:off x="395536" y="5085184"/>
                    <a:ext cx="5400600" cy="108012"/>
                  </a:xfrm>
                  <a:prstGeom prst="trapezoid">
                    <a:avLst>
                      <a:gd fmla="val 129851"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33" name="Google Shape;233;p8"/>
                <p:cNvSpPr/>
                <p:nvPr/>
              </p:nvSpPr>
              <p:spPr>
                <a:xfrm>
                  <a:off x="2518470" y="5009698"/>
                  <a:ext cx="504056"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234" name="Google Shape;234;p8"/>
            <p:cNvSpPr/>
            <p:nvPr/>
          </p:nvSpPr>
          <p:spPr>
            <a:xfrm>
              <a:off x="5237675" y="5241965"/>
              <a:ext cx="64854" cy="6485"/>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aphicFrame>
        <p:nvGraphicFramePr>
          <p:cNvPr id="235" name="Google Shape;235;p8"/>
          <p:cNvGraphicFramePr/>
          <p:nvPr/>
        </p:nvGraphicFramePr>
        <p:xfrm>
          <a:off x="590498" y="1242372"/>
          <a:ext cx="3000000" cy="3000000"/>
        </p:xfrm>
        <a:graphic>
          <a:graphicData uri="http://schemas.openxmlformats.org/drawingml/2006/table">
            <a:tbl>
              <a:tblPr>
                <a:noFill/>
                <a:tableStyleId>{401FB799-3B93-4BE3-83BF-C099826D4001}</a:tableStyleId>
              </a:tblPr>
              <a:tblGrid>
                <a:gridCol w="926425"/>
                <a:gridCol w="1203275"/>
                <a:gridCol w="2466825"/>
                <a:gridCol w="367650"/>
              </a:tblGrid>
              <a:tr h="233500">
                <a:tc>
                  <a:txBody>
                    <a:bodyPr/>
                    <a:lstStyle/>
                    <a:p>
                      <a:pPr indent="0" lvl="0" marL="0" marR="0" rtl="0" algn="ctr">
                        <a:spcBef>
                          <a:spcPts val="0"/>
                        </a:spcBef>
                        <a:spcAft>
                          <a:spcPts val="0"/>
                        </a:spcAft>
                        <a:buNone/>
                      </a:pPr>
                      <a:r>
                        <a:rPr lang="en-US" sz="1000" u="none" cap="none" strike="noStrike">
                          <a:solidFill>
                            <a:srgbClr val="FFFFFF"/>
                          </a:solidFill>
                        </a:rPr>
                        <a:t>Module </a:t>
                      </a:r>
                      <a:endParaRPr/>
                    </a:p>
                  </a:txBody>
                  <a:tcPr marT="4625" marB="4625" marR="6925" marL="692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Features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Descriptions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User</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r>
              <a:tr h="233500">
                <a:tc rowSpan="3">
                  <a:txBody>
                    <a:bodyPr/>
                    <a:lstStyle/>
                    <a:p>
                      <a:pPr indent="0" lvl="0" marL="0" marR="0" rtl="0" algn="l">
                        <a:spcBef>
                          <a:spcPts val="0"/>
                        </a:spcBef>
                        <a:spcAft>
                          <a:spcPts val="0"/>
                        </a:spcAft>
                        <a:buNone/>
                      </a:pPr>
                      <a:r>
                        <a:rPr lang="en-US" sz="1000" u="none" cap="none" strike="noStrike"/>
                        <a:t>Authenticaion</a:t>
                      </a:r>
                      <a:endParaRPr sz="1000" u="none" cap="none" strike="noStrike"/>
                    </a:p>
                  </a:txBody>
                  <a:tcPr marT="4625" marB="4625" marR="6925" marL="69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Register</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Register a new account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6500">
                <a:tc vMerge="1"/>
                <a:tc>
                  <a:txBody>
                    <a:bodyPr/>
                    <a:lstStyle/>
                    <a:p>
                      <a:pPr indent="0" lvl="0" marL="0" marR="0" rtl="0" algn="l">
                        <a:spcBef>
                          <a:spcPts val="0"/>
                        </a:spcBef>
                        <a:spcAft>
                          <a:spcPts val="0"/>
                        </a:spcAft>
                        <a:buNone/>
                      </a:pPr>
                      <a:r>
                        <a:rPr lang="en-US" sz="1000" u="none" cap="none" strike="noStrike"/>
                        <a:t>Login </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Login into system with a registered account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850">
                <a:tc vMerge="1"/>
                <a:tc>
                  <a:txBody>
                    <a:bodyPr/>
                    <a:lstStyle/>
                    <a:p>
                      <a:pPr indent="0" lvl="0" marL="0" marR="0" rtl="0" algn="l">
                        <a:spcBef>
                          <a:spcPts val="0"/>
                        </a:spcBef>
                        <a:spcAft>
                          <a:spcPts val="0"/>
                        </a:spcAft>
                        <a:buNone/>
                      </a:pPr>
                      <a:r>
                        <a:rPr lang="en-US" sz="1000" u="none" cap="none" strike="noStrike"/>
                        <a:t>Logout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Logout the system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rowSpan="3">
                  <a:txBody>
                    <a:bodyPr/>
                    <a:lstStyle/>
                    <a:p>
                      <a:pPr indent="0" lvl="0" marL="0" marR="0" rtl="0" algn="l">
                        <a:spcBef>
                          <a:spcPts val="0"/>
                        </a:spcBef>
                        <a:spcAft>
                          <a:spcPts val="0"/>
                        </a:spcAft>
                        <a:buNone/>
                      </a:pPr>
                      <a:r>
                        <a:rPr lang="en-US" sz="1000" u="none" cap="none" strike="noStrike"/>
                        <a:t>Home Page</a:t>
                      </a:r>
                      <a:endParaRPr/>
                    </a:p>
                  </a:txBody>
                  <a:tcPr marT="4625" marB="4625" marR="6925" marL="69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Searching / Filter</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Filter the desired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850">
                <a:tc vMerge="1"/>
                <a:tc>
                  <a:txBody>
                    <a:bodyPr/>
                    <a:lstStyle/>
                    <a:p>
                      <a:pPr indent="0" lvl="0" marL="0" marR="0" rtl="0" algn="l">
                        <a:spcBef>
                          <a:spcPts val="0"/>
                        </a:spcBef>
                        <a:spcAft>
                          <a:spcPts val="0"/>
                        </a:spcAft>
                        <a:buNone/>
                      </a:pPr>
                      <a:r>
                        <a:rPr lang="en-US" sz="1000" u="none" cap="none" strike="noStrike"/>
                        <a:t>View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View item details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vMerge="1"/>
                <a:tc>
                  <a:txBody>
                    <a:bodyPr/>
                    <a:lstStyle/>
                    <a:p>
                      <a:pPr indent="0" lvl="0" marL="0" marR="0" rtl="0" algn="l">
                        <a:spcBef>
                          <a:spcPts val="0"/>
                        </a:spcBef>
                        <a:spcAft>
                          <a:spcPts val="0"/>
                        </a:spcAft>
                        <a:buNone/>
                      </a:pPr>
                      <a:r>
                        <a:rPr lang="en-US" sz="1000" u="none" cap="none" strike="noStrike"/>
                        <a:t>Buy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items to shopping list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rowSpan="4">
                  <a:txBody>
                    <a:bodyPr/>
                    <a:lstStyle/>
                    <a:p>
                      <a:pPr indent="0" lvl="0" marL="0" marR="0" rtl="0" algn="l">
                        <a:spcBef>
                          <a:spcPts val="0"/>
                        </a:spcBef>
                        <a:spcAft>
                          <a:spcPts val="0"/>
                        </a:spcAft>
                        <a:buNone/>
                      </a:pPr>
                      <a:r>
                        <a:rPr lang="en-US" sz="1000" u="none" cap="none" strike="noStrike"/>
                        <a:t>Cart</a:t>
                      </a:r>
                      <a:endParaRPr/>
                    </a:p>
                  </a:txBody>
                  <a:tcPr marT="4625" marB="4625" marR="6925" marL="69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number of items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vMerge="1"/>
                <a:tc>
                  <a:txBody>
                    <a:bodyPr/>
                    <a:lstStyle/>
                    <a:p>
                      <a:pPr indent="0" lvl="0" marL="0" marR="0" rtl="0" algn="l">
                        <a:spcBef>
                          <a:spcPts val="0"/>
                        </a:spcBef>
                        <a:spcAft>
                          <a:spcPts val="0"/>
                        </a:spcAft>
                        <a:buNone/>
                      </a:pPr>
                      <a:r>
                        <a:rPr lang="en-US" sz="1000" u="none" cap="none" strike="noStrike"/>
                        <a:t>Reduce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Reduce the number of items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vMerge="1"/>
                <a:tc>
                  <a:txBody>
                    <a:bodyPr/>
                    <a:lstStyle/>
                    <a:p>
                      <a:pPr indent="0" lvl="0" marL="0" marR="0" rtl="0" algn="l">
                        <a:spcBef>
                          <a:spcPts val="0"/>
                        </a:spcBef>
                        <a:spcAft>
                          <a:spcPts val="0"/>
                        </a:spcAft>
                        <a:buNone/>
                      </a:pPr>
                      <a:r>
                        <a:rPr lang="en-US" sz="1000" u="none" cap="none" strike="noStrike"/>
                        <a:t>Remove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Remove items on shopping list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500">
                <a:tc vMerge="1"/>
                <a:tc>
                  <a:txBody>
                    <a:bodyPr/>
                    <a:lstStyle/>
                    <a:p>
                      <a:pPr indent="0" lvl="0" marL="0" marR="0" rtl="0" algn="l">
                        <a:spcBef>
                          <a:spcPts val="0"/>
                        </a:spcBef>
                        <a:spcAft>
                          <a:spcPts val="0"/>
                        </a:spcAft>
                        <a:buNone/>
                      </a:pPr>
                      <a:r>
                        <a:rPr lang="en-US" sz="1000" u="none" cap="none" strike="noStrike"/>
                        <a:t>Payment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Make payment for the selected item</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7175">
                <a:tc rowSpan="7">
                  <a:txBody>
                    <a:bodyPr/>
                    <a:lstStyle/>
                    <a:p>
                      <a:pPr indent="0" lvl="0" marL="0" marR="0" rtl="0" algn="l">
                        <a:spcBef>
                          <a:spcPts val="0"/>
                        </a:spcBef>
                        <a:spcAft>
                          <a:spcPts val="0"/>
                        </a:spcAft>
                        <a:buNone/>
                      </a:pPr>
                      <a:r>
                        <a:rPr lang="en-US" sz="1000" u="none" cap="none" strike="noStrike"/>
                        <a:t>Transactions</a:t>
                      </a:r>
                      <a:endParaRPr/>
                    </a:p>
                  </a:txBody>
                  <a:tcPr marT="4625" marB="4625" marR="6925" marL="69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View transaction</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View transaction item details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0550">
                <a:tc vMerge="1"/>
                <a:tc>
                  <a:txBody>
                    <a:bodyPr/>
                    <a:lstStyle/>
                    <a:p>
                      <a:pPr indent="0" lvl="0" marL="0" marR="0" rtl="0" algn="l">
                        <a:spcBef>
                          <a:spcPts val="0"/>
                        </a:spcBef>
                        <a:spcAft>
                          <a:spcPts val="0"/>
                        </a:spcAft>
                        <a:buNone/>
                      </a:pPr>
                      <a:r>
                        <a:rPr lang="en-US" sz="1000" u="none" cap="none" strike="noStrike"/>
                        <a:t>Filtering list by product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Filter items by product category</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600">
                <a:tc vMerge="1"/>
                <a:tc>
                  <a:txBody>
                    <a:bodyPr/>
                    <a:lstStyle/>
                    <a:p>
                      <a:pPr indent="0" lvl="0" marL="0" marR="0" rtl="0" algn="l">
                        <a:spcBef>
                          <a:spcPts val="0"/>
                        </a:spcBef>
                        <a:spcAft>
                          <a:spcPts val="0"/>
                        </a:spcAft>
                        <a:buNone/>
                      </a:pPr>
                      <a:r>
                        <a:rPr lang="en-US" sz="1000" u="none" cap="none" strike="noStrike"/>
                        <a:t>Filtering list by price</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Filter items by price category</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0550">
                <a:tc vMerge="1"/>
                <a:tc>
                  <a:txBody>
                    <a:bodyPr/>
                    <a:lstStyle/>
                    <a:p>
                      <a:pPr indent="0" lvl="0" marL="0" marR="0" rtl="0" algn="l">
                        <a:spcBef>
                          <a:spcPts val="0"/>
                        </a:spcBef>
                        <a:spcAft>
                          <a:spcPts val="0"/>
                        </a:spcAft>
                        <a:buNone/>
                      </a:pPr>
                      <a:r>
                        <a:rPr lang="en-US" sz="1000" u="none" cap="none" strike="noStrike"/>
                        <a:t>Filtering list by quantity</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Filter items by item quantity category</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0550">
                <a:tc vMerge="1"/>
                <a:tc>
                  <a:txBody>
                    <a:bodyPr/>
                    <a:lstStyle/>
                    <a:p>
                      <a:pPr indent="0" lvl="0" marL="0" marR="0" rtl="0" algn="l">
                        <a:spcBef>
                          <a:spcPts val="0"/>
                        </a:spcBef>
                        <a:spcAft>
                          <a:spcPts val="0"/>
                        </a:spcAft>
                        <a:buNone/>
                      </a:pPr>
                      <a:r>
                        <a:rPr lang="en-US" sz="1000" u="none" cap="none" strike="noStrike"/>
                        <a:t>Filtering list by sub total</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Filter items by sub total of item category</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6975">
                <a:tc vMerge="1"/>
                <a:tc>
                  <a:txBody>
                    <a:bodyPr/>
                    <a:lstStyle/>
                    <a:p>
                      <a:pPr indent="0" lvl="0" marL="0" marR="0" rtl="0" algn="l">
                        <a:spcBef>
                          <a:spcPts val="0"/>
                        </a:spcBef>
                        <a:spcAft>
                          <a:spcPts val="0"/>
                        </a:spcAft>
                        <a:buNone/>
                      </a:pPr>
                      <a:r>
                        <a:rPr lang="en-US" sz="1000" u="none" cap="none" strike="noStrike"/>
                        <a:t>Select rows option page</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Choose an available rows option page</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25">
                <a:tc vMerge="1"/>
                <a:tc>
                  <a:txBody>
                    <a:bodyPr/>
                    <a:lstStyle/>
                    <a:p>
                      <a:pPr indent="0" lvl="0" marL="0" marR="0" rtl="0" algn="l">
                        <a:spcBef>
                          <a:spcPts val="0"/>
                        </a:spcBef>
                        <a:spcAft>
                          <a:spcPts val="0"/>
                        </a:spcAft>
                        <a:buNone/>
                      </a:pPr>
                      <a:r>
                        <a:rPr lang="en-US" sz="1000" u="none" cap="none" strike="noStrike"/>
                        <a:t>Paginations</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View the next page of item detils</a:t>
                      </a:r>
                      <a:endParaRPr sz="1000" u="none" cap="none" strike="noStrike"/>
                    </a:p>
                  </a:txBody>
                  <a:tcPr marT="4625" marB="4625" marR="6925" marL="69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4625" marB="4625" marR="6925" marL="69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descr="https://lh6.googleusercontent.com/KXQ-qr_8PsaxdOX3ffMdek8KhTVDV7zFcB1lpchSnM2AtzL3OeFSli6CbmqpKeK6ce9NeBxY8AquTn5LoGB_o3iY-LyZKzUzvJ7yjoSqMhUA0H11inEtUw7xtHhfVbHpaaYEJBubqiTAiWfHaA" id="236" name="Google Shape;236;p8"/>
          <p:cNvPicPr preferRelativeResize="0"/>
          <p:nvPr/>
        </p:nvPicPr>
        <p:blipFill rotWithShape="1">
          <a:blip r:embed="rId3">
            <a:alphaModFix/>
          </a:blip>
          <a:srcRect b="0" l="0" r="0" t="0"/>
          <a:stretch/>
        </p:blipFill>
        <p:spPr>
          <a:xfrm>
            <a:off x="5800393" y="1224084"/>
            <a:ext cx="5602175" cy="2971667"/>
          </a:xfrm>
          <a:prstGeom prst="rect">
            <a:avLst/>
          </a:prstGeom>
          <a:noFill/>
          <a:ln cap="flat" cmpd="sng" w="9525">
            <a:solidFill>
              <a:schemeClr val="dk1"/>
            </a:solidFill>
            <a:prstDash val="solid"/>
            <a:round/>
            <a:headEnd len="sm" w="sm" type="none"/>
            <a:tailEnd len="sm" w="sm" type="none"/>
          </a:ln>
        </p:spPr>
      </p:pic>
      <p:pic>
        <p:nvPicPr>
          <p:cNvPr id="237" name="Google Shape;237;p8"/>
          <p:cNvPicPr preferRelativeResize="0"/>
          <p:nvPr/>
        </p:nvPicPr>
        <p:blipFill rotWithShape="1">
          <a:blip r:embed="rId4">
            <a:alphaModFix/>
          </a:blip>
          <a:srcRect b="0" l="0" r="29340" t="0"/>
          <a:stretch/>
        </p:blipFill>
        <p:spPr>
          <a:xfrm>
            <a:off x="5800393" y="4352538"/>
            <a:ext cx="5615467" cy="2231665"/>
          </a:xfrm>
          <a:prstGeom prst="rect">
            <a:avLst/>
          </a:prstGeom>
          <a:noFill/>
          <a:ln cap="flat" cmpd="sng" w="9525">
            <a:solidFill>
              <a:schemeClr val="dk1"/>
            </a:solidFill>
            <a:prstDash val="solid"/>
            <a:round/>
            <a:headEnd len="sm" w="sm" type="none"/>
            <a:tailEnd len="sm" w="sm" type="none"/>
          </a:ln>
        </p:spPr>
      </p:pic>
      <p:sp>
        <p:nvSpPr>
          <p:cNvPr id="238" name="Google Shape;238;p8"/>
          <p:cNvSpPr/>
          <p:nvPr/>
        </p:nvSpPr>
        <p:spPr>
          <a:xfrm>
            <a:off x="3573642" y="6104173"/>
            <a:ext cx="18774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https://qa.alta.id/</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idx="1" type="body"/>
          </p:nvPr>
        </p:nvSpPr>
        <p:spPr>
          <a:xfrm>
            <a:off x="335388" y="316923"/>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None/>
            </a:pPr>
            <a:r>
              <a:rPr lang="en-US" sz="4400"/>
              <a:t>Rest API</a:t>
            </a:r>
            <a:endParaRPr sz="4400"/>
          </a:p>
        </p:txBody>
      </p:sp>
      <p:graphicFrame>
        <p:nvGraphicFramePr>
          <p:cNvPr id="244" name="Google Shape;244;p9"/>
          <p:cNvGraphicFramePr/>
          <p:nvPr/>
        </p:nvGraphicFramePr>
        <p:xfrm>
          <a:off x="802975" y="1195801"/>
          <a:ext cx="3000000" cy="3000000"/>
        </p:xfrm>
        <a:graphic>
          <a:graphicData uri="http://schemas.openxmlformats.org/drawingml/2006/table">
            <a:tbl>
              <a:tblPr>
                <a:noFill/>
                <a:tableStyleId>{401FB799-3B93-4BE3-83BF-C099826D4001}</a:tableStyleId>
              </a:tblPr>
              <a:tblGrid>
                <a:gridCol w="875175"/>
                <a:gridCol w="1298875"/>
                <a:gridCol w="1993450"/>
                <a:gridCol w="548725"/>
              </a:tblGrid>
              <a:tr h="237775">
                <a:tc>
                  <a:txBody>
                    <a:bodyPr/>
                    <a:lstStyle/>
                    <a:p>
                      <a:pPr indent="0" lvl="0" marL="0" marR="0" rtl="0" algn="ctr">
                        <a:spcBef>
                          <a:spcPts val="0"/>
                        </a:spcBef>
                        <a:spcAft>
                          <a:spcPts val="0"/>
                        </a:spcAft>
                        <a:buNone/>
                      </a:pPr>
                      <a:r>
                        <a:rPr lang="en-US" sz="1000" u="none" cap="none" strike="noStrike">
                          <a:solidFill>
                            <a:srgbClr val="FFFFFF"/>
                          </a:solidFill>
                        </a:rPr>
                        <a:t>Module </a:t>
                      </a:r>
                      <a:endParaRPr/>
                    </a:p>
                  </a:txBody>
                  <a:tcPr marT="5250" marB="5250" marR="7900" marL="79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Features</a:t>
                      </a:r>
                      <a:endParaRPr/>
                    </a:p>
                  </a:txBody>
                  <a:tcPr marT="5250" marB="5250" marR="7900" marL="7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Descriptions</a:t>
                      </a:r>
                      <a:endParaRPr/>
                    </a:p>
                  </a:txBody>
                  <a:tcPr marT="5250" marB="5250" marR="7900" marL="7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c>
                  <a:txBody>
                    <a:bodyPr/>
                    <a:lstStyle/>
                    <a:p>
                      <a:pPr indent="0" lvl="0" marL="0" marR="0" rtl="0" algn="ctr">
                        <a:spcBef>
                          <a:spcPts val="0"/>
                        </a:spcBef>
                        <a:spcAft>
                          <a:spcPts val="0"/>
                        </a:spcAft>
                        <a:buNone/>
                      </a:pPr>
                      <a:r>
                        <a:rPr lang="en-US" sz="1000" u="none" cap="none" strike="noStrike">
                          <a:solidFill>
                            <a:srgbClr val="FFFFFF"/>
                          </a:solidFill>
                        </a:rPr>
                        <a:t>User</a:t>
                      </a:r>
                      <a:endParaRPr/>
                    </a:p>
                  </a:txBody>
                  <a:tcPr marT="5250" marB="5250" marR="7900" marL="79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2F75B5"/>
                    </a:solidFill>
                  </a:tcPr>
                </a:tc>
              </a:tr>
              <a:tr h="237775">
                <a:tc rowSpan="2">
                  <a:txBody>
                    <a:bodyPr/>
                    <a:lstStyle/>
                    <a:p>
                      <a:pPr indent="0" lvl="0" marL="0" marR="0" rtl="0" algn="l">
                        <a:spcBef>
                          <a:spcPts val="0"/>
                        </a:spcBef>
                        <a:spcAft>
                          <a:spcPts val="0"/>
                        </a:spcAft>
                        <a:buNone/>
                      </a:pPr>
                      <a:r>
                        <a:rPr lang="en-US" sz="1000" u="none" cap="none" strike="noStrike"/>
                        <a:t>Categories</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Get All Categories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 data from all categories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7775">
                <a:tc vMerge="1"/>
                <a:tc>
                  <a:txBody>
                    <a:bodyPr/>
                    <a:lstStyle/>
                    <a:p>
                      <a:pPr indent="0" lvl="0" marL="0" marR="0" rtl="0" algn="l">
                        <a:spcBef>
                          <a:spcPts val="0"/>
                        </a:spcBef>
                        <a:spcAft>
                          <a:spcPts val="0"/>
                        </a:spcAft>
                        <a:buNone/>
                      </a:pPr>
                      <a:r>
                        <a:rPr lang="en-US" sz="1000" u="none" cap="none" strike="noStrike"/>
                        <a:t>Create Categories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new category data</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7775">
                <a:tc rowSpan="3">
                  <a:txBody>
                    <a:bodyPr/>
                    <a:lstStyle/>
                    <a:p>
                      <a:pPr indent="0" lvl="0" marL="0" marR="0" rtl="0" algn="l">
                        <a:spcBef>
                          <a:spcPts val="0"/>
                        </a:spcBef>
                        <a:spcAft>
                          <a:spcPts val="0"/>
                        </a:spcAft>
                        <a:buNone/>
                      </a:pPr>
                      <a:r>
                        <a:rPr lang="en-US" sz="1000" u="none" cap="none" strike="noStrike"/>
                        <a:t>Product</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Get All Products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 data of all products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1400">
                <a:tc vMerge="1"/>
                <a:tc>
                  <a:txBody>
                    <a:bodyPr/>
                    <a:lstStyle/>
                    <a:p>
                      <a:pPr indent="0" lvl="0" marL="0" marR="0" rtl="0" algn="l">
                        <a:spcBef>
                          <a:spcPts val="0"/>
                        </a:spcBef>
                        <a:spcAft>
                          <a:spcPts val="0"/>
                        </a:spcAft>
                        <a:buNone/>
                      </a:pPr>
                      <a:r>
                        <a:rPr lang="en-US" sz="1000" u="none" cap="none" strike="noStrike"/>
                        <a:t>Get Product By ID</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 data based on the searched id</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7775">
                <a:tc vMerge="1"/>
                <a:tc>
                  <a:txBody>
                    <a:bodyPr/>
                    <a:lstStyle/>
                    <a:p>
                      <a:pPr indent="0" lvl="0" marL="0" marR="0" rtl="0" algn="l">
                        <a:spcBef>
                          <a:spcPts val="0"/>
                        </a:spcBef>
                        <a:spcAft>
                          <a:spcPts val="0"/>
                        </a:spcAft>
                        <a:buNone/>
                      </a:pPr>
                      <a:r>
                        <a:rPr lang="en-US" sz="1000" u="none" cap="none" strike="noStrike"/>
                        <a:t>Create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new product data</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7775">
                <a:tc rowSpan="2">
                  <a:txBody>
                    <a:bodyPr/>
                    <a:lstStyle/>
                    <a:p>
                      <a:pPr indent="0" lvl="0" marL="0" marR="0" rtl="0" algn="l">
                        <a:spcBef>
                          <a:spcPts val="0"/>
                        </a:spcBef>
                        <a:spcAft>
                          <a:spcPts val="0"/>
                        </a:spcAft>
                        <a:buNone/>
                      </a:pPr>
                      <a:r>
                        <a:rPr lang="en-US" sz="1000" u="none" cap="none" strike="noStrike"/>
                        <a:t>Authentication</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Register</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Create new registrant data</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1400">
                <a:tc vMerge="1"/>
                <a:tc>
                  <a:txBody>
                    <a:bodyPr/>
                    <a:lstStyle/>
                    <a:p>
                      <a:pPr indent="0" lvl="0" marL="0" marR="0" rtl="0" algn="l">
                        <a:spcBef>
                          <a:spcPts val="0"/>
                        </a:spcBef>
                        <a:spcAft>
                          <a:spcPts val="0"/>
                        </a:spcAft>
                        <a:buNone/>
                      </a:pPr>
                      <a:r>
                        <a:rPr lang="en-US" sz="1000" u="none" cap="none" strike="noStrike"/>
                        <a:t>Login</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Login with valid data dan show the valid token</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875">
                <a:tc rowSpan="2">
                  <a:txBody>
                    <a:bodyPr/>
                    <a:lstStyle/>
                    <a:p>
                      <a:pPr indent="0" lvl="0" marL="0" marR="0" rtl="0" algn="l">
                        <a:spcBef>
                          <a:spcPts val="0"/>
                        </a:spcBef>
                        <a:spcAft>
                          <a:spcPts val="0"/>
                        </a:spcAft>
                        <a:buNone/>
                      </a:pPr>
                      <a:r>
                        <a:rPr lang="en-US" sz="1000" u="none" cap="none" strike="noStrike"/>
                        <a:t>Transactions</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Get All Transactions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 data from all transactions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6700">
                <a:tc vMerge="1"/>
                <a:tc>
                  <a:txBody>
                    <a:bodyPr/>
                    <a:lstStyle/>
                    <a:p>
                      <a:pPr indent="0" lvl="0" marL="0" marR="0" rtl="0" algn="l">
                        <a:spcBef>
                          <a:spcPts val="0"/>
                        </a:spcBef>
                        <a:spcAft>
                          <a:spcPts val="0"/>
                        </a:spcAft>
                        <a:buNone/>
                      </a:pPr>
                      <a:r>
                        <a:rPr lang="en-US" sz="1000" u="none" cap="none" strike="noStrike"/>
                        <a:t>Create Transaction</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Add new transaction data</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6925">
                <a:tc rowSpan="2">
                  <a:txBody>
                    <a:bodyPr/>
                    <a:lstStyle/>
                    <a:p>
                      <a:pPr indent="0" lvl="0" marL="0" marR="0" rtl="0" algn="l">
                        <a:spcBef>
                          <a:spcPts val="0"/>
                        </a:spcBef>
                        <a:spcAft>
                          <a:spcPts val="0"/>
                        </a:spcAft>
                        <a:buNone/>
                      </a:pPr>
                      <a:r>
                        <a:rPr lang="en-US" sz="1000" u="none" cap="none" strike="noStrike"/>
                        <a:t>Ratings</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Get Products Ratings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Displaying the rating of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1400">
                <a:tc vMerge="1"/>
                <a:tc>
                  <a:txBody>
                    <a:bodyPr/>
                    <a:lstStyle/>
                    <a:p>
                      <a:pPr indent="0" lvl="0" marL="0" marR="0" rtl="0" algn="l">
                        <a:spcBef>
                          <a:spcPts val="0"/>
                        </a:spcBef>
                        <a:spcAft>
                          <a:spcPts val="0"/>
                        </a:spcAft>
                        <a:buNone/>
                      </a:pPr>
                      <a:r>
                        <a:rPr lang="en-US" sz="1000" u="none" cap="none" strike="noStrike"/>
                        <a:t>Give Ratings to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Give a rating on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1400">
                <a:tc rowSpan="2">
                  <a:txBody>
                    <a:bodyPr/>
                    <a:lstStyle/>
                    <a:p>
                      <a:pPr indent="0" lvl="0" marL="0" marR="0" rtl="0" algn="l">
                        <a:spcBef>
                          <a:spcPts val="0"/>
                        </a:spcBef>
                        <a:spcAft>
                          <a:spcPts val="0"/>
                        </a:spcAft>
                        <a:buNone/>
                      </a:pPr>
                      <a:r>
                        <a:rPr lang="en-US" sz="1000" u="none" cap="none" strike="noStrike"/>
                        <a:t>Comments</a:t>
                      </a:r>
                      <a:endParaRPr/>
                    </a:p>
                  </a:txBody>
                  <a:tcPr marT="5250" marB="5250" marR="7900" marL="79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Get Products Comments</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Displaying comments on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90725">
                <a:tc vMerge="1"/>
                <a:tc>
                  <a:txBody>
                    <a:bodyPr/>
                    <a:lstStyle/>
                    <a:p>
                      <a:pPr indent="0" lvl="0" marL="0" marR="0" rtl="0" algn="l">
                        <a:spcBef>
                          <a:spcPts val="0"/>
                        </a:spcBef>
                        <a:spcAft>
                          <a:spcPts val="0"/>
                        </a:spcAft>
                        <a:buNone/>
                      </a:pPr>
                      <a:r>
                        <a:rPr lang="en-US" sz="1000" u="none" cap="none" strike="noStrike"/>
                        <a:t>Write Comments to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t>Write a comment on a product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a:t>
                      </a:r>
                      <a:endParaRPr/>
                    </a:p>
                  </a:txBody>
                  <a:tcPr marT="5250" marB="5250" marR="7900" marL="79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5" name="Google Shape;245;p9"/>
          <p:cNvSpPr/>
          <p:nvPr/>
        </p:nvSpPr>
        <p:spPr>
          <a:xfrm rot="-5400000">
            <a:off x="2564154" y="5444514"/>
            <a:ext cx="910051" cy="892792"/>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pic>
        <p:nvPicPr>
          <p:cNvPr id="246" name="Google Shape;246;p9"/>
          <p:cNvPicPr preferRelativeResize="0"/>
          <p:nvPr/>
        </p:nvPicPr>
        <p:blipFill rotWithShape="1">
          <a:blip r:embed="rId3">
            <a:alphaModFix/>
          </a:blip>
          <a:srcRect b="0" l="0" r="34027" t="0"/>
          <a:stretch/>
        </p:blipFill>
        <p:spPr>
          <a:xfrm>
            <a:off x="5800393" y="4378665"/>
            <a:ext cx="5615467" cy="2190736"/>
          </a:xfrm>
          <a:prstGeom prst="rect">
            <a:avLst/>
          </a:prstGeom>
          <a:noFill/>
          <a:ln cap="flat" cmpd="sng" w="9525">
            <a:solidFill>
              <a:schemeClr val="dk1"/>
            </a:solidFill>
            <a:prstDash val="solid"/>
            <a:round/>
            <a:headEnd len="sm" w="sm" type="none"/>
            <a:tailEnd len="sm" w="sm" type="none"/>
          </a:ln>
        </p:spPr>
      </p:pic>
      <p:pic>
        <p:nvPicPr>
          <p:cNvPr descr="https://lh6.googleusercontent.com/64O6igfnmYDu9jlge1FDYbh9xhoqBjbMJDoKh7FEMvRbiG1njSwHI5SqyagLFmX1LGpZ7-KJDTWVkknc3ywTU3ybj9-aBmf2PdUG23hYvnLh7SX9rvcD3uG5KxMx9I_uEhn_BIz2V8DGkLtGnQ" id="247" name="Google Shape;247;p9"/>
          <p:cNvPicPr preferRelativeResize="0"/>
          <p:nvPr/>
        </p:nvPicPr>
        <p:blipFill rotWithShape="1">
          <a:blip r:embed="rId4">
            <a:alphaModFix/>
          </a:blip>
          <a:srcRect b="0" l="0" r="0" t="0"/>
          <a:stretch/>
        </p:blipFill>
        <p:spPr>
          <a:xfrm>
            <a:off x="5800393" y="1195801"/>
            <a:ext cx="5627441" cy="2967033"/>
          </a:xfrm>
          <a:prstGeom prst="rect">
            <a:avLst/>
          </a:prstGeom>
          <a:noFill/>
          <a:ln cap="flat" cmpd="sng" w="9525">
            <a:solidFill>
              <a:schemeClr val="dk1"/>
            </a:solidFill>
            <a:prstDash val="solid"/>
            <a:round/>
            <a:headEnd len="sm" w="sm" type="none"/>
            <a:tailEnd len="sm" w="sm" type="none"/>
          </a:ln>
        </p:spPr>
      </p:pic>
      <p:sp>
        <p:nvSpPr>
          <p:cNvPr id="248" name="Google Shape;248;p9"/>
          <p:cNvSpPr/>
          <p:nvPr/>
        </p:nvSpPr>
        <p:spPr>
          <a:xfrm>
            <a:off x="3500121" y="5706244"/>
            <a:ext cx="2210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https://be-qa.alta.id/</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303">
      <a:dk1>
        <a:srgbClr val="000000"/>
      </a:dk1>
      <a:lt1>
        <a:srgbClr val="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303">
      <a:dk1>
        <a:srgbClr val="000000"/>
      </a:dk1>
      <a:lt1>
        <a:srgbClr val="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303">
      <a:dk1>
        <a:srgbClr val="000000"/>
      </a:dk1>
      <a:lt1>
        <a:srgbClr val="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