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5400"/>
    <a:srgbClr val="A9C37C"/>
    <a:srgbClr val="4C4C4F"/>
    <a:srgbClr val="969FA7"/>
    <a:srgbClr val="4653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88" autoAdjust="0"/>
    <p:restoredTop sz="86259" autoAdjust="0"/>
  </p:normalViewPr>
  <p:slideViewPr>
    <p:cSldViewPr snapToGrid="0">
      <p:cViewPr varScale="1">
        <p:scale>
          <a:sx n="142" d="100"/>
          <a:sy n="142" d="100"/>
        </p:scale>
        <p:origin x="1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8715EE-B777-B84F-85DB-FBB117BE1D13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430DD2-17F3-0A4F-821D-C6A1C6D197C8}">
      <dgm:prSet phldrT="[Text]"/>
      <dgm:spPr/>
      <dgm:t>
        <a:bodyPr/>
        <a:lstStyle/>
        <a:p>
          <a:pPr rtl="0"/>
          <a:r>
            <a:rPr lang="en-US">
              <a:latin typeface="DIN Alternate" panose="020B0500000000000000" pitchFamily="34" charset="77"/>
            </a:rPr>
            <a:t>Rotasi</a:t>
          </a:r>
        </a:p>
      </dgm:t>
    </dgm:pt>
    <dgm:pt modelId="{8221E85D-30B8-C643-9A26-058815D75030}" type="parTrans" cxnId="{7C33E6E1-09E4-544A-B791-543F0C851CE0}">
      <dgm:prSet/>
      <dgm:spPr/>
      <dgm:t>
        <a:bodyPr/>
        <a:lstStyle/>
        <a:p>
          <a:endParaRPr lang="en-US"/>
        </a:p>
      </dgm:t>
    </dgm:pt>
    <dgm:pt modelId="{AA17AF20-60B7-6247-94DA-9836736F2C39}" type="sibTrans" cxnId="{7C33E6E1-09E4-544A-B791-543F0C851CE0}">
      <dgm:prSet/>
      <dgm:spPr/>
      <dgm:t>
        <a:bodyPr/>
        <a:lstStyle/>
        <a:p>
          <a:endParaRPr lang="en-US"/>
        </a:p>
      </dgm:t>
    </dgm:pt>
    <dgm:pt modelId="{A2003DF8-A26B-2747-8C19-0FFC0EA00BE3}">
      <dgm:prSet phldrT="[Text]"/>
      <dgm:spPr/>
      <dgm:t>
        <a:bodyPr/>
        <a:lstStyle/>
        <a:p>
          <a:r>
            <a:rPr lang="en-US">
              <a:latin typeface="DIN Alternate" panose="020B0500000000000000" pitchFamily="34" charset="77"/>
            </a:rPr>
            <a:t>Translasi</a:t>
          </a:r>
        </a:p>
      </dgm:t>
    </dgm:pt>
    <dgm:pt modelId="{7C8C72DD-39A4-314A-88D6-ACAB8D16E4FD}" type="parTrans" cxnId="{0CEB8740-2B53-F64B-B8B4-05B74AD3D810}">
      <dgm:prSet/>
      <dgm:spPr/>
      <dgm:t>
        <a:bodyPr/>
        <a:lstStyle/>
        <a:p>
          <a:endParaRPr lang="en-US"/>
        </a:p>
      </dgm:t>
    </dgm:pt>
    <dgm:pt modelId="{199B0F24-A204-0840-B34B-4828798ACA4F}" type="sibTrans" cxnId="{0CEB8740-2B53-F64B-B8B4-05B74AD3D810}">
      <dgm:prSet/>
      <dgm:spPr/>
      <dgm:t>
        <a:bodyPr/>
        <a:lstStyle/>
        <a:p>
          <a:endParaRPr lang="en-US"/>
        </a:p>
      </dgm:t>
    </dgm:pt>
    <dgm:pt modelId="{9011A534-E6A0-9146-B12F-FC09FCFB0B6C}">
      <dgm:prSet phldrT="[Text]"/>
      <dgm:spPr/>
      <dgm:t>
        <a:bodyPr/>
        <a:lstStyle/>
        <a:p>
          <a:r>
            <a:rPr lang="en-US">
              <a:latin typeface="DIN Alternate" panose="020B0500000000000000" pitchFamily="34" charset="77"/>
            </a:rPr>
            <a:t>Skalasi</a:t>
          </a:r>
        </a:p>
      </dgm:t>
    </dgm:pt>
    <dgm:pt modelId="{94A615B7-0F15-2E48-993C-6B0B74B38177}" type="parTrans" cxnId="{632CB9A9-19C9-F449-85A2-06D28C3D0796}">
      <dgm:prSet/>
      <dgm:spPr/>
      <dgm:t>
        <a:bodyPr/>
        <a:lstStyle/>
        <a:p>
          <a:endParaRPr lang="en-US"/>
        </a:p>
      </dgm:t>
    </dgm:pt>
    <dgm:pt modelId="{C24558E5-5F8A-2142-8698-206C25B4D193}" type="sibTrans" cxnId="{632CB9A9-19C9-F449-85A2-06D28C3D0796}">
      <dgm:prSet/>
      <dgm:spPr/>
      <dgm:t>
        <a:bodyPr/>
        <a:lstStyle/>
        <a:p>
          <a:endParaRPr lang="en-US"/>
        </a:p>
      </dgm:t>
    </dgm:pt>
    <dgm:pt modelId="{D47DB232-9113-C444-B8FC-D5BA99920191}">
      <dgm:prSet phldrT="[Text]"/>
      <dgm:spPr/>
      <dgm:t>
        <a:bodyPr/>
        <a:lstStyle/>
        <a:p>
          <a:r>
            <a:rPr lang="en-US" i="1">
              <a:latin typeface="DIN Alternate" panose="020B0500000000000000" pitchFamily="34" charset="77"/>
            </a:rPr>
            <a:t>Shear</a:t>
          </a:r>
        </a:p>
      </dgm:t>
    </dgm:pt>
    <dgm:pt modelId="{DDDAA297-A055-EE4E-AADA-C95DFA8844C4}" type="parTrans" cxnId="{CD41011C-FD9D-5E47-9C1E-9A9085E3955B}">
      <dgm:prSet/>
      <dgm:spPr/>
      <dgm:t>
        <a:bodyPr/>
        <a:lstStyle/>
        <a:p>
          <a:endParaRPr lang="en-US"/>
        </a:p>
      </dgm:t>
    </dgm:pt>
    <dgm:pt modelId="{20F34613-3A77-3947-824F-E6EB053E0301}" type="sibTrans" cxnId="{CD41011C-FD9D-5E47-9C1E-9A9085E3955B}">
      <dgm:prSet/>
      <dgm:spPr/>
      <dgm:t>
        <a:bodyPr/>
        <a:lstStyle/>
        <a:p>
          <a:endParaRPr lang="en-US"/>
        </a:p>
      </dgm:t>
    </dgm:pt>
    <dgm:pt modelId="{0B0642F7-9DB6-B44C-B842-CD394E6DD914}" type="pres">
      <dgm:prSet presAssocID="{0D8715EE-B777-B84F-85DB-FBB117BE1D13}" presName="diagram" presStyleCnt="0">
        <dgm:presLayoutVars>
          <dgm:dir/>
          <dgm:resizeHandles val="exact"/>
        </dgm:presLayoutVars>
      </dgm:prSet>
      <dgm:spPr/>
    </dgm:pt>
    <dgm:pt modelId="{9B22A027-1F15-634B-BE1F-8C3B19129316}" type="pres">
      <dgm:prSet presAssocID="{72430DD2-17F3-0A4F-821D-C6A1C6D197C8}" presName="node" presStyleLbl="node1" presStyleIdx="0" presStyleCnt="4">
        <dgm:presLayoutVars>
          <dgm:bulletEnabled val="1"/>
        </dgm:presLayoutVars>
      </dgm:prSet>
      <dgm:spPr/>
    </dgm:pt>
    <dgm:pt modelId="{8E740043-2DB4-5143-854A-FE192165CC9F}" type="pres">
      <dgm:prSet presAssocID="{AA17AF20-60B7-6247-94DA-9836736F2C39}" presName="sibTrans" presStyleCnt="0"/>
      <dgm:spPr/>
    </dgm:pt>
    <dgm:pt modelId="{5D3A7AFD-0052-BE49-AA37-1F6F83BF4BBA}" type="pres">
      <dgm:prSet presAssocID="{A2003DF8-A26B-2747-8C19-0FFC0EA00BE3}" presName="node" presStyleLbl="node1" presStyleIdx="1" presStyleCnt="4">
        <dgm:presLayoutVars>
          <dgm:bulletEnabled val="1"/>
        </dgm:presLayoutVars>
      </dgm:prSet>
      <dgm:spPr/>
    </dgm:pt>
    <dgm:pt modelId="{A090977C-1E9B-964F-A497-D5F1AA8DCF05}" type="pres">
      <dgm:prSet presAssocID="{199B0F24-A204-0840-B34B-4828798ACA4F}" presName="sibTrans" presStyleCnt="0"/>
      <dgm:spPr/>
    </dgm:pt>
    <dgm:pt modelId="{29A4574F-6EA4-EC43-BFE6-DB5FB397BBD9}" type="pres">
      <dgm:prSet presAssocID="{9011A534-E6A0-9146-B12F-FC09FCFB0B6C}" presName="node" presStyleLbl="node1" presStyleIdx="2" presStyleCnt="4">
        <dgm:presLayoutVars>
          <dgm:bulletEnabled val="1"/>
        </dgm:presLayoutVars>
      </dgm:prSet>
      <dgm:spPr/>
    </dgm:pt>
    <dgm:pt modelId="{CE411CF8-A0C0-F54E-B1C9-7A34DDDD9FC9}" type="pres">
      <dgm:prSet presAssocID="{C24558E5-5F8A-2142-8698-206C25B4D193}" presName="sibTrans" presStyleCnt="0"/>
      <dgm:spPr/>
    </dgm:pt>
    <dgm:pt modelId="{515F1CCE-F383-EF46-9331-6B7ADB9D2917}" type="pres">
      <dgm:prSet presAssocID="{D47DB232-9113-C444-B8FC-D5BA99920191}" presName="node" presStyleLbl="node1" presStyleIdx="3" presStyleCnt="4">
        <dgm:presLayoutVars>
          <dgm:bulletEnabled val="1"/>
        </dgm:presLayoutVars>
      </dgm:prSet>
      <dgm:spPr/>
    </dgm:pt>
  </dgm:ptLst>
  <dgm:cxnLst>
    <dgm:cxn modelId="{CD41011C-FD9D-5E47-9C1E-9A9085E3955B}" srcId="{0D8715EE-B777-B84F-85DB-FBB117BE1D13}" destId="{D47DB232-9113-C444-B8FC-D5BA99920191}" srcOrd="3" destOrd="0" parTransId="{DDDAA297-A055-EE4E-AADA-C95DFA8844C4}" sibTransId="{20F34613-3A77-3947-824F-E6EB053E0301}"/>
    <dgm:cxn modelId="{BEF0373C-A45E-9642-A452-4FF3E8C90A83}" type="presOf" srcId="{D47DB232-9113-C444-B8FC-D5BA99920191}" destId="{515F1CCE-F383-EF46-9331-6B7ADB9D2917}" srcOrd="0" destOrd="0" presId="urn:microsoft.com/office/officeart/2005/8/layout/default"/>
    <dgm:cxn modelId="{0CEB8740-2B53-F64B-B8B4-05B74AD3D810}" srcId="{0D8715EE-B777-B84F-85DB-FBB117BE1D13}" destId="{A2003DF8-A26B-2747-8C19-0FFC0EA00BE3}" srcOrd="1" destOrd="0" parTransId="{7C8C72DD-39A4-314A-88D6-ACAB8D16E4FD}" sibTransId="{199B0F24-A204-0840-B34B-4828798ACA4F}"/>
    <dgm:cxn modelId="{31C7936C-FB6E-3C42-A132-167041FD6D59}" type="presOf" srcId="{72430DD2-17F3-0A4F-821D-C6A1C6D197C8}" destId="{9B22A027-1F15-634B-BE1F-8C3B19129316}" srcOrd="0" destOrd="0" presId="urn:microsoft.com/office/officeart/2005/8/layout/default"/>
    <dgm:cxn modelId="{D3E4BF8B-F2D9-F24B-B64E-917E709D5F6B}" type="presOf" srcId="{A2003DF8-A26B-2747-8C19-0FFC0EA00BE3}" destId="{5D3A7AFD-0052-BE49-AA37-1F6F83BF4BBA}" srcOrd="0" destOrd="0" presId="urn:microsoft.com/office/officeart/2005/8/layout/default"/>
    <dgm:cxn modelId="{7BB21C92-F963-884F-9404-289FB762CF77}" type="presOf" srcId="{9011A534-E6A0-9146-B12F-FC09FCFB0B6C}" destId="{29A4574F-6EA4-EC43-BFE6-DB5FB397BBD9}" srcOrd="0" destOrd="0" presId="urn:microsoft.com/office/officeart/2005/8/layout/default"/>
    <dgm:cxn modelId="{632CB9A9-19C9-F449-85A2-06D28C3D0796}" srcId="{0D8715EE-B777-B84F-85DB-FBB117BE1D13}" destId="{9011A534-E6A0-9146-B12F-FC09FCFB0B6C}" srcOrd="2" destOrd="0" parTransId="{94A615B7-0F15-2E48-993C-6B0B74B38177}" sibTransId="{C24558E5-5F8A-2142-8698-206C25B4D193}"/>
    <dgm:cxn modelId="{86F4B1B3-D23A-2E49-8A5F-1D6F9CC83854}" type="presOf" srcId="{0D8715EE-B777-B84F-85DB-FBB117BE1D13}" destId="{0B0642F7-9DB6-B44C-B842-CD394E6DD914}" srcOrd="0" destOrd="0" presId="urn:microsoft.com/office/officeart/2005/8/layout/default"/>
    <dgm:cxn modelId="{7C33E6E1-09E4-544A-B791-543F0C851CE0}" srcId="{0D8715EE-B777-B84F-85DB-FBB117BE1D13}" destId="{72430DD2-17F3-0A4F-821D-C6A1C6D197C8}" srcOrd="0" destOrd="0" parTransId="{8221E85D-30B8-C643-9A26-058815D75030}" sibTransId="{AA17AF20-60B7-6247-94DA-9836736F2C39}"/>
    <dgm:cxn modelId="{56E4D1FD-0290-4741-897B-396C14C8695F}" type="presParOf" srcId="{0B0642F7-9DB6-B44C-B842-CD394E6DD914}" destId="{9B22A027-1F15-634B-BE1F-8C3B19129316}" srcOrd="0" destOrd="0" presId="urn:microsoft.com/office/officeart/2005/8/layout/default"/>
    <dgm:cxn modelId="{C9DBBAF7-EFBB-7E40-A211-2D419368CBBD}" type="presParOf" srcId="{0B0642F7-9DB6-B44C-B842-CD394E6DD914}" destId="{8E740043-2DB4-5143-854A-FE192165CC9F}" srcOrd="1" destOrd="0" presId="urn:microsoft.com/office/officeart/2005/8/layout/default"/>
    <dgm:cxn modelId="{BD0443B1-1381-A74C-A7BA-9B470F6CA69E}" type="presParOf" srcId="{0B0642F7-9DB6-B44C-B842-CD394E6DD914}" destId="{5D3A7AFD-0052-BE49-AA37-1F6F83BF4BBA}" srcOrd="2" destOrd="0" presId="urn:microsoft.com/office/officeart/2005/8/layout/default"/>
    <dgm:cxn modelId="{66FC5320-F31C-2E4E-B933-88ACB73D35D0}" type="presParOf" srcId="{0B0642F7-9DB6-B44C-B842-CD394E6DD914}" destId="{A090977C-1E9B-964F-A497-D5F1AA8DCF05}" srcOrd="3" destOrd="0" presId="urn:microsoft.com/office/officeart/2005/8/layout/default"/>
    <dgm:cxn modelId="{4A490EBE-BF13-B645-9B25-CED637436064}" type="presParOf" srcId="{0B0642F7-9DB6-B44C-B842-CD394E6DD914}" destId="{29A4574F-6EA4-EC43-BFE6-DB5FB397BBD9}" srcOrd="4" destOrd="0" presId="urn:microsoft.com/office/officeart/2005/8/layout/default"/>
    <dgm:cxn modelId="{C134AD04-3E3C-3246-9FB9-DC152B5BD292}" type="presParOf" srcId="{0B0642F7-9DB6-B44C-B842-CD394E6DD914}" destId="{CE411CF8-A0C0-F54E-B1C9-7A34DDDD9FC9}" srcOrd="5" destOrd="0" presId="urn:microsoft.com/office/officeart/2005/8/layout/default"/>
    <dgm:cxn modelId="{FBF4B27D-4609-BD48-9680-DF99809C6E16}" type="presParOf" srcId="{0B0642F7-9DB6-B44C-B842-CD394E6DD914}" destId="{515F1CCE-F383-EF46-9331-6B7ADB9D291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2A027-1F15-634B-BE1F-8C3B19129316}">
      <dsp:nvSpPr>
        <dsp:cNvPr id="0" name=""/>
        <dsp:cNvSpPr/>
      </dsp:nvSpPr>
      <dsp:spPr>
        <a:xfrm>
          <a:off x="745" y="422358"/>
          <a:ext cx="2907438" cy="174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>
              <a:latin typeface="DIN Alternate" panose="020B0500000000000000" pitchFamily="34" charset="77"/>
            </a:rPr>
            <a:t>Rotasi</a:t>
          </a:r>
        </a:p>
      </dsp:txBody>
      <dsp:txXfrm>
        <a:off x="745" y="422358"/>
        <a:ext cx="2907438" cy="1744463"/>
      </dsp:txXfrm>
    </dsp:sp>
    <dsp:sp modelId="{5D3A7AFD-0052-BE49-AA37-1F6F83BF4BBA}">
      <dsp:nvSpPr>
        <dsp:cNvPr id="0" name=""/>
        <dsp:cNvSpPr/>
      </dsp:nvSpPr>
      <dsp:spPr>
        <a:xfrm>
          <a:off x="3198927" y="422358"/>
          <a:ext cx="2907438" cy="174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>
              <a:latin typeface="DIN Alternate" panose="020B0500000000000000" pitchFamily="34" charset="77"/>
            </a:rPr>
            <a:t>Translasi</a:t>
          </a:r>
        </a:p>
      </dsp:txBody>
      <dsp:txXfrm>
        <a:off x="3198927" y="422358"/>
        <a:ext cx="2907438" cy="1744463"/>
      </dsp:txXfrm>
    </dsp:sp>
    <dsp:sp modelId="{29A4574F-6EA4-EC43-BFE6-DB5FB397BBD9}">
      <dsp:nvSpPr>
        <dsp:cNvPr id="0" name=""/>
        <dsp:cNvSpPr/>
      </dsp:nvSpPr>
      <dsp:spPr>
        <a:xfrm>
          <a:off x="745" y="2457565"/>
          <a:ext cx="2907438" cy="174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>
              <a:latin typeface="DIN Alternate" panose="020B0500000000000000" pitchFamily="34" charset="77"/>
            </a:rPr>
            <a:t>Skalasi</a:t>
          </a:r>
        </a:p>
      </dsp:txBody>
      <dsp:txXfrm>
        <a:off x="745" y="2457565"/>
        <a:ext cx="2907438" cy="1744463"/>
      </dsp:txXfrm>
    </dsp:sp>
    <dsp:sp modelId="{515F1CCE-F383-EF46-9331-6B7ADB9D2917}">
      <dsp:nvSpPr>
        <dsp:cNvPr id="0" name=""/>
        <dsp:cNvSpPr/>
      </dsp:nvSpPr>
      <dsp:spPr>
        <a:xfrm>
          <a:off x="3198927" y="2457565"/>
          <a:ext cx="2907438" cy="174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i="1" kern="1200">
              <a:latin typeface="DIN Alternate" panose="020B0500000000000000" pitchFamily="34" charset="77"/>
            </a:rPr>
            <a:t>Shear</a:t>
          </a:r>
        </a:p>
      </dsp:txBody>
      <dsp:txXfrm>
        <a:off x="3198927" y="2457565"/>
        <a:ext cx="2907438" cy="1744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60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D37625-58F5-254A-B132-40841F5871A3}" type="datetime1"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Grafika Komputer - Departemen Informatika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CB33-0CEE-4A46-8F0E-AECD8769649F}" type="datetime1"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3DF247-9931-F24D-BDA8-FFA99530D812}" type="datetime1"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3BA-2CE9-CA48-9592-CB84D0E39B52}" type="datetime1"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87AE09-C5BF-BD44-9F99-6AB0AA978D10}" type="datetime1"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Grafika Komputer - Departemen Informatika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09DE-0F39-EA49-89B4-66396A02A55F}" type="datetime1"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FCD6-012B-8443-9244-1089B22672C9}" type="datetime1">
              <a:t>9/26/19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A243-5F5D-AB47-AEC3-B52A759F5E6D}" type="datetime1">
              <a:t>9/26/19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5A1C-84F0-F542-8694-14FF63303CF7}" type="datetime1">
              <a:t>9/26/19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D3CFA9-F08A-F847-98D5-E8725369477E}" type="datetime1"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Grafika Komputer - Departemen Informatika 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DFEA-8886-9649-8FBA-58280C7F3C59}" type="datetime1"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2F223C3-CA0D-CA4E-B36E-2083492FA0D8}" type="datetime1"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Grafika Komputer - Departemen Informatika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334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DIN Condensed" pitchFamily="2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DIN Alternate" panose="020B0500000000000000" pitchFamily="34" charset="77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DIN Alternate" panose="020B0500000000000000" pitchFamily="34" charset="77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DIN Alternate" panose="020B0500000000000000" pitchFamily="34" charset="77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DIN Alternate" panose="020B0500000000000000" pitchFamily="34" charset="77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DIN Alternate" panose="020B0500000000000000" pitchFamily="34" charset="77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jpeg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9A7030-D564-A04D-BB7A-A8586DD4ADB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6087" y="611733"/>
            <a:ext cx="3679825" cy="3678238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FD9CF-2A1E-3348-B206-2523C70C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02CC2C-4324-084F-B023-07E0100FC6E3}"/>
              </a:ext>
            </a:extLst>
          </p:cNvPr>
          <p:cNvSpPr txBox="1"/>
          <p:nvPr/>
        </p:nvSpPr>
        <p:spPr>
          <a:xfrm>
            <a:off x="459473" y="4525010"/>
            <a:ext cx="11273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>
                <a:solidFill>
                  <a:srgbClr val="D35400"/>
                </a:solidFill>
                <a:latin typeface="DIN Condensed" pitchFamily="2" charset="0"/>
              </a:rPr>
              <a:t>• Transformasi •</a:t>
            </a:r>
          </a:p>
        </p:txBody>
      </p:sp>
    </p:spTree>
    <p:extLst>
      <p:ext uri="{BB962C8B-B14F-4D97-AF65-F5344CB8AC3E}">
        <p14:creationId xmlns:p14="http://schemas.microsoft.com/office/powerpoint/2010/main" val="3630509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B05F-D0B8-E044-9C43-6D344EA9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Rotasi terhadap Sumbu 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6B158-07EB-AC47-A1DA-C422FAD52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Rotasi terhadap sumbu z di dimensi-3 tidak mengubah elemen z pada titik.</a:t>
            </a:r>
          </a:p>
          <a:p>
            <a:r>
              <a:rPr lang="en-US" sz="2400"/>
              <a:t>Hal ini sama dengan rotasi di dimensi-2 dimana elemen z –nya konstan.</a:t>
            </a:r>
          </a:p>
          <a:p>
            <a:pPr marL="324000" lvl="1" indent="0">
              <a:buNone/>
            </a:pPr>
            <a:r>
              <a:rPr lang="en-US" sz="2400"/>
              <a:t>		x’= x cos </a:t>
            </a:r>
            <a:r>
              <a:rPr lang="en-US" altLang="en-US" sz="2400">
                <a:latin typeface="Symbol" pitchFamily="2" charset="2"/>
              </a:rPr>
              <a:t>q</a:t>
            </a:r>
            <a:r>
              <a:rPr lang="en-US" sz="2400"/>
              <a:t> – y sin </a:t>
            </a:r>
            <a:r>
              <a:rPr lang="en-US" altLang="en-US" sz="2400">
                <a:latin typeface="Symbol" pitchFamily="2" charset="2"/>
              </a:rPr>
              <a:t>q</a:t>
            </a:r>
            <a:endParaRPr lang="en-US" sz="2400"/>
          </a:p>
          <a:p>
            <a:pPr marL="324000" lvl="1" indent="0">
              <a:buNone/>
            </a:pPr>
            <a:r>
              <a:rPr lang="en-US" sz="2400"/>
              <a:t>		y’ = x sin </a:t>
            </a:r>
            <a:r>
              <a:rPr lang="en-US" altLang="en-US" sz="2400">
                <a:latin typeface="Symbol" pitchFamily="2" charset="2"/>
              </a:rPr>
              <a:t>q</a:t>
            </a:r>
            <a:r>
              <a:rPr lang="en-US" sz="2400"/>
              <a:t> + y cos </a:t>
            </a:r>
            <a:r>
              <a:rPr lang="en-US" altLang="en-US" sz="2400">
                <a:latin typeface="Symbol" pitchFamily="2" charset="2"/>
              </a:rPr>
              <a:t>q</a:t>
            </a:r>
          </a:p>
          <a:p>
            <a:pPr marL="324000" lvl="1" indent="0">
              <a:buNone/>
            </a:pPr>
            <a:r>
              <a:rPr lang="en-US" sz="2400">
                <a:latin typeface="Symbol" pitchFamily="2" charset="2"/>
              </a:rPr>
              <a:t>		</a:t>
            </a:r>
            <a:r>
              <a:rPr lang="en-US" sz="2400"/>
              <a:t>z’ = z</a:t>
            </a:r>
            <a:endParaRPr lang="en-US" sz="2200"/>
          </a:p>
          <a:p>
            <a:r>
              <a:rPr lang="en-US" sz="2400"/>
              <a:t>Dalam koordinat homogen direpresentasikan sebagai: </a:t>
            </a:r>
            <a:r>
              <a:rPr lang="en-US" altLang="en-US" sz="2400" b="1">
                <a:solidFill>
                  <a:schemeClr val="accent2"/>
                </a:solidFill>
                <a:ea typeface="ＭＳ Ｐゴシック" panose="020B0600070205080204" pitchFamily="34" charset="-128"/>
              </a:rPr>
              <a:t>p</a:t>
            </a:r>
            <a:r>
              <a:rPr lang="en-US" altLang="en-US" sz="2400">
                <a:solidFill>
                  <a:schemeClr val="accent2"/>
                </a:solidFill>
                <a:ea typeface="ＭＳ Ｐゴシック" panose="020B0600070205080204" pitchFamily="34" charset="-128"/>
              </a:rPr>
              <a:t>’ = </a:t>
            </a:r>
            <a:r>
              <a:rPr lang="en-US" altLang="en-US" sz="2400" b="1">
                <a:solidFill>
                  <a:schemeClr val="accent2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 sz="3600" b="1" baseline="-25000">
                <a:solidFill>
                  <a:schemeClr val="accent2"/>
                </a:solidFill>
                <a:ea typeface="ＭＳ Ｐゴシック" panose="020B0600070205080204" pitchFamily="34" charset="-128"/>
              </a:rPr>
              <a:t>z</a:t>
            </a:r>
            <a:r>
              <a:rPr lang="en-US" altLang="en-US" sz="2400">
                <a:solidFill>
                  <a:schemeClr val="accent2"/>
                </a:solidFill>
                <a:ea typeface="ＭＳ Ｐゴシック" panose="020B0600070205080204" pitchFamily="34" charset="-128"/>
              </a:rPr>
              <a:t>(</a:t>
            </a:r>
            <a:r>
              <a:rPr lang="en-US" altLang="en-US" sz="2400">
                <a:solidFill>
                  <a:schemeClr val="accent2"/>
                </a:solidFill>
                <a:latin typeface="Symbol" pitchFamily="2" charset="2"/>
                <a:ea typeface="ＭＳ Ｐゴシック" panose="020B0600070205080204" pitchFamily="34" charset="-128"/>
              </a:rPr>
              <a:t>q</a:t>
            </a:r>
            <a:r>
              <a:rPr lang="en-US" altLang="en-US" sz="2400">
                <a:solidFill>
                  <a:schemeClr val="accent2"/>
                </a:solidFill>
                <a:ea typeface="ＭＳ Ｐゴシック" panose="020B0600070205080204" pitchFamily="34" charset="-128"/>
              </a:rPr>
              <a:t>) </a:t>
            </a:r>
            <a:r>
              <a:rPr lang="en-US" altLang="en-US" sz="2400" b="1">
                <a:solidFill>
                  <a:schemeClr val="accent2"/>
                </a:solidFill>
                <a:ea typeface="ＭＳ Ｐゴシック" panose="020B0600070205080204" pitchFamily="34" charset="-128"/>
              </a:rPr>
              <a:t>p</a:t>
            </a:r>
            <a:endParaRPr lang="en-US" sz="240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81EA1-F6AA-B644-A1EA-ED7681F4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5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90AE-FF5E-2A4F-9B4C-76DE7056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Matriks Rotasi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B086F-7620-6F46-A190-CB1C08EE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66B8A474-5EC3-BB43-B931-71BE6F9025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757480"/>
              </p:ext>
            </p:extLst>
          </p:nvPr>
        </p:nvGraphicFramePr>
        <p:xfrm>
          <a:off x="4562856" y="2509019"/>
          <a:ext cx="4962144" cy="3107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3" imgW="33642300" imgH="21069300" progId="Equation.3">
                  <p:embed/>
                </p:oleObj>
              </mc:Choice>
              <mc:Fallback>
                <p:oleObj name="Equation" r:id="rId3" imgW="33642300" imgH="21069300" progId="Equation.3">
                  <p:embed/>
                  <p:pic>
                    <p:nvPicPr>
                      <p:cNvPr id="41986" name="Object 2">
                        <a:extLst>
                          <a:ext uri="{FF2B5EF4-FFF2-40B4-BE49-F238E27FC236}">
                            <a16:creationId xmlns:a16="http://schemas.microsoft.com/office/drawing/2014/main" id="{E373283E-15C7-A643-BAAC-BE9C2CE110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856" y="2509019"/>
                        <a:ext cx="4962144" cy="3107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>
            <a:extLst>
              <a:ext uri="{FF2B5EF4-FFF2-40B4-BE49-F238E27FC236}">
                <a16:creationId xmlns:a16="http://schemas.microsoft.com/office/drawing/2014/main" id="{1EFCA125-3BE5-0E48-9EB8-0710136A9716}"/>
              </a:ext>
            </a:extLst>
          </p:cNvPr>
          <p:cNvSpPr txBox="1">
            <a:spLocks noChangeArrowheads="1"/>
          </p:cNvSpPr>
          <p:nvPr/>
        </p:nvSpPr>
        <p:spPr>
          <a:xfrm>
            <a:off x="2368296" y="3555645"/>
            <a:ext cx="2194560" cy="10137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32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sz="3200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32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z</a:t>
            </a:r>
            <a:r>
              <a:rPr lang="en-US" altLang="en-US" sz="32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</a:t>
            </a:r>
            <a:r>
              <a:rPr lang="en-US" altLang="en-US" sz="3200">
                <a:latin typeface="Symbol" pitchFamily="2" charset="2"/>
                <a:ea typeface="ＭＳ Ｐゴシック" panose="020B0600070205080204" pitchFamily="34" charset="-128"/>
              </a:rPr>
              <a:t>q</a:t>
            </a:r>
            <a:r>
              <a:rPr lang="en-US" altLang="en-US" sz="32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=</a:t>
            </a:r>
          </a:p>
        </p:txBody>
      </p:sp>
    </p:spTree>
    <p:extLst>
      <p:ext uri="{BB962C8B-B14F-4D97-AF65-F5344CB8AC3E}">
        <p14:creationId xmlns:p14="http://schemas.microsoft.com/office/powerpoint/2010/main" val="3876287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1AA8B-D946-6F42-9324-902B112D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Rotasi terhadap Sumbu X dan Sumbu 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06710-A465-9B47-BCA7-59532BFAE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Terhadap sumbu X: x tidak berubah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74757-F38B-4C4E-80EF-374AA5011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Terhadap sumbu Y: y tidak berubah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2E037-7B77-3D45-B516-95B3DF45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982D4514-FD0B-844E-ADFF-B8E7F1BB3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219" y="4114800"/>
            <a:ext cx="1752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R</a:t>
            </a:r>
            <a:r>
              <a:rPr lang="en-US" altLang="en-US"/>
              <a:t> = </a:t>
            </a:r>
            <a:r>
              <a:rPr lang="en-US" altLang="en-US" b="1"/>
              <a:t>R</a:t>
            </a:r>
            <a:r>
              <a:rPr lang="en-US" altLang="en-US" sz="3200" baseline="-25000"/>
              <a:t>x</a:t>
            </a:r>
            <a:r>
              <a:rPr lang="en-US" altLang="en-US"/>
              <a:t>(</a:t>
            </a:r>
            <a:r>
              <a:rPr lang="en-US" altLang="en-US">
                <a:latin typeface="Symbol" pitchFamily="2" charset="2"/>
              </a:rPr>
              <a:t>q</a:t>
            </a:r>
            <a:r>
              <a:rPr lang="en-US" altLang="en-US"/>
              <a:t>) =</a:t>
            </a:r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18017EDC-18BF-5A4B-B96A-E024BB9207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643138"/>
              </p:ext>
            </p:extLst>
          </p:nvPr>
        </p:nvGraphicFramePr>
        <p:xfrm>
          <a:off x="2611244" y="3429000"/>
          <a:ext cx="2619375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3" imgW="32473900" imgH="21069300" progId="Equation.3">
                  <p:embed/>
                </p:oleObj>
              </mc:Choice>
              <mc:Fallback>
                <p:oleObj name="Equation" r:id="rId3" imgW="32473900" imgH="21069300" progId="Equation.3">
                  <p:embed/>
                  <p:pic>
                    <p:nvPicPr>
                      <p:cNvPr id="44034" name="Object 2">
                        <a:extLst>
                          <a:ext uri="{FF2B5EF4-FFF2-40B4-BE49-F238E27FC236}">
                            <a16:creationId xmlns:a16="http://schemas.microsoft.com/office/drawing/2014/main" id="{5A37330E-358F-794C-A3C3-E41ECE330B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244" y="3429000"/>
                        <a:ext cx="2619375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>
            <a:extLst>
              <a:ext uri="{FF2B5EF4-FFF2-40B4-BE49-F238E27FC236}">
                <a16:creationId xmlns:a16="http://schemas.microsoft.com/office/drawing/2014/main" id="{6A89A27D-E6BE-F14C-9134-445B9D332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735" y="3987294"/>
            <a:ext cx="1752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R</a:t>
            </a:r>
            <a:r>
              <a:rPr lang="en-US" altLang="en-US"/>
              <a:t> = </a:t>
            </a:r>
            <a:r>
              <a:rPr lang="en-US" altLang="en-US" b="1"/>
              <a:t>R</a:t>
            </a:r>
            <a:r>
              <a:rPr lang="en-US" altLang="en-US" sz="3200" baseline="-25000"/>
              <a:t>y</a:t>
            </a:r>
            <a:r>
              <a:rPr lang="en-US" altLang="en-US"/>
              <a:t>(</a:t>
            </a:r>
            <a:r>
              <a:rPr lang="en-US" altLang="en-US">
                <a:latin typeface="Symbol" pitchFamily="2" charset="2"/>
              </a:rPr>
              <a:t>q</a:t>
            </a:r>
            <a:r>
              <a:rPr lang="en-US" altLang="en-US"/>
              <a:t>) =</a:t>
            </a: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CEDD4079-2764-624D-83C5-2CC4F669F6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893615"/>
              </p:ext>
            </p:extLst>
          </p:nvPr>
        </p:nvGraphicFramePr>
        <p:xfrm>
          <a:off x="8246173" y="3530094"/>
          <a:ext cx="2620962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5" imgW="32473900" imgH="21069300" progId="Equation.3">
                  <p:embed/>
                </p:oleObj>
              </mc:Choice>
              <mc:Fallback>
                <p:oleObj name="Equation" r:id="rId5" imgW="32473900" imgH="21069300" progId="Equation.3">
                  <p:embed/>
                  <p:pic>
                    <p:nvPicPr>
                      <p:cNvPr id="44035" name="Object 3">
                        <a:extLst>
                          <a:ext uri="{FF2B5EF4-FFF2-40B4-BE49-F238E27FC236}">
                            <a16:creationId xmlns:a16="http://schemas.microsoft.com/office/drawing/2014/main" id="{E36EFEA5-5999-CA46-95D7-286423D25F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6173" y="3530094"/>
                        <a:ext cx="2620962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3513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688AD71-55EA-794D-A18C-9972A628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Skalasi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2CE40F-5592-8548-8432-B9ED019C8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5422390" cy="2644714"/>
          </a:xfrm>
        </p:spPr>
        <p:txBody>
          <a:bodyPr>
            <a:normAutofit/>
          </a:bodyPr>
          <a:lstStyle/>
          <a:p>
            <a:r>
              <a:rPr lang="en-US" altLang="en-US" sz="2400"/>
              <a:t>x’ = s</a:t>
            </a:r>
            <a:r>
              <a:rPr lang="en-US" altLang="en-US" sz="2400" baseline="-25000"/>
              <a:t>x</a:t>
            </a:r>
            <a:r>
              <a:rPr lang="en-US" altLang="en-US" sz="2400"/>
              <a:t>x</a:t>
            </a:r>
          </a:p>
          <a:p>
            <a:r>
              <a:rPr lang="en-US" altLang="en-US" sz="2400"/>
              <a:t>y’ = s</a:t>
            </a:r>
            <a:r>
              <a:rPr lang="en-US" altLang="en-US" sz="2400" baseline="-25000"/>
              <a:t>y</a:t>
            </a:r>
            <a:r>
              <a:rPr lang="en-US" altLang="en-US" sz="2400"/>
              <a:t>y</a:t>
            </a:r>
          </a:p>
          <a:p>
            <a:r>
              <a:rPr lang="en-US" altLang="en-US" sz="2400"/>
              <a:t>z’ = s</a:t>
            </a:r>
            <a:r>
              <a:rPr lang="en-US" altLang="en-US" sz="2400" baseline="-25000"/>
              <a:t>z</a:t>
            </a:r>
            <a:r>
              <a:rPr lang="en-US" altLang="en-US" sz="2400"/>
              <a:t>z</a:t>
            </a:r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p</a:t>
            </a:r>
            <a:r>
              <a:rPr lang="en-US" altLang="en-US" sz="2400">
                <a:solidFill>
                  <a:schemeClr val="accent2"/>
                </a:solidFill>
              </a:rPr>
              <a:t>’ = </a:t>
            </a:r>
            <a:r>
              <a:rPr lang="en-US" altLang="en-US" sz="2400" b="1">
                <a:solidFill>
                  <a:schemeClr val="accent2"/>
                </a:solidFill>
              </a:rPr>
              <a:t>S p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A06DD26-221C-8644-8E88-1E80998E0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0" y="5159257"/>
            <a:ext cx="7813002" cy="988332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Pemekaran</a:t>
            </a:r>
            <a:r>
              <a:rPr lang="en-US" sz="2400"/>
              <a:t> atau </a:t>
            </a:r>
            <a:r>
              <a:rPr lang="en-US" sz="2400">
                <a:solidFill>
                  <a:schemeClr val="accent2"/>
                </a:solidFill>
              </a:rPr>
              <a:t>penyusutan</a:t>
            </a:r>
            <a:r>
              <a:rPr lang="en-US" sz="2400"/>
              <a:t> terhadap masing-masing sumbu (dengan titik </a:t>
            </a:r>
            <a:r>
              <a:rPr lang="en-US" sz="2400" i="1"/>
              <a:t>origin</a:t>
            </a:r>
            <a:r>
              <a:rPr lang="en-US" sz="2400"/>
              <a:t> tetap).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84E6E-A485-634E-9060-7CFE233A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graphicFrame>
        <p:nvGraphicFramePr>
          <p:cNvPr id="11" name="Object 2">
            <a:extLst>
              <a:ext uri="{FF2B5EF4-FFF2-40B4-BE49-F238E27FC236}">
                <a16:creationId xmlns:a16="http://schemas.microsoft.com/office/drawing/2014/main" id="{B9496FF3-9755-BE4E-A4B2-15B057F0E9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680353"/>
              </p:ext>
            </p:extLst>
          </p:nvPr>
        </p:nvGraphicFramePr>
        <p:xfrm>
          <a:off x="4625886" y="2474895"/>
          <a:ext cx="2755392" cy="2391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3" imgW="24282400" imgH="21069300" progId="Equation.3">
                  <p:embed/>
                </p:oleObj>
              </mc:Choice>
              <mc:Fallback>
                <p:oleObj name="Equation" r:id="rId3" imgW="24282400" imgH="21069300" progId="Equation.3">
                  <p:embed/>
                  <p:pic>
                    <p:nvPicPr>
                      <p:cNvPr id="46082" name="Object 2">
                        <a:extLst>
                          <a:ext uri="{FF2B5EF4-FFF2-40B4-BE49-F238E27FC236}">
                            <a16:creationId xmlns:a16="http://schemas.microsoft.com/office/drawing/2014/main" id="{C354DF99-D474-764E-9505-5C2A5B3F0C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886" y="2474895"/>
                        <a:ext cx="2755392" cy="23912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">
            <a:extLst>
              <a:ext uri="{FF2B5EF4-FFF2-40B4-BE49-F238E27FC236}">
                <a16:creationId xmlns:a16="http://schemas.microsoft.com/office/drawing/2014/main" id="{944F6950-FAD6-3345-B75E-AAA65B328E12}"/>
              </a:ext>
            </a:extLst>
          </p:cNvPr>
          <p:cNvSpPr txBox="1">
            <a:spLocks noChangeArrowheads="1"/>
          </p:cNvSpPr>
          <p:nvPr/>
        </p:nvSpPr>
        <p:spPr>
          <a:xfrm>
            <a:off x="2334767" y="4185322"/>
            <a:ext cx="2438400" cy="85402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 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sz="2400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(s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x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 s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y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 s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z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=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665942A9-1CBE-D64B-9BDB-E4403081C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609" y="2468399"/>
            <a:ext cx="3203575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697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18FFF8BA-E008-4068-851C-2CED296AC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E2C74E-F10F-9046-8A12-510EDFF2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430" y="702156"/>
            <a:ext cx="3063377" cy="5156642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tx2"/>
                </a:solidFill>
              </a:rPr>
              <a:t>Refleksi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D5D17921-1EF4-488E-A9AA-AC6B7F3CE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0" y="457201"/>
            <a:ext cx="6834067" cy="949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832B0DA7-13B0-4805-B9BD-9BFACCB23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57199"/>
            <a:ext cx="4210812" cy="9499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7AFF9E-4A7B-2B4C-B93D-9FF7B0F46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451220"/>
            <a:ext cx="6834065" cy="610143"/>
          </a:xfrm>
        </p:spPr>
        <p:txBody>
          <a:bodyPr>
            <a:normAutofit/>
          </a:bodyPr>
          <a:lstStyle/>
          <a:p>
            <a:r>
              <a:rPr lang="en-US"/>
              <a:t>Merupakan </a:t>
            </a:r>
            <a:r>
              <a:rPr lang="en-US">
                <a:solidFill>
                  <a:schemeClr val="accent2"/>
                </a:solidFill>
              </a:rPr>
              <a:t>skalasi</a:t>
            </a:r>
            <a:r>
              <a:rPr lang="en-US"/>
              <a:t> dengan faktor </a:t>
            </a:r>
            <a:r>
              <a:rPr lang="en-US">
                <a:solidFill>
                  <a:schemeClr val="accent2"/>
                </a:solidFill>
              </a:rPr>
              <a:t>negatif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D5A33-63F2-2F41-884A-3665A354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B6D86A81-D39E-CF48-AB08-D6F7AB19E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030" y="1009396"/>
            <a:ext cx="3778250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6">
            <a:extLst>
              <a:ext uri="{FF2B5EF4-FFF2-40B4-BE49-F238E27FC236}">
                <a16:creationId xmlns:a16="http://schemas.microsoft.com/office/drawing/2014/main" id="{AD73455E-8C8D-7B48-825B-2C275810E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847596"/>
            <a:ext cx="6399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asli</a:t>
            </a:r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E59C5741-FB29-A249-9851-639C263DF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503" y="1812671"/>
            <a:ext cx="18261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s</a:t>
            </a:r>
            <a:r>
              <a:rPr lang="en-US" altLang="en-US" baseline="-25000">
                <a:latin typeface="DIN Alternate" panose="020B0500000000000000" pitchFamily="34" charset="77"/>
              </a:rPr>
              <a:t>x</a:t>
            </a:r>
            <a:r>
              <a:rPr lang="en-US" altLang="en-US">
                <a:latin typeface="DIN Alternate" panose="020B0500000000000000" pitchFamily="34" charset="77"/>
              </a:rPr>
              <a:t> = -1 s</a:t>
            </a:r>
            <a:r>
              <a:rPr lang="en-US" altLang="en-US" baseline="-25000">
                <a:latin typeface="DIN Alternate" panose="020B0500000000000000" pitchFamily="34" charset="77"/>
              </a:rPr>
              <a:t>y</a:t>
            </a:r>
            <a:r>
              <a:rPr lang="en-US" altLang="en-US">
                <a:latin typeface="DIN Alternate" panose="020B0500000000000000" pitchFamily="34" charset="77"/>
              </a:rPr>
              <a:t> = 1</a:t>
            </a:r>
          </a:p>
        </p:txBody>
      </p:sp>
      <p:sp>
        <p:nvSpPr>
          <p:cNvPr id="25" name="Text Box 8">
            <a:extLst>
              <a:ext uri="{FF2B5EF4-FFF2-40B4-BE49-F238E27FC236}">
                <a16:creationId xmlns:a16="http://schemas.microsoft.com/office/drawing/2014/main" id="{6E6B0989-47FB-DE4A-B981-F1A86DBD7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0" y="3904996"/>
            <a:ext cx="1951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s</a:t>
            </a:r>
            <a:r>
              <a:rPr lang="en-US" altLang="en-US" baseline="-25000">
                <a:latin typeface="DIN Alternate" panose="020B0500000000000000" pitchFamily="34" charset="77"/>
              </a:rPr>
              <a:t>x</a:t>
            </a:r>
            <a:r>
              <a:rPr lang="en-US" altLang="en-US">
                <a:latin typeface="DIN Alternate" panose="020B0500000000000000" pitchFamily="34" charset="77"/>
              </a:rPr>
              <a:t> = -1 s</a:t>
            </a:r>
            <a:r>
              <a:rPr lang="en-US" altLang="en-US" baseline="-25000">
                <a:latin typeface="DIN Alternate" panose="020B0500000000000000" pitchFamily="34" charset="77"/>
              </a:rPr>
              <a:t>y</a:t>
            </a:r>
            <a:r>
              <a:rPr lang="en-US" altLang="en-US">
                <a:latin typeface="DIN Alternate" panose="020B0500000000000000" pitchFamily="34" charset="77"/>
              </a:rPr>
              <a:t> = -1</a:t>
            </a:r>
          </a:p>
        </p:txBody>
      </p:sp>
      <p:sp>
        <p:nvSpPr>
          <p:cNvPr id="26" name="Text Box 9">
            <a:extLst>
              <a:ext uri="{FF2B5EF4-FFF2-40B4-BE49-F238E27FC236}">
                <a16:creationId xmlns:a16="http://schemas.microsoft.com/office/drawing/2014/main" id="{DE3C4F16-8C3D-FE44-AA54-B0FD09ED0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190" y="3904996"/>
            <a:ext cx="18261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s</a:t>
            </a:r>
            <a:r>
              <a:rPr lang="en-US" altLang="en-US" baseline="-25000">
                <a:latin typeface="DIN Alternate" panose="020B0500000000000000" pitchFamily="34" charset="77"/>
              </a:rPr>
              <a:t>x</a:t>
            </a:r>
            <a:r>
              <a:rPr lang="en-US" altLang="en-US">
                <a:latin typeface="DIN Alternate" panose="020B0500000000000000" pitchFamily="34" charset="77"/>
              </a:rPr>
              <a:t> = 1 s</a:t>
            </a:r>
            <a:r>
              <a:rPr lang="en-US" altLang="en-US" baseline="-25000">
                <a:latin typeface="DIN Alternate" panose="020B0500000000000000" pitchFamily="34" charset="77"/>
              </a:rPr>
              <a:t>y</a:t>
            </a:r>
            <a:r>
              <a:rPr lang="en-US" altLang="en-US">
                <a:latin typeface="DIN Alternate" panose="020B0500000000000000" pitchFamily="34" charset="77"/>
              </a:rPr>
              <a:t> = -1</a:t>
            </a:r>
          </a:p>
        </p:txBody>
      </p:sp>
    </p:spTree>
    <p:extLst>
      <p:ext uri="{BB962C8B-B14F-4D97-AF65-F5344CB8AC3E}">
        <p14:creationId xmlns:p14="http://schemas.microsoft.com/office/powerpoint/2010/main" val="1298046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F59D-483B-4C41-8209-D4E14FF8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Inversi dari Transformasi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B844A-1FB3-004E-92F8-9D663AC5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/>
              <a:t>Meskipun kita bisa menghitung inversi dari matriks transformasi dengan rumus umum, kita bisa juga secara sederhana menggunakan pengamatan geometris.</a:t>
            </a:r>
          </a:p>
          <a:p>
            <a:pPr marL="306000" lvl="1"/>
            <a:r>
              <a:rPr lang="en-US" sz="2400"/>
              <a:t>Translasi: </a:t>
            </a:r>
            <a:r>
              <a:rPr lang="en-US" sz="2400">
                <a:solidFill>
                  <a:schemeClr val="accent2"/>
                </a:solidFill>
              </a:rPr>
              <a:t>T</a:t>
            </a:r>
            <a:r>
              <a:rPr lang="en-US" sz="2400" baseline="30000">
                <a:solidFill>
                  <a:schemeClr val="accent2"/>
                </a:solidFill>
              </a:rPr>
              <a:t>-1</a:t>
            </a:r>
            <a:r>
              <a:rPr lang="en-US" sz="2400">
                <a:solidFill>
                  <a:schemeClr val="accent2"/>
                </a:solidFill>
              </a:rPr>
              <a:t>(dx, dy, dz) = T(-dx, -dy, -dz) </a:t>
            </a:r>
          </a:p>
          <a:p>
            <a:pPr marL="306000" lvl="1"/>
            <a:r>
              <a:rPr lang="en-US" sz="2400"/>
              <a:t>Rotasi: </a:t>
            </a:r>
            <a:r>
              <a:rPr lang="en-US" sz="2400">
                <a:solidFill>
                  <a:schemeClr val="accent2"/>
                </a:solidFill>
              </a:rPr>
              <a:t>R</a:t>
            </a:r>
            <a:r>
              <a:rPr lang="en-US" sz="2400" baseline="30000">
                <a:solidFill>
                  <a:schemeClr val="accent2"/>
                </a:solidFill>
              </a:rPr>
              <a:t>-1</a:t>
            </a:r>
            <a:r>
              <a:rPr lang="en-US" sz="2400">
                <a:solidFill>
                  <a:schemeClr val="accent2"/>
                </a:solidFill>
              </a:rPr>
              <a:t>(</a:t>
            </a:r>
            <a:r>
              <a:rPr lang="en-US" altLang="en-US" sz="2400">
                <a:solidFill>
                  <a:schemeClr val="accent2"/>
                </a:solidFill>
                <a:latin typeface="Symbol" pitchFamily="2" charset="2"/>
                <a:ea typeface="ＭＳ Ｐゴシック" panose="020B0600070205080204" pitchFamily="34" charset="-128"/>
              </a:rPr>
              <a:t>q</a:t>
            </a:r>
            <a:r>
              <a:rPr lang="en-US" sz="2400">
                <a:solidFill>
                  <a:schemeClr val="accent2"/>
                </a:solidFill>
              </a:rPr>
              <a:t>) = R(-</a:t>
            </a:r>
            <a:r>
              <a:rPr lang="en-US" altLang="en-US" sz="2400">
                <a:solidFill>
                  <a:schemeClr val="accent2"/>
                </a:solidFill>
                <a:latin typeface="Symbol" pitchFamily="2" charset="2"/>
                <a:ea typeface="ＭＳ Ｐゴシック" panose="020B0600070205080204" pitchFamily="34" charset="-128"/>
              </a:rPr>
              <a:t>q</a:t>
            </a:r>
            <a:r>
              <a:rPr lang="en-US" sz="2400">
                <a:solidFill>
                  <a:schemeClr val="accent2"/>
                </a:solidFill>
              </a:rPr>
              <a:t>)</a:t>
            </a:r>
          </a:p>
          <a:p>
            <a:pPr marL="576000" lvl="2"/>
            <a:r>
              <a:rPr lang="en-US" sz="2200"/>
              <a:t>Berlaku untuk semua jenis rotasi</a:t>
            </a:r>
          </a:p>
          <a:p>
            <a:pPr marL="576000" lvl="2"/>
            <a:r>
              <a:rPr lang="en-US" sz="2200"/>
              <a:t>Yang penting diingat: </a:t>
            </a:r>
            <a:r>
              <a:rPr lang="en-US" sz="2200">
                <a:solidFill>
                  <a:schemeClr val="accent2"/>
                </a:solidFill>
              </a:rPr>
              <a:t>cos(-</a:t>
            </a:r>
            <a:r>
              <a:rPr lang="en-US" altLang="en-US" sz="2000">
                <a:solidFill>
                  <a:schemeClr val="accent2"/>
                </a:solidFill>
                <a:latin typeface="Symbol" pitchFamily="2" charset="2"/>
                <a:ea typeface="ＭＳ Ｐゴシック" panose="020B0600070205080204" pitchFamily="34" charset="-128"/>
              </a:rPr>
              <a:t>q</a:t>
            </a:r>
            <a:r>
              <a:rPr lang="en-US" sz="2200">
                <a:solidFill>
                  <a:schemeClr val="accent2"/>
                </a:solidFill>
              </a:rPr>
              <a:t>) = cos(</a:t>
            </a:r>
            <a:r>
              <a:rPr lang="en-US" altLang="en-US" sz="2000">
                <a:solidFill>
                  <a:schemeClr val="accent2"/>
                </a:solidFill>
                <a:latin typeface="Symbol" pitchFamily="2" charset="2"/>
                <a:ea typeface="ＭＳ Ｐゴシック" panose="020B0600070205080204" pitchFamily="34" charset="-128"/>
              </a:rPr>
              <a:t>q</a:t>
            </a:r>
            <a:r>
              <a:rPr lang="en-US" sz="2200">
                <a:solidFill>
                  <a:schemeClr val="accent2"/>
                </a:solidFill>
              </a:rPr>
              <a:t>) </a:t>
            </a:r>
            <a:r>
              <a:rPr lang="en-US" sz="2200"/>
              <a:t>dan </a:t>
            </a:r>
            <a:r>
              <a:rPr lang="en-US" sz="2200">
                <a:solidFill>
                  <a:schemeClr val="accent2"/>
                </a:solidFill>
              </a:rPr>
              <a:t>sin(-</a:t>
            </a:r>
            <a:r>
              <a:rPr lang="en-US" altLang="en-US" sz="2000">
                <a:solidFill>
                  <a:schemeClr val="accent2"/>
                </a:solidFill>
                <a:latin typeface="Symbol" pitchFamily="2" charset="2"/>
                <a:ea typeface="ＭＳ Ｐゴシック" panose="020B0600070205080204" pitchFamily="34" charset="-128"/>
              </a:rPr>
              <a:t>q</a:t>
            </a:r>
            <a:r>
              <a:rPr lang="en-US" sz="2200">
                <a:solidFill>
                  <a:schemeClr val="accent2"/>
                </a:solidFill>
              </a:rPr>
              <a:t>) = -sin(</a:t>
            </a:r>
            <a:r>
              <a:rPr lang="en-US" altLang="en-US" sz="2000">
                <a:solidFill>
                  <a:schemeClr val="accent2"/>
                </a:solidFill>
                <a:latin typeface="Symbol" pitchFamily="2" charset="2"/>
                <a:ea typeface="ＭＳ Ｐゴシック" panose="020B0600070205080204" pitchFamily="34" charset="-128"/>
              </a:rPr>
              <a:t>q</a:t>
            </a:r>
            <a:r>
              <a:rPr lang="en-US" sz="2200">
                <a:solidFill>
                  <a:schemeClr val="accent2"/>
                </a:solidFill>
              </a:rPr>
              <a:t>)</a:t>
            </a:r>
          </a:p>
          <a:p>
            <a:pPr marL="0" lvl="1" indent="0">
              <a:buNone/>
            </a:pPr>
            <a:r>
              <a:rPr lang="en-US" sz="2400"/>
              <a:t>    R</a:t>
            </a:r>
            <a:r>
              <a:rPr lang="en-US" sz="2400" baseline="30000"/>
              <a:t>-1</a:t>
            </a:r>
            <a:r>
              <a:rPr lang="en-US" sz="2400"/>
              <a:t>(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q</a:t>
            </a:r>
            <a:r>
              <a:rPr lang="en-US" sz="2400"/>
              <a:t>) = R T(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q</a:t>
            </a:r>
            <a:r>
              <a:rPr lang="en-US" sz="2400"/>
              <a:t>)</a:t>
            </a:r>
          </a:p>
          <a:p>
            <a:pPr marL="306000" lvl="1"/>
            <a:r>
              <a:rPr lang="en-US" sz="2400"/>
              <a:t>Skalasi: </a:t>
            </a:r>
            <a:r>
              <a:rPr lang="en-US" sz="2400">
                <a:solidFill>
                  <a:schemeClr val="accent2"/>
                </a:solidFill>
              </a:rPr>
              <a:t>S</a:t>
            </a:r>
            <a:r>
              <a:rPr lang="en-US" sz="2400" baseline="30000">
                <a:solidFill>
                  <a:schemeClr val="accent2"/>
                </a:solidFill>
              </a:rPr>
              <a:t>-1</a:t>
            </a:r>
            <a:r>
              <a:rPr lang="en-US" sz="2400">
                <a:solidFill>
                  <a:schemeClr val="accent2"/>
                </a:solidFill>
              </a:rPr>
              <a:t>(s</a:t>
            </a:r>
            <a:r>
              <a:rPr lang="en-US" sz="2400" baseline="-25000">
                <a:solidFill>
                  <a:schemeClr val="accent2"/>
                </a:solidFill>
              </a:rPr>
              <a:t>x</a:t>
            </a:r>
            <a:r>
              <a:rPr lang="en-US" sz="2400">
                <a:solidFill>
                  <a:schemeClr val="accent2"/>
                </a:solidFill>
              </a:rPr>
              <a:t>, s</a:t>
            </a:r>
            <a:r>
              <a:rPr lang="en-US" sz="2400" baseline="-25000">
                <a:solidFill>
                  <a:schemeClr val="accent2"/>
                </a:solidFill>
              </a:rPr>
              <a:t>y</a:t>
            </a:r>
            <a:r>
              <a:rPr lang="en-US" sz="2400">
                <a:solidFill>
                  <a:schemeClr val="accent2"/>
                </a:solidFill>
              </a:rPr>
              <a:t>, s</a:t>
            </a:r>
            <a:r>
              <a:rPr lang="en-US" sz="2400" baseline="-25000">
                <a:solidFill>
                  <a:schemeClr val="accent2"/>
                </a:solidFill>
              </a:rPr>
              <a:t>z</a:t>
            </a:r>
            <a:r>
              <a:rPr lang="en-US" sz="2400">
                <a:solidFill>
                  <a:schemeClr val="accent2"/>
                </a:solidFill>
              </a:rPr>
              <a:t>) = S(1/s</a:t>
            </a:r>
            <a:r>
              <a:rPr lang="en-US" sz="2400" baseline="-25000">
                <a:solidFill>
                  <a:schemeClr val="accent2"/>
                </a:solidFill>
              </a:rPr>
              <a:t>x</a:t>
            </a:r>
            <a:r>
              <a:rPr lang="en-US" sz="2400">
                <a:solidFill>
                  <a:schemeClr val="accent2"/>
                </a:solidFill>
              </a:rPr>
              <a:t>, 1/s</a:t>
            </a:r>
            <a:r>
              <a:rPr lang="en-US" sz="2400" baseline="-25000">
                <a:solidFill>
                  <a:schemeClr val="accent2"/>
                </a:solidFill>
              </a:rPr>
              <a:t>y</a:t>
            </a:r>
            <a:r>
              <a:rPr lang="en-US" sz="2400">
                <a:solidFill>
                  <a:schemeClr val="accent2"/>
                </a:solidFill>
              </a:rPr>
              <a:t>, 1/s</a:t>
            </a:r>
            <a:r>
              <a:rPr lang="en-US" sz="2400" baseline="-25000">
                <a:solidFill>
                  <a:schemeClr val="accent2"/>
                </a:solidFill>
              </a:rPr>
              <a:t>z</a:t>
            </a:r>
            <a:r>
              <a:rPr lang="en-US" sz="24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B8913-3858-2C4A-A99E-9A700789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90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5CF41-15C3-4644-9998-52BD0BA7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73231"/>
            <a:ext cx="3054091" cy="4711539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Urutan Transformasi Jamak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864C0-F6AA-1845-8C28-FB99D03F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6426" y="5956137"/>
            <a:ext cx="6733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 algn="l">
                <a:spcAft>
                  <a:spcPts val="600"/>
                </a:spcAft>
              </a:pPr>
              <a:t>16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467BE-0A93-A443-881D-6A56EF93E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29" y="1073231"/>
            <a:ext cx="6599582" cy="4711539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Ingat, matriks yang paling kanan yang harus dikomputasi terlebih dahulu.</a:t>
            </a:r>
          </a:p>
          <a:p>
            <a:r>
              <a:rPr lang="en-US" sz="2400">
                <a:solidFill>
                  <a:srgbClr val="FFFFFF"/>
                </a:solidFill>
              </a:rPr>
              <a:t>Secara matematis, pernyataan di bawah ini adalah ekivalen.</a:t>
            </a:r>
          </a:p>
          <a:p>
            <a:pPr marL="324000" lvl="1" indent="0">
              <a:buNone/>
            </a:pPr>
            <a:r>
              <a:rPr lang="en-US" sz="2200">
                <a:solidFill>
                  <a:srgbClr val="FFC000"/>
                </a:solidFill>
              </a:rPr>
              <a:t>p’ = ABCp = A(B(Cp))</a:t>
            </a:r>
          </a:p>
          <a:p>
            <a:r>
              <a:rPr lang="en-US" sz="2400">
                <a:solidFill>
                  <a:srgbClr val="FFFFFF"/>
                </a:solidFill>
              </a:rPr>
              <a:t>Perlu diketahui, banyak referensi menggunakan matriks kolom untuk merepresentasikan titik. Untuk matriks kolom:</a:t>
            </a:r>
          </a:p>
          <a:p>
            <a:pPr marL="324000" lvl="1" indent="0">
              <a:buNone/>
            </a:pPr>
            <a:r>
              <a:rPr lang="en-US" sz="2200">
                <a:solidFill>
                  <a:srgbClr val="FFC000"/>
                </a:solidFill>
              </a:rPr>
              <a:t>p’</a:t>
            </a:r>
            <a:r>
              <a:rPr lang="en-US" sz="2200" baseline="30000">
                <a:solidFill>
                  <a:srgbClr val="FFC000"/>
                </a:solidFill>
              </a:rPr>
              <a:t> T</a:t>
            </a:r>
            <a:r>
              <a:rPr lang="en-US" sz="2200">
                <a:solidFill>
                  <a:srgbClr val="FFC000"/>
                </a:solidFill>
              </a:rPr>
              <a:t> = p</a:t>
            </a:r>
            <a:r>
              <a:rPr lang="en-US" sz="2200" baseline="30000">
                <a:solidFill>
                  <a:srgbClr val="FFC000"/>
                </a:solidFill>
              </a:rPr>
              <a:t>T</a:t>
            </a:r>
            <a:r>
              <a:rPr lang="en-US" sz="2200">
                <a:solidFill>
                  <a:srgbClr val="FFC000"/>
                </a:solidFill>
              </a:rPr>
              <a:t>C</a:t>
            </a:r>
            <a:r>
              <a:rPr lang="en-US" sz="2200" baseline="30000">
                <a:solidFill>
                  <a:srgbClr val="FFC000"/>
                </a:solidFill>
              </a:rPr>
              <a:t>T</a:t>
            </a:r>
            <a:r>
              <a:rPr lang="en-US" sz="2200">
                <a:solidFill>
                  <a:srgbClr val="FFC000"/>
                </a:solidFill>
              </a:rPr>
              <a:t>B</a:t>
            </a:r>
            <a:r>
              <a:rPr lang="en-US" sz="2200" baseline="30000">
                <a:solidFill>
                  <a:srgbClr val="FFC000"/>
                </a:solidFill>
              </a:rPr>
              <a:t>T</a:t>
            </a:r>
            <a:r>
              <a:rPr lang="en-US" sz="2200">
                <a:solidFill>
                  <a:srgbClr val="FFC000"/>
                </a:solidFill>
              </a:rPr>
              <a:t>A</a:t>
            </a:r>
            <a:r>
              <a:rPr lang="en-US" sz="2200" baseline="30000">
                <a:solidFill>
                  <a:srgbClr val="FFC0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996437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E050-D3B8-0C4E-8D0A-6B12385D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Rotasi Secara Umum Terhadap </a:t>
            </a:r>
            <a:r>
              <a:rPr lang="en-US" i="1"/>
              <a:t>Origin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787C7-9EDB-B441-B5DB-74F958986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Sebuah rotasi sebesar </a:t>
            </a:r>
            <a:r>
              <a:rPr lang="en-US" altLang="en-US" sz="2400">
                <a:latin typeface="Symbol" pitchFamily="2" charset="2"/>
              </a:rPr>
              <a:t>q</a:t>
            </a:r>
            <a:r>
              <a:rPr lang="en-US" sz="2400"/>
              <a:t> terhadap sebarang sumbu bisa dipecah sebagai penggabungan dari rotasi-rotasi terhadap sumbu x, y, dan z.</a:t>
            </a:r>
          </a:p>
          <a:p>
            <a:pPr marL="324000" lvl="1" indent="0">
              <a:buNone/>
            </a:pPr>
            <a:r>
              <a:rPr lang="en-US" altLang="en-US" sz="2400" b="1">
                <a:solidFill>
                  <a:srgbClr val="D35400"/>
                </a:solidFill>
              </a:rPr>
              <a:t>R</a:t>
            </a:r>
            <a:r>
              <a:rPr lang="en-US" altLang="en-US" sz="2400">
                <a:solidFill>
                  <a:srgbClr val="D35400"/>
                </a:solidFill>
              </a:rPr>
              <a:t>(</a:t>
            </a:r>
            <a:r>
              <a:rPr lang="en-US" altLang="en-US" sz="2400">
                <a:solidFill>
                  <a:srgbClr val="D35400"/>
                </a:solidFill>
                <a:latin typeface="Symbol" pitchFamily="2" charset="2"/>
              </a:rPr>
              <a:t>q</a:t>
            </a:r>
            <a:r>
              <a:rPr lang="en-US" altLang="en-US" sz="2400">
                <a:solidFill>
                  <a:srgbClr val="D35400"/>
                </a:solidFill>
              </a:rPr>
              <a:t>) = </a:t>
            </a:r>
            <a:r>
              <a:rPr lang="en-US" altLang="en-US" sz="2400" b="1">
                <a:solidFill>
                  <a:srgbClr val="D35400"/>
                </a:solidFill>
              </a:rPr>
              <a:t>R</a:t>
            </a:r>
            <a:r>
              <a:rPr lang="en-US" altLang="en-US" sz="2400" baseline="-25000">
                <a:solidFill>
                  <a:srgbClr val="D35400"/>
                </a:solidFill>
              </a:rPr>
              <a:t>z</a:t>
            </a:r>
            <a:r>
              <a:rPr lang="en-US" altLang="en-US" sz="2400">
                <a:solidFill>
                  <a:srgbClr val="D35400"/>
                </a:solidFill>
              </a:rPr>
              <a:t>(</a:t>
            </a:r>
            <a:r>
              <a:rPr lang="en-US" altLang="en-US" sz="2400">
                <a:solidFill>
                  <a:srgbClr val="D35400"/>
                </a:solidFill>
                <a:latin typeface="Symbol" pitchFamily="2" charset="2"/>
              </a:rPr>
              <a:t>q</a:t>
            </a:r>
            <a:r>
              <a:rPr lang="en-US" altLang="en-US" sz="2400" baseline="-25000">
                <a:solidFill>
                  <a:srgbClr val="D35400"/>
                </a:solidFill>
              </a:rPr>
              <a:t>z</a:t>
            </a:r>
            <a:r>
              <a:rPr lang="en-US" altLang="en-US" sz="2400">
                <a:solidFill>
                  <a:srgbClr val="D35400"/>
                </a:solidFill>
              </a:rPr>
              <a:t>) </a:t>
            </a:r>
            <a:r>
              <a:rPr lang="en-US" altLang="en-US" sz="2400" b="1">
                <a:solidFill>
                  <a:srgbClr val="D35400"/>
                </a:solidFill>
              </a:rPr>
              <a:t>R</a:t>
            </a:r>
            <a:r>
              <a:rPr lang="en-US" altLang="en-US" sz="2400" baseline="-25000">
                <a:solidFill>
                  <a:srgbClr val="D35400"/>
                </a:solidFill>
              </a:rPr>
              <a:t>y</a:t>
            </a:r>
            <a:r>
              <a:rPr lang="en-US" altLang="en-US" sz="2400">
                <a:solidFill>
                  <a:srgbClr val="D35400"/>
                </a:solidFill>
              </a:rPr>
              <a:t>(</a:t>
            </a:r>
            <a:r>
              <a:rPr lang="en-US" altLang="en-US" sz="2400">
                <a:solidFill>
                  <a:srgbClr val="D35400"/>
                </a:solidFill>
                <a:latin typeface="Symbol" pitchFamily="2" charset="2"/>
              </a:rPr>
              <a:t>q</a:t>
            </a:r>
            <a:r>
              <a:rPr lang="en-US" altLang="en-US" sz="2400" baseline="-25000">
                <a:solidFill>
                  <a:srgbClr val="D35400"/>
                </a:solidFill>
              </a:rPr>
              <a:t>y</a:t>
            </a:r>
            <a:r>
              <a:rPr lang="en-US" altLang="en-US" sz="2400">
                <a:solidFill>
                  <a:srgbClr val="D35400"/>
                </a:solidFill>
              </a:rPr>
              <a:t>) </a:t>
            </a:r>
            <a:r>
              <a:rPr lang="en-US" altLang="en-US" sz="2400" b="1">
                <a:solidFill>
                  <a:srgbClr val="D35400"/>
                </a:solidFill>
              </a:rPr>
              <a:t>R</a:t>
            </a:r>
            <a:r>
              <a:rPr lang="en-US" altLang="en-US" sz="2400" baseline="-25000">
                <a:solidFill>
                  <a:srgbClr val="D35400"/>
                </a:solidFill>
              </a:rPr>
              <a:t>x</a:t>
            </a:r>
            <a:r>
              <a:rPr lang="en-US" altLang="en-US" sz="2400">
                <a:solidFill>
                  <a:srgbClr val="D35400"/>
                </a:solidFill>
              </a:rPr>
              <a:t>(</a:t>
            </a:r>
            <a:r>
              <a:rPr lang="en-US" altLang="en-US" sz="2400">
                <a:solidFill>
                  <a:srgbClr val="D35400"/>
                </a:solidFill>
                <a:latin typeface="Symbol" pitchFamily="2" charset="2"/>
              </a:rPr>
              <a:t>q</a:t>
            </a:r>
            <a:r>
              <a:rPr lang="en-US" altLang="en-US" sz="2400" baseline="-25000">
                <a:solidFill>
                  <a:srgbClr val="D35400"/>
                </a:solidFill>
              </a:rPr>
              <a:t>x</a:t>
            </a:r>
            <a:r>
              <a:rPr lang="en-US" altLang="en-US" sz="2400">
                <a:solidFill>
                  <a:srgbClr val="D35400"/>
                </a:solidFill>
              </a:rPr>
              <a:t>)</a:t>
            </a:r>
            <a:br>
              <a:rPr lang="en-US" altLang="en-US" sz="2400">
                <a:solidFill>
                  <a:srgbClr val="D35400"/>
                </a:solidFill>
              </a:rPr>
            </a:br>
            <a:r>
              <a:rPr lang="en-US" altLang="en-US" sz="2000">
                <a:latin typeface="Symbol" pitchFamily="2" charset="2"/>
              </a:rPr>
              <a:t>q</a:t>
            </a:r>
            <a:r>
              <a:rPr lang="en-US" altLang="en-US" sz="2000" baseline="-25000"/>
              <a:t>x </a:t>
            </a:r>
            <a:r>
              <a:rPr lang="en-US" altLang="en-US" sz="2000">
                <a:latin typeface="Symbol" pitchFamily="2" charset="2"/>
              </a:rPr>
              <a:t>q</a:t>
            </a:r>
            <a:r>
              <a:rPr lang="en-US" altLang="en-US" sz="2000" baseline="-25000"/>
              <a:t>y </a:t>
            </a:r>
            <a:r>
              <a:rPr lang="en-US" altLang="en-US" sz="2000">
                <a:latin typeface="Symbol" pitchFamily="2" charset="2"/>
              </a:rPr>
              <a:t>q</a:t>
            </a:r>
            <a:r>
              <a:rPr lang="en-US" altLang="en-US" sz="2000" baseline="-25000"/>
              <a:t>z </a:t>
            </a:r>
            <a:r>
              <a:rPr lang="en-US" altLang="en-US" sz="2000"/>
              <a:t>disebut sebagai sudut-sudut Euler</a:t>
            </a:r>
            <a:endParaRPr lang="en-US" sz="2200">
              <a:solidFill>
                <a:srgbClr val="D35400"/>
              </a:solidFill>
            </a:endParaRPr>
          </a:p>
          <a:p>
            <a:r>
              <a:rPr lang="en-US" sz="2400"/>
              <a:t>Catatan: rotasi-rotasi di atas </a:t>
            </a:r>
            <a:r>
              <a:rPr lang="en-US" sz="2400">
                <a:solidFill>
                  <a:srgbClr val="D35400"/>
                </a:solidFill>
              </a:rPr>
              <a:t>tidak bersifat komutatif</a:t>
            </a:r>
            <a:r>
              <a:rPr lang="en-US" sz="2400"/>
              <a:t>.</a:t>
            </a:r>
          </a:p>
          <a:p>
            <a:r>
              <a:rPr lang="en-US" sz="2400"/>
              <a:t>Kita bisa menggunakan rotasi-rotasi dengan urutan lain, </a:t>
            </a:r>
            <a:br>
              <a:rPr lang="en-US" sz="2400"/>
            </a:br>
            <a:r>
              <a:rPr lang="en-US" sz="2400"/>
              <a:t>tapi harus dengan sudut berbeda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A8395-E9EC-5A49-A0F4-2FDC4344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id="{87F6F060-A832-0844-860C-75418239359B}"/>
              </a:ext>
            </a:extLst>
          </p:cNvPr>
          <p:cNvGrpSpPr>
            <a:grpSpLocks/>
          </p:cNvGrpSpPr>
          <p:nvPr/>
        </p:nvGrpSpPr>
        <p:grpSpPr bwMode="auto">
          <a:xfrm>
            <a:off x="8798554" y="3953799"/>
            <a:ext cx="2286000" cy="1905000"/>
            <a:chOff x="1344" y="1392"/>
            <a:chExt cx="1824" cy="1680"/>
          </a:xfrm>
        </p:grpSpPr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39632C00-F942-F54A-B1D0-DA3AECE649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1680"/>
              <a:ext cx="1248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D9E161E5-88AE-0549-84F8-F5091957992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00" y="1776"/>
              <a:ext cx="288" cy="6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965" y="5399"/>
                    <a:pt x="5613" y="7591"/>
                    <a:pt x="5413" y="10419"/>
                  </a:cubicBezTo>
                  <a:lnTo>
                    <a:pt x="26" y="10038"/>
                  </a:lnTo>
                  <a:cubicBezTo>
                    <a:pt x="426" y="4383"/>
                    <a:pt x="5130" y="-1"/>
                    <a:pt x="10800" y="0"/>
                  </a:cubicBezTo>
                  <a:cubicBezTo>
                    <a:pt x="16764" y="0"/>
                    <a:pt x="21599" y="4835"/>
                    <a:pt x="21599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839606BE-67E4-A24D-A78B-1F58AC114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496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B699C3F8-F816-7843-8708-379EADA4D3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1392"/>
              <a:ext cx="0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3A6097E7-4249-1E47-BD8A-F17EB505AC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2496"/>
              <a:ext cx="48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</p:grpSp>
      <p:sp>
        <p:nvSpPr>
          <p:cNvPr id="11" name="Rectangle 3">
            <a:extLst>
              <a:ext uri="{FF2B5EF4-FFF2-40B4-BE49-F238E27FC236}">
                <a16:creationId xmlns:a16="http://schemas.microsoft.com/office/drawing/2014/main" id="{EE32A033-13A0-8B49-9045-0C517AB5C67B}"/>
              </a:ext>
            </a:extLst>
          </p:cNvPr>
          <p:cNvSpPr txBox="1">
            <a:spLocks noChangeArrowheads="1"/>
          </p:cNvSpPr>
          <p:nvPr/>
        </p:nvSpPr>
        <p:spPr>
          <a:xfrm>
            <a:off x="10246354" y="4029999"/>
            <a:ext cx="304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Symbol" pitchFamily="2" charset="2"/>
                <a:ea typeface="ＭＳ Ｐゴシック" panose="020B0600070205080204" pitchFamily="34" charset="-128"/>
              </a:rPr>
              <a:t>q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E21CC326-BBDD-1E4E-8E76-262D84B08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54" y="4868199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x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F68F264C-9EE2-9640-972D-ABA443D3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7554" y="5630199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z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1A3E5573-E712-E242-B804-2F99BDFE6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754" y="3496599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y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74D585A5-168E-F24C-8DB2-091352D4B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1298" y="3950751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822066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9EB4-8486-8946-86D1-94F849AF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ROtasi terhadap sebuah Titik selain </a:t>
            </a:r>
            <a:r>
              <a:rPr lang="en-US" i="1"/>
              <a:t>Origin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59142-9085-3248-82B0-0A713302D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7"/>
            <a:ext cx="6002488" cy="145881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/>
              <a:t>Pindahkan titik tersebut ke </a:t>
            </a:r>
            <a:r>
              <a:rPr lang="en-US" sz="2400" i="1"/>
              <a:t>origin</a:t>
            </a:r>
            <a:endParaRPr lang="en-US" sz="2400"/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Rotasikan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Pindahkan titik tersebut ke lokasi semua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FD427-74EA-D548-A5E0-0635503A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3CDF42-9D81-C54D-AC7C-3D3C344F9D48}"/>
              </a:ext>
            </a:extLst>
          </p:cNvPr>
          <p:cNvSpPr/>
          <p:nvPr/>
        </p:nvSpPr>
        <p:spPr>
          <a:xfrm>
            <a:off x="7792133" y="2617517"/>
            <a:ext cx="3818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 sz="3200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sz="32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sz="3200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32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(p</a:t>
            </a:r>
            <a:r>
              <a:rPr lang="en-US" altLang="en-US" sz="32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32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</a:t>
            </a:r>
            <a:r>
              <a:rPr lang="en-US" altLang="en-US" sz="3200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32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</a:t>
            </a:r>
            <a:r>
              <a:rPr lang="en-US" altLang="en-US" sz="3200">
                <a:latin typeface="Symbol" pitchFamily="2" charset="2"/>
                <a:ea typeface="ＭＳ Ｐゴシック" panose="020B0600070205080204" pitchFamily="34" charset="-128"/>
              </a:rPr>
              <a:t>q</a:t>
            </a:r>
            <a:r>
              <a:rPr lang="en-US" altLang="en-US" sz="32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</a:t>
            </a:r>
            <a:r>
              <a:rPr lang="en-US" altLang="en-US" sz="3200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32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(-p</a:t>
            </a:r>
            <a:r>
              <a:rPr lang="en-US" altLang="en-US" sz="32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32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1ED6CF-BCCB-7849-BEE2-D3E6D4A7C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141" y="4103853"/>
            <a:ext cx="7745413" cy="22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6695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449D-B58F-7D43-A0C1-C6DBED08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SHear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585B94-C825-B74E-BCA1-033E98813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/>
              <a:t>Ekivalen dengan menarik </a:t>
            </a:r>
            <a:r>
              <a:rPr lang="en-US" sz="1800" i="1"/>
              <a:t>faces</a:t>
            </a:r>
            <a:r>
              <a:rPr lang="en-US" sz="1800"/>
              <a:t> pada arah yang berlawanan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3799A-7EA0-F243-810C-7387E686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8A4B3231-B7CD-7647-B8B0-5578A8F29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243" y="3231302"/>
            <a:ext cx="4621213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>
            <a:extLst>
              <a:ext uri="{FF2B5EF4-FFF2-40B4-BE49-F238E27FC236}">
                <a16:creationId xmlns:a16="http://schemas.microsoft.com/office/drawing/2014/main" id="{9122624B-3406-3E4C-B05A-A48A4C010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536" y="1240308"/>
            <a:ext cx="203613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x’ = x + y cot </a:t>
            </a:r>
            <a:r>
              <a:rPr lang="en-US" altLang="en-US">
                <a:latin typeface="Symbol" pitchFamily="2" charset="2"/>
              </a:rPr>
              <a:t>q</a:t>
            </a:r>
            <a:endParaRPr lang="en-US" altLang="en-US">
              <a:latin typeface="DIN Alternate" panose="020B0500000000000000" pitchFamily="34" charset="77"/>
            </a:endParaRPr>
          </a:p>
          <a:p>
            <a:r>
              <a:rPr lang="en-US" altLang="en-US">
                <a:latin typeface="DIN Alternate" panose="020B0500000000000000" pitchFamily="34" charset="77"/>
              </a:rPr>
              <a:t>y’ = y</a:t>
            </a:r>
          </a:p>
          <a:p>
            <a:r>
              <a:rPr lang="en-US" altLang="en-US">
                <a:latin typeface="DIN Alternate" panose="020B0500000000000000" pitchFamily="34" charset="77"/>
              </a:rPr>
              <a:t>z’ = z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FB37E309-E1B5-7444-A283-BE20C7B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467" y="738747"/>
            <a:ext cx="2036763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0821AD96-1C60-1E47-A59D-9FDA972F40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632847"/>
              </p:ext>
            </p:extLst>
          </p:nvPr>
        </p:nvGraphicFramePr>
        <p:xfrm>
          <a:off x="8098536" y="3231302"/>
          <a:ext cx="2638425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25742900" imgH="21069300" progId="Equation.3">
                  <p:embed/>
                </p:oleObj>
              </mc:Choice>
              <mc:Fallback>
                <p:oleObj name="Equation" r:id="rId5" imgW="25742900" imgH="21069300" progId="Equation.3">
                  <p:embed/>
                  <p:pic>
                    <p:nvPicPr>
                      <p:cNvPr id="64514" name="Object 2">
                        <a:extLst>
                          <a:ext uri="{FF2B5EF4-FFF2-40B4-BE49-F238E27FC236}">
                            <a16:creationId xmlns:a16="http://schemas.microsoft.com/office/drawing/2014/main" id="{A52BF592-D894-B440-AF8D-BF4ABC0872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8536" y="3231302"/>
                        <a:ext cx="2638425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>
            <a:extLst>
              <a:ext uri="{FF2B5EF4-FFF2-40B4-BE49-F238E27FC236}">
                <a16:creationId xmlns:a16="http://schemas.microsoft.com/office/drawing/2014/main" id="{E66450A4-DF8B-9347-971E-989DC4D13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2686" y="3942502"/>
            <a:ext cx="12493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b="1"/>
              <a:t>H</a:t>
            </a:r>
            <a:r>
              <a:rPr lang="en-US" altLang="en-US" sz="2800"/>
              <a:t>(</a:t>
            </a:r>
            <a:r>
              <a:rPr lang="en-US" altLang="en-US" sz="2800">
                <a:latin typeface="Symbol" pitchFamily="2" charset="2"/>
              </a:rPr>
              <a:t>q</a:t>
            </a:r>
            <a:r>
              <a:rPr lang="en-US" altLang="en-US" sz="2800"/>
              <a:t>) =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080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6677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12A39-8B0B-264E-9149-7E24F0E0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094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Transformasi</a:t>
            </a:r>
            <a:br>
              <a:rPr lang="en-US" sz="3200">
                <a:solidFill>
                  <a:srgbClr val="FFFFFF"/>
                </a:solidFill>
              </a:rPr>
            </a:br>
            <a:r>
              <a:rPr lang="en-US" sz="3200">
                <a:solidFill>
                  <a:srgbClr val="FFFFFF"/>
                </a:solidFill>
              </a:rPr>
              <a:t>Standar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E8CB894-30D9-AE4D-984D-0938D0EF21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146455"/>
              </p:ext>
            </p:extLst>
          </p:nvPr>
        </p:nvGraphicFramePr>
        <p:xfrm>
          <a:off x="928688" y="1114425"/>
          <a:ext cx="6107112" cy="4624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6AFFC-99F5-8644-AF0E-E3687704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70503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6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6452-C276-A746-A3D2-AFD00799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Transformasi Secara Umum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B897-1A22-4649-BE17-897C9541E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5422390" cy="3728134"/>
          </a:xfrm>
        </p:spPr>
        <p:txBody>
          <a:bodyPr>
            <a:noAutofit/>
          </a:bodyPr>
          <a:lstStyle/>
          <a:p>
            <a:r>
              <a:rPr lang="en-US" sz="2400"/>
              <a:t>Sebuah transformasi </a:t>
            </a:r>
            <a:r>
              <a:rPr lang="en-US" sz="2400">
                <a:solidFill>
                  <a:srgbClr val="D35400"/>
                </a:solidFill>
              </a:rPr>
              <a:t>memetakan</a:t>
            </a:r>
            <a:r>
              <a:rPr lang="en-US" sz="2400"/>
              <a:t> </a:t>
            </a:r>
            <a:r>
              <a:rPr lang="en-US" sz="2400">
                <a:solidFill>
                  <a:srgbClr val="D35400"/>
                </a:solidFill>
              </a:rPr>
              <a:t>titik-titik</a:t>
            </a:r>
            <a:r>
              <a:rPr lang="en-US" sz="2400"/>
              <a:t> ke titik-titik lain atau memetakan </a:t>
            </a:r>
            <a:r>
              <a:rPr lang="en-US" sz="2400">
                <a:solidFill>
                  <a:srgbClr val="D35400"/>
                </a:solidFill>
              </a:rPr>
              <a:t>vektor-vektor</a:t>
            </a:r>
            <a:r>
              <a:rPr lang="en-US" sz="2400"/>
              <a:t> ke vektor-vektor lain.</a:t>
            </a:r>
          </a:p>
          <a:p>
            <a:r>
              <a:rPr lang="en-US" sz="2400"/>
              <a:t>Di dalam grafika komputer, kita hanya perlu </a:t>
            </a:r>
            <a:r>
              <a:rPr lang="en-US" sz="2400">
                <a:solidFill>
                  <a:srgbClr val="D35400"/>
                </a:solidFill>
              </a:rPr>
              <a:t>mentransformasikan</a:t>
            </a:r>
            <a:r>
              <a:rPr lang="en-US" sz="2400"/>
              <a:t> </a:t>
            </a:r>
            <a:r>
              <a:rPr lang="en-US" sz="2400">
                <a:solidFill>
                  <a:srgbClr val="D35400"/>
                </a:solidFill>
              </a:rPr>
              <a:t>titik-titik ujung</a:t>
            </a:r>
            <a:r>
              <a:rPr lang="en-US" sz="2400"/>
              <a:t> dari ruas garis. Setelah titik-titik tersebut ditransformasi, kita bisa menggambar ruas garis diantaranya.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35BA7-FD29-F749-86D8-911E449E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 dirty="0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FF017096-54BB-1C4A-905A-21337E692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700" y="2228003"/>
            <a:ext cx="12066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v = T(u)</a:t>
            </a:r>
          </a:p>
        </p:txBody>
      </p:sp>
      <p:pic>
        <p:nvPicPr>
          <p:cNvPr id="8" name="Picture 7" descr="AN04F34">
            <a:extLst>
              <a:ext uri="{FF2B5EF4-FFF2-40B4-BE49-F238E27FC236}">
                <a16:creationId xmlns:a16="http://schemas.microsoft.com/office/drawing/2014/main" id="{20D39232-832B-E84A-87E1-213D15C7A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700" y="2693988"/>
            <a:ext cx="4222386" cy="343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04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D95FBCC-280B-CA44-BA92-40B9E3554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2"/>
                </a:solidFill>
              </a:rPr>
              <a:t>Implementasi </a:t>
            </a:r>
            <a:r>
              <a:rPr lang="en-US" i="1">
                <a:solidFill>
                  <a:schemeClr val="accent2"/>
                </a:solidFill>
              </a:rPr>
              <a:t>Pipeline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5F46E-11BB-4B45-AFFE-AA4F0F186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10B5FF93-E963-1F45-B893-9E632BF48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212" y="3071423"/>
            <a:ext cx="2286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DIN Alternate" panose="020B0500000000000000" pitchFamily="34" charset="77"/>
              </a:rPr>
              <a:t>Transformasi</a:t>
            </a:r>
          </a:p>
        </p:txBody>
      </p:sp>
      <p:sp>
        <p:nvSpPr>
          <p:cNvPr id="17" name="Line 5">
            <a:extLst>
              <a:ext uri="{FF2B5EF4-FFF2-40B4-BE49-F238E27FC236}">
                <a16:creationId xmlns:a16="http://schemas.microsoft.com/office/drawing/2014/main" id="{6A503910-B2CE-8143-B0EE-F34EA3B9F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6212" y="3604823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>
              <a:latin typeface="DIN Alternate" panose="020B0500000000000000" pitchFamily="34" charset="77"/>
            </a:endParaRPr>
          </a:p>
        </p:txBody>
      </p:sp>
      <p:sp>
        <p:nvSpPr>
          <p:cNvPr id="19" name="Line 6">
            <a:extLst>
              <a:ext uri="{FF2B5EF4-FFF2-40B4-BE49-F238E27FC236}">
                <a16:creationId xmlns:a16="http://schemas.microsoft.com/office/drawing/2014/main" id="{46ADD8A8-2A09-AC45-9483-1D9A93FD0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4212" y="3604823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>
              <a:latin typeface="DIN Alternate" panose="020B0500000000000000" pitchFamily="34" charset="77"/>
            </a:endParaRP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F25B4E6D-628D-8341-A49D-E071C2BF9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212" y="3071423"/>
            <a:ext cx="19812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i="1">
                <a:solidFill>
                  <a:schemeClr val="bg1"/>
                </a:solidFill>
                <a:latin typeface="DIN Alternate" panose="020B0500000000000000" pitchFamily="34" charset="77"/>
              </a:rPr>
              <a:t>Rasterizer</a:t>
            </a:r>
          </a:p>
        </p:txBody>
      </p:sp>
      <p:sp>
        <p:nvSpPr>
          <p:cNvPr id="22" name="Line 8">
            <a:extLst>
              <a:ext uri="{FF2B5EF4-FFF2-40B4-BE49-F238E27FC236}">
                <a16:creationId xmlns:a16="http://schemas.microsoft.com/office/drawing/2014/main" id="{57AC927C-A4D2-F749-8C52-2D1A860442D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8412" y="3604823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>
              <a:latin typeface="DIN Alternate" panose="020B0500000000000000" pitchFamily="34" charset="77"/>
            </a:endParaRP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438880BD-D7F5-9545-957C-6BD83BDAB6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99412" y="4290623"/>
            <a:ext cx="990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>
              <a:latin typeface="DIN Alternate" panose="020B0500000000000000" pitchFamily="34" charset="77"/>
            </a:endParaRPr>
          </a:p>
        </p:txBody>
      </p:sp>
      <p:sp>
        <p:nvSpPr>
          <p:cNvPr id="24" name="Text Box 11">
            <a:extLst>
              <a:ext uri="{FF2B5EF4-FFF2-40B4-BE49-F238E27FC236}">
                <a16:creationId xmlns:a16="http://schemas.microsoft.com/office/drawing/2014/main" id="{F03B40CE-EC64-4D4A-842C-1E81E2F76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412" y="4976423"/>
            <a:ext cx="423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 u</a:t>
            </a:r>
          </a:p>
        </p:txBody>
      </p:sp>
      <p:sp>
        <p:nvSpPr>
          <p:cNvPr id="26" name="Text Box 13">
            <a:extLst>
              <a:ext uri="{FF2B5EF4-FFF2-40B4-BE49-F238E27FC236}">
                <a16:creationId xmlns:a16="http://schemas.microsoft.com/office/drawing/2014/main" id="{CD87D2A3-BC26-0949-9E10-358794E75046}"/>
              </a:ext>
            </a:extLst>
          </p:cNvPr>
          <p:cNvSpPr txBox="1">
            <a:spLocks noChangeArrowheads="1"/>
          </p:cNvSpPr>
          <p:nvPr/>
        </p:nvSpPr>
        <p:spPr>
          <a:xfrm>
            <a:off x="2822412" y="3681023"/>
            <a:ext cx="533400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v</a:t>
            </a:r>
          </a:p>
        </p:txBody>
      </p:sp>
      <p:sp>
        <p:nvSpPr>
          <p:cNvPr id="28" name="Text Box 14">
            <a:extLst>
              <a:ext uri="{FF2B5EF4-FFF2-40B4-BE49-F238E27FC236}">
                <a16:creationId xmlns:a16="http://schemas.microsoft.com/office/drawing/2014/main" id="{6B9D1497-DB5E-D342-9F4D-769FABA65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012" y="2995223"/>
            <a:ext cx="423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 u</a:t>
            </a:r>
          </a:p>
        </p:txBody>
      </p:sp>
      <p:sp>
        <p:nvSpPr>
          <p:cNvPr id="29" name="Text Box 15">
            <a:extLst>
              <a:ext uri="{FF2B5EF4-FFF2-40B4-BE49-F238E27FC236}">
                <a16:creationId xmlns:a16="http://schemas.microsoft.com/office/drawing/2014/main" id="{A0AA45CA-AA18-654D-8E30-828A0B582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412" y="4443023"/>
            <a:ext cx="394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 v</a:t>
            </a:r>
          </a:p>
        </p:txBody>
      </p:sp>
      <p:sp>
        <p:nvSpPr>
          <p:cNvPr id="30" name="Line 16">
            <a:extLst>
              <a:ext uri="{FF2B5EF4-FFF2-40B4-BE49-F238E27FC236}">
                <a16:creationId xmlns:a16="http://schemas.microsoft.com/office/drawing/2014/main" id="{1343CC05-BAB0-294F-9C10-0F01C1ABF9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1212" y="253802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>
              <a:latin typeface="DIN Alternate" panose="020B0500000000000000" pitchFamily="34" charset="77"/>
            </a:endParaRPr>
          </a:p>
        </p:txBody>
      </p:sp>
      <p:sp>
        <p:nvSpPr>
          <p:cNvPr id="31" name="Text Box 17">
            <a:extLst>
              <a:ext uri="{FF2B5EF4-FFF2-40B4-BE49-F238E27FC236}">
                <a16:creationId xmlns:a16="http://schemas.microsoft.com/office/drawing/2014/main" id="{32A2158F-6379-2B48-A03C-28899AEF6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812" y="192842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T</a:t>
            </a:r>
          </a:p>
        </p:txBody>
      </p:sp>
      <p:sp>
        <p:nvSpPr>
          <p:cNvPr id="32" name="Text Box 18">
            <a:extLst>
              <a:ext uri="{FF2B5EF4-FFF2-40B4-BE49-F238E27FC236}">
                <a16:creationId xmlns:a16="http://schemas.microsoft.com/office/drawing/2014/main" id="{F8BB2673-35E5-A842-85CC-102BE55DB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612" y="2995223"/>
            <a:ext cx="6735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T(u)</a:t>
            </a:r>
          </a:p>
        </p:txBody>
      </p:sp>
      <p:sp>
        <p:nvSpPr>
          <p:cNvPr id="33" name="Text Box 19">
            <a:extLst>
              <a:ext uri="{FF2B5EF4-FFF2-40B4-BE49-F238E27FC236}">
                <a16:creationId xmlns:a16="http://schemas.microsoft.com/office/drawing/2014/main" id="{FB7F0D33-2A12-B541-A8B3-2D179AE9F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812" y="3757223"/>
            <a:ext cx="6447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T(v)</a:t>
            </a:r>
          </a:p>
        </p:txBody>
      </p:sp>
      <p:sp>
        <p:nvSpPr>
          <p:cNvPr id="34" name="Oval 22">
            <a:extLst>
              <a:ext uri="{FF2B5EF4-FFF2-40B4-BE49-F238E27FC236}">
                <a16:creationId xmlns:a16="http://schemas.microsoft.com/office/drawing/2014/main" id="{368D5B0B-5E67-034A-953D-608CC392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212" y="512882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DIN Alternate" panose="020B0500000000000000" pitchFamily="34" charset="77"/>
            </a:endParaRPr>
          </a:p>
        </p:txBody>
      </p:sp>
      <p:sp>
        <p:nvSpPr>
          <p:cNvPr id="35" name="Oval 23">
            <a:extLst>
              <a:ext uri="{FF2B5EF4-FFF2-40B4-BE49-F238E27FC236}">
                <a16:creationId xmlns:a16="http://schemas.microsoft.com/office/drawing/2014/main" id="{545AA10C-C300-DC4D-9B67-E038980C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0012" y="421442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DIN Alternate" panose="020B0500000000000000" pitchFamily="34" charset="77"/>
            </a:endParaRPr>
          </a:p>
        </p:txBody>
      </p:sp>
      <p:sp>
        <p:nvSpPr>
          <p:cNvPr id="36" name="Oval 24">
            <a:extLst>
              <a:ext uri="{FF2B5EF4-FFF2-40B4-BE49-F238E27FC236}">
                <a16:creationId xmlns:a16="http://schemas.microsoft.com/office/drawing/2014/main" id="{0F51EBCB-4AAE-E846-97AF-C06F96A58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012" y="512882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DIN Alternate" panose="020B0500000000000000" pitchFamily="34" charset="77"/>
            </a:endParaRPr>
          </a:p>
        </p:txBody>
      </p:sp>
      <p:sp>
        <p:nvSpPr>
          <p:cNvPr id="37" name="Oval 25">
            <a:extLst>
              <a:ext uri="{FF2B5EF4-FFF2-40B4-BE49-F238E27FC236}">
                <a16:creationId xmlns:a16="http://schemas.microsoft.com/office/drawing/2014/main" id="{95A91B94-691E-8C46-A050-3EDBAF21F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412" y="459542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DIN Alternate" panose="020B0500000000000000" pitchFamily="34" charset="77"/>
            </a:endParaRPr>
          </a:p>
        </p:txBody>
      </p:sp>
      <p:sp>
        <p:nvSpPr>
          <p:cNvPr id="38" name="Text Box 26">
            <a:extLst>
              <a:ext uri="{FF2B5EF4-FFF2-40B4-BE49-F238E27FC236}">
                <a16:creationId xmlns:a16="http://schemas.microsoft.com/office/drawing/2014/main" id="{6F92AD96-D76B-984F-BAD7-84D8A2647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7412" y="4747823"/>
            <a:ext cx="6735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T(u)</a:t>
            </a:r>
          </a:p>
        </p:txBody>
      </p:sp>
      <p:sp>
        <p:nvSpPr>
          <p:cNvPr id="39" name="Text Box 27">
            <a:extLst>
              <a:ext uri="{FF2B5EF4-FFF2-40B4-BE49-F238E27FC236}">
                <a16:creationId xmlns:a16="http://schemas.microsoft.com/office/drawing/2014/main" id="{4A27AC91-EA0C-8840-8AD8-B4BB8C438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812" y="5052623"/>
            <a:ext cx="6735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T(u)</a:t>
            </a:r>
          </a:p>
        </p:txBody>
      </p:sp>
      <p:sp>
        <p:nvSpPr>
          <p:cNvPr id="40" name="Text Box 28">
            <a:extLst>
              <a:ext uri="{FF2B5EF4-FFF2-40B4-BE49-F238E27FC236}">
                <a16:creationId xmlns:a16="http://schemas.microsoft.com/office/drawing/2014/main" id="{B53E3D87-1FC2-D943-8B3C-52EF3B558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1012" y="4290623"/>
            <a:ext cx="6447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T(v)</a:t>
            </a:r>
          </a:p>
        </p:txBody>
      </p:sp>
      <p:sp>
        <p:nvSpPr>
          <p:cNvPr id="41" name="Text Box 29">
            <a:extLst>
              <a:ext uri="{FF2B5EF4-FFF2-40B4-BE49-F238E27FC236}">
                <a16:creationId xmlns:a16="http://schemas.microsoft.com/office/drawing/2014/main" id="{4C224C4C-6947-FA45-A2D0-A70A11E32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2812" y="3681023"/>
            <a:ext cx="6447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T(v)</a:t>
            </a:r>
          </a:p>
        </p:txBody>
      </p:sp>
      <p:sp>
        <p:nvSpPr>
          <p:cNvPr id="42" name="Oval 30">
            <a:extLst>
              <a:ext uri="{FF2B5EF4-FFF2-40B4-BE49-F238E27FC236}">
                <a16:creationId xmlns:a16="http://schemas.microsoft.com/office/drawing/2014/main" id="{98012257-EF06-604B-95A4-DA93FF8BE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9412" y="520502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DIN Alternate" panose="020B0500000000000000" pitchFamily="34" charset="77"/>
            </a:endParaRPr>
          </a:p>
        </p:txBody>
      </p:sp>
      <p:sp>
        <p:nvSpPr>
          <p:cNvPr id="43" name="Oval 31">
            <a:extLst>
              <a:ext uri="{FF2B5EF4-FFF2-40B4-BE49-F238E27FC236}">
                <a16:creationId xmlns:a16="http://schemas.microsoft.com/office/drawing/2014/main" id="{E83880A2-7260-D546-B6B9-0DB12860F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412" y="444302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DIN Alternate" panose="020B0500000000000000" pitchFamily="34" charset="77"/>
            </a:endParaRPr>
          </a:p>
        </p:txBody>
      </p:sp>
      <p:sp>
        <p:nvSpPr>
          <p:cNvPr id="44" name="Text Box 32">
            <a:extLst>
              <a:ext uri="{FF2B5EF4-FFF2-40B4-BE49-F238E27FC236}">
                <a16:creationId xmlns:a16="http://schemas.microsoft.com/office/drawing/2014/main" id="{2115AD8C-EFA0-D442-9F66-69187388E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662" y="5398698"/>
            <a:ext cx="11895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>
                <a:latin typeface="DIN Alternate" panose="020B0500000000000000" pitchFamily="34" charset="77"/>
              </a:rPr>
              <a:t>vertices</a:t>
            </a:r>
          </a:p>
        </p:txBody>
      </p:sp>
      <p:sp>
        <p:nvSpPr>
          <p:cNvPr id="45" name="Text Box 33">
            <a:extLst>
              <a:ext uri="{FF2B5EF4-FFF2-40B4-BE49-F238E27FC236}">
                <a16:creationId xmlns:a16="http://schemas.microsoft.com/office/drawing/2014/main" id="{28515B98-6171-E747-B5B7-2A6E0E4FA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9412" y="5433623"/>
            <a:ext cx="11895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>
                <a:latin typeface="DIN Alternate" panose="020B0500000000000000" pitchFamily="34" charset="77"/>
              </a:rPr>
              <a:t>vertices</a:t>
            </a:r>
          </a:p>
        </p:txBody>
      </p:sp>
      <p:sp>
        <p:nvSpPr>
          <p:cNvPr id="46" name="Text Box 34">
            <a:extLst>
              <a:ext uri="{FF2B5EF4-FFF2-40B4-BE49-F238E27FC236}">
                <a16:creationId xmlns:a16="http://schemas.microsoft.com/office/drawing/2014/main" id="{D62DA12B-CA32-AE4C-AD63-DA6311AFC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1400" y="5398698"/>
            <a:ext cx="947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>
                <a:latin typeface="DIN Alternate" panose="020B0500000000000000" pitchFamily="34" charset="77"/>
              </a:rPr>
              <a:t>pixels</a:t>
            </a:r>
          </a:p>
        </p:txBody>
      </p:sp>
      <p:sp>
        <p:nvSpPr>
          <p:cNvPr id="47" name="Line 35">
            <a:extLst>
              <a:ext uri="{FF2B5EF4-FFF2-40B4-BE49-F238E27FC236}">
                <a16:creationId xmlns:a16="http://schemas.microsoft.com/office/drawing/2014/main" id="{87B5662A-BA09-8044-BB2B-3992BDF2D4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9612" y="5662223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>
              <a:latin typeface="DIN Alternate" panose="020B0500000000000000" pitchFamily="34" charset="77"/>
            </a:endParaRPr>
          </a:p>
        </p:txBody>
      </p:sp>
      <p:sp>
        <p:nvSpPr>
          <p:cNvPr id="48" name="Line 36">
            <a:extLst>
              <a:ext uri="{FF2B5EF4-FFF2-40B4-BE49-F238E27FC236}">
                <a16:creationId xmlns:a16="http://schemas.microsoft.com/office/drawing/2014/main" id="{C8CCF042-0390-D347-9E52-6C4520872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8612" y="5662223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>
              <a:latin typeface="DIN Alternate" panose="020B0500000000000000" pitchFamily="34" charset="77"/>
            </a:endParaRPr>
          </a:p>
        </p:txBody>
      </p:sp>
      <p:sp>
        <p:nvSpPr>
          <p:cNvPr id="49" name="Text Box 37">
            <a:extLst>
              <a:ext uri="{FF2B5EF4-FFF2-40B4-BE49-F238E27FC236}">
                <a16:creationId xmlns:a16="http://schemas.microsoft.com/office/drawing/2014/main" id="{1A8B00EC-7687-4842-845A-AF2496395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462" y="2655498"/>
            <a:ext cx="95494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>
                <a:latin typeface="DIN Alternate" panose="020B0500000000000000" pitchFamily="34" charset="77"/>
              </a:rPr>
              <a:t>frame</a:t>
            </a:r>
          </a:p>
          <a:p>
            <a:r>
              <a:rPr lang="en-US" altLang="en-US" i="1">
                <a:latin typeface="DIN Alternate" panose="020B0500000000000000" pitchFamily="34" charset="77"/>
              </a:rPr>
              <a:t>buffer</a:t>
            </a:r>
          </a:p>
        </p:txBody>
      </p:sp>
      <p:sp>
        <p:nvSpPr>
          <p:cNvPr id="50" name="Text Box 38">
            <a:extLst>
              <a:ext uri="{FF2B5EF4-FFF2-40B4-BE49-F238E27FC236}">
                <a16:creationId xmlns:a16="http://schemas.microsoft.com/office/drawing/2014/main" id="{89CB5666-18E1-CA42-86AD-7CC71AE9C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812" y="1928423"/>
            <a:ext cx="31342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(dari program aplikasi)</a:t>
            </a:r>
          </a:p>
        </p:txBody>
      </p:sp>
    </p:spTree>
    <p:extLst>
      <p:ext uri="{BB962C8B-B14F-4D97-AF65-F5344CB8AC3E}">
        <p14:creationId xmlns:p14="http://schemas.microsoft.com/office/powerpoint/2010/main" val="60253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D6AB0-AF4E-0D4F-8034-B568A340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Notasi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6BC1B-B60F-364E-AE1B-E942C670C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sz="2400"/>
              <a:t>Kita akan bekerja dengan representasi transformasi yang bebas koordinat dan yang ada di </a:t>
            </a:r>
            <a:r>
              <a:rPr lang="en-US" sz="2400" i="1"/>
              <a:t>frame</a:t>
            </a:r>
            <a:r>
              <a:rPr lang="en-US" sz="2400"/>
              <a:t> (kerangka) tertentu.</a:t>
            </a:r>
          </a:p>
          <a:p>
            <a:r>
              <a:rPr lang="en-US" sz="2400"/>
              <a:t>P, Q, R: Titik-titik di ruang </a:t>
            </a:r>
            <a:r>
              <a:rPr lang="en-US" sz="2400" i="1"/>
              <a:t>affine</a:t>
            </a:r>
            <a:br>
              <a:rPr lang="en-US" sz="2400" i="1"/>
            </a:br>
            <a:r>
              <a:rPr lang="en-US" sz="2400"/>
              <a:t>u, v, w: Vektor-vektor di ruang </a:t>
            </a:r>
            <a:r>
              <a:rPr lang="en-US" sz="2400" i="1"/>
              <a:t>affine</a:t>
            </a:r>
            <a:br>
              <a:rPr lang="en-US" sz="2400" i="1"/>
            </a:b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>
                <a:ea typeface="ＭＳ Ｐゴシック" panose="020B0600070205080204" pitchFamily="34" charset="-128"/>
              </a:rPr>
              <a:t>,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b</a:t>
            </a:r>
            <a:r>
              <a:rPr lang="en-US" altLang="en-US" sz="2400">
                <a:ea typeface="ＭＳ Ｐゴシック" panose="020B0600070205080204" pitchFamily="34" charset="-128"/>
              </a:rPr>
              <a:t>,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g </a:t>
            </a:r>
            <a:r>
              <a:rPr lang="en-US" sz="2400"/>
              <a:t>: Skalar</a:t>
            </a:r>
          </a:p>
          <a:p>
            <a:r>
              <a:rPr lang="en-US" sz="2400" b="1"/>
              <a:t>p, q, r</a:t>
            </a:r>
            <a:r>
              <a:rPr lang="en-US" sz="2400"/>
              <a:t>: Representasi titik-titik</a:t>
            </a:r>
            <a:br>
              <a:rPr lang="en-US" sz="2400"/>
            </a:br>
            <a:r>
              <a:rPr lang="en-US" sz="2400"/>
              <a:t>array 4 skalar di koordinat homogen</a:t>
            </a:r>
          </a:p>
          <a:p>
            <a:r>
              <a:rPr lang="en-US" sz="2400"/>
              <a:t>u, v, w</a:t>
            </a:r>
            <a:r>
              <a:rPr lang="en-US" sz="2400" b="1"/>
              <a:t>: Representasi titik-titik</a:t>
            </a:r>
            <a:br>
              <a:rPr lang="en-US" sz="2400" b="1"/>
            </a:br>
            <a:r>
              <a:rPr lang="en-US" sz="2400" b="1"/>
              <a:t>array 4 skalar di koordinat homogen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BD8B9-EED7-6542-B9D8-BCB2E7B8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5344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36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E0D4-85BB-2049-8116-BD3FE1FA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Translasi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76BF4-D50E-E44B-9F34-FB965395FB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/>
              <a:t>Memindah sebuah poin ke lokasi baru</a:t>
            </a:r>
          </a:p>
          <a:p>
            <a:r>
              <a:rPr lang="en-US" sz="2400"/>
              <a:t>Pemindahan ditentukan oleh vektor d</a:t>
            </a:r>
          </a:p>
          <a:p>
            <a:r>
              <a:rPr lang="en-US" sz="2400"/>
              <a:t>d mencakup 3 </a:t>
            </a:r>
            <a:r>
              <a:rPr lang="en-US" sz="2400" i="1"/>
              <a:t>degrees of freedom</a:t>
            </a:r>
            <a:r>
              <a:rPr lang="en-US" sz="2400"/>
              <a:t> (derajat kebebasan), e.g. sumbu x, y, z</a:t>
            </a:r>
          </a:p>
          <a:p>
            <a:r>
              <a:rPr lang="en-US" sz="2400"/>
              <a:t>P’ = P + 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5F7F3-A490-514D-ACED-530861F5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C0EE438F-F309-194D-B390-638754055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1" y="375200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P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23AADD0D-354B-4944-B9C9-DEC4C1081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391" y="2228003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P’</a:t>
            </a:r>
          </a:p>
        </p:txBody>
      </p:sp>
      <p:sp>
        <p:nvSpPr>
          <p:cNvPr id="14" name="Oval 6">
            <a:extLst>
              <a:ext uri="{FF2B5EF4-FFF2-40B4-BE49-F238E27FC236}">
                <a16:creationId xmlns:a16="http://schemas.microsoft.com/office/drawing/2014/main" id="{40C7B072-B824-314F-BB26-77A5E4746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804" y="4091728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" name="Oval 7">
            <a:extLst>
              <a:ext uri="{FF2B5EF4-FFF2-40B4-BE49-F238E27FC236}">
                <a16:creationId xmlns:a16="http://schemas.microsoft.com/office/drawing/2014/main" id="{CCE6BAAF-5F1C-8D4F-AB12-BB2AF0D12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604" y="2567728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277A2325-95AD-3541-A42D-8D625F4592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2204" y="2720128"/>
            <a:ext cx="167640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66C806B7-8759-3640-813C-5CEEF48A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929" y="321860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d</a:t>
            </a:r>
          </a:p>
        </p:txBody>
      </p:sp>
      <p:pic>
        <p:nvPicPr>
          <p:cNvPr id="18" name="Picture 7">
            <a:extLst>
              <a:ext uri="{FF2B5EF4-FFF2-40B4-BE49-F238E27FC236}">
                <a16:creationId xmlns:a16="http://schemas.microsoft.com/office/drawing/2014/main" id="{C3887652-C31A-144A-940E-20DE797D0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79" y="3980603"/>
            <a:ext cx="3232492" cy="220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89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4BB2B7-7436-424F-8A75-14D0F6AFB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37968"/>
            <a:ext cx="7014423" cy="4820832"/>
          </a:xfrm>
        </p:spPr>
        <p:txBody>
          <a:bodyPr>
            <a:normAutofit/>
          </a:bodyPr>
          <a:lstStyle/>
          <a:p>
            <a:r>
              <a:rPr lang="en-US" sz="2400"/>
              <a:t>Menggunakan koordinat homogen pada sebuah </a:t>
            </a:r>
            <a:r>
              <a:rPr lang="en-US" sz="2400" i="1"/>
              <a:t>frame</a:t>
            </a:r>
            <a:r>
              <a:rPr lang="en-US" sz="2400"/>
              <a:t> (kerangka)</a:t>
            </a:r>
          </a:p>
          <a:p>
            <a:pPr marL="0" indent="0">
              <a:buNone/>
            </a:pPr>
            <a:r>
              <a:rPr lang="en-US" sz="2400" b="1"/>
              <a:t>	p</a:t>
            </a:r>
            <a:r>
              <a:rPr lang="en-US" sz="2400"/>
              <a:t> = [ x y z 1 ]</a:t>
            </a:r>
            <a:r>
              <a:rPr lang="en-US" sz="2400" baseline="30000"/>
              <a:t> T</a:t>
            </a:r>
          </a:p>
          <a:p>
            <a:pPr marL="0" indent="0">
              <a:buNone/>
            </a:pPr>
            <a:r>
              <a:rPr lang="en-US" sz="2400" b="1"/>
              <a:t>	p’</a:t>
            </a:r>
            <a:r>
              <a:rPr lang="en-US" sz="2400"/>
              <a:t> = [ x’ y’ z’ 1]</a:t>
            </a:r>
            <a:r>
              <a:rPr lang="en-US" sz="2400" baseline="30000"/>
              <a:t> T</a:t>
            </a:r>
            <a:endParaRPr lang="en-US" sz="2400"/>
          </a:p>
          <a:p>
            <a:pPr marL="0" indent="0">
              <a:buNone/>
            </a:pPr>
            <a:r>
              <a:rPr lang="en-US" sz="2400" b="1"/>
              <a:t>	d</a:t>
            </a:r>
            <a:r>
              <a:rPr lang="en-US" sz="2400"/>
              <a:t> = [ dx dy dz 0]</a:t>
            </a:r>
            <a:r>
              <a:rPr lang="en-US" sz="2400" baseline="30000"/>
              <a:t> T</a:t>
            </a:r>
            <a:endParaRPr lang="en-US" sz="2400"/>
          </a:p>
          <a:p>
            <a:r>
              <a:rPr lang="en-US" sz="2400"/>
              <a:t>Maka </a:t>
            </a:r>
            <a:r>
              <a:rPr lang="en-US" sz="2400" b="1">
                <a:solidFill>
                  <a:schemeClr val="accent2"/>
                </a:solidFill>
              </a:rPr>
              <a:t>p’ = p + d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/>
              <a:t>atau</a:t>
            </a:r>
          </a:p>
          <a:p>
            <a:pPr marL="0" indent="0">
              <a:buNone/>
            </a:pPr>
            <a:r>
              <a:rPr lang="en-US" sz="2400"/>
              <a:t>	x’ = x + d</a:t>
            </a:r>
            <a:r>
              <a:rPr lang="en-US" sz="2400" baseline="-25000"/>
              <a:t>x</a:t>
            </a:r>
          </a:p>
          <a:p>
            <a:pPr marL="0" indent="0">
              <a:buNone/>
            </a:pPr>
            <a:r>
              <a:rPr lang="en-US" sz="2400"/>
              <a:t>	y’ = y + d</a:t>
            </a:r>
            <a:r>
              <a:rPr lang="en-US" sz="2400" baseline="-25000"/>
              <a:t>y</a:t>
            </a:r>
          </a:p>
          <a:p>
            <a:pPr marL="0" indent="0">
              <a:buNone/>
            </a:pPr>
            <a:r>
              <a:rPr lang="en-US" sz="2400"/>
              <a:t>	z’ = z + d</a:t>
            </a:r>
            <a:r>
              <a:rPr lang="en-US" sz="2400" baseline="-25000"/>
              <a:t>z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539591-AE97-BA48-A608-EFCFDD66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EFF"/>
                </a:solidFill>
              </a:rPr>
              <a:t>Translasi Menggunakan Representasi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13796-D0D8-0F4A-BD6C-945108F5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 Box 1031">
            <a:extLst>
              <a:ext uri="{FF2B5EF4-FFF2-40B4-BE49-F238E27FC236}">
                <a16:creationId xmlns:a16="http://schemas.microsoft.com/office/drawing/2014/main" id="{7319C7B4-54C2-C045-B793-CDD82E7A1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452" y="4455290"/>
            <a:ext cx="4293163" cy="92333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DIN Alternate" panose="020B0500000000000000" pitchFamily="34" charset="77"/>
              </a:rPr>
              <a:t>Perlu diingat bahwa persamaan ini</a:t>
            </a:r>
          </a:p>
          <a:p>
            <a:r>
              <a:rPr lang="en-US" altLang="en-US" sz="1800">
                <a:latin typeface="DIN Alternate" panose="020B0500000000000000" pitchFamily="34" charset="77"/>
              </a:rPr>
              <a:t>ada di dalam dimensi 4 untuk menyatakan</a:t>
            </a:r>
          </a:p>
          <a:p>
            <a:r>
              <a:rPr lang="en-US" altLang="en-US" sz="1800">
                <a:latin typeface="DIN Alternate" panose="020B0500000000000000" pitchFamily="34" charset="77"/>
              </a:rPr>
              <a:t>titik = titik + vektor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49BA67-4A4A-9241-AE6A-269F433ED9C4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2706624" y="4114800"/>
            <a:ext cx="595828" cy="80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3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6677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78E9F-97CE-E446-932F-0855B1DF1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094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Matriks Translasi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5AB7B-3BB3-5D4B-8FC2-1A200B99C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916" y="485678"/>
            <a:ext cx="6108179" cy="5884825"/>
          </a:xfrm>
        </p:spPr>
        <p:txBody>
          <a:bodyPr anchor="ctr">
            <a:normAutofit/>
          </a:bodyPr>
          <a:lstStyle/>
          <a:p>
            <a:r>
              <a:rPr lang="en-US" sz="2400"/>
              <a:t>Kita juga bisa menyatakan translasi menggunakan sebuah matriks </a:t>
            </a:r>
            <a:r>
              <a:rPr lang="en-US" sz="2400" b="1"/>
              <a:t>T</a:t>
            </a:r>
            <a:r>
              <a:rPr lang="en-US" sz="2400"/>
              <a:t> berukuran 4 x 4 di koordinat homogen </a:t>
            </a:r>
            <a:r>
              <a:rPr lang="en-US" sz="2400" b="1"/>
              <a:t>p’ = Tp</a:t>
            </a:r>
            <a:r>
              <a:rPr lang="en-US" sz="2400"/>
              <a:t> dimana</a:t>
            </a:r>
          </a:p>
          <a:p>
            <a:pPr marL="0" indent="0">
              <a:buNone/>
            </a:pPr>
            <a:br>
              <a:rPr lang="en-US" sz="2400"/>
            </a:br>
            <a:br>
              <a:rPr lang="en-US" sz="2400"/>
            </a:br>
            <a:br>
              <a:rPr lang="en-US" sz="2400"/>
            </a:br>
            <a:r>
              <a:rPr lang="en-US" sz="2400"/>
              <a:t>	T = T(dx, dy, dz) = </a:t>
            </a:r>
            <a:br>
              <a:rPr lang="en-US" sz="2400"/>
            </a:br>
            <a:br>
              <a:rPr lang="en-US" sz="2400"/>
            </a:br>
            <a:endParaRPr lang="en-US" sz="2400"/>
          </a:p>
          <a:p>
            <a:r>
              <a:rPr lang="en-US" sz="2400"/>
              <a:t>Bentuk ini lebih baik untuk implementasi, karena semua transformasi </a:t>
            </a:r>
            <a:r>
              <a:rPr lang="en-US" sz="2400" i="1"/>
              <a:t>affine </a:t>
            </a:r>
            <a:r>
              <a:rPr lang="en-US" sz="2400"/>
              <a:t>bisa dinyatakan dengan cara ini dan transformasi majemuk bisa digabung.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41E30-D3D5-4B4C-A10B-5D747745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70503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16192FD3-26F7-814A-98D9-C3FBA2797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159462"/>
              </p:ext>
            </p:extLst>
          </p:nvPr>
        </p:nvGraphicFramePr>
        <p:xfrm>
          <a:off x="3982005" y="2300167"/>
          <a:ext cx="2105025" cy="199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3" imgW="22237700" imgH="21069300" progId="Equation.3">
                  <p:embed/>
                </p:oleObj>
              </mc:Choice>
              <mc:Fallback>
                <p:oleObj name="Equation" r:id="rId3" imgW="22237700" imgH="21069300" progId="Equation.3">
                  <p:embed/>
                  <p:pic>
                    <p:nvPicPr>
                      <p:cNvPr id="35842" name="Object 2">
                        <a:extLst>
                          <a:ext uri="{FF2B5EF4-FFF2-40B4-BE49-F238E27FC236}">
                            <a16:creationId xmlns:a16="http://schemas.microsoft.com/office/drawing/2014/main" id="{AA7B055B-F256-024C-B34A-5C1246A97C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2005" y="2300167"/>
                        <a:ext cx="2105025" cy="199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971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520F-AFA1-AB4E-9DFD-6F6ED763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Rotasi (2-Dimensi)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6558DF-AB79-4944-B6A7-1CE59D21D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/>
              <a:t>Bayangkan sebuah rotasi terhadap </a:t>
            </a:r>
            <a:r>
              <a:rPr lang="en-US" sz="1800" i="1"/>
              <a:t>origin</a:t>
            </a:r>
            <a:r>
              <a:rPr lang="en-US" sz="1800"/>
              <a:t> sebesar </a:t>
            </a:r>
            <a:r>
              <a:rPr lang="en-US" altLang="en-US" sz="1800">
                <a:latin typeface="Symbol" pitchFamily="2" charset="2"/>
                <a:ea typeface="ＭＳ Ｐゴシック" panose="020B0600070205080204" pitchFamily="34" charset="-128"/>
              </a:rPr>
              <a:t>q </a:t>
            </a:r>
            <a:r>
              <a:rPr lang="en-US" sz="1800"/>
              <a:t>derajat.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99834-9451-3149-B057-D8DB8696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pic>
        <p:nvPicPr>
          <p:cNvPr id="7" name="Picture 7" descr="AN04F36">
            <a:extLst>
              <a:ext uri="{FF2B5EF4-FFF2-40B4-BE49-F238E27FC236}">
                <a16:creationId xmlns:a16="http://schemas.microsoft.com/office/drawing/2014/main" id="{14FF56CB-155B-6D42-AD15-8E3B231B5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450" y="1532602"/>
            <a:ext cx="253047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>
            <a:extLst>
              <a:ext uri="{FF2B5EF4-FFF2-40B4-BE49-F238E27FC236}">
                <a16:creationId xmlns:a16="http://schemas.microsoft.com/office/drawing/2014/main" id="{9D87BEB6-BE33-0D43-B997-477AB0070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0650" y="2370802"/>
            <a:ext cx="2787650" cy="8350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x’= x cos </a:t>
            </a:r>
            <a:r>
              <a:rPr lang="en-US" altLang="en-US">
                <a:latin typeface="Symbol" pitchFamily="2" charset="2"/>
              </a:rPr>
              <a:t>q</a:t>
            </a:r>
            <a:r>
              <a:rPr lang="en-US" altLang="en-US">
                <a:latin typeface="DIN Alternate" panose="020B0500000000000000" pitchFamily="34" charset="77"/>
              </a:rPr>
              <a:t> – y sin </a:t>
            </a:r>
            <a:r>
              <a:rPr lang="en-US" altLang="en-US">
                <a:latin typeface="Symbol" pitchFamily="2" charset="2"/>
              </a:rPr>
              <a:t>q</a:t>
            </a:r>
            <a:endParaRPr lang="en-US" altLang="en-US">
              <a:latin typeface="DIN Alternate" panose="020B0500000000000000" pitchFamily="34" charset="77"/>
            </a:endParaRPr>
          </a:p>
          <a:p>
            <a:r>
              <a:rPr lang="en-US" altLang="en-US">
                <a:latin typeface="DIN Alternate" panose="020B0500000000000000" pitchFamily="34" charset="77"/>
              </a:rPr>
              <a:t>y’ = x sin </a:t>
            </a:r>
            <a:r>
              <a:rPr lang="en-US" altLang="en-US">
                <a:latin typeface="Symbol" pitchFamily="2" charset="2"/>
              </a:rPr>
              <a:t>q</a:t>
            </a:r>
            <a:r>
              <a:rPr lang="en-US" altLang="en-US">
                <a:latin typeface="DIN Alternate" panose="020B0500000000000000" pitchFamily="34" charset="77"/>
              </a:rPr>
              <a:t> + y cos </a:t>
            </a:r>
            <a:r>
              <a:rPr lang="en-US" altLang="en-US">
                <a:latin typeface="Symbol" pitchFamily="2" charset="2"/>
              </a:rPr>
              <a:t>q</a:t>
            </a:r>
            <a:endParaRPr lang="en-US" altLang="en-US">
              <a:latin typeface="DIN Alternate" panose="020B0500000000000000" pitchFamily="34" charset="77"/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76EB6F0D-CDEC-B841-BA69-CA7841FDF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6850" y="3513802"/>
            <a:ext cx="160653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  <a:cs typeface="Times New Roman" panose="02020603050405020304" pitchFamily="18" charset="0"/>
              </a:rPr>
              <a:t>x = r cos </a:t>
            </a:r>
            <a:r>
              <a:rPr lang="en-US" altLang="en-US">
                <a:latin typeface="Symbol" pitchFamily="2" charset="2"/>
              </a:rPr>
              <a:t>f </a:t>
            </a:r>
          </a:p>
          <a:p>
            <a:r>
              <a:rPr lang="en-US" altLang="en-US">
                <a:latin typeface="DIN Alternate" panose="020B0500000000000000" pitchFamily="34" charset="77"/>
                <a:cs typeface="Times New Roman" panose="02020603050405020304" pitchFamily="18" charset="0"/>
              </a:rPr>
              <a:t>y = r sin </a:t>
            </a:r>
            <a:r>
              <a:rPr lang="en-US" altLang="en-US">
                <a:latin typeface="Symbol" pitchFamily="2" charset="2"/>
              </a:rPr>
              <a:t>f</a:t>
            </a:r>
            <a:endParaRPr lang="en-US" altLang="en-US">
              <a:latin typeface="DIN Alternate" panose="020B0500000000000000" pitchFamily="34" charset="77"/>
              <a:cs typeface="Times New Roman" panose="02020603050405020304" pitchFamily="18" charset="0"/>
            </a:endParaRP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6BDE0C4C-D550-DE4A-9429-B268B78114C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80050" y="3361402"/>
            <a:ext cx="83820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41CB9E21-643D-A540-A003-15D795039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250" y="999202"/>
            <a:ext cx="2273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x’ = r cos (</a:t>
            </a:r>
            <a:r>
              <a:rPr lang="en-US" altLang="en-US">
                <a:latin typeface="Symbol" pitchFamily="2" charset="2"/>
              </a:rPr>
              <a:t>f </a:t>
            </a:r>
            <a:r>
              <a:rPr lang="en-US" altLang="en-US">
                <a:latin typeface="DIN Alternate" panose="020B0500000000000000" pitchFamily="34" charset="77"/>
              </a:rPr>
              <a:t>+ </a:t>
            </a:r>
            <a:r>
              <a:rPr lang="en-US" altLang="en-US">
                <a:latin typeface="Symbol" pitchFamily="2" charset="2"/>
              </a:rPr>
              <a:t>q</a:t>
            </a:r>
            <a:r>
              <a:rPr lang="en-US" altLang="en-US">
                <a:latin typeface="DIN Alternate" panose="020B0500000000000000" pitchFamily="34" charset="77"/>
              </a:rPr>
              <a:t>)</a:t>
            </a:r>
          </a:p>
          <a:p>
            <a:r>
              <a:rPr lang="en-US" altLang="en-US">
                <a:latin typeface="DIN Alternate" panose="020B0500000000000000" pitchFamily="34" charset="77"/>
              </a:rPr>
              <a:t>y’ = r sin (</a:t>
            </a:r>
            <a:r>
              <a:rPr lang="en-US" altLang="en-US">
                <a:latin typeface="Symbol" pitchFamily="2" charset="2"/>
              </a:rPr>
              <a:t>f </a:t>
            </a:r>
            <a:r>
              <a:rPr lang="en-US" altLang="en-US">
                <a:latin typeface="DIN Alternate" panose="020B0500000000000000" pitchFamily="34" charset="77"/>
              </a:rPr>
              <a:t>+ </a:t>
            </a:r>
            <a:r>
              <a:rPr lang="en-US" altLang="en-US">
                <a:latin typeface="Symbol" pitchFamily="2" charset="2"/>
              </a:rPr>
              <a:t>q</a:t>
            </a:r>
            <a:r>
              <a:rPr lang="en-US" altLang="en-US">
                <a:latin typeface="DIN Alternate" panose="020B0500000000000000" pitchFamily="34" charset="77"/>
              </a:rPr>
              <a:t>)</a:t>
            </a: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60EF57BA-39D4-994A-9F2D-E38BFCBE02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8050" y="1456402"/>
            <a:ext cx="3810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003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3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C4C4F"/>
      </a:accent1>
      <a:accent2>
        <a:srgbClr val="D35300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743</Words>
  <Application>Microsoft Macintosh PowerPoint</Application>
  <PresentationFormat>Widescreen</PresentationFormat>
  <Paragraphs>149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Calibri</vt:lpstr>
      <vt:lpstr>DIN Alternate</vt:lpstr>
      <vt:lpstr>DIN Condensed</vt:lpstr>
      <vt:lpstr>Gill Sans MT</vt:lpstr>
      <vt:lpstr>Symbol</vt:lpstr>
      <vt:lpstr>Times New Roman</vt:lpstr>
      <vt:lpstr>Wingdings 2</vt:lpstr>
      <vt:lpstr>Dividend</vt:lpstr>
      <vt:lpstr>Equation</vt:lpstr>
      <vt:lpstr>PowerPoint Presentation</vt:lpstr>
      <vt:lpstr>Transformasi Standar</vt:lpstr>
      <vt:lpstr>Transformasi Secara Umum</vt:lpstr>
      <vt:lpstr>Implementasi Pipeline</vt:lpstr>
      <vt:lpstr>Notasi</vt:lpstr>
      <vt:lpstr>Translasi</vt:lpstr>
      <vt:lpstr>Translasi Menggunakan Representasi</vt:lpstr>
      <vt:lpstr>Matriks Translasi</vt:lpstr>
      <vt:lpstr>Rotasi (2-Dimensi)</vt:lpstr>
      <vt:lpstr>Rotasi terhadap Sumbu Z</vt:lpstr>
      <vt:lpstr>Matriks Rotasi</vt:lpstr>
      <vt:lpstr>Rotasi terhadap Sumbu X dan Sumbu Y</vt:lpstr>
      <vt:lpstr>Skalasi</vt:lpstr>
      <vt:lpstr>Refleksi</vt:lpstr>
      <vt:lpstr>Inversi dari Transformasi</vt:lpstr>
      <vt:lpstr>Urutan Transformasi Jamak</vt:lpstr>
      <vt:lpstr>Rotasi Secara Umum Terhadap Origin</vt:lpstr>
      <vt:lpstr>ROtasi terhadap sebuah Titik selain Origin</vt:lpstr>
      <vt:lpstr>SHear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Hadziq Fabroyir, S.Kom(2411)</dc:creator>
  <cp:lastModifiedBy>Hadziq Fabroyir, S.Kom(2411)</cp:lastModifiedBy>
  <cp:revision>7</cp:revision>
  <dcterms:created xsi:type="dcterms:W3CDTF">2019-09-23T23:43:49Z</dcterms:created>
  <dcterms:modified xsi:type="dcterms:W3CDTF">2019-09-25T21:30:36Z</dcterms:modified>
</cp:coreProperties>
</file>