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6E97-2989-64E4-4F19-ECB936AB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7ED13-CC7B-94F3-952F-ED296AD5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21FE-6B85-73BD-0DC1-D86F65DB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2D9D-59DC-70B2-3B53-58ADCA3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35807-7242-38A9-F42E-8736A95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460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4566-786F-3A04-AE7D-95CC8635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EF62E-CEBA-EBC4-5DA7-5593E07C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B8D4-920C-F413-4A48-B869BD7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4E9D-00F1-25E9-1869-87056C5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48BC-3D1F-6A4C-D609-F3A87920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71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F8BD5-FC4E-D6A3-0D9F-0440EC8D3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A32DF-B3AC-6D49-3649-3FB223642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C456-6AF6-13BD-7344-D3DE63DB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971F-F370-D144-383D-8DD7F63A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6DDE-81B2-BB92-B64D-B757507E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066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7425-6711-47EF-DB92-5F6FC29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A43B-2B74-2D7F-9D19-BAD17034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00F1-6918-E9DD-3A27-7E5C731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4BB4-827C-E4F2-AF24-BDA57052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AC12-3C9E-147C-99DC-30CCCCCC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55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8C5E-6AA3-6937-E9DF-BE58F2DC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C48E-AC29-FE8F-4A9F-694C61668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0DB5-E803-6BA6-FE6B-1A14D8D7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0173-FA61-AF9B-17C3-9D78A54A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E1F9-4909-8AB8-AF36-FCFA24B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2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45E3-1B42-4060-9B3C-5A8C8542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4D75-996F-0F93-ED07-C4E690020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68513-E7E0-1C28-78AE-F40C5BA78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31CE3-48FC-6A74-0F94-4E613061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8C5CE-FB9D-65D8-19AC-5ADD653C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8DB88-C44B-0E5C-65C2-DC0251D9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722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A5FF-1854-1AEE-C1E0-6295FE58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164E-EA3D-5874-86E3-6CEEA3B6A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6FE40-172F-8E80-5E50-DFCAFD33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BE7DA-85C6-F13F-0D6A-11854671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FAAB0-88DE-17D4-A622-EDD5E1E8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4A9C3-062B-91E3-0C6D-A5954980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54134-F28D-AB5A-622D-5F5505A1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33F7-88E6-D8B9-054E-80ECEDBB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091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404C-9A28-7417-5189-8F7D9E17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AB528-D2DA-047E-0A50-B02A561B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55E33-1A9A-6538-C8D7-FD81D465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74DBA-5409-04F0-CDC8-47F01137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93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9328E-6BD5-837F-76E3-3BD6CEC7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8AF13-B01D-FE04-BC47-96F47D43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ACFE5-537C-C06F-DB5D-631D5121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C0C6-0453-35CD-8117-A2E62D71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42E5-A556-85C7-C3E9-072A2F43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C5C4C-A12D-0F66-B157-5658175F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CC88E-3E4B-5A2E-940A-5C050B82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2BAA3-8639-6A09-13E5-8B1BC674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E1234-B689-73B4-61F9-4C5E9729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25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687A-CBC6-6DDB-A144-6BF4980A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75A57-DB36-12AB-0262-3A0EAA687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00A1-C322-733F-BDA2-79D017436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E931E-53B8-98D6-4467-7F63CEAA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CEA27-DA3B-6269-90FC-F6769EAF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9728-1EDC-8E37-ED60-B0D5383C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14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9423E-8805-98B3-691E-97588702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F60A0-2E4E-1BBC-8C43-5E6D52122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2B69-F8A5-B831-BA55-68E9403DD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2EA0-10C2-4901-B020-C3BEF9D160AF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C691-1D56-27A4-F0C0-F190260DA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F4BE-5702-3485-1140-FBA69E58E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5F3B-A662-46D9-AEC5-26117235A8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03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itikagiridhar/2000-hand-gestu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D5B9D-92BE-C114-0B52-0778D1DE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1249"/>
            <a:ext cx="9144000" cy="1545336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2 </a:t>
            </a:r>
            <a:r>
              <a:rPr lang="en-ID" dirty="0" err="1"/>
              <a:t>Kecerdasan</a:t>
            </a:r>
            <a:r>
              <a:rPr lang="en-ID" dirty="0"/>
              <a:t> </a:t>
            </a:r>
            <a:r>
              <a:rPr lang="en-ID" dirty="0" err="1"/>
              <a:t>Artifisial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D27AE8-6A48-1B09-43EA-26DC11224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8336"/>
            <a:ext cx="9144000" cy="1399032"/>
          </a:xfrm>
        </p:spPr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Dataset Hand Gesture </a:t>
            </a:r>
            <a:r>
              <a:rPr lang="en-ID" dirty="0" err="1"/>
              <a:t>Menggunakan</a:t>
            </a:r>
            <a:r>
              <a:rPr lang="en-ID" dirty="0"/>
              <a:t> CNN</a:t>
            </a:r>
          </a:p>
          <a:p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1D41A3-B667-E267-3AD5-C0FE71C934D9}"/>
              </a:ext>
            </a:extLst>
          </p:cNvPr>
          <p:cNvSpPr txBox="1">
            <a:spLocks/>
          </p:cNvSpPr>
          <p:nvPr/>
        </p:nvSpPr>
        <p:spPr>
          <a:xfrm>
            <a:off x="1524000" y="4828032"/>
            <a:ext cx="9144000" cy="907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dirty="0"/>
              <a:t>Muhammad </a:t>
            </a:r>
            <a:r>
              <a:rPr lang="en-ID" dirty="0" err="1"/>
              <a:t>Aufa</a:t>
            </a:r>
            <a:r>
              <a:rPr lang="en-ID" dirty="0"/>
              <a:t> </a:t>
            </a:r>
            <a:r>
              <a:rPr lang="en-ID" dirty="0" err="1"/>
              <a:t>Zaikra</a:t>
            </a:r>
            <a:endParaRPr lang="en-ID" dirty="0"/>
          </a:p>
          <a:p>
            <a:pPr algn="l"/>
            <a:r>
              <a:rPr lang="en-ID" dirty="0"/>
              <a:t>2208107010070</a:t>
            </a:r>
          </a:p>
        </p:txBody>
      </p:sp>
    </p:spTree>
    <p:extLst>
      <p:ext uri="{BB962C8B-B14F-4D97-AF65-F5344CB8AC3E}">
        <p14:creationId xmlns:p14="http://schemas.microsoft.com/office/powerpoint/2010/main" val="271051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A4388-BA77-0A13-001C-78983E3F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863"/>
          </a:xfrm>
        </p:spPr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76C08E-1661-3285-D5D7-C70726B4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988"/>
            <a:ext cx="10515600" cy="935863"/>
          </a:xfrm>
        </p:spPr>
        <p:txBody>
          <a:bodyPr/>
          <a:lstStyle/>
          <a:p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gerakan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saraf</a:t>
            </a:r>
            <a:r>
              <a:rPr lang="en-ID" dirty="0"/>
              <a:t> </a:t>
            </a:r>
            <a:r>
              <a:rPr lang="en-ID" dirty="0" err="1"/>
              <a:t>tiruan</a:t>
            </a:r>
            <a:r>
              <a:rPr lang="en-ID" dirty="0"/>
              <a:t> Convolutional Neural Network (CNN).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C7073F-6739-A04D-BF64-F6DDB1833054}"/>
              </a:ext>
            </a:extLst>
          </p:cNvPr>
          <p:cNvSpPr txBox="1">
            <a:spLocks/>
          </p:cNvSpPr>
          <p:nvPr/>
        </p:nvSpPr>
        <p:spPr>
          <a:xfrm>
            <a:off x="838200" y="2245995"/>
            <a:ext cx="10515600" cy="66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Dataset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238796C-353C-1F52-F19B-223273E70F7C}"/>
              </a:ext>
            </a:extLst>
          </p:cNvPr>
          <p:cNvSpPr txBox="1">
            <a:spLocks/>
          </p:cNvSpPr>
          <p:nvPr/>
        </p:nvSpPr>
        <p:spPr>
          <a:xfrm>
            <a:off x="838200" y="2913506"/>
            <a:ext cx="10515600" cy="357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Dataset yang </a:t>
            </a:r>
            <a:r>
              <a:rPr lang="en-ID" dirty="0" err="1"/>
              <a:t>digunakan</a:t>
            </a:r>
            <a:r>
              <a:rPr lang="en-ID" dirty="0"/>
              <a:t>: </a:t>
            </a:r>
            <a:r>
              <a:rPr lang="en-ID" i="1" dirty="0"/>
              <a:t>Hand Gestures Dataset</a:t>
            </a:r>
            <a:r>
              <a:rPr lang="en-ID" dirty="0"/>
              <a:t>.</a:t>
            </a:r>
          </a:p>
          <a:p>
            <a:r>
              <a:rPr lang="en-ID" dirty="0"/>
              <a:t>Link dataset: </a:t>
            </a:r>
            <a:r>
              <a:rPr lang="en-ID" dirty="0">
                <a:hlinkClick r:id="rId2"/>
              </a:rPr>
              <a:t>https://www.kaggle.com/datasets/ritikagiridhar/2000-hand-gestures</a:t>
            </a:r>
            <a:r>
              <a:rPr lang="en-ID" dirty="0"/>
              <a:t>.</a:t>
            </a:r>
          </a:p>
          <a:p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: 49,512</a:t>
            </a:r>
          </a:p>
          <a:p>
            <a:r>
              <a:rPr lang="it-IT" dirty="0"/>
              <a:t>Dataset terdiri dari 8 label kategori</a:t>
            </a:r>
            <a:r>
              <a:rPr lang="en-ID" dirty="0"/>
              <a:t> (</a:t>
            </a:r>
            <a:r>
              <a:rPr lang="en-ID" i="1" dirty="0" err="1"/>
              <a:t>closedFist</a:t>
            </a:r>
            <a:r>
              <a:rPr lang="en-ID" i="1" dirty="0"/>
              <a:t>, </a:t>
            </a:r>
            <a:r>
              <a:rPr lang="en-ID" i="1" dirty="0" err="1"/>
              <a:t>fingerCircle</a:t>
            </a:r>
            <a:r>
              <a:rPr lang="en-ID" i="1" dirty="0"/>
              <a:t>, </a:t>
            </a:r>
            <a:r>
              <a:rPr lang="en-ID" i="1" dirty="0" err="1"/>
              <a:t>fingerSymbols</a:t>
            </a:r>
            <a:r>
              <a:rPr lang="en-ID" i="1" dirty="0"/>
              <a:t>, </a:t>
            </a:r>
            <a:r>
              <a:rPr lang="en-ID" i="1" dirty="0" err="1"/>
              <a:t>multiFingerBend</a:t>
            </a:r>
            <a:r>
              <a:rPr lang="en-ID" i="1" dirty="0"/>
              <a:t>, </a:t>
            </a:r>
            <a:r>
              <a:rPr lang="en-ID" i="1" dirty="0" err="1"/>
              <a:t>openPalm</a:t>
            </a:r>
            <a:r>
              <a:rPr lang="en-ID" i="1" dirty="0"/>
              <a:t>, </a:t>
            </a:r>
            <a:r>
              <a:rPr lang="en-ID" i="1" dirty="0" err="1"/>
              <a:t>semiOpenFist</a:t>
            </a:r>
            <a:r>
              <a:rPr lang="en-ID" i="1" dirty="0"/>
              <a:t>, </a:t>
            </a:r>
            <a:r>
              <a:rPr lang="en-ID" i="1" dirty="0" err="1"/>
              <a:t>semiOpenPalm</a:t>
            </a:r>
            <a:r>
              <a:rPr lang="en-ID" i="1" dirty="0"/>
              <a:t>, </a:t>
            </a:r>
            <a:r>
              <a:rPr lang="en-ID" i="1" dirty="0" err="1"/>
              <a:t>singleFingerBend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402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37F6-A379-D447-2F9F-DB7ED92A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2116-B17B-EECC-E8CE-2E72B079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ID" dirty="0" err="1"/>
              <a:t>Jaringan</a:t>
            </a:r>
            <a:r>
              <a:rPr lang="en-ID" dirty="0"/>
              <a:t> Saraf </a:t>
            </a:r>
            <a:r>
              <a:rPr lang="en-ID" dirty="0" err="1"/>
              <a:t>Tiruan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: </a:t>
            </a:r>
            <a:r>
              <a:rPr lang="en-ID" i="1" dirty="0"/>
              <a:t>Convolutional Neural Network (CNN)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Input layer: 128x128x3.</a:t>
            </a:r>
          </a:p>
          <a:p>
            <a:pPr algn="just"/>
            <a:r>
              <a:rPr lang="en-ID" dirty="0"/>
              <a:t>3 Convolutional Layers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 </a:t>
            </a:r>
            <a:r>
              <a:rPr lang="en-ID" dirty="0" err="1"/>
              <a:t>ReLU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MaxPooling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layer </a:t>
            </a:r>
            <a:r>
              <a:rPr lang="en-ID" dirty="0" err="1"/>
              <a:t>konvolusi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Flatten layer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meratakan</a:t>
            </a:r>
            <a:r>
              <a:rPr lang="en-ID" dirty="0"/>
              <a:t> data.</a:t>
            </a:r>
          </a:p>
          <a:p>
            <a:pPr algn="just"/>
            <a:r>
              <a:rPr lang="en-ID" dirty="0"/>
              <a:t>Dense layer </a:t>
            </a:r>
            <a:r>
              <a:rPr lang="en-ID" dirty="0" err="1"/>
              <a:t>dengan</a:t>
            </a:r>
            <a:r>
              <a:rPr lang="en-ID" dirty="0"/>
              <a:t> 128 neuron (</a:t>
            </a:r>
            <a:r>
              <a:rPr lang="en-ID" dirty="0" err="1"/>
              <a:t>ReLU</a:t>
            </a:r>
            <a:r>
              <a:rPr lang="en-ID" dirty="0"/>
              <a:t>).</a:t>
            </a:r>
          </a:p>
          <a:p>
            <a:pPr algn="just"/>
            <a:r>
              <a:rPr lang="en-ID" dirty="0"/>
              <a:t>Output layer </a:t>
            </a:r>
            <a:r>
              <a:rPr lang="en-ID" dirty="0" err="1"/>
              <a:t>dengan</a:t>
            </a:r>
            <a:r>
              <a:rPr lang="en-ID" dirty="0"/>
              <a:t> 8 neuron (</a:t>
            </a:r>
            <a:r>
              <a:rPr lang="en-ID" dirty="0" err="1"/>
              <a:t>Softmax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6085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BF08-D955-4006-2E09-71D2A60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Training dan </a:t>
            </a:r>
            <a:r>
              <a:rPr lang="en-ID" dirty="0" err="1"/>
              <a:t>Evaluasi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5BE1-8E98-C456-D3BE-6345D7D0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ID" dirty="0"/>
              <a:t>Optimizer: </a:t>
            </a:r>
            <a:r>
              <a:rPr lang="en-ID" i="1" dirty="0"/>
              <a:t>Adam</a:t>
            </a:r>
            <a:r>
              <a:rPr lang="en-ID" dirty="0"/>
              <a:t>.</a:t>
            </a:r>
          </a:p>
          <a:p>
            <a:r>
              <a:rPr lang="en-ID" dirty="0"/>
              <a:t>Loss Function: </a:t>
            </a:r>
            <a:r>
              <a:rPr lang="en-ID" i="1" dirty="0"/>
              <a:t>Categorical </a:t>
            </a:r>
            <a:r>
              <a:rPr lang="en-ID" i="1" dirty="0" err="1"/>
              <a:t>Crossentropy</a:t>
            </a:r>
            <a:r>
              <a:rPr lang="en-ID" dirty="0"/>
              <a:t>.</a:t>
            </a:r>
          </a:p>
          <a:p>
            <a:r>
              <a:rPr lang="en-ID" dirty="0" err="1"/>
              <a:t>Jumlah</a:t>
            </a:r>
            <a:r>
              <a:rPr lang="en-ID" dirty="0"/>
              <a:t> Epochs: 20.</a:t>
            </a:r>
          </a:p>
          <a:p>
            <a:r>
              <a:rPr lang="en-ID" dirty="0"/>
              <a:t>Batch Size: 32.</a:t>
            </a:r>
          </a:p>
          <a:p>
            <a:r>
              <a:rPr lang="en-ID" dirty="0"/>
              <a:t>Metrics: </a:t>
            </a:r>
            <a:r>
              <a:rPr lang="en-ID" i="1" dirty="0"/>
              <a:t>Accuracy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1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3039-8951-5C62-81FA-92EB3113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>
            <a:normAutofit/>
          </a:bodyPr>
          <a:lstStyle/>
          <a:p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(Weight)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766A-9DEF-A6E7-B8B7-CDEE2F45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3773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000" b="1" dirty="0" err="1"/>
              <a:t>Arsitektur</a:t>
            </a:r>
            <a:r>
              <a:rPr lang="en-ID" sz="2000" b="1" dirty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b="1" dirty="0"/>
              <a:t>Input Layer</a:t>
            </a:r>
            <a:r>
              <a:rPr lang="en-ID" sz="2000" dirty="0"/>
              <a:t>: 128x128x3 (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bobot</a:t>
            </a:r>
            <a:r>
              <a:rPr lang="en-ID" sz="20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b="1" dirty="0"/>
              <a:t>Convolutional Layers</a:t>
            </a:r>
            <a:r>
              <a:rPr lang="en-ID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000" b="1" dirty="0"/>
              <a:t>Conv1</a:t>
            </a:r>
            <a:r>
              <a:rPr lang="en-ID" sz="2000" dirty="0"/>
              <a:t>: 32 filter (3x3), input depth = 3. </a:t>
            </a:r>
          </a:p>
          <a:p>
            <a:pPr marL="457200" lvl="1" indent="0">
              <a:buNone/>
            </a:pPr>
            <a:r>
              <a:rPr lang="en-ID" sz="2000" dirty="0"/>
              <a:t>	Weight Conv1=(3×3×3)+bias(1)×32=896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000" b="1" dirty="0"/>
              <a:t>Conv2</a:t>
            </a:r>
            <a:r>
              <a:rPr lang="en-ID" sz="2000" dirty="0"/>
              <a:t>: 64 filter (3x3), input depth = 32. </a:t>
            </a:r>
          </a:p>
          <a:p>
            <a:pPr marL="457200" lvl="1" indent="0">
              <a:buNone/>
            </a:pPr>
            <a:r>
              <a:rPr lang="en-ID" sz="2000" dirty="0"/>
              <a:t>	Weight Conv2=(3×3×32)+bias(1)×64=18,496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000" b="1" dirty="0"/>
              <a:t>Conv3</a:t>
            </a:r>
            <a:r>
              <a:rPr lang="en-ID" sz="2000" dirty="0"/>
              <a:t>: 128 filter (3x3), input depth = 64. </a:t>
            </a:r>
          </a:p>
          <a:p>
            <a:pPr marL="457200" lvl="1" indent="0">
              <a:buNone/>
            </a:pPr>
            <a:r>
              <a:rPr lang="en-ID" sz="2000" dirty="0"/>
              <a:t>	Weight Conv3=(3×3×64)+bias(1)×128=73,856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b="1" dirty="0"/>
              <a:t>Dense Layer</a:t>
            </a:r>
            <a:r>
              <a:rPr lang="en-ID" sz="2000" dirty="0"/>
              <a:t>: Input = 16x16x128 (after flattening), Output = 128. 	Weight Dense=(16×16×128)×128+128 bias=4,194,304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b="1" dirty="0"/>
              <a:t>Output Layer</a:t>
            </a:r>
            <a:r>
              <a:rPr lang="en-ID" sz="2000" dirty="0"/>
              <a:t>: Input = 128, Output = 8. </a:t>
            </a:r>
          </a:p>
          <a:p>
            <a:pPr marL="0" indent="0">
              <a:buNone/>
            </a:pPr>
            <a:r>
              <a:rPr lang="en-ID" sz="2000" dirty="0"/>
              <a:t>	Weight Output=(128×8)+8 bias=1,032</a:t>
            </a:r>
          </a:p>
          <a:p>
            <a:r>
              <a:rPr lang="en-ID" sz="2000" b="1" dirty="0"/>
              <a:t>Total </a:t>
            </a:r>
            <a:r>
              <a:rPr lang="en-ID" sz="2000" b="1" dirty="0" err="1"/>
              <a:t>Bobot</a:t>
            </a:r>
            <a:endParaRPr lang="en-ID" sz="2000" b="1" dirty="0"/>
          </a:p>
          <a:p>
            <a:pPr marL="0" indent="0">
              <a:buNone/>
            </a:pPr>
            <a:r>
              <a:rPr lang="en-ID" sz="2000" dirty="0"/>
              <a:t>	Total </a:t>
            </a:r>
            <a:r>
              <a:rPr lang="en-ID" sz="2000" dirty="0" err="1"/>
              <a:t>Bobot</a:t>
            </a:r>
            <a:r>
              <a:rPr lang="en-ID" sz="2000" dirty="0"/>
              <a:t>=896+18,496+73,856+4,194,304+1,032=4,288,584</a:t>
            </a:r>
          </a:p>
        </p:txBody>
      </p:sp>
    </p:spTree>
    <p:extLst>
      <p:ext uri="{BB962C8B-B14F-4D97-AF65-F5344CB8AC3E}">
        <p14:creationId xmlns:p14="http://schemas.microsoft.com/office/powerpoint/2010/main" val="106423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FF0B-E035-72EA-FF01-439D82C9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ID" dirty="0"/>
              <a:t>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D8B4-E88C-A29D-417A-C304F9FC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977"/>
            <a:ext cx="10515600" cy="585852"/>
          </a:xfrm>
        </p:spPr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 proses training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akurasi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CD021-86A8-1AF5-9B11-503BFA18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1536829"/>
            <a:ext cx="11012437" cy="47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4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52D13-A6E8-DF8F-919C-A51E875E3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C46F-0582-7742-C44B-767E5513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ID" dirty="0"/>
              <a:t>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58E5-AF07-CC1C-F8BC-664ABDCF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977"/>
            <a:ext cx="10515600" cy="585852"/>
          </a:xfrm>
        </p:spPr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 proses training (loss).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00880-BAFA-5C9B-1561-41876B7F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1536829"/>
            <a:ext cx="11012437" cy="47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2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CC86-D18A-F875-59E8-6E6DF8DB9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EED9-DE6A-1CAC-798E-15A16004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ID" dirty="0"/>
              <a:t>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B7B1-C99B-DE49-74B9-C46321A3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977"/>
            <a:ext cx="10515600" cy="585852"/>
          </a:xfrm>
        </p:spPr>
        <p:txBody>
          <a:bodyPr/>
          <a:lstStyle/>
          <a:p>
            <a:r>
              <a:rPr lang="en-ID" dirty="0" err="1"/>
              <a:t>Akurasi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training.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31EBB-C3B6-D694-7E76-66044E23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1536828"/>
            <a:ext cx="11002911" cy="47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1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15820-2338-D356-E691-B474F105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CE86-BE12-F685-0184-52863D3E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ID" dirty="0"/>
              <a:t>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5DE1-207D-40D0-4EE5-B25E40AD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977"/>
            <a:ext cx="10515600" cy="585852"/>
          </a:xfrm>
        </p:spPr>
        <p:txBody>
          <a:bodyPr/>
          <a:lstStyle/>
          <a:p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TensorBoard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8AFC5-BF1B-07C9-F173-1745DBFE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829"/>
            <a:ext cx="12192000" cy="53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9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Laporan Tugas 2 Kecerdasan Artifisial</vt:lpstr>
      <vt:lpstr>Jenis Kasus</vt:lpstr>
      <vt:lpstr>Arsitektur Model</vt:lpstr>
      <vt:lpstr>Proses Training dan Evaluasi</vt:lpstr>
      <vt:lpstr>Jumlah Bobot (Weight)</vt:lpstr>
      <vt:lpstr>Screenshot</vt:lpstr>
      <vt:lpstr>Screenshot</vt:lpstr>
      <vt:lpstr>Screenshot</vt:lpstr>
      <vt:lpstr>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AUFA ZAIKRA MUHAMMAD AUFA ZAIKRA</dc:creator>
  <cp:lastModifiedBy>MUHAMMAD AUFA ZAIKRA MUHAMMAD AUFA ZAIKRA</cp:lastModifiedBy>
  <cp:revision>1</cp:revision>
  <dcterms:created xsi:type="dcterms:W3CDTF">2024-11-25T14:43:57Z</dcterms:created>
  <dcterms:modified xsi:type="dcterms:W3CDTF">2024-11-25T14:53:45Z</dcterms:modified>
</cp:coreProperties>
</file>