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79" r:id="rId5"/>
    <p:sldId id="291" r:id="rId6"/>
    <p:sldId id="299" r:id="rId7"/>
    <p:sldId id="289" r:id="rId8"/>
    <p:sldId id="295" r:id="rId9"/>
    <p:sldId id="290" r:id="rId10"/>
    <p:sldId id="292" r:id="rId11"/>
    <p:sldId id="293" r:id="rId12"/>
    <p:sldId id="296" r:id="rId13"/>
    <p:sldId id="294" r:id="rId14"/>
    <p:sldId id="297" r:id="rId15"/>
    <p:sldId id="300" r:id="rId16"/>
    <p:sldId id="287" r:id="rId17"/>
    <p:sldId id="286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49D"/>
    <a:srgbClr val="0093C8"/>
    <a:srgbClr val="00BEE3"/>
    <a:srgbClr val="00BFB6"/>
    <a:srgbClr val="489677"/>
    <a:srgbClr val="57C59B"/>
    <a:srgbClr val="51B590"/>
    <a:srgbClr val="F4F4F4"/>
    <a:srgbClr val="009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90" autoAdjust="0"/>
    <p:restoredTop sz="81557" autoAdjust="0"/>
  </p:normalViewPr>
  <p:slideViewPr>
    <p:cSldViewPr snapToGrid="0" snapToObjects="1">
      <p:cViewPr varScale="1">
        <p:scale>
          <a:sx n="157" d="100"/>
          <a:sy n="157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E7EAA-DEF6-BF48-877D-021E0C6CA113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62EFF-BC31-8045-96A0-66A368973E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37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DA33D2B0-2D0B-B341-B9CC-B3B30A82EC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8685" y="4604397"/>
            <a:ext cx="4521032" cy="84279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WELKOM!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30A0380-F902-1F44-80FF-E0102D6B2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8685" y="3538846"/>
            <a:ext cx="4980884" cy="901164"/>
          </a:xfrm>
          <a:prstGeom prst="rect">
            <a:avLst/>
          </a:prstGeom>
          <a:ln w="57150">
            <a:solidFill>
              <a:schemeClr val="tx1"/>
            </a:solidFill>
            <a:miter lim="800000"/>
          </a:ln>
        </p:spPr>
        <p:txBody>
          <a:bodyPr lIns="144000" tIns="72000" rIns="144000" bIns="72000"/>
          <a:lstStyle>
            <a:lvl1pPr>
              <a:defRPr sz="6000" b="1" i="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SLIDE</a:t>
            </a:r>
          </a:p>
        </p:txBody>
      </p:sp>
    </p:spTree>
    <p:extLst>
      <p:ext uri="{BB962C8B-B14F-4D97-AF65-F5344CB8AC3E}">
        <p14:creationId xmlns:p14="http://schemas.microsoft.com/office/powerpoint/2010/main" val="15972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F3A8FD4-01D4-A049-870C-AEED9F26CEF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60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60866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7C17C2C-ECF3-0649-8496-861F67DC3B1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5253F487-F785-8B45-9CED-A415A7C884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847435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54C9BA0B-ED3D-204C-9AA2-3E1D799B55B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533067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4E98EFA4-8F5B-5D48-80BA-5F77065CB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212205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>
            <a:extLst>
              <a:ext uri="{FF2B5EF4-FFF2-40B4-BE49-F238E27FC236}">
                <a16:creationId xmlns:a16="http://schemas.microsoft.com/office/drawing/2014/main" id="{B041D1BE-EEE8-F24D-8EC8-E825C26A5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5C1B999A-E97E-8547-91A4-D2C6EE587B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9ADDCD99-8CFD-C941-A276-AD9791AA9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0104568-1B92-C344-8D84-3325D9A7D3E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18C84A66-C50B-7C45-8E16-A766BFEA77C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1614117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FCB22E18-00CF-2843-B775-EF366C6A1A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64643330-626B-1141-A817-5C359D933F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919D9CEC-B2DA-394C-A9E6-0189BCC1C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EEEDCD7F-F132-EA48-BE3C-4C516296F89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1391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8A2602E3-CDEA-3A48-9E42-8ED3A3D2DC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611220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47213E49-CD9C-7D43-A2F2-ADFB326B8F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F162755D-C081-A443-904D-17DE1F47EE5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A7F25E27-E205-CA48-8DF7-B21A3794FFF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566838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2EC6BA1A-4CA7-2D46-B55B-A2AFBDCC0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953E4371-D42F-644F-96D5-73C2E5DA0B9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413753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>
            <a:extLst>
              <a:ext uri="{FF2B5EF4-FFF2-40B4-BE49-F238E27FC236}">
                <a16:creationId xmlns:a16="http://schemas.microsoft.com/office/drawing/2014/main" id="{2D013F80-7ADC-FF45-9635-D61D3E2E5F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8266" y="4142153"/>
            <a:ext cx="4521032" cy="6965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09AC0A2F-4785-8C44-AB45-0345B5016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266" y="3224803"/>
            <a:ext cx="6769819" cy="843763"/>
          </a:xfrm>
          <a:prstGeom prst="rect">
            <a:avLst/>
          </a:prstGeom>
          <a:ln w="57150">
            <a:solidFill>
              <a:schemeClr val="bg1"/>
            </a:solidFill>
            <a:miter lim="800000"/>
          </a:ln>
        </p:spPr>
        <p:txBody>
          <a:bodyPr lIns="144000" tIns="72000" rIns="144000" bIns="72000"/>
          <a:lstStyle>
            <a:lvl1pPr>
              <a:defRPr sz="54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HOOFDSTUK</a:t>
            </a:r>
          </a:p>
        </p:txBody>
      </p:sp>
    </p:spTree>
    <p:extLst>
      <p:ext uri="{BB962C8B-B14F-4D97-AF65-F5344CB8AC3E}">
        <p14:creationId xmlns:p14="http://schemas.microsoft.com/office/powerpoint/2010/main" val="2565674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D91FC9E1-DE4F-294C-B928-448D949DC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414451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0421" y="3217601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“QUOTE SLIDE”</a:t>
            </a:r>
          </a:p>
        </p:txBody>
      </p:sp>
    </p:spTree>
    <p:extLst>
      <p:ext uri="{BB962C8B-B14F-4D97-AF65-F5344CB8AC3E}">
        <p14:creationId xmlns:p14="http://schemas.microsoft.com/office/powerpoint/2010/main" val="202833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148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1416" y="6316817"/>
            <a:ext cx="2595562" cy="346385"/>
          </a:xfrm>
          <a:prstGeom prst="rect">
            <a:avLst/>
          </a:prstGeom>
        </p:spPr>
        <p:txBody>
          <a:bodyPr/>
          <a:lstStyle>
            <a:lvl1pPr>
              <a:defRPr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EVENT TITLE</a:t>
            </a:r>
            <a:endParaRPr lang="nl-NL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247186" y="6296024"/>
            <a:ext cx="2595562" cy="346385"/>
          </a:xfrm>
          <a:prstGeom prst="rect">
            <a:avLst/>
          </a:prstGeom>
        </p:spPr>
        <p:txBody>
          <a:bodyPr/>
          <a:lstStyle>
            <a:lvl1pPr algn="r">
              <a:defRPr sz="16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TWITTER HANDLE</a:t>
            </a:r>
          </a:p>
        </p:txBody>
      </p:sp>
    </p:spTree>
    <p:extLst>
      <p:ext uri="{BB962C8B-B14F-4D97-AF65-F5344CB8AC3E}">
        <p14:creationId xmlns:p14="http://schemas.microsoft.com/office/powerpoint/2010/main" val="2162285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D335390-2F49-B149-9EA8-3BD6AC24476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83B1B7C0-897A-DC4A-B23C-701002177CC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845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5F7F2539-407E-1F4E-8091-45382DED0D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677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Low titl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1943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D7616C89-1C3C-0E49-AE7C-844BCA5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42DE2AF-60C1-CB44-BD8E-1AA838A8B43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1E490438-D46E-8F4C-8D28-CDAC1A7CCD1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25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1F03A557-D8A5-7741-8E06-CF1350374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0D5D1A8-B1CC-894E-A760-44EC429E15A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3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6">
            <a:extLst>
              <a:ext uri="{FF2B5EF4-FFF2-40B4-BE49-F238E27FC236}">
                <a16:creationId xmlns:a16="http://schemas.microsoft.com/office/drawing/2014/main" id="{9952A0AA-FE9E-B64F-BC2B-E878500F3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0746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99D99C7A-1DCE-9F4B-9CB7-B2FAB4345D4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2330E8C-0C9A-414B-BD83-32A0F9FD41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737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2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56" r:id="rId12"/>
    <p:sldLayoutId id="2147483661" r:id="rId13"/>
    <p:sldLayoutId id="2147483663" r:id="rId14"/>
    <p:sldLayoutId id="2147483660" r:id="rId15"/>
    <p:sldLayoutId id="2147483662" r:id="rId16"/>
    <p:sldLayoutId id="2147483664" r:id="rId17"/>
    <p:sldLayoutId id="2147483673" r:id="rId18"/>
    <p:sldLayoutId id="2147483674" r:id="rId19"/>
    <p:sldLayoutId id="2147483675" r:id="rId20"/>
    <p:sldLayoutId id="2147483668" r:id="rId21"/>
    <p:sldLayoutId id="2147483677" r:id="rId22"/>
    <p:sldLayoutId id="214748367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nl-NL" sz="1400" kern="1200" smtClean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ufbakanleitung/pythonic.git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How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>
                <a:solidFill>
                  <a:schemeClr val="bg1"/>
                </a:solidFill>
              </a:rPr>
              <a:t> </a:t>
            </a:r>
            <a:r>
              <a:rPr lang="nl-NL" err="1">
                <a:solidFill>
                  <a:schemeClr val="bg1"/>
                </a:solidFill>
              </a:rPr>
              <a:t>be</a:t>
            </a:r>
            <a:r>
              <a:rPr lang="nl-NL">
                <a:solidFill>
                  <a:schemeClr val="bg1"/>
                </a:solidFill>
              </a:rPr>
              <a:t> more </a:t>
            </a:r>
            <a:r>
              <a:rPr lang="nl-NL" err="1">
                <a:solidFill>
                  <a:schemeClr val="bg1"/>
                </a:solidFill>
              </a:rPr>
              <a:t>Pythonic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4971245" y="1832018"/>
            <a:ext cx="650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bg1"/>
                </a:solidFill>
              </a:rPr>
              <a:t>Python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intermediates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br>
              <a:rPr lang="nl-NL" sz="2400" b="1" dirty="0">
                <a:solidFill>
                  <a:schemeClr val="bg1"/>
                </a:solidFill>
              </a:rPr>
            </a:br>
            <a:endParaRPr lang="nl-NL" sz="2400" b="1" i="1" dirty="0">
              <a:solidFill>
                <a:schemeClr val="bg1"/>
              </a:solidFill>
            </a:endParaRPr>
          </a:p>
          <a:p>
            <a:r>
              <a:rPr lang="nl-NL" sz="2400" b="1" i="1" dirty="0" err="1">
                <a:solidFill>
                  <a:schemeClr val="bg1"/>
                </a:solidFill>
              </a:rPr>
              <a:t>By</a:t>
            </a:r>
            <a:r>
              <a:rPr lang="nl-NL" sz="2400" b="1" i="1" dirty="0">
                <a:solidFill>
                  <a:schemeClr val="bg1"/>
                </a:solidFill>
              </a:rPr>
              <a:t> Herman van der Veer</a:t>
            </a:r>
            <a:endParaRPr lang="nl-NL" sz="1400" i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pic>
        <p:nvPicPr>
          <p:cNvPr id="1026" name="Picture 2" descr="Python Logo transparent PNG - StickPNG">
            <a:extLst>
              <a:ext uri="{FF2B5EF4-FFF2-40B4-BE49-F238E27FC236}">
                <a16:creationId xmlns:a16="http://schemas.microsoft.com/office/drawing/2014/main" id="{3B055A0A-5A97-F942-AD09-8BC881636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52" y="2218217"/>
            <a:ext cx="3585284" cy="357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8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Assignment</a:t>
            </a:r>
            <a:r>
              <a:rPr lang="nl-NL" dirty="0">
                <a:solidFill>
                  <a:schemeClr val="bg1"/>
                </a:solidFill>
              </a:rPr>
              <a:t> 4 - Timer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assignment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 runs</a:t>
            </a: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Learnings</a:t>
            </a:r>
            <a:r>
              <a:rPr lang="nl-NL" dirty="0">
                <a:solidFill>
                  <a:schemeClr val="bg1"/>
                </a:solidFill>
              </a:rPr>
              <a:t> timer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2" y="1769201"/>
            <a:ext cx="11021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wrappers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nl-NL" sz="2400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400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wrapper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(*y):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l-NL" sz="2400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nl-NL" sz="2400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endParaRPr lang="nl-NL" sz="2400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f-strings         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:.2f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Decorators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400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nl-NL" sz="2400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import timer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nl-NL" sz="2400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endParaRPr lang="en" sz="2400" b="1" i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4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Assignment</a:t>
            </a:r>
            <a:r>
              <a:rPr lang="nl-NL" dirty="0">
                <a:solidFill>
                  <a:schemeClr val="bg1"/>
                </a:solidFill>
              </a:rPr>
              <a:t> 5 – Walrus operator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8878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walrus operator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a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nl-NL" sz="2400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ipa_price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5,50)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Refactor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assignment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</a:p>
          <a:p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5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err="1">
                <a:solidFill>
                  <a:schemeClr val="bg1"/>
                </a:solidFill>
              </a:rPr>
              <a:t>PRinting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581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 padding             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print(f’{num:05}’)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Avoiding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line-breaks     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print(‘tekst’, end=‘’)</a:t>
            </a:r>
          </a:p>
          <a:p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Comparing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lists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Ordinals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Integer </a:t>
            </a:r>
            <a:r>
              <a:rPr lang="nl-NL" sz="2400" b="1" dirty="0" err="1">
                <a:solidFill>
                  <a:schemeClr val="bg1"/>
                </a:solidFill>
              </a:rPr>
              <a:t>division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Printing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Function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decorators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List </a:t>
            </a:r>
            <a:r>
              <a:rPr lang="nl-NL" sz="2400" b="1" dirty="0" err="1">
                <a:solidFill>
                  <a:schemeClr val="bg1"/>
                </a:solidFill>
              </a:rPr>
              <a:t>comprehension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Short-</a:t>
            </a:r>
            <a:r>
              <a:rPr lang="nl-NL" sz="2400" b="1" dirty="0" err="1">
                <a:solidFill>
                  <a:schemeClr val="bg1"/>
                </a:solidFill>
              </a:rPr>
              <a:t>circuiting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Regex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Preparation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10522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Laptop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 (3.9)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installed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 IDE (I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suggest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PyCharm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https://github.com/aufbakanleitung/pythonic.git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pythonic_course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nl-NL" sz="2400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1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Why</a:t>
            </a:r>
            <a:r>
              <a:rPr lang="nl-NL" dirty="0">
                <a:solidFill>
                  <a:schemeClr val="bg1"/>
                </a:solidFill>
              </a:rPr>
              <a:t> Python?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10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NL" sz="2400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51B630-5303-2043-B2BF-E7DC4FA7F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90" y="2000033"/>
            <a:ext cx="6002748" cy="382244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1B306B0-3374-6E40-8B9B-9F32E8329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61" y="2024356"/>
            <a:ext cx="4711600" cy="379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73FF47-78C2-A940-80C0-AC3A540A2342}"/>
              </a:ext>
            </a:extLst>
          </p:cNvPr>
          <p:cNvSpPr txBox="1"/>
          <p:nvPr/>
        </p:nvSpPr>
        <p:spPr>
          <a:xfrm>
            <a:off x="820952" y="6002663"/>
            <a:ext cx="46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insights.stackoverflow.com</a:t>
            </a:r>
            <a:r>
              <a:rPr lang="en-GB" dirty="0"/>
              <a:t>/survey/2021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7691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Assignment</a:t>
            </a:r>
            <a:r>
              <a:rPr lang="nl-NL" dirty="0">
                <a:solidFill>
                  <a:schemeClr val="bg1"/>
                </a:solidFill>
              </a:rPr>
              <a:t> 1 - </a:t>
            </a:r>
            <a:r>
              <a:rPr lang="nl-NL" dirty="0" err="1">
                <a:solidFill>
                  <a:schemeClr val="bg1"/>
                </a:solidFill>
              </a:rPr>
              <a:t>unique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9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Learnings</a:t>
            </a:r>
            <a:r>
              <a:rPr lang="nl-NL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8702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list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set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duplicates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Assignment</a:t>
            </a:r>
            <a:r>
              <a:rPr lang="nl-NL" dirty="0">
                <a:solidFill>
                  <a:schemeClr val="bg1"/>
                </a:solidFill>
              </a:rPr>
              <a:t> 2 - </a:t>
            </a:r>
            <a:r>
              <a:rPr lang="nl-NL" dirty="0" err="1">
                <a:solidFill>
                  <a:schemeClr val="bg1"/>
                </a:solidFill>
              </a:rPr>
              <a:t>Cipher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079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Create</a:t>
            </a:r>
            <a:r>
              <a:rPr lang="nl-NL" sz="2400" b="1" dirty="0">
                <a:solidFill>
                  <a:schemeClr val="bg1"/>
                </a:solidFill>
              </a:rPr>
              <a:t> a </a:t>
            </a:r>
            <a:r>
              <a:rPr lang="nl-NL" sz="2400" b="1" dirty="0" err="1">
                <a:solidFill>
                  <a:schemeClr val="bg1"/>
                </a:solidFill>
              </a:rPr>
              <a:t>function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that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encrypts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moving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each</a:t>
            </a:r>
            <a:r>
              <a:rPr lang="nl-NL" sz="2400" b="1" dirty="0">
                <a:solidFill>
                  <a:schemeClr val="bg1"/>
                </a:solidFill>
              </a:rPr>
              <a:t> letter 2 </a:t>
            </a:r>
            <a:r>
              <a:rPr lang="nl-NL" sz="2400" b="1" dirty="0" err="1">
                <a:solidFill>
                  <a:schemeClr val="bg1"/>
                </a:solidFill>
              </a:rPr>
              <a:t>positions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higher</a:t>
            </a:r>
            <a:r>
              <a:rPr lang="nl-NL" sz="2400" b="1" dirty="0">
                <a:solidFill>
                  <a:schemeClr val="bg1"/>
                </a:solidFill>
              </a:rPr>
              <a:t> in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alphabet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Example</a:t>
            </a:r>
            <a:r>
              <a:rPr lang="nl-NL" sz="2400" b="1" dirty="0">
                <a:solidFill>
                  <a:schemeClr val="bg1"/>
                </a:solidFill>
              </a:rPr>
              <a:t>: ”</a:t>
            </a:r>
            <a:r>
              <a:rPr lang="nl-NL" sz="2400" b="1" dirty="0" err="1">
                <a:solidFill>
                  <a:schemeClr val="bg1"/>
                </a:solidFill>
              </a:rPr>
              <a:t>Example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” </a:t>
            </a:r>
            <a:r>
              <a:rPr lang="nl-NL" sz="2400" b="1" dirty="0" err="1">
                <a:solidFill>
                  <a:schemeClr val="bg1"/>
                </a:solidFill>
              </a:rPr>
              <a:t>becomes</a:t>
            </a:r>
            <a:r>
              <a:rPr lang="nl-NL" sz="2400" b="1" dirty="0">
                <a:solidFill>
                  <a:schemeClr val="bg1"/>
                </a:solidFill>
              </a:rPr>
              <a:t> ”</a:t>
            </a:r>
            <a:r>
              <a:rPr lang="nl-NL" sz="2400" b="1" dirty="0" err="1">
                <a:solidFill>
                  <a:schemeClr val="bg1"/>
                </a:solidFill>
              </a:rPr>
              <a:t>Gzcorng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vgzv</a:t>
            </a:r>
            <a:r>
              <a:rPr lang="nl-NL" sz="2400" b="1" dirty="0">
                <a:solidFill>
                  <a:schemeClr val="bg1"/>
                </a:solidFill>
              </a:rPr>
              <a:t>”</a:t>
            </a: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Learnings</a:t>
            </a:r>
            <a:r>
              <a:rPr lang="nl-NL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2" y="1769201"/>
            <a:ext cx="94822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letters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their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ASCII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them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7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Assignment</a:t>
            </a:r>
            <a:r>
              <a:rPr lang="nl-NL" dirty="0">
                <a:solidFill>
                  <a:schemeClr val="bg1"/>
                </a:solidFill>
              </a:rPr>
              <a:t> 3 - </a:t>
            </a:r>
            <a:r>
              <a:rPr lang="nl-NL" dirty="0" err="1">
                <a:solidFill>
                  <a:schemeClr val="bg1"/>
                </a:solidFill>
              </a:rPr>
              <a:t>rocket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equation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20952" y="1656522"/>
            <a:ext cx="102441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you launch a something into space you need fuel. The higher the mass the more fuel you need.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assignment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take its mass, divide by three, round down, and subtract 2.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 For a mass of 1969, the fuel required is 654</a:t>
            </a: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However the fuel also has mass itself, which requires fuel to get it in the air. So the total you need is: </a:t>
            </a:r>
          </a:p>
          <a:p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654 + 216 + 70 + 21 + 5 = 966 fuel</a:t>
            </a:r>
          </a:p>
          <a:p>
            <a:endParaRPr lang="en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is the sum of the fuel requirements in the list?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Learnings</a:t>
            </a:r>
            <a:r>
              <a:rPr lang="nl-NL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20952" y="1769201"/>
            <a:ext cx="9482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Recursive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2400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comprehension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 </a:t>
            </a:r>
            <a:r>
              <a:rPr lang="nl-NL" sz="2400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in y]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42472"/>
      </p:ext>
    </p:extLst>
  </p:cSld>
  <p:clrMapOvr>
    <a:masterClrMapping/>
  </p:clrMapOvr>
</p:sld>
</file>

<file path=ppt/theme/theme1.xml><?xml version="1.0" encoding="utf-8"?>
<a:theme xmlns:a="http://schemas.openxmlformats.org/drawingml/2006/main" name="LINKIT">
  <a:themeElements>
    <a:clrScheme name="Aangepast 1">
      <a:dk1>
        <a:srgbClr val="000000"/>
      </a:dk1>
      <a:lt1>
        <a:srgbClr val="FFFFFF"/>
      </a:lt1>
      <a:dk2>
        <a:srgbClr val="2A2438"/>
      </a:dk2>
      <a:lt2>
        <a:srgbClr val="F5F5F5"/>
      </a:lt2>
      <a:accent1>
        <a:srgbClr val="75C29E"/>
      </a:accent1>
      <a:accent2>
        <a:srgbClr val="3F91C3"/>
      </a:accent2>
      <a:accent3>
        <a:srgbClr val="24BADE"/>
      </a:accent3>
      <a:accent4>
        <a:srgbClr val="53BCB5"/>
      </a:accent4>
      <a:accent5>
        <a:srgbClr val="3C87B6"/>
      </a:accent5>
      <a:accent6>
        <a:srgbClr val="0FADCE"/>
      </a:accent6>
      <a:hlink>
        <a:srgbClr val="0FADCE"/>
      </a:hlink>
      <a:folHlink>
        <a:srgbClr val="49AEA9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-template-06062019" id="{33CB5624-435F-5348-AEB8-8AD2A0F81A4D}" vid="{B70829E5-D65B-264A-92C0-A7F11B0AF88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FA8CBA7E4A429CA01F5F88F7E960" ma:contentTypeVersion="18" ma:contentTypeDescription="Create a new document." ma:contentTypeScope="" ma:versionID="6eac5708c01231d6b28c73c8b385e79c">
  <xsd:schema xmlns:xsd="http://www.w3.org/2001/XMLSchema" xmlns:xs="http://www.w3.org/2001/XMLSchema" xmlns:p="http://schemas.microsoft.com/office/2006/metadata/properties" xmlns:ns1="http://schemas.microsoft.com/sharepoint/v3" xmlns:ns2="f1097368-b32d-44af-b1b1-c0b0a50cf951" xmlns:ns3="http://schemas.debble.com/" xmlns:ns4="899c6911-a69e-4e22-8b8b-0b3f3dd72814" targetNamespace="http://schemas.microsoft.com/office/2006/metadata/properties" ma:root="true" ma:fieldsID="f6abb8339ac61a8a0c8e4a130db4f196" ns1:_="" ns2:_="" ns3:_="" ns4:_="">
    <xsd:import namespace="http://schemas.microsoft.com/sharepoint/v3"/>
    <xsd:import namespace="f1097368-b32d-44af-b1b1-c0b0a50cf951"/>
    <xsd:import namespace="http://schemas.debble.com/"/>
    <xsd:import namespace="899c6911-a69e-4e22-8b8b-0b3f3dd7281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eCSection" minOccurs="0"/>
                <xsd:element ref="ns3:eCDocumentTypeTaxHTField0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97368-b32d-44af-b1b1-c0b0a50cf951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491bb693-b2fe-44cb-aff5-9e7881e9fd3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7061371-88ac-499f-8960-e26eb448e065}" ma:internalName="TaxCatchAll" ma:showField="CatchAllData" ma:web="f1097368-b32d-44af-b1b1-c0b0a50cf9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debble.com/" elementFormDefault="qualified">
    <xsd:import namespace="http://schemas.microsoft.com/office/2006/documentManagement/types"/>
    <xsd:import namespace="http://schemas.microsoft.com/office/infopath/2007/PartnerControls"/>
    <xsd:element name="eCSection" ma:index="11" nillable="true" ma:displayName="Section" ma:format="Dropdown" ma:internalName="eCSection">
      <xsd:simpleType>
        <xsd:restriction base="dms:Choice"/>
      </xsd:simpleType>
    </xsd:element>
    <xsd:element name="eCDocumentTypeTaxHTField0" ma:index="12" nillable="true" ma:taxonomy="true" ma:internalName="eCDocumentTypeTaxHTField0" ma:taxonomyFieldName="eCDocumentType" ma:displayName="Document type" ma:indexed="true" ma:default="" ma:fieldId="{cd1b69f7-4505-48ac-85b1-3ce0c98cf64c}" ma:sspId="491bb693-b2fe-44cb-aff5-9e7881e9fd30" ma:termSetId="ec044ec7-ef57-4853-1337-06730824c9a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c6911-a69e-4e22-8b8b-0b3f3dd72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CDocumentTypeTaxHTField0 xmlns="http://schemas.debble.com/">
      <Terms xmlns="http://schemas.microsoft.com/office/infopath/2007/PartnerControls"/>
    </eCDocumentTypeTaxHTField0>
    <eCSection xmlns="http://schemas.debble.com/" xsi:nil="true"/>
    <TaxCatchAll xmlns="f1097368-b32d-44af-b1b1-c0b0a50cf951"/>
    <TaxKeywordTaxHTField xmlns="f1097368-b32d-44af-b1b1-c0b0a50cf951">
      <Terms xmlns="http://schemas.microsoft.com/office/infopath/2007/PartnerControls"/>
    </TaxKeywordTaxHTField>
    <_ip_UnifiedCompliancePolicyUIAction xmlns="http://schemas.microsoft.com/sharepoint/v3" xsi:nil="true"/>
    <_ip_UnifiedCompliancePolicyProperties xmlns="http://schemas.microsoft.com/sharepoint/v3" xsi:nil="true"/>
    <SharedWithUsers xmlns="f1097368-b32d-44af-b1b1-c0b0a50cf951">
      <UserInfo>
        <DisplayName>Milad Jahromi</DisplayName>
        <AccountId>37</AccountId>
        <AccountType/>
      </UserInfo>
      <UserInfo>
        <DisplayName>Ivo van der Nagel</DisplayName>
        <AccountId>39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6EF93B1-A4A9-46AE-9BE6-12BC5D8BC8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443C15-5143-4AA1-8A89-5A1F9811DC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1097368-b32d-44af-b1b1-c0b0a50cf951"/>
    <ds:schemaRef ds:uri="http://schemas.debble.com/"/>
    <ds:schemaRef ds:uri="899c6911-a69e-4e22-8b8b-0b3f3dd72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04CE38-14A7-4112-8BA0-2CE72FBE5FA1}">
  <ds:schemaRefs>
    <ds:schemaRef ds:uri="http://purl.org/dc/elements/1.1/"/>
    <ds:schemaRef ds:uri="http://www.w3.org/XML/1998/namespace"/>
    <ds:schemaRef ds:uri="http://schemas.debble.com/"/>
    <ds:schemaRef ds:uri="http://schemas.microsoft.com/sharepoint/v3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9c6911-a69e-4e22-8b8b-0b3f3dd72814"/>
    <ds:schemaRef ds:uri="f1097368-b32d-44af-b1b1-c0b0a50cf95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403</Words>
  <Application>Microsoft Macintosh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Corbel</vt:lpstr>
      <vt:lpstr>LINKIT</vt:lpstr>
      <vt:lpstr>How to be more Pythonic</vt:lpstr>
      <vt:lpstr>Preparation </vt:lpstr>
      <vt:lpstr>Why Python?</vt:lpstr>
      <vt:lpstr>Assignment 1 - unique</vt:lpstr>
      <vt:lpstr>Learnings 1</vt:lpstr>
      <vt:lpstr>Assignment 2 - Cipher </vt:lpstr>
      <vt:lpstr>Learnings 2</vt:lpstr>
      <vt:lpstr>Assignment 3 - rocket equation </vt:lpstr>
      <vt:lpstr>Learnings 3</vt:lpstr>
      <vt:lpstr>Assignment 4 - Timer</vt:lpstr>
      <vt:lpstr>Learnings timer</vt:lpstr>
      <vt:lpstr>Assignment 5 – Walrus operator</vt:lpstr>
      <vt:lpstr>PRinting</vt:lpstr>
      <vt:lpstr>Agenda</vt:lpstr>
    </vt:vector>
  </TitlesOfParts>
  <Manager/>
  <Company>LinkiT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ALL-CAPS TITLE</dc:title>
  <dc:subject/>
  <dc:creator>Chrisje Ganzevoort</dc:creator>
  <cp:keywords/>
  <dc:description/>
  <cp:lastModifiedBy>herman van der Veer</cp:lastModifiedBy>
  <cp:revision>97</cp:revision>
  <dcterms:created xsi:type="dcterms:W3CDTF">2019-10-24T08:45:39Z</dcterms:created>
  <dcterms:modified xsi:type="dcterms:W3CDTF">2021-11-19T11:57:23Z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0x010100E22AFA8CBA7E4A429CA01F5F88F7E960</vt:lpwstr>
  </property>
  <property fmtid="{D5CDD505-2E9C-101B-9397-08002B2CF9AE}" pid="3" name="TaxKeyword">
    <vt:lpwstr/>
  </property>
  <property fmtid="{D5CDD505-2E9C-101B-9397-08002B2CF9AE}" pid="4" name="eCDocumentType">
    <vt:lpwstr/>
  </property>
</Properties>
</file>