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2" r:id="rId6"/>
    <p:sldId id="261" r:id="rId7"/>
    <p:sldId id="268" r:id="rId8"/>
    <p:sldId id="270" r:id="rId9"/>
    <p:sldId id="273" r:id="rId10"/>
    <p:sldId id="279" r:id="rId11"/>
    <p:sldId id="280" r:id="rId12"/>
    <p:sldId id="283" r:id="rId13"/>
    <p:sldId id="285" r:id="rId14"/>
    <p:sldId id="288" r:id="rId15"/>
    <p:sldId id="289" r:id="rId16"/>
    <p:sldId id="290" r:id="rId17"/>
    <p:sldId id="292" r:id="rId18"/>
    <p:sldId id="295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567" userDrawn="1">
          <p15:clr>
            <a:srgbClr val="A4A3A4"/>
          </p15:clr>
        </p15:guide>
        <p15:guide id="3" orient="horz" pos="3430" userDrawn="1">
          <p15:clr>
            <a:srgbClr val="A4A3A4"/>
          </p15:clr>
        </p15:guide>
        <p15:guide id="4" pos="12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72570" autoAdjust="0"/>
  </p:normalViewPr>
  <p:slideViewPr>
    <p:cSldViewPr snapToGrid="0" showGuides="1">
      <p:cViewPr varScale="1">
        <p:scale>
          <a:sx n="93" d="100"/>
          <a:sy n="93" d="100"/>
        </p:scale>
        <p:origin x="2592" y="200"/>
      </p:cViewPr>
      <p:guideLst>
        <p:guide orient="horz" pos="2137"/>
        <p:guide pos="567"/>
        <p:guide orient="horz" pos="3430"/>
        <p:guide pos="122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2-22T13:13:44.185" idx="5">
    <p:pos x="10" y="10"/>
    <p:text>Pauschalen Quellenhinweis oder Quellen auf alle Folien (viel wörtlich aus Maier übernommen)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5C8AA-D432-4205-BCBC-FEFE32FD1899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76D0-F119-4E23-9A1E-3AA183F46A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27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0938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Alternative: Prototypen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76D0-F119-4E23-9A1E-3AA183F46AE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36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defTabSz="457200">
              <a:defRPr/>
            </a:pPr>
            <a:r>
              <a:rPr lang="de-DE">
                <a:solidFill>
                  <a:srgbClr val="000000"/>
                </a:solidFill>
              </a:rPr>
              <a:t>22.02.2022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4EB8E2C-207A-45C7-BBA3-F643BCD28F48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506B31-ADBA-4023-8915-72655059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63" y="4735020"/>
            <a:ext cx="8101012" cy="90011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72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54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2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 defTabSz="457200">
              <a:defRPr/>
            </a:pPr>
            <a:r>
              <a:rPr lang="de-DE">
                <a:solidFill>
                  <a:srgbClr val="000000"/>
                </a:solidFill>
              </a:rPr>
              <a:t>22.02.2022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4EB8E2C-207A-45C7-BBA3-F643BCD28F48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87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36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pPr defTabSz="457200">
              <a:defRPr/>
            </a:pPr>
            <a:r>
              <a:rPr lang="de-DE">
                <a:solidFill>
                  <a:srgbClr val="000000"/>
                </a:solidFill>
              </a:rPr>
              <a:t>22.02.2022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4EB8E2C-207A-45C7-BBA3-F643BCD28F48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0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defTabSz="457200">
              <a:defRPr/>
            </a:pPr>
            <a:r>
              <a:rPr lang="de-DE">
                <a:solidFill>
                  <a:srgbClr val="000000"/>
                </a:solidFill>
              </a:rPr>
              <a:t>22.02.2022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4EB8E2C-207A-45C7-BBA3-F643BCD28F48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9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defRPr/>
            </a:lvl1pPr>
            <a:lvl2pPr marL="185737" indent="0">
              <a:lnSpc>
                <a:spcPts val="2200"/>
              </a:lnSpc>
              <a:spcBef>
                <a:spcPts val="0"/>
              </a:spcBef>
              <a:buNone/>
              <a:defRPr/>
            </a:lvl2pPr>
            <a:lvl3pPr marL="355600" indent="0">
              <a:spcBef>
                <a:spcPts val="0"/>
              </a:spcBef>
              <a:buNone/>
              <a:defRPr/>
            </a:lvl3pPr>
            <a:lvl4pPr marL="542925" indent="0">
              <a:lnSpc>
                <a:spcPts val="2200"/>
              </a:lnSpc>
              <a:spcBef>
                <a:spcPts val="0"/>
              </a:spcBef>
              <a:buNone/>
              <a:defRPr/>
            </a:lvl4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defTabSz="457200">
              <a:defRPr/>
            </a:pPr>
            <a:r>
              <a:rPr lang="de-DE">
                <a:solidFill>
                  <a:srgbClr val="000000"/>
                </a:solidFill>
              </a:rPr>
              <a:t>22.02.2022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4EB8E2C-207A-45C7-BBA3-F643BCD28F48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26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7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defTabSz="457200">
              <a:defRPr/>
            </a:pPr>
            <a:r>
              <a:rPr lang="de-DE">
                <a:solidFill>
                  <a:srgbClr val="000000"/>
                </a:solidFill>
              </a:rPr>
              <a:t>22.02.2022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4EB8E2C-207A-45C7-BBA3-F643BCD28F48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12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E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 marL="185737" indent="0">
              <a:lnSpc>
                <a:spcPts val="2200"/>
              </a:lnSpc>
              <a:spcBef>
                <a:spcPts val="0"/>
              </a:spcBef>
              <a:buNone/>
              <a:defRPr sz="2000">
                <a:latin typeface="+mj-lt"/>
              </a:defRPr>
            </a:lvl2pPr>
            <a:lvl3pPr marL="355600" indent="0">
              <a:spcBef>
                <a:spcPts val="0"/>
              </a:spcBef>
              <a:buNone/>
              <a:defRPr sz="2000">
                <a:latin typeface="+mj-lt"/>
              </a:defRPr>
            </a:lvl3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 marL="185737" indent="0">
              <a:lnSpc>
                <a:spcPts val="2200"/>
              </a:lnSpc>
              <a:spcBef>
                <a:spcPts val="0"/>
              </a:spcBef>
              <a:buNone/>
              <a:defRPr sz="2000">
                <a:latin typeface="+mj-lt"/>
              </a:defRPr>
            </a:lvl2pPr>
            <a:lvl3pPr marL="355600" indent="0">
              <a:spcBef>
                <a:spcPts val="0"/>
              </a:spcBef>
              <a:buNone/>
              <a:defRPr sz="2000">
                <a:latin typeface="+mj-lt"/>
              </a:defRPr>
            </a:lvl3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7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defTabSz="457200">
              <a:defRPr/>
            </a:pPr>
            <a:r>
              <a:rPr lang="de-DE">
                <a:solidFill>
                  <a:srgbClr val="000000"/>
                </a:solidFill>
              </a:rPr>
              <a:t>22.02.2022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4EB8E2C-207A-45C7-BBA3-F643BCD28F48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09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defTabSz="457200">
              <a:defRPr/>
            </a:pPr>
            <a:r>
              <a:rPr lang="de-DE">
                <a:solidFill>
                  <a:srgbClr val="000000"/>
                </a:solidFill>
              </a:rPr>
              <a:t>22.02.2022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4EB8E2C-207A-45C7-BBA3-F643BCD28F48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8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defRPr/>
            </a:lvl1pPr>
            <a:lvl2pPr marL="185737" indent="0">
              <a:lnSpc>
                <a:spcPts val="2200"/>
              </a:lnSpc>
              <a:spcBef>
                <a:spcPts val="0"/>
              </a:spcBef>
              <a:buNone/>
              <a:defRPr/>
            </a:lvl2pPr>
            <a:lvl3pPr marL="355600" indent="0">
              <a:spcBef>
                <a:spcPts val="0"/>
              </a:spcBef>
              <a:buNone/>
              <a:defRPr/>
            </a:lvl3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marL="0" indent="0"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185737" indent="0" algn="l" defTabSz="455613" rtl="0" eaLnBrk="1" fontAlgn="base" hangingPunct="1">
              <a:lnSpc>
                <a:spcPts val="2200"/>
              </a:lnSpc>
              <a:spcBef>
                <a:spcPts val="0"/>
              </a:spcBef>
              <a:buNone/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355600" indent="0" algn="l" defTabSz="455613" rtl="0" eaLnBrk="1" fontAlgn="base" hangingPunct="1">
              <a:lnSpc>
                <a:spcPts val="2200"/>
              </a:lnSpc>
              <a:spcBef>
                <a:spcPts val="0"/>
              </a:spcBef>
              <a:buNone/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defTabSz="457200">
              <a:defRPr/>
            </a:pPr>
            <a:r>
              <a:rPr lang="de-DE">
                <a:solidFill>
                  <a:srgbClr val="000000"/>
                </a:solidFill>
              </a:rPr>
              <a:t>22.02.2022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4EB8E2C-207A-45C7-BBA3-F643BCD28F48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Textmasterformat bearbeiten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defTabSz="457200">
              <a:defRPr/>
            </a:pPr>
            <a:r>
              <a:rPr lang="de-DE">
                <a:solidFill>
                  <a:srgbClr val="000000"/>
                </a:solidFill>
              </a:rPr>
              <a:t>22.02.2022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4EB8E2C-207A-45C7-BBA3-F643BCD28F48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2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de-DE">
                <a:solidFill>
                  <a:srgbClr val="000000"/>
                </a:solidFill>
              </a:rPr>
              <a:t>22.02.2022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4EB8E2C-207A-45C7-BBA3-F643BCD28F48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9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Text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</a:t>
            </a:r>
            <a:endParaRPr kumimoji="1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de-DE">
                <a:solidFill>
                  <a:srgbClr val="000000"/>
                </a:solidFill>
              </a:rPr>
              <a:t>22.02.2022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4EB8E2C-207A-45C7-BBA3-F643BCD28F48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22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Taxonomi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Die Taxonomie</a:t>
            </a:r>
          </a:p>
        </p:txBody>
      </p:sp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A700A328-7BD4-4CE4-8853-3778A234123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100" name="Inhalts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242030"/>
            <a:ext cx="8100000" cy="599970"/>
          </a:xfrm>
        </p:spPr>
        <p:txBody>
          <a:bodyPr/>
          <a:lstStyle/>
          <a:p>
            <a:pPr lvl="0"/>
            <a:r>
              <a:rPr lang="de-DE" i="1" dirty="0"/>
              <a:t>Digitaler Aufgabenpool Mathematik</a:t>
            </a:r>
          </a:p>
          <a:p>
            <a:pPr lvl="0"/>
            <a:r>
              <a:rPr lang="de-DE" sz="1200" i="1" dirty="0"/>
              <a:t>Kompetenzorientiertes digitales Prüfen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lvl="0"/>
            <a:r>
              <a:rPr lang="de-DE" noProof="0"/>
              <a:t>22.02.2022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lvl="0"/>
            <a:r>
              <a:rPr lang="de-DE" noProof="0"/>
              <a:t>Folie </a:t>
            </a:r>
            <a:fld id="{E4EB8E2C-207A-45C7-BBA3-F643BCD28F48}" type="slidenum">
              <a:rPr lang="de-DE" noProof="0" smtClean="0"/>
              <a:pPr lvl="0"/>
              <a:t>1</a:t>
            </a:fld>
            <a:endParaRPr lang="de-DE" noProof="0" dirty="0"/>
          </a:p>
        </p:txBody>
      </p:sp>
      <p:pic>
        <p:nvPicPr>
          <p:cNvPr id="8" name="Bildplatzhalter 2" descr="fittosize__640_300_618dc7fa7de29b0f764d9d461b4ab069_dsc05764.png"/>
          <p:cNvPicPr>
            <a:picLocks noChangeAspect="1"/>
          </p:cNvPicPr>
          <p:nvPr/>
        </p:nvPicPr>
        <p:blipFill>
          <a:blip r:embed="rId3"/>
          <a:srcRect t="6362" b="6362"/>
          <a:stretch>
            <a:fillRect/>
          </a:stretch>
        </p:blipFill>
        <p:spPr bwMode="auto">
          <a:xfrm>
            <a:off x="904875" y="71438"/>
            <a:ext cx="8239125" cy="4494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62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C154A-07B1-4FC3-918D-BDAAC48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Maier – Wissensart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DC447B-AE26-4E3A-9E01-35030ADD5DF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70856-C130-463C-A21D-8FC2ECC5A1D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defTabSz="457200">
              <a:defRPr/>
            </a:pPr>
            <a:r>
              <a:rPr lang="de-DE">
                <a:solidFill>
                  <a:srgbClr val="000000"/>
                </a:solidFill>
              </a:rPr>
              <a:t>22.02.2022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338B21-7C2B-4865-9BF6-3F8616D1845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4EB8E2C-207A-45C7-BBA3-F643BCD28F48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E52C548-235B-40CE-8593-CE74509D2FE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Welches Wissen kommt bei einer Kompetenz, einem Lernziel oder einer Aufgabenstellung zur Anwendung?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Auf viele Fächer und Themen gut zu beziehende Einteilung in Faktenwissen, prozedurales Wissen, konzeptuelles Wissen und metakognitives Wissen (vgl. Anderson &amp; </a:t>
            </a:r>
            <a:r>
              <a:rPr lang="de-DE" dirty="0" err="1"/>
              <a:t>Krathwohl</a:t>
            </a:r>
            <a:r>
              <a:rPr lang="de-DE" dirty="0"/>
              <a:t>, 2001).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Vier Wissensarten: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Fakten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Prozeduren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Konzepte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Metakognition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2F26B9-1659-4510-8051-F29BAD08AD3F}"/>
              </a:ext>
            </a:extLst>
          </p:cNvPr>
          <p:cNvSpPr txBox="1"/>
          <p:nvPr/>
        </p:nvSpPr>
        <p:spPr>
          <a:xfrm>
            <a:off x="7103629" y="5168126"/>
            <a:ext cx="1899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(Maier et al., 2010, 2014)</a:t>
            </a:r>
          </a:p>
        </p:txBody>
      </p:sp>
    </p:spTree>
    <p:extLst>
      <p:ext uri="{BB962C8B-B14F-4D97-AF65-F5344CB8AC3E}">
        <p14:creationId xmlns:p14="http://schemas.microsoft.com/office/powerpoint/2010/main" val="242672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DBC21-0E56-45BC-9151-1C85B84D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Maier – Kognitiver Prozess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AEAAC-C627-44F9-98B4-0CC5C370B58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Welche kognitiven Prozess werden seitens der Lernenden benötigt?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Komplexe Problemlöse- oder Transferaufgaben als Beispiele für gelungenen, kompetenzorientierte Lehre.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 der Sicht von Instruktionstheorien ist weiter Transfer allerdings nur möglich, wenn das zu transferierende Wissen gefestigt.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Vier Stufen: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Reproduktion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Naher Transfer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Weiter Transfer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Problemlösen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490812-DC16-43AA-9A08-D3F16D283A4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B00D68-E2B3-4520-B79C-6C07596A54F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defTabSz="457200">
              <a:defRPr/>
            </a:pPr>
            <a:r>
              <a:rPr lang="de-DE">
                <a:solidFill>
                  <a:srgbClr val="000000"/>
                </a:solidFill>
              </a:rPr>
              <a:t>22.02.2022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6AA2DA-67A2-44AF-B412-B605054A287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4EB8E2C-207A-45C7-BBA3-F643BCD28F48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5BDE87-55F0-46EA-ADA8-C7437B92FFAF}"/>
              </a:ext>
            </a:extLst>
          </p:cNvPr>
          <p:cNvSpPr txBox="1"/>
          <p:nvPr/>
        </p:nvSpPr>
        <p:spPr>
          <a:xfrm>
            <a:off x="7103629" y="5168126"/>
            <a:ext cx="1899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(Maier et al., 2010, 2014)</a:t>
            </a:r>
          </a:p>
        </p:txBody>
      </p:sp>
    </p:spTree>
    <p:extLst>
      <p:ext uri="{BB962C8B-B14F-4D97-AF65-F5344CB8AC3E}">
        <p14:creationId xmlns:p14="http://schemas.microsoft.com/office/powerpoint/2010/main" val="386207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65FE85D-9FFF-40B1-8B91-4AECCA17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Maier – Wissenseinheiten  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E0FDAB-5F35-4390-9CDB-A043F5F371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 allem in mathematikdidaktischen Kategoriensystemen verwendet, um die quantitative Komplexität einer Aufgabe abschätzen zu können.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Anzahl der zu verarbeitenden Wissenselemente ist ein wesentliches Merkmal für die Schwierigkeit.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 einer Rechenaufgabe können es die zu bewältigenden Rechenschritte sein.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Ungefähr abschätzen, ob eine Aufgabe lediglich ein Konzept, einen Fakt oder eine genau definierte Prozedur tangiert oder ob mehrere Wissenseinheiten bzw. sehr viele im Spiel sind.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Drei Ausprägungen: eine, bis zu vier, mehr als vier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59E7041-9504-4D37-B3D5-4957303068A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EF1DA9-2EA6-433A-A84A-527140E5062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defTabSz="457200">
              <a:defRPr/>
            </a:pPr>
            <a:r>
              <a:rPr lang="de-DE">
                <a:solidFill>
                  <a:srgbClr val="000000"/>
                </a:solidFill>
              </a:rPr>
              <a:t>22.02.2022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FD60C5-E9A6-4F3B-914E-99A7C5944BE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4EB8E2C-207A-45C7-BBA3-F643BCD28F48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4FB2431-141A-4CFA-A75F-781463F354EE}"/>
              </a:ext>
            </a:extLst>
          </p:cNvPr>
          <p:cNvSpPr txBox="1"/>
          <p:nvPr/>
        </p:nvSpPr>
        <p:spPr>
          <a:xfrm>
            <a:off x="7103629" y="5567588"/>
            <a:ext cx="1899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(Maier et al., 2010, 2014)</a:t>
            </a:r>
          </a:p>
        </p:txBody>
      </p:sp>
    </p:spTree>
    <p:extLst>
      <p:ext uri="{BB962C8B-B14F-4D97-AF65-F5344CB8AC3E}">
        <p14:creationId xmlns:p14="http://schemas.microsoft.com/office/powerpoint/2010/main" val="152813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65FE85D-9FFF-40B1-8B91-4AECCA17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Maier – Offenheit  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E0FDAB-5F35-4390-9CDB-A043F5F371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Ursprung in der Testpsychologie.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Je nach Vorliegen von Anfangszustand, Bearbeitung und Endzustand ist die Offenheit der Aufgabe klassifizierbar </a:t>
            </a:r>
            <a:br>
              <a:rPr lang="de-DE" dirty="0"/>
            </a:br>
            <a:r>
              <a:rPr lang="de-DE" dirty="0"/>
              <a:t>(acht Zustände).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Reduktion auf drei Kategorien: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definiert / konvergent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definiert / divergent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nicht definiert / divergent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59E7041-9504-4D37-B3D5-4957303068A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EF1DA9-2EA6-433A-A84A-527140E5062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defTabSz="457200">
              <a:defRPr/>
            </a:pPr>
            <a:r>
              <a:rPr lang="de-DE">
                <a:solidFill>
                  <a:srgbClr val="000000"/>
                </a:solidFill>
              </a:rPr>
              <a:t>22.02.2022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FD60C5-E9A6-4F3B-914E-99A7C5944BE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4EB8E2C-207A-45C7-BBA3-F643BCD28F48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D372CC3-59E8-41BA-B5A2-3F4C91057C1E}"/>
              </a:ext>
            </a:extLst>
          </p:cNvPr>
          <p:cNvSpPr txBox="1"/>
          <p:nvPr/>
        </p:nvSpPr>
        <p:spPr>
          <a:xfrm>
            <a:off x="7103629" y="5168126"/>
            <a:ext cx="1899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(Maier et al., 2010, 2014)</a:t>
            </a:r>
          </a:p>
        </p:txBody>
      </p:sp>
    </p:spTree>
    <p:extLst>
      <p:ext uri="{BB962C8B-B14F-4D97-AF65-F5344CB8AC3E}">
        <p14:creationId xmlns:p14="http://schemas.microsoft.com/office/powerpoint/2010/main" val="241868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236B-47BC-48FC-89B9-16F3C1DA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Maier – Lebensweltbezug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C11FD50B-E6E9-4B7D-BD8A-25BC616003F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 einer lernpsychologischen Perspektive heraus können Anwendungsbezüge als motivierend beschrieben werden bzw. können sie aufzeigen, in welchem Kontext Wissen situiert ist.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Man möchte damit verhindern, dass Lernende nur träges Wissen erwerben.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künstlichem Kontext eingekleidet wird der Alltagsbezug reduziert.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Anwendungsbezüge können zu einer zusätzlichen kognitiven Belastung führen, bei anfänglichen Wissenserwerb kontraproduktiv.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Vier Ausprägungen: kein, konstruiert, authentisch, real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DA59D10C-2470-4730-83E7-3F1A01F9068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80671D-4F7D-45A1-9CCF-0D1EFF276DC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22.02.2022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147EA1-8DFF-4729-A610-938DA93CE5D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/>
            <a:r>
              <a:rPr lang="de-DE" noProof="0"/>
              <a:t>Folie </a:t>
            </a:r>
            <a:fld id="{E4EB8E2C-207A-45C7-BBA3-F643BCD28F48}" type="slidenum">
              <a:rPr lang="de-DE" noProof="0" smtClean="0"/>
              <a:pPr lvl="0"/>
              <a:t>14</a:t>
            </a:fld>
            <a:endParaRPr lang="de-DE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87A27DD-AED1-47E5-8B66-4B6A0D49A5B7}"/>
              </a:ext>
            </a:extLst>
          </p:cNvPr>
          <p:cNvSpPr txBox="1"/>
          <p:nvPr/>
        </p:nvSpPr>
        <p:spPr>
          <a:xfrm>
            <a:off x="7103629" y="5168126"/>
            <a:ext cx="1899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(Maier et al., 2010, 2014)</a:t>
            </a:r>
          </a:p>
        </p:txBody>
      </p:sp>
    </p:spTree>
    <p:extLst>
      <p:ext uri="{BB962C8B-B14F-4D97-AF65-F5344CB8AC3E}">
        <p14:creationId xmlns:p14="http://schemas.microsoft.com/office/powerpoint/2010/main" val="6195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236B-47BC-48FC-89B9-16F3C1DA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Maier – Sprachliche Komplexität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C11FD50B-E6E9-4B7D-BD8A-25BC616003F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sprachlogische Komplexität von Aufgaben kann extrem variieren.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PISA-Aufgaben hatten Vorbildwirkung (sprachlich oft eher komplex).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aktuellen Mathematikbüchern beispielsweise finden sich mehr und mehr Textaufgaben, auch zu rein arithmetischen Lerngebieten</a:t>
            </a:r>
            <a:br>
              <a:rPr lang="de-DE" dirty="0"/>
            </a:br>
            <a:r>
              <a:rPr lang="de-DE" dirty="0"/>
              <a:t>(z.B. verbal formulierte Zahlenrätsel, längere Textaufgaben, Aufgaben mit unnötigen oder irreführenden Informationen).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Lehrkräfte sollten erkennen, wann allein durch die sprachliche Darstellung die kognitiven Anforderungen einer Aufgabe steigen.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Drei Ausprägungen: niedrig, mittel, hoch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DA59D10C-2470-4730-83E7-3F1A01F9068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80671D-4F7D-45A1-9CCF-0D1EFF276DC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22.02.2022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147EA1-8DFF-4729-A610-938DA93CE5D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/>
            <a:r>
              <a:rPr lang="de-DE" noProof="0"/>
              <a:t>Folie </a:t>
            </a:r>
            <a:fld id="{E4EB8E2C-207A-45C7-BBA3-F643BCD28F48}" type="slidenum">
              <a:rPr lang="de-DE" noProof="0" smtClean="0"/>
              <a:pPr lvl="0"/>
              <a:t>15</a:t>
            </a:fld>
            <a:endParaRPr lang="de-DE" noProof="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157340D-C48D-4A26-A2AC-049F3E3A1C78}"/>
              </a:ext>
            </a:extLst>
          </p:cNvPr>
          <p:cNvSpPr txBox="1"/>
          <p:nvPr/>
        </p:nvSpPr>
        <p:spPr>
          <a:xfrm>
            <a:off x="7103629" y="5168126"/>
            <a:ext cx="1899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(Maier et al., 2010, 2014)</a:t>
            </a:r>
          </a:p>
        </p:txBody>
      </p:sp>
    </p:spTree>
    <p:extLst>
      <p:ext uri="{BB962C8B-B14F-4D97-AF65-F5344CB8AC3E}">
        <p14:creationId xmlns:p14="http://schemas.microsoft.com/office/powerpoint/2010/main" val="226915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236B-47BC-48FC-89B9-16F3C1DA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Maier – Repräsentationsform des Wissens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C11FD50B-E6E9-4B7D-BD8A-25BC616003F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Wissen kann unterschiedliche Repräsentationsformen einnehmen: symbolisch, sprachlich, bildlich, auditiv oder motorisch.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Repräsentationswechsel als Kennzeichen für Verstehen.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kognitiven Anforderungen können steigen, wenn für die Bearbeitung einer Aufgabe Informationen aus unterschiedlichen Repräsentationsformen integriert werden oder es gar zu einer Transformation von einer Repräsentationsform in eine andere kommt.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Drei Ausprägungen: eine, Integration, Transformation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DA59D10C-2470-4730-83E7-3F1A01F9068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80671D-4F7D-45A1-9CCF-0D1EFF276DC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22.02.2022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147EA1-8DFF-4729-A610-938DA93CE5D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/>
            <a:r>
              <a:rPr lang="de-DE" noProof="0"/>
              <a:t>Folie </a:t>
            </a:r>
            <a:fld id="{E4EB8E2C-207A-45C7-BBA3-F643BCD28F48}" type="slidenum">
              <a:rPr lang="de-DE" noProof="0" smtClean="0"/>
              <a:pPr lvl="0"/>
              <a:t>16</a:t>
            </a:fld>
            <a:endParaRPr lang="de-DE" noProof="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F3F0FF2-E9C6-4240-B5E6-62AA7FE1453A}"/>
              </a:ext>
            </a:extLst>
          </p:cNvPr>
          <p:cNvSpPr txBox="1"/>
          <p:nvPr/>
        </p:nvSpPr>
        <p:spPr>
          <a:xfrm>
            <a:off x="7103629" y="5168126"/>
            <a:ext cx="1899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(Maier et al., 2010, 2014)</a:t>
            </a:r>
          </a:p>
        </p:txBody>
      </p:sp>
    </p:spTree>
    <p:extLst>
      <p:ext uri="{BB962C8B-B14F-4D97-AF65-F5344CB8AC3E}">
        <p14:creationId xmlns:p14="http://schemas.microsoft.com/office/powerpoint/2010/main" val="361370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EC8EC-9201-48FC-B8D9-B48C84A1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1E2C7D-0122-4DCA-9A2A-62A0E3F1E87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401" y="1125125"/>
            <a:ext cx="8099823" cy="4320000"/>
          </a:xfrm>
        </p:spPr>
        <p:txBody>
          <a:bodyPr/>
          <a:lstStyle/>
          <a:p>
            <a:r>
              <a:rPr lang="de-DE" dirty="0"/>
              <a:t>Ziel der Taxonomie: Geeignete Aufgaben auswählen können.</a:t>
            </a:r>
          </a:p>
          <a:p>
            <a:endParaRPr lang="de-DE" dirty="0"/>
          </a:p>
          <a:p>
            <a:r>
              <a:rPr lang="de-DE" dirty="0"/>
              <a:t>Ausgangspunkt: Thematische Einordnung.</a:t>
            </a:r>
          </a:p>
          <a:p>
            <a:endParaRPr lang="de-DE" dirty="0"/>
          </a:p>
          <a:p>
            <a:r>
              <a:rPr lang="de-DE" dirty="0"/>
              <a:t>Ergänzende Informationen: Klassifizierung aller Aufgaben mit einer mehrdimensionalen Taxonomie: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Bloom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Maier</a:t>
            </a:r>
          </a:p>
          <a:p>
            <a:pPr marL="698500" lvl="2" indent="-342900">
              <a:buFont typeface="Arial" panose="020B0604020202020204" pitchFamily="34" charset="0"/>
              <a:buChar char="•"/>
            </a:pPr>
            <a:r>
              <a:rPr lang="de-DE" dirty="0"/>
              <a:t>Wissensart</a:t>
            </a:r>
          </a:p>
          <a:p>
            <a:pPr marL="698500" lvl="2" indent="-342900">
              <a:buFont typeface="Arial" panose="020B0604020202020204" pitchFamily="34" charset="0"/>
              <a:buChar char="•"/>
            </a:pPr>
            <a:r>
              <a:rPr lang="de-DE" dirty="0"/>
              <a:t>Kognitiver Prozess</a:t>
            </a:r>
          </a:p>
          <a:p>
            <a:pPr marL="698500" lvl="2" indent="-342900">
              <a:buFont typeface="Arial" panose="020B0604020202020204" pitchFamily="34" charset="0"/>
              <a:buChar char="•"/>
            </a:pPr>
            <a:r>
              <a:rPr lang="de-DE" dirty="0"/>
              <a:t>Wissenseinheiten</a:t>
            </a:r>
          </a:p>
          <a:p>
            <a:pPr marL="698500" lvl="2" indent="-342900">
              <a:buFont typeface="Arial" panose="020B0604020202020204" pitchFamily="34" charset="0"/>
              <a:buChar char="•"/>
            </a:pPr>
            <a:r>
              <a:rPr lang="de-DE" dirty="0"/>
              <a:t>Offenheit</a:t>
            </a:r>
          </a:p>
          <a:p>
            <a:pPr marL="698500" lvl="2" indent="-342900">
              <a:buFont typeface="Arial" panose="020B0604020202020204" pitchFamily="34" charset="0"/>
              <a:buChar char="•"/>
            </a:pPr>
            <a:r>
              <a:rPr lang="de-DE" dirty="0"/>
              <a:t>Lebensweltbezug</a:t>
            </a:r>
          </a:p>
          <a:p>
            <a:pPr marL="698500" lvl="2" indent="-342900">
              <a:buFont typeface="Arial" panose="020B0604020202020204" pitchFamily="34" charset="0"/>
              <a:buChar char="•"/>
            </a:pPr>
            <a:r>
              <a:rPr lang="de-DE" dirty="0"/>
              <a:t>Sprachliche Komplexität</a:t>
            </a:r>
          </a:p>
          <a:p>
            <a:pPr marL="698500" lvl="2" indent="-342900">
              <a:buFont typeface="Arial" panose="020B0604020202020204" pitchFamily="34" charset="0"/>
              <a:buChar char="•"/>
            </a:pPr>
            <a:r>
              <a:rPr lang="de-DE" dirty="0"/>
              <a:t>Repräsentationsform des Wissens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Typ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Praxiserprobt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8E69148-B1DE-4ED6-AE8C-A038AB7AFA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CFBA1D-FCF3-493B-8D10-CEB23BCB14A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defTabSz="457200">
              <a:defRPr/>
            </a:pPr>
            <a:r>
              <a:rPr lang="de-DE">
                <a:solidFill>
                  <a:srgbClr val="000000"/>
                </a:solidFill>
              </a:rPr>
              <a:t>22.02.2022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98E5C1-1CDF-4E53-A01F-AEFA646603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4EB8E2C-207A-45C7-BBA3-F643BCD28F48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67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13162-4E64-4AA9-BF81-C18DE33F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Literatur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C371C5-3909-4CD9-AF08-10532F398AF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Anderson, L. W. &amp; Krathwohl, D. R. (</a:t>
            </a:r>
            <a:r>
              <a:rPr lang="en-US" sz="1200" dirty="0" err="1"/>
              <a:t>Hrsg</a:t>
            </a:r>
            <a:r>
              <a:rPr lang="en-US" sz="1200" dirty="0"/>
              <a:t>.) (2001). A Taxonomy for Learning, Teaching and Assessing: A Revision of Bloom's Taxonomy of Educational Objectives. </a:t>
            </a:r>
            <a:r>
              <a:rPr lang="de-DE" sz="1200" dirty="0"/>
              <a:t>Longman</a:t>
            </a:r>
            <a:r>
              <a:rPr lang="en-US" sz="12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Bloom B. S., </a:t>
            </a:r>
            <a:r>
              <a:rPr lang="en-US" sz="1200" dirty="0" err="1"/>
              <a:t>Engelhart</a:t>
            </a:r>
            <a:r>
              <a:rPr lang="en-US" sz="1200" dirty="0"/>
              <a:t> M. D., </a:t>
            </a:r>
            <a:r>
              <a:rPr lang="en-US" sz="1200" dirty="0" err="1"/>
              <a:t>Furst</a:t>
            </a:r>
            <a:r>
              <a:rPr lang="en-US" sz="1200" dirty="0"/>
              <a:t> E. J., Hill W. H., Krathwohl D. R. (</a:t>
            </a:r>
            <a:r>
              <a:rPr lang="en-US" sz="1200" dirty="0" err="1"/>
              <a:t>Hrsg</a:t>
            </a:r>
            <a:r>
              <a:rPr lang="en-US" sz="1200" dirty="0"/>
              <a:t>.) </a:t>
            </a:r>
            <a:r>
              <a:rPr lang="de-DE" sz="1200" dirty="0"/>
              <a:t>(1956). The </a:t>
            </a:r>
            <a:r>
              <a:rPr lang="de-DE" sz="1200" dirty="0" err="1"/>
              <a:t>Taxonomy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Educational </a:t>
            </a:r>
            <a:r>
              <a:rPr lang="de-DE" sz="1200" dirty="0" err="1"/>
              <a:t>Objectives</a:t>
            </a:r>
            <a:r>
              <a:rPr lang="de-DE" sz="1200" dirty="0"/>
              <a:t>, The Classification </a:t>
            </a:r>
            <a:r>
              <a:rPr lang="de-DE" sz="1200" dirty="0" err="1"/>
              <a:t>of</a:t>
            </a:r>
            <a:r>
              <a:rPr lang="de-DE" sz="1200" dirty="0"/>
              <a:t> Educational Goals, Handbook I: </a:t>
            </a:r>
            <a:r>
              <a:rPr lang="de-DE" sz="1200" dirty="0" err="1"/>
              <a:t>Cognitive</a:t>
            </a:r>
            <a:r>
              <a:rPr lang="de-DE" sz="1200" dirty="0"/>
              <a:t> Domain. New York: David McKay.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Bloom B. S., </a:t>
            </a:r>
            <a:r>
              <a:rPr lang="en-US" sz="1200" dirty="0" err="1"/>
              <a:t>Engelhart</a:t>
            </a:r>
            <a:r>
              <a:rPr lang="en-US" sz="1200" dirty="0"/>
              <a:t> M. D., </a:t>
            </a:r>
            <a:r>
              <a:rPr lang="en-US" sz="1200" dirty="0" err="1"/>
              <a:t>Furst</a:t>
            </a:r>
            <a:r>
              <a:rPr lang="en-US" sz="1200" dirty="0"/>
              <a:t> E. J., Hill W. H., Krathwohl D. R. </a:t>
            </a:r>
            <a:r>
              <a:rPr lang="de-DE" sz="1200" dirty="0"/>
              <a:t>(1972). Taxonomie von Lernzielen im kognitiven Bereich. Weinheim und Basel: Beltz.</a:t>
            </a:r>
          </a:p>
          <a:p>
            <a:pPr>
              <a:lnSpc>
                <a:spcPct val="100000"/>
              </a:lnSpc>
            </a:pPr>
            <a:r>
              <a:rPr lang="de-DE" sz="1200" dirty="0"/>
              <a:t>Maier, U., Kleinknecht, M., Metz, K. &amp; Bohl, T. (2010). Ein allgemeindidaktisches Kategoriensystem zur Analyse des kognitiven Potenzials von Aufgaben. </a:t>
            </a:r>
            <a:r>
              <a:rPr lang="de-DE" sz="1200" i="1" dirty="0"/>
              <a:t>Beiträge zur Lehrerinnen- und Lehrerbildung, 28</a:t>
            </a:r>
            <a:r>
              <a:rPr lang="de-DE" sz="1200" dirty="0"/>
              <a:t>(1), 84–96.</a:t>
            </a:r>
          </a:p>
          <a:p>
            <a:pPr>
              <a:lnSpc>
                <a:spcPct val="100000"/>
              </a:lnSpc>
            </a:pPr>
            <a:r>
              <a:rPr lang="de-DE" sz="1200" dirty="0"/>
              <a:t>Maier, U., Bohl, T., </a:t>
            </a:r>
            <a:r>
              <a:rPr lang="de-DE" sz="1200" dirty="0" err="1"/>
              <a:t>Drüke</a:t>
            </a:r>
            <a:r>
              <a:rPr lang="de-DE" sz="1200" dirty="0"/>
              <a:t>-Noe, C., Hoppe, H., Kleinknecht, M. &amp; Metz, K. (2014). Das kognitive Anforderungsniveau von Aufgaben analysieren und modifizieren können: Eine wichtige Fähigkeit von Lehrkräften bei der Planung eines kompetenzorientierten Unterrichts. </a:t>
            </a:r>
            <a:r>
              <a:rPr lang="de-DE" sz="1200" i="1" dirty="0"/>
              <a:t>Beiträge zur Lehrerinnen- und Lehrerbildung, 32</a:t>
            </a:r>
            <a:r>
              <a:rPr lang="de-DE" sz="1200" dirty="0"/>
              <a:t>(3), 340-358.</a:t>
            </a:r>
          </a:p>
          <a:p>
            <a:pPr>
              <a:lnSpc>
                <a:spcPct val="100000"/>
              </a:lnSpc>
            </a:pPr>
            <a:r>
              <a:rPr lang="de-DE" sz="1200" dirty="0"/>
              <a:t>Webb, D.C. (2014). </a:t>
            </a:r>
            <a:r>
              <a:rPr lang="en-US" sz="1200" dirty="0"/>
              <a:t>Bloom’s Taxonomy in Mathematics Education. In S. </a:t>
            </a:r>
            <a:r>
              <a:rPr lang="en-US" sz="1200" dirty="0" err="1"/>
              <a:t>Lerman</a:t>
            </a:r>
            <a:r>
              <a:rPr lang="en-US" sz="1200" dirty="0"/>
              <a:t> (</a:t>
            </a:r>
            <a:r>
              <a:rPr lang="en-US" sz="1200" dirty="0" err="1"/>
              <a:t>Hrsg</a:t>
            </a:r>
            <a:r>
              <a:rPr lang="en-US" sz="1200" dirty="0"/>
              <a:t>.), Encyclopedia of Mathematics Education (S. 63-68). Springer.</a:t>
            </a:r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Weitere</a:t>
            </a:r>
            <a:r>
              <a:rPr lang="en-US" sz="1200" dirty="0"/>
              <a:t> </a:t>
            </a:r>
            <a:r>
              <a:rPr lang="en-US" sz="1200" dirty="0" err="1"/>
              <a:t>aus</a:t>
            </a:r>
            <a:r>
              <a:rPr lang="en-US" sz="1200" dirty="0"/>
              <a:t> Maier 2010, 2014 </a:t>
            </a:r>
            <a:r>
              <a:rPr lang="en-US" sz="1200" dirty="0" err="1"/>
              <a:t>genannte</a:t>
            </a:r>
            <a:r>
              <a:rPr lang="en-US" sz="1200" dirty="0"/>
              <a:t> </a:t>
            </a:r>
            <a:r>
              <a:rPr lang="en-US" sz="1200" dirty="0" err="1"/>
              <a:t>Quellen</a:t>
            </a:r>
            <a:r>
              <a:rPr lang="en-US" sz="1200" dirty="0"/>
              <a:t>:</a:t>
            </a:r>
          </a:p>
          <a:p>
            <a:pPr>
              <a:lnSpc>
                <a:spcPct val="100000"/>
              </a:lnSpc>
            </a:pPr>
            <a:r>
              <a:rPr lang="de-DE" sz="1200" dirty="0"/>
              <a:t>Blömeke, S., Risse, J., Müller, C., Eichler, D. &amp; Schulz, W. (2006). Analyse der Qualität von Aufgaben aus didaktischer und fachlicher Sicht. Ein allgemeines Modell und seine exemplarische Umsetzung im Unterrichtsfach Mathematik. </a:t>
            </a:r>
            <a:r>
              <a:rPr lang="de-DE" sz="1200" i="1" dirty="0"/>
              <a:t>Unterrichtswissenschaft, 34</a:t>
            </a:r>
            <a:r>
              <a:rPr lang="de-DE" sz="1200" dirty="0"/>
              <a:t>, 330–357.</a:t>
            </a:r>
          </a:p>
          <a:p>
            <a:pPr>
              <a:lnSpc>
                <a:spcPct val="100000"/>
              </a:lnSpc>
            </a:pPr>
            <a:r>
              <a:rPr lang="de-DE" sz="1200" dirty="0"/>
              <a:t>Jordan, A., Ross, N., Krauss, S., Baumert, J., Blum, W., Neubrand, M., Löwen K., Brunner M. &amp; Kunter, M. (2006). Klassifikationsschema für Mathematikaufgaben: Dokumentation der Aufgabenkategorisierung im COACTIV-Projekt. MPI.</a:t>
            </a:r>
          </a:p>
          <a:p>
            <a:pPr>
              <a:lnSpc>
                <a:spcPct val="100000"/>
              </a:lnSpc>
            </a:pPr>
            <a:r>
              <a:rPr lang="de-DE" sz="1200" dirty="0"/>
              <a:t>Neubrand, J. (2002). Eine Klassifikation mathematischer Aufgaben zur Analyse von Unterrichtssituationen: Selbsttätiges Arbeiten in Schülerarbeitsphasen in den Stunden der TIMSS-Video-Studie. Franzbecker.</a:t>
            </a:r>
            <a:endParaRPr lang="en-US" sz="1200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1A3357F-2B95-4939-9B68-88BDE4DFD33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756DC-2B6A-4F24-BEAD-660EDAB2770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22.02.2022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2C115-6413-46B7-809A-E44165B0786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/>
            <a:r>
              <a:rPr lang="de-DE" noProof="0"/>
              <a:t>Folie </a:t>
            </a:r>
            <a:fld id="{E4EB8E2C-207A-45C7-BBA3-F643BCD28F48}" type="slidenum">
              <a:rPr lang="de-DE" noProof="0" smtClean="0"/>
              <a:pPr lvl="0"/>
              <a:t>18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00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CECB7-CF38-477D-827A-563FB41F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Ziel: Geeignete Aufgaben auswählen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A4412D-E948-472B-A609-E0A15116ED8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Anforderungen an die Aufgabenauswahl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zielgerichtet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bezogen auf die jeweilige Lerngruppe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Aufgabenpool: Aus hunderten Aufgaben die richtigen finden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Themen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Schwierigkeitsgrade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Aufgabentypen technisch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 der Fragestellung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8BFDCCC4-2F30-4C62-83A9-24E2DB9BBB2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F01095-1A01-4790-A584-52E55239BDA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22.02.2022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40797C-2ABF-4785-A56C-088B227EB1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/>
            <a:r>
              <a:rPr lang="de-DE" noProof="0"/>
              <a:t>Folie </a:t>
            </a:r>
            <a:fld id="{E4EB8E2C-207A-45C7-BBA3-F643BCD28F48}" type="slidenum">
              <a:rPr lang="de-DE" noProof="0" smtClean="0"/>
              <a:pPr lvl="0"/>
              <a:t>2</a:t>
            </a:fld>
            <a:endParaRPr lang="de-DE" noProof="0" dirty="0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2607E8DC-3715-4E58-8F73-BAB4E8F8C41D}"/>
              </a:ext>
            </a:extLst>
          </p:cNvPr>
          <p:cNvSpPr/>
          <p:nvPr/>
        </p:nvSpPr>
        <p:spPr>
          <a:xfrm>
            <a:off x="900113" y="5306733"/>
            <a:ext cx="707922" cy="512425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374CFDD-5974-4CFF-AC99-8EC7704BA8AD}"/>
              </a:ext>
            </a:extLst>
          </p:cNvPr>
          <p:cNvSpPr txBox="1"/>
          <p:nvPr/>
        </p:nvSpPr>
        <p:spPr>
          <a:xfrm>
            <a:off x="1852614" y="5362890"/>
            <a:ext cx="6213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Klassifikationsschema zum Filtern der Aufgaben</a:t>
            </a:r>
          </a:p>
        </p:txBody>
      </p:sp>
    </p:spTree>
    <p:extLst>
      <p:ext uri="{BB962C8B-B14F-4D97-AF65-F5344CB8AC3E}">
        <p14:creationId xmlns:p14="http://schemas.microsoft.com/office/powerpoint/2010/main" val="285451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6A4FB-6318-4D05-8BA7-47AABB05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Taxonomie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E9226-1133-4D85-B2DA-43E348F0BE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einheitliches Verfahren oder Modell (Klassifikationsschema)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mit dem Objekte nach bestimmten Kriterien klassifiziert, das heißt in Kategorien oder Klassen eingeordnet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den Naturwissenschaften in der Regel hierarchisch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EFEBA79-8F46-4513-A407-75EBC948557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314C19-E5AD-4356-AFB5-38365994A0B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22.02.2022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0913B-CEDB-408A-A22A-3EF03A160B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/>
            <a:r>
              <a:rPr lang="de-DE" noProof="0"/>
              <a:t>Folie </a:t>
            </a:r>
            <a:fld id="{E4EB8E2C-207A-45C7-BBA3-F643BCD28F48}" type="slidenum">
              <a:rPr lang="de-DE" noProof="0" smtClean="0"/>
              <a:pPr lvl="0"/>
              <a:t>3</a:t>
            </a:fld>
            <a:endParaRPr lang="de-DE" noProof="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79CABB-3A34-464D-9DA8-F1272F69D31E}"/>
              </a:ext>
            </a:extLst>
          </p:cNvPr>
          <p:cNvSpPr txBox="1"/>
          <p:nvPr/>
        </p:nvSpPr>
        <p:spPr>
          <a:xfrm>
            <a:off x="4571462" y="3947737"/>
            <a:ext cx="4432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https://de.wikipedia.org/wiki/Taxonomie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Zugriff vom 21.02.22)</a:t>
            </a:r>
          </a:p>
        </p:txBody>
      </p:sp>
    </p:spTree>
    <p:extLst>
      <p:ext uri="{BB962C8B-B14F-4D97-AF65-F5344CB8AC3E}">
        <p14:creationId xmlns:p14="http://schemas.microsoft.com/office/powerpoint/2010/main" val="285411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7AC5CD-D9B2-4509-8564-BEA152C67E4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A76D17-0A7A-43AE-A79A-D9421B49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Taxonomie nach Bloom / Anderson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AB07A7-C882-4739-87C4-F4F61AE3D21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22.02.2022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F25449-C9FD-49DE-8F84-65C1E6E04C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/>
            <a:r>
              <a:rPr lang="de-DE" noProof="0"/>
              <a:t>Folie </a:t>
            </a:r>
            <a:fld id="{E4EB8E2C-207A-45C7-BBA3-F643BCD28F48}" type="slidenum">
              <a:rPr lang="de-DE" noProof="0" smtClean="0"/>
              <a:pPr lvl="0"/>
              <a:t>4</a:t>
            </a:fld>
            <a:endParaRPr lang="de-DE" noProof="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9E1C1C4-0451-4F2C-A72D-D30B23843C13}"/>
              </a:ext>
            </a:extLst>
          </p:cNvPr>
          <p:cNvSpPr/>
          <p:nvPr/>
        </p:nvSpPr>
        <p:spPr>
          <a:xfrm>
            <a:off x="840306" y="5561473"/>
            <a:ext cx="81010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Darstellung der </a:t>
            </a:r>
            <a:r>
              <a:rPr lang="de-DE" sz="1000" dirty="0" err="1"/>
              <a:t>Taxomonie</a:t>
            </a:r>
            <a:r>
              <a:rPr lang="de-DE" sz="1000" dirty="0"/>
              <a:t> nach Bloom et al. (1956) bzw.</a:t>
            </a:r>
            <a:r>
              <a:rPr lang="en-US" sz="1000" dirty="0"/>
              <a:t> </a:t>
            </a:r>
            <a:r>
              <a:rPr lang="en-US" sz="1000" dirty="0" err="1"/>
              <a:t>deutschsprachig</a:t>
            </a:r>
            <a:r>
              <a:rPr lang="en-US" sz="1000" dirty="0"/>
              <a:t> in Bloom et al. (1972), </a:t>
            </a:r>
            <a:r>
              <a:rPr lang="en-US" sz="1000" dirty="0" err="1"/>
              <a:t>Beschreibungen</a:t>
            </a:r>
            <a:r>
              <a:rPr lang="en-US" sz="1000" dirty="0"/>
              <a:t> </a:t>
            </a:r>
            <a:r>
              <a:rPr lang="en-US" sz="1000" dirty="0" err="1"/>
              <a:t>aus</a:t>
            </a:r>
            <a:r>
              <a:rPr lang="en-US" sz="1000" dirty="0"/>
              <a:t> </a:t>
            </a:r>
            <a:r>
              <a:rPr lang="en-US" sz="1000" dirty="0" err="1"/>
              <a:t>einem</a:t>
            </a:r>
            <a:r>
              <a:rPr lang="en-US" sz="1000" dirty="0"/>
              <a:t> </a:t>
            </a:r>
            <a:r>
              <a:rPr lang="en-US" sz="1000" dirty="0" err="1"/>
              <a:t>Dokument</a:t>
            </a:r>
            <a:r>
              <a:rPr lang="en-US" sz="1000" dirty="0"/>
              <a:t> des </a:t>
            </a:r>
            <a:r>
              <a:rPr lang="en-US" sz="1000" dirty="0" err="1"/>
              <a:t>Servicecenters</a:t>
            </a:r>
            <a:r>
              <a:rPr lang="en-US" sz="1000" dirty="0"/>
              <a:t> </a:t>
            </a:r>
            <a:r>
              <a:rPr lang="en-US" sz="1000" dirty="0" err="1"/>
              <a:t>Lehre</a:t>
            </a:r>
            <a:r>
              <a:rPr lang="en-US" sz="1000" dirty="0"/>
              <a:t> der Universität Kassel, </a:t>
            </a:r>
            <a:r>
              <a:rPr lang="en-US" sz="1000" dirty="0" err="1"/>
              <a:t>Darstellung</a:t>
            </a:r>
            <a:r>
              <a:rPr lang="en-US" sz="1000" dirty="0"/>
              <a:t> </a:t>
            </a:r>
            <a:r>
              <a:rPr lang="en-US" sz="1000" dirty="0" err="1"/>
              <a:t>nach</a:t>
            </a:r>
            <a:r>
              <a:rPr lang="en-US" sz="1000" dirty="0"/>
              <a:t> Webb (2014).</a:t>
            </a:r>
            <a:endParaRPr lang="de-DE" sz="1000" dirty="0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F5077B5-35C9-4970-BBA5-6D7F621C6B69}"/>
              </a:ext>
            </a:extLst>
          </p:cNvPr>
          <p:cNvGrpSpPr/>
          <p:nvPr/>
        </p:nvGrpSpPr>
        <p:grpSpPr>
          <a:xfrm>
            <a:off x="1778410" y="1157403"/>
            <a:ext cx="5861256" cy="3980456"/>
            <a:chOff x="2093041" y="1203196"/>
            <a:chExt cx="6491749" cy="4451607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8984C20A-05AD-4662-B346-0C9EF1032091}"/>
                </a:ext>
              </a:extLst>
            </p:cNvPr>
            <p:cNvGrpSpPr/>
            <p:nvPr/>
          </p:nvGrpSpPr>
          <p:grpSpPr>
            <a:xfrm>
              <a:off x="2093041" y="1203196"/>
              <a:ext cx="6491749" cy="4451607"/>
              <a:chOff x="2093041" y="1203196"/>
              <a:chExt cx="6491749" cy="4451607"/>
            </a:xfr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grpSpPr>
          <p:sp>
            <p:nvSpPr>
              <p:cNvPr id="27" name="Gleichschenkliges Dreieck 26">
                <a:extLst>
                  <a:ext uri="{FF2B5EF4-FFF2-40B4-BE49-F238E27FC236}">
                    <a16:creationId xmlns:a16="http://schemas.microsoft.com/office/drawing/2014/main" id="{F07CAA76-EEF9-494A-BE95-5523CDC10C6E}"/>
                  </a:ext>
                </a:extLst>
              </p:cNvPr>
              <p:cNvSpPr/>
              <p:nvPr/>
            </p:nvSpPr>
            <p:spPr>
              <a:xfrm>
                <a:off x="2093041" y="1203196"/>
                <a:ext cx="6491749" cy="4451607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CA4EA633-A44A-4B68-A42E-8F11A4F2F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3234" y="4914166"/>
                <a:ext cx="540189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9DF0F9F8-49A3-4BDA-AF42-E8804557B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325" y="4173525"/>
                <a:ext cx="4306772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7E3D0443-12D9-4920-9928-9ECB892457E8}"/>
                  </a:ext>
                </a:extLst>
              </p:cNvPr>
              <p:cNvCxnSpPr>
                <a:cxnSpLocks/>
                <a:stCxn id="27" idx="1"/>
                <a:endCxn id="27" idx="5"/>
              </p:cNvCxnSpPr>
              <p:nvPr/>
            </p:nvCxnSpPr>
            <p:spPr>
              <a:xfrm>
                <a:off x="3715979" y="3429000"/>
                <a:ext cx="324587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4F4731A4-321C-43B4-AF82-847C79B60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856" y="2692244"/>
                <a:ext cx="216918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66226486-D9E9-458F-A7DB-8C6BAD7C7F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9960" y="1951604"/>
                <a:ext cx="108787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4FBF414A-FFA4-4E9E-B825-5730882A36DD}"/>
                </a:ext>
              </a:extLst>
            </p:cNvPr>
            <p:cNvSpPr txBox="1"/>
            <p:nvPr/>
          </p:nvSpPr>
          <p:spPr>
            <a:xfrm>
              <a:off x="4847148" y="5104094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Wissen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C312E1BA-29DE-4F0E-A2B7-CE78F9DB70E8}"/>
                </a:ext>
              </a:extLst>
            </p:cNvPr>
            <p:cNvSpPr txBox="1"/>
            <p:nvPr/>
          </p:nvSpPr>
          <p:spPr>
            <a:xfrm>
              <a:off x="4690727" y="4389837"/>
              <a:ext cx="1339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Verstehen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2245B218-6D8C-44BF-AD54-FAF1CE848198}"/>
                </a:ext>
              </a:extLst>
            </p:cNvPr>
            <p:cNvSpPr txBox="1"/>
            <p:nvPr/>
          </p:nvSpPr>
          <p:spPr>
            <a:xfrm>
              <a:off x="4589866" y="3675581"/>
              <a:ext cx="1540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Anwendung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5D4F9313-332D-4594-824D-9A33F9933D22}"/>
                </a:ext>
              </a:extLst>
            </p:cNvPr>
            <p:cNvSpPr txBox="1"/>
            <p:nvPr/>
          </p:nvSpPr>
          <p:spPr>
            <a:xfrm>
              <a:off x="4805521" y="2871885"/>
              <a:ext cx="10983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Analyse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083FE33F-29A8-4EDF-8414-7123E05B2AC1}"/>
                </a:ext>
              </a:extLst>
            </p:cNvPr>
            <p:cNvSpPr txBox="1"/>
            <p:nvPr/>
          </p:nvSpPr>
          <p:spPr>
            <a:xfrm>
              <a:off x="4727776" y="2175995"/>
              <a:ext cx="12538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Synthese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863BA546-07DA-40B2-BA2F-E3D76E0A1AD5}"/>
                </a:ext>
              </a:extLst>
            </p:cNvPr>
            <p:cNvSpPr txBox="1"/>
            <p:nvPr/>
          </p:nvSpPr>
          <p:spPr>
            <a:xfrm>
              <a:off x="4646100" y="1456085"/>
              <a:ext cx="138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Evaluation</a:t>
              </a:r>
            </a:p>
          </p:txBody>
        </p:sp>
      </p:grpSp>
      <p:sp>
        <p:nvSpPr>
          <p:cNvPr id="88" name="Rechteck 87">
            <a:extLst>
              <a:ext uri="{FF2B5EF4-FFF2-40B4-BE49-F238E27FC236}">
                <a16:creationId xmlns:a16="http://schemas.microsoft.com/office/drawing/2014/main" id="{59665ECE-4B3B-4FC6-8B6B-E0D568AE1DF7}"/>
              </a:ext>
            </a:extLst>
          </p:cNvPr>
          <p:cNvSpPr/>
          <p:nvPr/>
        </p:nvSpPr>
        <p:spPr>
          <a:xfrm>
            <a:off x="114944" y="4397796"/>
            <a:ext cx="2778780" cy="71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Aussagen über Inhalte oder Sachverhalte wortwörtlich wiedergeben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18A2B4C-806A-4EB7-AF5F-72948069C886}"/>
              </a:ext>
            </a:extLst>
          </p:cNvPr>
          <p:cNvSpPr/>
          <p:nvPr/>
        </p:nvSpPr>
        <p:spPr>
          <a:xfrm>
            <a:off x="1390650" y="3044643"/>
            <a:ext cx="1933210" cy="71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Allgemeine Aussagen </a:t>
            </a:r>
            <a:br>
              <a:rPr lang="de-DE" sz="12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de-DE" sz="12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auf Sonderfälle übertragen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FBD912F6-AB96-4CCD-8F6A-39A4FCC091C2}"/>
              </a:ext>
            </a:extLst>
          </p:cNvPr>
          <p:cNvSpPr/>
          <p:nvPr/>
        </p:nvSpPr>
        <p:spPr>
          <a:xfrm>
            <a:off x="1991657" y="1775923"/>
            <a:ext cx="2153472" cy="71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Aussagenelemente zu einem neuen Aussagenkomplex zusammenfügen 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AC78F23-50D2-48B1-8044-E4120F9E0D04}"/>
              </a:ext>
            </a:extLst>
          </p:cNvPr>
          <p:cNvSpPr/>
          <p:nvPr/>
        </p:nvSpPr>
        <p:spPr>
          <a:xfrm>
            <a:off x="6806555" y="3815290"/>
            <a:ext cx="2153472" cy="71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176213" algn="l"/>
                <a:tab pos="354013" algn="l"/>
              </a:tabLst>
            </a:pPr>
            <a:r>
              <a:rPr lang="de-DE" sz="12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Aussagen über Inhalte oder 	Sachverhalte mit eigenen 		Worten wiedergeben 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040E1CE1-D9ED-4199-84EC-8DF4591EE7FF}"/>
              </a:ext>
            </a:extLst>
          </p:cNvPr>
          <p:cNvSpPr/>
          <p:nvPr/>
        </p:nvSpPr>
        <p:spPr>
          <a:xfrm>
            <a:off x="5892766" y="2462198"/>
            <a:ext cx="2153472" cy="71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176213" algn="l"/>
                <a:tab pos="354013" algn="l"/>
              </a:tabLst>
            </a:pPr>
            <a:r>
              <a:rPr lang="de-DE" sz="12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Aussagen über Inhalte oder 	Sachverhalte in ihre 			Struktur zerlegen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1F989FC-444A-4FCE-BEE0-0A0EFB20B018}"/>
              </a:ext>
            </a:extLst>
          </p:cNvPr>
          <p:cNvSpPr/>
          <p:nvPr/>
        </p:nvSpPr>
        <p:spPr>
          <a:xfrm>
            <a:off x="5258008" y="1148847"/>
            <a:ext cx="2153472" cy="71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176213" algn="l"/>
                <a:tab pos="354013" algn="l"/>
              </a:tabLst>
            </a:pPr>
            <a:r>
              <a:rPr lang="de-DE" sz="12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Aussagen über Sachverhalte 	nach Kriterien beurteilen 		können</a:t>
            </a:r>
          </a:p>
        </p:txBody>
      </p:sp>
    </p:spTree>
    <p:extLst>
      <p:ext uri="{BB962C8B-B14F-4D97-AF65-F5344CB8AC3E}">
        <p14:creationId xmlns:p14="http://schemas.microsoft.com/office/powerpoint/2010/main" val="18377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5F274CE-5BB8-40DB-B6FD-C7A0D948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Taxonomie nach Bloom / Anderson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62D71A-C181-4543-BCAB-5556DAC6E30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Ursprüngliche Ziele: </a:t>
            </a:r>
          </a:p>
          <a:p>
            <a:pPr marL="655638" lvl="3" indent="-285750">
              <a:buFont typeface="Arial" panose="020B0604020202020204" pitchFamily="34" charset="0"/>
              <a:buChar char="•"/>
            </a:pPr>
            <a:r>
              <a:rPr lang="de-DE" dirty="0"/>
              <a:t>Prüfungsentwicklung unterstützen</a:t>
            </a:r>
          </a:p>
          <a:p>
            <a:pPr marL="655638" lvl="3" indent="-285750">
              <a:buFont typeface="Arial" panose="020B0604020202020204" pitchFamily="34" charset="0"/>
              <a:buChar char="•"/>
            </a:pPr>
            <a:r>
              <a:rPr lang="de-DE" dirty="0"/>
              <a:t>Kommunikation unter Lehrenden erleichtern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der allgemeinen Hochschuldidaktik recht häufig verwendet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Weiterentwicklung durch Anderson, diverse Formulierungsvarianten aufgrund weiter Verbreitung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Wesentliche Kritikpunkte:</a:t>
            </a:r>
          </a:p>
          <a:p>
            <a:pPr marL="655638" lvl="3" indent="-285750">
              <a:buFont typeface="Arial" panose="020B0604020202020204" pitchFamily="34" charset="0"/>
              <a:buChar char="•"/>
            </a:pPr>
            <a:r>
              <a:rPr lang="de-DE" dirty="0"/>
              <a:t>Ebenen nicht trennscharf</a:t>
            </a:r>
          </a:p>
          <a:p>
            <a:pPr marL="655638" lvl="3" indent="-285750">
              <a:buFont typeface="Arial" panose="020B0604020202020204" pitchFamily="34" charset="0"/>
              <a:buChar char="•"/>
            </a:pPr>
            <a:r>
              <a:rPr lang="de-DE" dirty="0"/>
              <a:t>Eher Kategorien als Hierarchie</a:t>
            </a:r>
          </a:p>
          <a:p>
            <a:pPr marL="655638" lvl="3" indent="-285750">
              <a:buFont typeface="Arial" panose="020B0604020202020204" pitchFamily="34" charset="0"/>
              <a:buChar char="•"/>
            </a:pPr>
            <a:r>
              <a:rPr lang="de-DE" dirty="0"/>
              <a:t>Nicht Aufgabe, sondern Lösungsprozess, bestimmt die Stufe</a:t>
            </a:r>
          </a:p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1A5393-F1AD-4CD3-828A-AC1321B3C39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F08520-A2E9-48C8-9A90-B5D6D318A35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defTabSz="457200">
              <a:defRPr/>
            </a:pPr>
            <a:r>
              <a:rPr lang="de-DE">
                <a:solidFill>
                  <a:srgbClr val="000000"/>
                </a:solidFill>
              </a:rPr>
              <a:t>22.02.2022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15E3E2-404C-48C2-9500-F7761900062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4EB8E2C-207A-45C7-BBA3-F643BCD28F48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D3B1B9D-5DD0-4DFA-A2F9-8FB1D487C2AE}"/>
              </a:ext>
            </a:extLst>
          </p:cNvPr>
          <p:cNvSpPr txBox="1"/>
          <p:nvPr/>
        </p:nvSpPr>
        <p:spPr>
          <a:xfrm>
            <a:off x="7891857" y="5541186"/>
            <a:ext cx="1111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(Webb, 2014)</a:t>
            </a:r>
          </a:p>
        </p:txBody>
      </p:sp>
    </p:spTree>
    <p:extLst>
      <p:ext uri="{BB962C8B-B14F-4D97-AF65-F5344CB8AC3E}">
        <p14:creationId xmlns:p14="http://schemas.microsoft.com/office/powerpoint/2010/main" val="123523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1D643-E49B-4B9B-9DC6-BFAC522C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Taxonomie nach Bloom / Anderson Zwischenfazit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CAFB89-4FC8-41D1-A6D9-1B1CFAB405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Sehr unterschiedliche Aufgaben (auch in der gleichen Kategorie)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Einordnung hängt ab vom Lernstand, den man voraussetzt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Weiterentwicklung / Veränderung durch Anderson &amp; </a:t>
            </a:r>
            <a:r>
              <a:rPr lang="de-DE" dirty="0" err="1"/>
              <a:t>Kratwohl</a:t>
            </a:r>
            <a:r>
              <a:rPr lang="de-DE" dirty="0"/>
              <a:t> (2001)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Reicht alleine zum Finden von Aufgaben nicht aus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A68ABC-D3F3-4DB2-B233-E9E61391DE3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DB4D01-EF0C-4382-AA88-8BA541DD224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defTabSz="457200">
              <a:defRPr/>
            </a:pPr>
            <a:r>
              <a:rPr lang="de-DE">
                <a:solidFill>
                  <a:srgbClr val="000000"/>
                </a:solidFill>
              </a:rPr>
              <a:t>22.02.2022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AA3B47-3AF9-4238-B314-8D85384BD5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4EB8E2C-207A-45C7-BBA3-F643BCD28F48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A14351A0-4F19-4C69-9892-B0A0AC078CD6}"/>
              </a:ext>
            </a:extLst>
          </p:cNvPr>
          <p:cNvSpPr/>
          <p:nvPr/>
        </p:nvSpPr>
        <p:spPr>
          <a:xfrm>
            <a:off x="914401" y="5329575"/>
            <a:ext cx="707922" cy="512425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A7EA5A5-20CD-400F-8262-354351B6B28D}"/>
              </a:ext>
            </a:extLst>
          </p:cNvPr>
          <p:cNvSpPr txBox="1"/>
          <p:nvPr/>
        </p:nvSpPr>
        <p:spPr>
          <a:xfrm>
            <a:off x="1943100" y="5385732"/>
            <a:ext cx="700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Weitere Klassifikationsschemata zum Filtern der Aufgaben</a:t>
            </a:r>
          </a:p>
        </p:txBody>
      </p:sp>
    </p:spTree>
    <p:extLst>
      <p:ext uri="{BB962C8B-B14F-4D97-AF65-F5344CB8AC3E}">
        <p14:creationId xmlns:p14="http://schemas.microsoft.com/office/powerpoint/2010/main" val="411852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CBC5C-B6FE-4E28-8B7A-7606F878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Themengebiet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E9BC8E-E209-40AE-B167-CAC23EAD80D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Lehrende suchen in der Regel Aufgaben zu einem bestimmten Themengebiet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Mathematische Themengebiete kann man hierarchisch sortieren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Strukturen vorhanden, z.B. aus Lehrbüchern für Grundlagenmathematik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9828AA-595D-40CE-B7FD-DA5618E0E8B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FB9F76-54D2-48B3-B51C-2114EA2AC7B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defTabSz="457200">
              <a:defRPr/>
            </a:pPr>
            <a:r>
              <a:rPr lang="de-DE">
                <a:solidFill>
                  <a:srgbClr val="000000"/>
                </a:solidFill>
              </a:rPr>
              <a:t>22.02.2022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DEAB54-6239-4475-A07F-CE47D11BC2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4EB8E2C-207A-45C7-BBA3-F643BCD28F48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1142233E-B2CD-48B3-A072-5DB00230C1DF}"/>
              </a:ext>
            </a:extLst>
          </p:cNvPr>
          <p:cNvSpPr/>
          <p:nvPr/>
        </p:nvSpPr>
        <p:spPr>
          <a:xfrm>
            <a:off x="900113" y="5307488"/>
            <a:ext cx="707922" cy="512425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8A2BA31-CD98-43BF-B56E-C2FFCB6809D8}"/>
              </a:ext>
            </a:extLst>
          </p:cNvPr>
          <p:cNvSpPr txBox="1"/>
          <p:nvPr/>
        </p:nvSpPr>
        <p:spPr>
          <a:xfrm>
            <a:off x="1943100" y="5362890"/>
            <a:ext cx="700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Dimension: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Themengebiet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zum Filtern der Aufgaben</a:t>
            </a:r>
          </a:p>
        </p:txBody>
      </p:sp>
    </p:spTree>
    <p:extLst>
      <p:ext uri="{BB962C8B-B14F-4D97-AF65-F5344CB8AC3E}">
        <p14:creationId xmlns:p14="http://schemas.microsoft.com/office/powerpoint/2010/main" val="217988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3D355-43F5-4AA9-8972-C2DC7217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5603DF-660E-4533-880E-D92CC329B18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Es gibt technisch unterschiedliche Aufgabentypen, u.a.</a:t>
            </a:r>
          </a:p>
          <a:p>
            <a:pPr marL="698500" lvl="2" indent="-342900">
              <a:buFont typeface="Arial" panose="020B0604020202020204" pitchFamily="34" charset="0"/>
              <a:buChar char="•"/>
            </a:pPr>
            <a:r>
              <a:rPr lang="de-DE" dirty="0"/>
              <a:t>Stack: Zahlen- oder Formelaufgabe</a:t>
            </a:r>
          </a:p>
          <a:p>
            <a:pPr marL="698500" lvl="2" indent="-342900">
              <a:buFont typeface="Arial" panose="020B0604020202020204" pitchFamily="34" charset="0"/>
              <a:buChar char="•"/>
            </a:pPr>
            <a:r>
              <a:rPr lang="de-DE" dirty="0"/>
              <a:t>Wahr/Falsch: Single Choice mit wahr/falsch</a:t>
            </a:r>
          </a:p>
          <a:p>
            <a:pPr marL="698500" lvl="2" indent="-342900">
              <a:buFont typeface="Arial" panose="020B0604020202020204" pitchFamily="34" charset="0"/>
              <a:buChar char="•"/>
            </a:pPr>
            <a:r>
              <a:rPr lang="de-DE" dirty="0"/>
              <a:t>Multiple-Choice: Ankreuzen richtiger Antworten</a:t>
            </a:r>
          </a:p>
          <a:p>
            <a:pPr marL="698500" lvl="2" indent="-342900">
              <a:buFont typeface="Arial" panose="020B0604020202020204" pitchFamily="34" charset="0"/>
              <a:buChar char="•"/>
            </a:pPr>
            <a:r>
              <a:rPr lang="de-DE" dirty="0"/>
              <a:t>Stack Multiple-Choice: Ankreuzen richtiger Antworten, Stack-Aufgabe</a:t>
            </a:r>
          </a:p>
          <a:p>
            <a:pPr marL="698500" lvl="2" indent="-342900">
              <a:buFont typeface="Arial" panose="020B0604020202020204" pitchFamily="34" charset="0"/>
              <a:buChar char="•"/>
            </a:pPr>
            <a:r>
              <a:rPr lang="de-DE" dirty="0"/>
              <a:t>Lückenauswahl: Mehrere Antworten im Inneren eines Textes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Technische Umsetzung zum Teil auch ohne Stack.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9C0928-6F4A-4D94-8FAD-15D0354DCC0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98B5AB-87E1-4284-9AD3-A1B7795028B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defTabSz="457200">
              <a:defRPr/>
            </a:pPr>
            <a:r>
              <a:rPr lang="de-DE">
                <a:solidFill>
                  <a:srgbClr val="000000"/>
                </a:solidFill>
              </a:rPr>
              <a:t>22.02.2022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EDC8E9-153F-452F-8999-99AD5916D1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4EB8E2C-207A-45C7-BBA3-F643BCD28F48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F55D8EF9-6B43-4054-AA82-4558708736A2}"/>
              </a:ext>
            </a:extLst>
          </p:cNvPr>
          <p:cNvSpPr/>
          <p:nvPr/>
        </p:nvSpPr>
        <p:spPr>
          <a:xfrm>
            <a:off x="900113" y="5307488"/>
            <a:ext cx="707922" cy="512425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DD6FE5-89BA-4124-8796-E7C0C55617CA}"/>
              </a:ext>
            </a:extLst>
          </p:cNvPr>
          <p:cNvSpPr txBox="1"/>
          <p:nvPr/>
        </p:nvSpPr>
        <p:spPr>
          <a:xfrm>
            <a:off x="1943100" y="5362890"/>
            <a:ext cx="700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Dimension: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Typ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zum Filtern der Aufgaben</a:t>
            </a:r>
          </a:p>
        </p:txBody>
      </p:sp>
    </p:spTree>
    <p:extLst>
      <p:ext uri="{BB962C8B-B14F-4D97-AF65-F5344CB8AC3E}">
        <p14:creationId xmlns:p14="http://schemas.microsoft.com/office/powerpoint/2010/main" val="243082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C5DF287-B1E3-474E-AF2E-AD81DEC4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255FD5-94EB-4FF6-B9FA-D2694E6614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Verfeinerte inhaltliche Kategorisierung gesucht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Theoretische Ansätze nicht immer operationalisiert, z.B. Blömeke et al., 2006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Theoretische Ansätze zum Teil sehr aufwändig operationalisiert, aber eher forschungsorientiert, z.B.: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Neubrand et al., 2002: TIMSS-Studie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Jordan et al., 2006: </a:t>
            </a:r>
            <a:r>
              <a:rPr lang="de-DE" dirty="0" err="1"/>
              <a:t>Coactiv</a:t>
            </a:r>
            <a:r>
              <a:rPr lang="de-DE" dirty="0"/>
              <a:t>-Studie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Überfachliches Kategoriensystem nach Maier et al. (2014) zur Analyse des kognitiven Anforderungsniveaus von Aufgaben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 err="1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51F23BE-8185-4535-9425-E106A641F5A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50AFAE-A0D0-4F8A-AEBA-82DA3A438A4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defTabSz="457200">
              <a:defRPr/>
            </a:pPr>
            <a:r>
              <a:rPr lang="de-DE">
                <a:solidFill>
                  <a:srgbClr val="000000"/>
                </a:solidFill>
              </a:rPr>
              <a:t>22.02.2022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268D24-5DC8-4D31-917E-C9AC32AB55E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4EB8E2C-207A-45C7-BBA3-F643BCD28F48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9C4AB2-653C-4637-940B-B4CEB59F84B7}"/>
              </a:ext>
            </a:extLst>
          </p:cNvPr>
          <p:cNvSpPr txBox="1"/>
          <p:nvPr/>
        </p:nvSpPr>
        <p:spPr>
          <a:xfrm>
            <a:off x="1943100" y="5363645"/>
            <a:ext cx="700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Sieben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kognitive Kategorien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zum Filtern der Aufgaben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CB57277-51F1-48DC-9523-43B0369CDE4B}"/>
              </a:ext>
            </a:extLst>
          </p:cNvPr>
          <p:cNvSpPr txBox="1"/>
          <p:nvPr/>
        </p:nvSpPr>
        <p:spPr>
          <a:xfrm>
            <a:off x="7103629" y="4885126"/>
            <a:ext cx="1899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(Maier et al., 2010, 2014)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51D582B5-BE63-43A8-A096-C94D0E759D9A}"/>
              </a:ext>
            </a:extLst>
          </p:cNvPr>
          <p:cNvSpPr/>
          <p:nvPr/>
        </p:nvSpPr>
        <p:spPr>
          <a:xfrm>
            <a:off x="900113" y="5307488"/>
            <a:ext cx="707922" cy="512425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531396"/>
      </p:ext>
    </p:extLst>
  </p:cSld>
  <p:clrMapOvr>
    <a:masterClrMapping/>
  </p:clrMapOvr>
</p:sld>
</file>

<file path=ppt/theme/theme1.xml><?xml version="1.0" encoding="utf-8"?>
<a:theme xmlns:a="http://schemas.openxmlformats.org/drawingml/2006/main" name="1_Master_Schmitz_IM1_2021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1510</Words>
  <Application>Microsoft Macintosh PowerPoint</Application>
  <PresentationFormat>On-screen Show (4:3)</PresentationFormat>
  <Paragraphs>274</Paragraphs>
  <Slides>18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1_Master_Schmitz_IM1_2021</vt:lpstr>
      <vt:lpstr>Die Taxonomie</vt:lpstr>
      <vt:lpstr>Ziel: Geeignete Aufgaben auswählen</vt:lpstr>
      <vt:lpstr>Taxonomie</vt:lpstr>
      <vt:lpstr>Taxonomie nach Bloom / Anderson</vt:lpstr>
      <vt:lpstr>Taxonomie nach Bloom / Anderson</vt:lpstr>
      <vt:lpstr>Taxonomie nach Bloom / Anderson Zwischenfazit</vt:lpstr>
      <vt:lpstr>Themengebiet</vt:lpstr>
      <vt:lpstr>Typ</vt:lpstr>
      <vt:lpstr>Maier</vt:lpstr>
      <vt:lpstr>Maier – Wissensart </vt:lpstr>
      <vt:lpstr>Maier – Kognitiver Prozess</vt:lpstr>
      <vt:lpstr>Maier – Wissenseinheiten  </vt:lpstr>
      <vt:lpstr>Maier – Offenheit  </vt:lpstr>
      <vt:lpstr>Maier – Lebensweltbezug</vt:lpstr>
      <vt:lpstr>Maier – Sprachliche Komplexität</vt:lpstr>
      <vt:lpstr>Maier – Repräsentationsform des Wissens</vt:lpstr>
      <vt:lpstr>Zusammenfassung</vt:lpstr>
      <vt:lpstr>Literatur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2018-09-23T08:26:33Z</dcterms:created>
  <dcterms:modified xsi:type="dcterms:W3CDTF">2022-04-12T14:18:40Z</dcterms:modified>
</cp:coreProperties>
</file>