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9" r:id="rId24"/>
    <p:sldId id="275" r:id="rId25"/>
    <p:sldId id="286" r:id="rId26"/>
    <p:sldId id="287" r:id="rId27"/>
    <p:sldId id="277" r:id="rId28"/>
    <p:sldId id="278" r:id="rId29"/>
    <p:sldId id="288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62" d="100"/>
          <a:sy n="62" d="100"/>
        </p:scale>
        <p:origin x="14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343040"/>
            <a:ext cx="5486040" cy="4114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Click to edit the notes format</a:t>
            </a:r>
          </a:p>
        </p:txBody>
      </p:sp>
      <p:sp>
        <p:nvSpPr>
          <p:cNvPr id="16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6120" cy="4568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</a:p>
        </p:txBody>
      </p:sp>
      <p:sp>
        <p:nvSpPr>
          <p:cNvPr id="161" name="PlaceHolder 3"/>
          <p:cNvSpPr>
            <a:spLocks noGrp="1"/>
          </p:cNvSpPr>
          <p:nvPr>
            <p:ph type="dt"/>
          </p:nvPr>
        </p:nvSpPr>
        <p:spPr>
          <a:xfrm>
            <a:off x="3881520" y="0"/>
            <a:ext cx="2976120" cy="4568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</a:p>
        </p:txBody>
      </p:sp>
      <p:sp>
        <p:nvSpPr>
          <p:cNvPr id="162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6120" cy="4568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</a:p>
        </p:txBody>
      </p:sp>
      <p:sp>
        <p:nvSpPr>
          <p:cNvPr id="163" name="PlaceHolder 5"/>
          <p:cNvSpPr>
            <a:spLocks noGrp="1"/>
          </p:cNvSpPr>
          <p:nvPr>
            <p:ph type="sldNum"/>
          </p:nvPr>
        </p:nvSpPr>
        <p:spPr>
          <a:xfrm>
            <a:off x="3881520" y="8686800"/>
            <a:ext cx="2976120" cy="4568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E530BF6-FBD2-43ED-9157-CAA3B8F519C0}" type="slidenum">
              <a:rPr lang="en-IN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‹#›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data-common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7000"/>
              </a:lnSpc>
            </a:pPr>
            <a:r>
              <a:rPr lang="en-IN" sz="9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@TableGenerator</a:t>
            </a:r>
            <a:r>
              <a:rPr lang="en-IN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(name = </a:t>
            </a:r>
            <a:r>
              <a:rPr lang="en-IN" sz="9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"empGen"</a:t>
            </a:r>
            <a:r>
              <a:rPr lang="en-IN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, allocationSize = </a:t>
            </a:r>
            <a:r>
              <a:rPr lang="en-IN" sz="9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50</a:t>
            </a:r>
            <a:r>
              <a:rPr lang="en-IN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)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>
              <a:lnSpc>
                <a:spcPct val="117000"/>
              </a:lnSpc>
            </a:pP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pPr marL="838080" indent="-313920">
              <a:lnSpc>
                <a:spcPct val="162000"/>
              </a:lnSpc>
            </a:pPr>
            <a:r>
              <a:rPr lang="en-IN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CrudRepository is part of </a:t>
            </a:r>
            <a:r>
              <a:rPr lang="en-IN" sz="135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hlinkClick r:id="rId3"/>
              </a:rPr>
              <a:t>Spring Data Commons</a:t>
            </a:r>
            <a:r>
              <a:rPr lang="en-IN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project and declared under the package </a:t>
            </a:r>
            <a:r>
              <a:rPr lang="en-IN" sz="1350" b="0" strike="noStrike" spc="-1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org.springframework.data.repository</a:t>
            </a:r>
            <a:r>
              <a:rPr lang="en-IN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. Where as JpaRepository is part of store specific implementation and declared under the package</a:t>
            </a:r>
            <a:r>
              <a:rPr lang="en-IN" sz="1350" b="0" strike="noStrike" spc="-1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org.springframework.data.jpa.repository</a:t>
            </a:r>
            <a:r>
              <a:rPr lang="en-IN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.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>
              <a:lnSpc>
                <a:spcPct val="117000"/>
              </a:lnSpc>
            </a:pP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Any Questions  or concerns so far?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26520" y="273240"/>
            <a:ext cx="8490960" cy="4033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326520" y="273240"/>
            <a:ext cx="8490960" cy="4033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326520" y="273240"/>
            <a:ext cx="8490960" cy="4033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57" name="Picture 156"/>
          <p:cNvPicPr/>
          <p:nvPr/>
        </p:nvPicPr>
        <p:blipFill>
          <a:blip r:embed="rId2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  <p:pic>
        <p:nvPicPr>
          <p:cNvPr id="158" name="Picture 157"/>
          <p:cNvPicPr/>
          <p:nvPr/>
        </p:nvPicPr>
        <p:blipFill>
          <a:blip r:embed="rId2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26520" y="273240"/>
            <a:ext cx="8490960" cy="4033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6"/>
          <p:cNvPicPr/>
          <p:nvPr/>
        </p:nvPicPr>
        <p:blipFill>
          <a:blip r:embed="rId14"/>
          <a:stretch/>
        </p:blipFill>
        <p:spPr>
          <a:xfrm>
            <a:off x="1440" y="0"/>
            <a:ext cx="9142200" cy="6857640"/>
          </a:xfrm>
          <a:prstGeom prst="rect">
            <a:avLst/>
          </a:prstGeom>
          <a:ln>
            <a:noFill/>
          </a:ln>
        </p:spPr>
      </p:pic>
      <p:pic>
        <p:nvPicPr>
          <p:cNvPr id="6" name="Shape 11"/>
          <p:cNvPicPr/>
          <p:nvPr/>
        </p:nvPicPr>
        <p:blipFill>
          <a:blip r:embed="rId15"/>
          <a:stretch/>
        </p:blipFill>
        <p:spPr>
          <a:xfrm>
            <a:off x="0" y="0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261288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/>
          </p:nvPr>
        </p:nvSpPr>
        <p:spPr>
          <a:xfrm>
            <a:off x="6553080" y="6404400"/>
            <a:ext cx="2133360" cy="268920"/>
          </a:xfrm>
          <a:prstGeom prst="rect">
            <a:avLst/>
          </a:prstGeom>
        </p:spPr>
        <p:txBody>
          <a:bodyPr lIns="45720" rIns="45720" anchor="ctr"/>
          <a:lstStyle/>
          <a:p>
            <a:pPr algn="r">
              <a:lnSpc>
                <a:spcPct val="100000"/>
              </a:lnSpc>
            </a:pPr>
            <a:fld id="{C8E27F7E-69D4-4DC0-921B-5538C85C6F24}" type="slidenum">
              <a:rPr lang="en-IN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6"/>
          <p:cNvPicPr/>
          <p:nvPr/>
        </p:nvPicPr>
        <p:blipFill>
          <a:blip r:embed="rId14"/>
          <a:stretch/>
        </p:blipFill>
        <p:spPr>
          <a:xfrm>
            <a:off x="1440" y="0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80440" y="481320"/>
            <a:ext cx="8564040" cy="80316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80440" y="1284840"/>
            <a:ext cx="8564040" cy="557280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6553080" y="6404400"/>
            <a:ext cx="2133360" cy="268920"/>
          </a:xfrm>
          <a:prstGeom prst="rect">
            <a:avLst/>
          </a:prstGeom>
        </p:spPr>
        <p:txBody>
          <a:bodyPr lIns="45720" rIns="45720" anchor="ctr"/>
          <a:lstStyle/>
          <a:p>
            <a:pPr algn="r">
              <a:lnSpc>
                <a:spcPct val="100000"/>
              </a:lnSpc>
            </a:pPr>
            <a:fld id="{469F1042-4062-4289-AEAD-8A688F3BCAD9}" type="slidenum">
              <a:rPr lang="en-IN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6"/>
          <p:cNvPicPr/>
          <p:nvPr/>
        </p:nvPicPr>
        <p:blipFill>
          <a:blip r:embed="rId14"/>
          <a:stretch/>
        </p:blipFill>
        <p:spPr>
          <a:xfrm>
            <a:off x="1440" y="0"/>
            <a:ext cx="9142200" cy="6857640"/>
          </a:xfrm>
          <a:prstGeom prst="rect">
            <a:avLst/>
          </a:prstGeom>
          <a:ln>
            <a:noFill/>
          </a:ln>
        </p:spPr>
      </p:pic>
      <p:pic>
        <p:nvPicPr>
          <p:cNvPr id="78" name="Shape 19"/>
          <p:cNvPicPr/>
          <p:nvPr/>
        </p:nvPicPr>
        <p:blipFill>
          <a:blip r:embed="rId15"/>
          <a:stretch/>
        </p:blipFill>
        <p:spPr>
          <a:xfrm>
            <a:off x="0" y="0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80440" y="481320"/>
            <a:ext cx="8564040" cy="80316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280440" y="1284840"/>
            <a:ext cx="8564040" cy="557280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sldNum"/>
          </p:nvPr>
        </p:nvSpPr>
        <p:spPr>
          <a:xfrm>
            <a:off x="6553080" y="6404400"/>
            <a:ext cx="2133360" cy="268920"/>
          </a:xfrm>
          <a:prstGeom prst="rect">
            <a:avLst/>
          </a:prstGeom>
        </p:spPr>
        <p:txBody>
          <a:bodyPr lIns="45720" rIns="45720" anchor="ctr"/>
          <a:lstStyle/>
          <a:p>
            <a:pPr algn="r">
              <a:lnSpc>
                <a:spcPct val="100000"/>
              </a:lnSpc>
            </a:pPr>
            <a:fld id="{603526EE-9F4B-4E69-84AF-E43773F3658E}" type="slidenum">
              <a:rPr lang="en-IN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2" name="Shape 23"/>
          <p:cNvPicPr/>
          <p:nvPr/>
        </p:nvPicPr>
        <p:blipFill>
          <a:blip r:embed="rId16"/>
          <a:stretch/>
        </p:blipFill>
        <p:spPr>
          <a:xfrm rot="10800000">
            <a:off x="9143640" y="2002680"/>
            <a:ext cx="9143640" cy="10015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6531120"/>
            <a:ext cx="9144000" cy="3265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0" y="0"/>
            <a:ext cx="9144000" cy="14695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279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291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</a:p>
          <a:p>
            <a:pPr marL="864000" lvl="1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IN" sz="254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Outline Level</a:t>
            </a:r>
          </a:p>
          <a:p>
            <a:pPr marL="1296000" lvl="2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218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Third Outline Level</a:t>
            </a:r>
          </a:p>
          <a:p>
            <a:pPr marL="1728000" lvl="3" indent="-216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IN" sz="182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Fourth Outline Level</a:t>
            </a:r>
          </a:p>
          <a:p>
            <a:pPr marL="2160000" lvl="4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182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Fifth Outline Level</a:t>
            </a:r>
          </a:p>
          <a:p>
            <a:pPr marL="2592000" lvl="5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182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Sixth Outline Level</a:t>
            </a:r>
          </a:p>
          <a:p>
            <a:pPr marL="3024000" lvl="6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182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Seventh Outline Level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dt"/>
          </p:nvPr>
        </p:nvSpPr>
        <p:spPr>
          <a:xfrm>
            <a:off x="326520" y="6531120"/>
            <a:ext cx="2612520" cy="3265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lang="en-IN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ftr"/>
          </p:nvPr>
        </p:nvSpPr>
        <p:spPr>
          <a:xfrm>
            <a:off x="3102120" y="6531120"/>
            <a:ext cx="2939040" cy="3265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</a:p>
        </p:txBody>
      </p:sp>
      <p:sp>
        <p:nvSpPr>
          <p:cNvPr id="123" name="CustomShape 7"/>
          <p:cNvSpPr/>
          <p:nvPr/>
        </p:nvSpPr>
        <p:spPr>
          <a:xfrm>
            <a:off x="8408880" y="6253560"/>
            <a:ext cx="489960" cy="4899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PlaceHolder 8"/>
          <p:cNvSpPr>
            <a:spLocks noGrp="1"/>
          </p:cNvSpPr>
          <p:nvPr>
            <p:ph type="sldNum"/>
          </p:nvPr>
        </p:nvSpPr>
        <p:spPr>
          <a:xfrm>
            <a:off x="8327520" y="6172200"/>
            <a:ext cx="65304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fld id="{8569D80D-4C7F-4115-BB71-9EAFAAED6C72}" type="slidenum">
              <a:rPr lang="en-IN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‹#›</a:t>
            </a:fld>
            <a:endParaRPr lang="en-IN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docs.spring.io/spring-data/jpa/docs/current/reference/html/" TargetMode="External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371600" y="3503520"/>
            <a:ext cx="6400440" cy="261288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algn="ctr">
              <a:lnSpc>
                <a:spcPct val="100000"/>
              </a:lnSpc>
            </a:pPr>
            <a:r>
              <a:rPr lang="en-IN" sz="4800" b="0" strike="noStrike" spc="-1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Spring Data JPA 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01120" y="4323600"/>
            <a:ext cx="84765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3D08E47C-1A06-43C2-AB07-25B46E40898E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10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ManyToOne</a:t>
            </a:r>
            <a:r>
              <a:rPr lang="en-IN" sz="3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Mapping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Shape 202"/>
          <p:cNvPicPr/>
          <p:nvPr/>
        </p:nvPicPr>
        <p:blipFill>
          <a:blip r:embed="rId2"/>
          <a:stretch/>
        </p:blipFill>
        <p:spPr>
          <a:xfrm>
            <a:off x="280440" y="1628640"/>
            <a:ext cx="8564040" cy="4286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5B96EF1F-39E1-426A-8632-5EFF3D76D4B0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11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OneToMany</a:t>
            </a:r>
            <a:r>
              <a:rPr lang="en-IN" sz="3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Mapping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Shape 210"/>
          <p:cNvPicPr/>
          <p:nvPr/>
        </p:nvPicPr>
        <p:blipFill>
          <a:blip r:embed="rId2"/>
          <a:stretch/>
        </p:blipFill>
        <p:spPr>
          <a:xfrm>
            <a:off x="280440" y="1628640"/>
            <a:ext cx="8564040" cy="430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D842B488-E31A-4926-A31E-15A6A2BCEEAC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12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ManyToMany Mapping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1" name="Shape 218"/>
          <p:cNvPicPr/>
          <p:nvPr/>
        </p:nvPicPr>
        <p:blipFill>
          <a:blip r:embed="rId2"/>
          <a:stretch/>
        </p:blipFill>
        <p:spPr>
          <a:xfrm>
            <a:off x="280440" y="1628640"/>
            <a:ext cx="8564040" cy="430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280440" y="1553400"/>
            <a:ext cx="8564040" cy="43790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Entities can inherit from other entities and from non-entities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@Inheritance annotation identifies a mapping strategy: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SINGLE_TABLE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JOINED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TABLE_PER_CLASS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SINGLE_TABLE strategy - all classes in the hierarchy are mapped to a single table in the database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Discriminator column - contains a value that identifies the subclass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Discriminator type - {STRING, CHAR, INTEGER}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Discriminator value - value entered into the discriminator column for each entity in a class hierarchy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98927EF2-D5D4-44B9-B5D0-629EA525F5FA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13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Entity Inheritance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280440" y="1553400"/>
            <a:ext cx="8570160" cy="43790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@Entity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@Inheritance(strategy=InheritanceType.SINGLE_TABLE)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@DiscriminatorColumn(name="DISC", discriminatorType=DiscriminatorType.STRING)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@DiscriminatorValue(value="USER")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public class User { . . . 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@Entity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@DiscriminatorValue(value="PUSER")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public class PremiumUser extends User { . . . 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A2A6766D-AF51-452F-8125-B8D733C0193A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14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Entity Inheritance : Example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280440" y="1553400"/>
            <a:ext cx="8570160" cy="43790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Entities are managed by the </a:t>
            </a: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entity manager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entity manager is represented by </a:t>
            </a:r>
            <a:r>
              <a:rPr lang="en-IN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javax.persistence.EntityManager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instances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Each EntityManager instance is associated with a </a:t>
            </a: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persistence context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persistence context defines the scope under which particular entity instances are created, persisted, and removed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</a:t>
            </a: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persistence context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is a set of managed entity instances that exist in a particular data store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Entities keyed by their persistent identity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Only one entity with a given persistent identity may exist in the persistence context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Entities are added to the persistence context, but are not individually removable (“detached”)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Controlled and managed by </a:t>
            </a: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EntityManager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Contents of persistence context change as a result of operations on EntityManager API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C78FBEB0-B992-4DFD-A0E6-1121AE2E108E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15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Managing Entities - JPA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01DB0202-F1E4-491B-94F8-00B5C9B85C8F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16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Persistence Context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Shape 253"/>
          <p:cNvPicPr/>
          <p:nvPr/>
        </p:nvPicPr>
        <p:blipFill>
          <a:blip r:embed="rId2"/>
          <a:stretch/>
        </p:blipFill>
        <p:spPr>
          <a:xfrm>
            <a:off x="644760" y="1831680"/>
            <a:ext cx="7883280" cy="418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lot of code in the persistent framework and the DAO.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Duplicate code in concrete DAOs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Pagination need to handle yourself, and integrated from MVC to persistent layer.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hybrid database (MySql + Mongo) are required for the system. It is not easy to have similar design concept in the Architecture.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C9BCABF6-1FA4-49B3-8189-D4C7720BBF84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17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Pains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goal of the repository abstraction of Spring Data is to reduce the effort to implement data access layers for various persistence stores significantly.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central marker interface 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Repository&lt;T, ID extends Serializable&gt; 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Hierarchy :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Interface 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JpaRepository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</a:t>
            </a:r>
            <a:r>
              <a:rPr lang="en-IN" sz="1800" b="0" strike="noStrike" spc="-1" dirty="0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800" b="0" strike="noStrike" spc="-1" dirty="0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interface 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PagingAndSortingRepository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</a:t>
            </a:r>
            <a:r>
              <a:rPr lang="en-IN" sz="1800" b="0" strike="noStrike" spc="-1" dirty="0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800" b="0" strike="noStrike" spc="-1" dirty="0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1371600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interface 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CrudRepository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</a:t>
            </a:r>
            <a:r>
              <a:rPr lang="en-IN" sz="1800" b="0" strike="noStrike" spc="-1" dirty="0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800" b="0" strike="noStrike" spc="-1" dirty="0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1828800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interface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Repository&lt;</a:t>
            </a:r>
            <a:r>
              <a:rPr lang="en-IN" sz="1800" b="0" strike="noStrike" spc="-1" dirty="0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800" b="0" strike="noStrike" spc="-1" dirty="0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27C9A46F-EB3E-4188-8930-0EE9DEBF236C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18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Repository and Repository Hierarchy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Spring Data Repository, you’ll have three options: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Using of a CRUD operations that implemented by the Spring Data infrastructure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Defining of a query methods and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Manually implementing your own custom repositories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interface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UserRepository </a:t>
            </a: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extends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JpaRepository&lt;User, Long&gt; {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DA42257E-8A7A-4F10-BAB8-D1C76E6D8ECB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19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 Defined Repository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80440" y="1284840"/>
            <a:ext cx="4143240" cy="484092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is Spring Data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Configurations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Domain/Entities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Persistent Identity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Identifier Generation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Customizing the Entity Object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Entity Relationships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Entity Inheritance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EntityManager &amp; the Persistent Context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Agenda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4581360" y="1467720"/>
            <a:ext cx="4143240" cy="484092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Repository and Repository Hierarchy 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 Defined Repository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Defining Query methods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Pageable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Query creation : Custom Queries and Named Queries 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Custom Interfaces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Accessing Spring Data with rest 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Transactional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Disadvantages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9531-9F9D-34B4-B2AB-4B5BFE64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Entity Lifecycle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9A3BC-6DF0-AB88-479C-5F3D4F8427B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26520" y="2564796"/>
            <a:ext cx="8490960" cy="380324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 descr="Entity Life Cycle — SpringDataJpa | by Cem Alpay | Medium">
            <a:extLst>
              <a:ext uri="{FF2B5EF4-FFF2-40B4-BE49-F238E27FC236}">
                <a16:creationId xmlns:a16="http://schemas.microsoft.com/office/drawing/2014/main" id="{5097AC35-3C01-725F-8FD5-B11FB194D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674688"/>
            <a:ext cx="8915400" cy="439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135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Query methods implemented in spring data repositories will be used for creating the dynamic queries.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interface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UserRepository </a:t>
            </a: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extends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JpaRepository&lt;User, Long&gt; {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User findByEmail(String email);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List&lt;User&gt; findAllByName(String name);  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Reference : </a:t>
            </a:r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http://docs.spring.io/spring-data/jpa/docs/current/reference/html/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3377618C-1436-48F4-ABE5-FD7B07BDCB50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21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Defining Query methods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6" name="Shape 282"/>
          <p:cNvPicPr/>
          <p:nvPr/>
        </p:nvPicPr>
        <p:blipFill>
          <a:blip r:embed="rId3"/>
          <a:stretch/>
        </p:blipFill>
        <p:spPr>
          <a:xfrm>
            <a:off x="568440" y="4425480"/>
            <a:ext cx="8276040" cy="184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76F8B-7381-95F7-13D9-5CA537AE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JPQL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FF62B-7282-1BD7-1AFA-9A0B069B080C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JPQL (Java Persistence Query Language) is an object-oriented query language 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U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sed to perform database operations on persistent entities.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Instead of database table, JPQL uses entity object model to operate the SQL queries.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Here, the role of JPA is to transform JPQL into SQL.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Thus, it provides an easy platform for developers to handle SQL tasks.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568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B397-A69C-EE70-602C-27E57E74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JPQL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A4E82-8DA5-66E6-6D34-A7F8128BBFF9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is a platform-independent query language.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is simple and robust.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can be used with any type of database such as MySQL, Oracle.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can perform join operations.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can update and delete data in a bulk.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can perform aggregate function with sorting and grouping clauses.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7142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280440" y="1802520"/>
            <a:ext cx="8564040" cy="412992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@Query annotation is used to defining the custom queries in spring data.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Supports JPQL and native SQL.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@Param method arguments to bind query parameters.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Supports SpEL expression.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Like expression supported inside @Query annotation.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@Query annotation, this will take the precedence over @NamedQuery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Examples 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@Query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</a:t>
            </a:r>
            <a:r>
              <a:rPr lang="en-IN" sz="18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"select u from User u where u.name=?1"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findByUserName(String name);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@Query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</a:t>
            </a:r>
            <a:r>
              <a:rPr lang="en-IN" sz="18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"select u from User u where u.name like%:name%"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findByUserName(</a:t>
            </a: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@Param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("name") String name);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@Query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(value = </a:t>
            </a:r>
            <a:r>
              <a:rPr lang="en-IN" sz="18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"select * from user where name=?1"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nativeQuery = </a:t>
            </a: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findByUserName(String name);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15ADBEF5-062B-41DD-A53C-16118119C864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24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Query creation : Custom Queries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280440" y="1758600"/>
            <a:ext cx="8564040" cy="41738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Named query are the static queries.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named queries are defined in the single place at entity class itself with each query has its unique name.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@NamedQuery annotation can be applied only at the class level.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Named queries have the global scope.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you have to define more than one named queries the use @NamedQueries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All the named queries are validated at application start-up time and there is no failure at run time.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@NamedQuery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(name = </a:t>
            </a:r>
            <a:r>
              <a:rPr lang="en-IN" sz="18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"User.findByNameNamed"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query = </a:t>
            </a:r>
            <a:r>
              <a:rPr lang="en-IN" sz="18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"SELECT u FROM User u WHERE LOWER(u.name) = LOWER(?1)"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@Table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(name = </a:t>
            </a:r>
            <a:r>
              <a:rPr lang="en-IN" sz="18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"user"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class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{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…..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028ECA2E-FA04-4BFB-ADC2-767971921EDC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25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Query creation : Named Queries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0E84-37DD-19FB-3FCE-E1332B2B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Query vs </a:t>
            </a:r>
            <a:r>
              <a:rPr lang="en-IN" dirty="0" err="1">
                <a:solidFill>
                  <a:schemeClr val="bg1"/>
                </a:solidFill>
              </a:rPr>
              <a:t>NamedQuery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F0A0F-F6B1-EC00-3C54-224E50AEF96A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8DB645-00A8-91E4-8248-AFBF535F6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842216"/>
              </p:ext>
            </p:extLst>
          </p:nvPr>
        </p:nvGraphicFramePr>
        <p:xfrm>
          <a:off x="1345915" y="2181542"/>
          <a:ext cx="6143946" cy="3048004"/>
        </p:xfrm>
        <a:graphic>
          <a:graphicData uri="http://schemas.openxmlformats.org/drawingml/2006/table">
            <a:tbl>
              <a:tblPr/>
              <a:tblGrid>
                <a:gridCol w="3071973">
                  <a:extLst>
                    <a:ext uri="{9D8B030D-6E8A-4147-A177-3AD203B41FA5}">
                      <a16:colId xmlns:a16="http://schemas.microsoft.com/office/drawing/2014/main" val="748973089"/>
                    </a:ext>
                  </a:extLst>
                </a:gridCol>
                <a:gridCol w="3071973">
                  <a:extLst>
                    <a:ext uri="{9D8B030D-6E8A-4147-A177-3AD203B41FA5}">
                      <a16:colId xmlns:a16="http://schemas.microsoft.com/office/drawing/2014/main" val="3670701028"/>
                    </a:ext>
                  </a:extLst>
                </a:gridCol>
              </a:tblGrid>
              <a:tr h="503749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@Query</a:t>
                      </a:r>
                    </a:p>
                  </a:txBody>
                  <a:tcPr marL="63500" marR="63500" marT="63500" marB="63500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NamedQuery</a:t>
                      </a:r>
                    </a:p>
                  </a:txBody>
                  <a:tcPr marL="63500" marR="63500" marT="63500" marB="63500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276496"/>
                  </a:ext>
                </a:extLst>
              </a:tr>
              <a:tr h="84808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Defined directly on the repository method.</a:t>
                      </a:r>
                    </a:p>
                  </a:txBody>
                  <a:tcPr marL="63500" marR="63500" marT="63500" marB="63500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Defined on the entity class and referenced by name.</a:t>
                      </a:r>
                    </a:p>
                  </a:txBody>
                  <a:tcPr marL="63500" marR="63500" marT="63500" marB="63500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392698"/>
                  </a:ext>
                </a:extLst>
              </a:tr>
              <a:tr h="84808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Queries are not checked until the method is called.</a:t>
                      </a:r>
                    </a:p>
                  </a:txBody>
                  <a:tcPr marL="63500" marR="63500" marT="63500" marB="63500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Queries are checked at application startup.</a:t>
                      </a:r>
                    </a:p>
                  </a:txBody>
                  <a:tcPr marL="63500" marR="63500" marT="63500" marB="63500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771112"/>
                  </a:ext>
                </a:extLst>
              </a:tr>
              <a:tr h="84808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Can use native SQL or JPQL.</a:t>
                      </a:r>
                    </a:p>
                  </a:txBody>
                  <a:tcPr marL="63500" marR="63500" marT="63500" marB="63500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Typically uses JPQL and is part of JPA standard.</a:t>
                      </a:r>
                    </a:p>
                  </a:txBody>
                  <a:tcPr marL="63500" marR="63500" marT="63500" marB="63500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526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6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364"/>
          <p:cNvPicPr/>
          <p:nvPr/>
        </p:nvPicPr>
        <p:blipFill>
          <a:blip r:embed="rId3"/>
          <a:stretch/>
        </p:blipFill>
        <p:spPr>
          <a:xfrm>
            <a:off x="2806560" y="1427040"/>
            <a:ext cx="2732760" cy="364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and Why 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26520" y="1796040"/>
            <a:ext cx="8490960" cy="457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Spring Data is a high level SpringSource project whose purpose is to unify and ease the access to different kinds of persistence stores, both relational database systems and NoSQL data stores.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>
              <a:lnSpc>
                <a:spcPct val="100000"/>
              </a:lnSpc>
            </a:pP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Features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Powerful repository and custom object-mapping abstractions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Dynamic query derivation from repository method names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Implementation domain base classes providing basic properties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Support for transparent auditing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Possibility to integrate custom repository code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Advanced integration with Spring MVC controllers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Several modules such as : Spring Data JPA, Spring Data MongoDB, Spring Data REST, Spring Data Cassandra etc.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>
              <a:lnSpc>
                <a:spcPct val="100000"/>
              </a:lnSpc>
            </a:pP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326520" y="1796040"/>
            <a:ext cx="8490960" cy="457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IN" sz="14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280440" y="1553400"/>
            <a:ext cx="8564040" cy="43790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Dependencies 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compile(</a:t>
            </a:r>
            <a:r>
              <a:rPr lang="en-IN" sz="14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'mysql:mysql-connector-java:5.1.6'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compile(</a:t>
            </a:r>
            <a:r>
              <a:rPr lang="en-IN" sz="14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'org.springframework.boot:spring-boot-starter-data-jpa'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Setting 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spring: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datasource: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url: </a:t>
            </a: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jdbc:mysql://localhost:3306/spring_jpa?autoReconnect=true&amp;useUnicode=true&amp;CharSet=UTF-8&amp;characterEncoding=UTF-8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lang="en-IN" sz="12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username: </a:t>
            </a: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root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lang="en-IN" sz="12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password: </a:t>
            </a: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igdefault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lang="en-IN" sz="12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driverClassName: </a:t>
            </a: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com.mysql.jdbc.Driver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jpa: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hibernate.ddl-auto: </a:t>
            </a: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create-drop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lang="en-IN" sz="12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show-sql: </a:t>
            </a: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88ABDEE7-AD31-42A9-A3AD-7E9F9B06EF9C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Configuration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24360" y="1628640"/>
            <a:ext cx="8716320" cy="45842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entity is a plain old java object (POJO)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Requirements: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annotated with the </a:t>
            </a:r>
            <a:r>
              <a:rPr lang="en-IN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javax.persistence.Entity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annotation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public or protected, no-argument constructor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class must not be declared final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 methods or persistent instance variables must be declared final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Entities may extend both entity and non-entity classes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Persistent instance variables must be declared private, protected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import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javax.persistence.*;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>
              <a:lnSpc>
                <a:spcPct val="100000"/>
              </a:lnSpc>
            </a:pP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@Entity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class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{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private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 </a:t>
            </a:r>
            <a:r>
              <a:rPr lang="en-IN" sz="1800" b="1" strike="noStrike" spc="-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email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private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 </a:t>
            </a:r>
            <a:r>
              <a:rPr lang="en-IN" sz="1800" b="1" strike="noStrike" spc="-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name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22B2EDB1-8586-4742-9CDC-0EBBC3456C30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Domain/Entities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280440" y="1773000"/>
            <a:ext cx="8564040" cy="41594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Each entity must have a unique object identifier (persistent identifier)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Identifier (id) in entity = primary key in database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 : 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286000" indent="-6948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import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javax.persistence.*;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286000" indent="-6948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class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{</a:t>
            </a: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2860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@Id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286000" indent="-6948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private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Long </a:t>
            </a:r>
            <a:r>
              <a:rPr lang="en-IN" sz="1800" b="1" strike="noStrike" spc="-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2860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99206E57-A1D9-4D86-A055-27336DE06F91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-3600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Persistent Identity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Identifiers can be generated in the database by specifying </a:t>
            </a:r>
            <a:r>
              <a:rPr lang="en-IN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@GeneratedValue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on the identifier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Four pre-defined generation strategies: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AUTO, 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IDENTITY,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SEQUENCE, 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TABLE 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Specifying strategy of AUTO indicates that the provider will choose a strategy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286000" indent="-6948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import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javax.persistence.*;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286000" indent="-6948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class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{</a:t>
            </a: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@Id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@GeneratedValue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(strategy = GenerationType.</a:t>
            </a:r>
            <a:r>
              <a:rPr lang="en-IN" sz="1800" b="1" i="1" strike="noStrike" spc="-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 indent="-6948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private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Long </a:t>
            </a:r>
            <a:r>
              <a:rPr lang="en-IN" sz="1800" b="1" strike="noStrike" spc="-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2860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FDDC19C0-A83C-4DD3-8C1B-0480E8830AD7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Identity Generation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most of the cases, the defaults are sufficient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By default the table name corresponds to the unqualified name of the class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Customization: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@Entity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@Table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(name = </a:t>
            </a:r>
            <a:r>
              <a:rPr lang="en-IN" sz="18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"user"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class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{}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defaults of columns can be customized using the </a:t>
            </a:r>
            <a:r>
              <a:rPr lang="en-IN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@Column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annotation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@Column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(nullable = </a:t>
            </a:r>
            <a:r>
              <a:rPr lang="en-IN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unique = </a:t>
            </a:r>
            <a:r>
              <a:rPr lang="en-IN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private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 </a:t>
            </a:r>
            <a:r>
              <a:rPr lang="en-IN" sz="1800" b="1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email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@Column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(name = </a:t>
            </a:r>
            <a:r>
              <a:rPr lang="en-IN" sz="18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</a:t>
            </a:r>
            <a:r>
              <a:rPr lang="en-IN" sz="1800" b="1" strike="noStrike" spc="-1" dirty="0" err="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full_name</a:t>
            </a:r>
            <a:r>
              <a:rPr lang="en-IN" sz="18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nullable = </a:t>
            </a:r>
            <a:r>
              <a:rPr lang="en-IN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length = </a:t>
            </a:r>
            <a:r>
              <a:rPr lang="en-IN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25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private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 </a:t>
            </a:r>
            <a:r>
              <a:rPr lang="en-IN" sz="1800" b="1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name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2B4AAB4C-2C5B-4E9D-BDF2-F922F631FD74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8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Customizing the Entity Object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There are four types of relationship multiplicities: 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@OneToOne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@OneToMany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@ManyToOne	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@ManyToMany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direction of a relationship can be: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bidirectional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– owning side and inverse side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unidirectional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– owning side only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Supports cascading updates/deletes 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You can declare performance strategy to use with fetching related rows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FetchType 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LAZY, EAGER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E90C3597-893F-47D7-B480-CC91015648AA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Entity Relationships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3979</TotalTime>
  <Words>1651</Words>
  <Application>Microsoft Office PowerPoint</Application>
  <PresentationFormat>On-screen Show (4:3)</PresentationFormat>
  <Paragraphs>273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Arial</vt:lpstr>
      <vt:lpstr>Calibri</vt:lpstr>
      <vt:lpstr>Helvetica Neue</vt:lpstr>
      <vt:lpstr>inter-regular</vt:lpstr>
      <vt:lpstr>Source Sans Pro</vt:lpstr>
      <vt:lpstr>Source Sans Pro Black</vt:lpstr>
      <vt:lpstr>Source Sans Pro SemiBold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Lifecycle</vt:lpstr>
      <vt:lpstr>PowerPoint Presentation</vt:lpstr>
      <vt:lpstr>JPQL</vt:lpstr>
      <vt:lpstr>JPQL Features</vt:lpstr>
      <vt:lpstr>PowerPoint Presentation</vt:lpstr>
      <vt:lpstr>PowerPoint Presentation</vt:lpstr>
      <vt:lpstr>Query vs NamedQuery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Poongs</dc:creator>
  <dc:description/>
  <cp:lastModifiedBy>POONKUZHALI ANAND</cp:lastModifiedBy>
  <cp:revision>5</cp:revision>
  <dcterms:modified xsi:type="dcterms:W3CDTF">2024-09-11T04:15:27Z</dcterms:modified>
  <dc:language>en-IN</dc:language>
</cp:coreProperties>
</file>