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2" r:id="rId12"/>
    <p:sldId id="264" r:id="rId13"/>
    <p:sldId id="267" r:id="rId14"/>
    <p:sldId id="268" r:id="rId15"/>
    <p:sldId id="271" r:id="rId16"/>
    <p:sldId id="270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4" r:id="rId28"/>
    <p:sldId id="285" r:id="rId29"/>
    <p:sldId id="282" r:id="rId30"/>
    <p:sldId id="292" r:id="rId31"/>
    <p:sldId id="283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9FD2-2317-FA72-61D1-D90685B2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A2F1-03E4-7A8D-B669-31A9C04B0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4BFA-7250-AB87-981A-B3A6C8B3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E3F2-274E-95BE-0057-A3237080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41E5-D7F3-533C-C3B3-9576E4D5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1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8F5-6CA1-4CB7-C127-C1ECE677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CE1B-982C-4B40-D472-67C8B818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AE93-ED36-0091-0EE4-56F6D5B7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AD8B-1F52-44D4-542D-955BFC55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DDA1-F0E6-C8EC-4EC6-7E46A095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9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B3C6C-DCDF-0A25-715F-5069ECF3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306B-E158-205B-E3DB-25C5A356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8330-4324-ECE7-40F5-6794E379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3772-CED5-7AC3-F14F-04EA1BC4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0588-AE16-3B2E-E585-FB280C41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5098-BC54-1DB0-BC22-16FE3377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F337-33B1-CE83-7BE2-53477BFE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E9EF-CCBA-DFDD-7520-F7D087C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8C36-4ACE-0526-8277-B5BBB978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6914-4D79-FE81-8177-D48111A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6E51-3BFA-75C9-F68B-84585EDD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63259-560B-2C29-9B32-4829C947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7E06-36C5-DAF4-A8FB-3B08B1DF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0753-0A08-8B2B-6C1E-D919798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F721-696B-E6D2-F549-D641CA34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21D-E264-5854-22CA-636FDD2C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D47F-5E63-84DA-417B-71ED6EA6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D3BD-3135-484C-2BB0-6525059F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3B4E7-822C-DA45-83BB-CE691B0F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75F6-DE53-693B-7A24-C1ECF717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811E-A3F8-03D4-52DA-90C294D1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F4E-1534-52A6-6F23-E96CF96C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A9DB-C256-B475-88CE-5A3039F0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2016-EBC3-1DF4-E3B8-02CDE91CE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41E65-0519-C778-48AD-A903D757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7D356-3D43-58F4-04DA-59186902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294F-D4BD-EB64-058D-B26B773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7297A-AB3E-657E-496E-FA834C89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0C48F-F1D5-26A8-D5D7-D84A2AE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454-14B2-1E75-A5F7-E125F12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2D46D-212D-12C3-978E-CC948529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499E-CB2F-D5D9-2FA8-0BEB787C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AC207-DFC7-B625-D444-BCB80CCB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A78A4-07C5-6992-4BDD-BCC3E644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66A5-3AC4-DFFE-C49C-21F712FE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F696-84A3-46CF-F4AD-89AAC5D1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D896-9886-B124-B285-330F5EA7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165A-6AA3-ACE6-0794-8C70B1E2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201C-1286-FE67-EBFE-E77C8193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7BEE-F74E-F12C-14C0-5855A007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8F9E6-A87D-B348-4F28-424F4CA0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FF98-819B-C058-D52C-209EC7DC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2291-E822-8FA6-20E0-19BCB43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21C4-E45D-DB3B-0FCD-0358B940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3E383-591F-1771-4C54-34F77B50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1E4E-EE5A-13D0-1D39-A13EE18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00F2-950B-E6E4-BD5F-15753717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0DAD-B003-2517-480F-D31DA0E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2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7761-6A9F-3ACF-E9ED-9CFE6DE1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D80B-869F-838B-587F-2CD42BAD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2843-0186-5E12-ED34-7863E46D6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DEF4-2360-5063-795A-9A5650EE6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0356-DA7D-9535-1118-1866FE272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4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cutting_concern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6823-285D-EF42-0D77-D1D846F6F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6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C764D-8230-9F7B-2CBF-70697285A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4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D505-6291-7036-5795-4D61D140C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Global Exception Handler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42C749-C21B-55BF-11CD-09CF5EC7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28B-B642-1D57-01A5-5A8E1D34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Exception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7398-D455-FEB2-F1C3-0968532B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It is very important to handle the exceptions and logical errors</a:t>
            </a:r>
          </a:p>
          <a:p>
            <a:r>
              <a:rPr lang="en-US" dirty="0">
                <a:solidFill>
                  <a:srgbClr val="171717"/>
                </a:solidFill>
                <a:latin typeface="-apple-system"/>
              </a:rPr>
              <a:t>Have to 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provide meaningful message to the client to avoid abnormal termination of the Restful APIs in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-apple-system"/>
              </a:rPr>
              <a:t>Springboot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9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276D-96FC-285E-1B72-1AAD5362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467"/>
            <a:ext cx="10515600" cy="1783155"/>
          </a:xfrm>
        </p:spPr>
        <p:txBody>
          <a:bodyPr/>
          <a:lstStyle/>
          <a:p>
            <a:r>
              <a:rPr lang="en-IN" dirty="0"/>
              <a:t>Handle Request Validation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F330-E132-9F3A-B99C-2CAC80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When the validation fails,  Spring will throw an exception of type </a:t>
            </a:r>
            <a:r>
              <a:rPr lang="en-US" sz="1600" dirty="0" err="1"/>
              <a:t>MethodArgumentNotValidException</a:t>
            </a:r>
            <a:endParaRPr lang="en-US" sz="1600" dirty="0"/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org.springframework.web.bind.MethodArgumentNotValidException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org.springframework.web.bind.annotation.ControllerAdvice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org.springframework.web.bind.annotation.ExceptionHandler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jakarta.servlet.http.HttpServletRequest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@ControllerAdvice</a:t>
            </a:r>
          </a:p>
          <a:p>
            <a:pPr marL="457200" lvl="1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ValidationExceptionHandler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r>
              <a:rPr lang="en-IN" sz="1800" dirty="0"/>
              <a:t>  @ExceptionHandler(MethodArgumentNotValidException.class)</a:t>
            </a:r>
          </a:p>
          <a:p>
            <a:pPr marL="457200" lvl="1" indent="0">
              <a:buNone/>
            </a:pPr>
            <a:r>
              <a:rPr lang="en-IN" sz="1800" dirty="0"/>
              <a:t>  public </a:t>
            </a:r>
            <a:r>
              <a:rPr lang="en-IN" sz="1800" dirty="0" err="1"/>
              <a:t>ResponseEntity</a:t>
            </a:r>
            <a:r>
              <a:rPr lang="en-IN" sz="1800" dirty="0"/>
              <a:t>&lt;?&gt; </a:t>
            </a:r>
            <a:r>
              <a:rPr lang="en-IN" sz="1800" dirty="0" err="1"/>
              <a:t>notValid</a:t>
            </a:r>
            <a:r>
              <a:rPr lang="en-IN" sz="1800" dirty="0"/>
              <a:t>(</a:t>
            </a:r>
            <a:r>
              <a:rPr lang="en-IN" sz="1800" dirty="0" err="1"/>
              <a:t>MethodArgumentNotValidException</a:t>
            </a:r>
            <a:r>
              <a:rPr lang="en-IN" sz="1800" dirty="0"/>
              <a:t> ex, </a:t>
            </a:r>
            <a:r>
              <a:rPr lang="en-IN" sz="1800" dirty="0" err="1"/>
              <a:t>HttpServletRequest</a:t>
            </a:r>
            <a:r>
              <a:rPr lang="en-IN" sz="1800" dirty="0"/>
              <a:t> request) {</a:t>
            </a:r>
          </a:p>
          <a:p>
            <a:pPr marL="457200" lvl="1" indent="0">
              <a:buNone/>
            </a:pPr>
            <a:r>
              <a:rPr lang="en-IN" sz="1800" dirty="0"/>
              <a:t>    List&lt;String&gt; errors = new </a:t>
            </a:r>
            <a:r>
              <a:rPr lang="en-IN" sz="1800" dirty="0" err="1"/>
              <a:t>ArrayList</a:t>
            </a:r>
            <a:r>
              <a:rPr lang="en-IN" sz="1800" dirty="0"/>
              <a:t>&lt;&gt;();</a:t>
            </a:r>
          </a:p>
          <a:p>
            <a:pPr marL="457200" lvl="1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ex.getAllErrors</a:t>
            </a:r>
            <a:r>
              <a:rPr lang="en-IN" sz="1800" dirty="0"/>
              <a:t>().</a:t>
            </a:r>
            <a:r>
              <a:rPr lang="en-IN" sz="1800" dirty="0" err="1"/>
              <a:t>forEach</a:t>
            </a:r>
            <a:r>
              <a:rPr lang="en-IN" sz="1800" dirty="0"/>
              <a:t>(err -&gt; </a:t>
            </a:r>
            <a:r>
              <a:rPr lang="en-IN" sz="1800" dirty="0" err="1"/>
              <a:t>errors.add</a:t>
            </a:r>
            <a:r>
              <a:rPr lang="en-IN" sz="1800" dirty="0"/>
              <a:t>(</a:t>
            </a:r>
            <a:r>
              <a:rPr lang="en-IN" sz="1800" dirty="0" err="1"/>
              <a:t>err.getDefaultMessage</a:t>
            </a:r>
            <a:r>
              <a:rPr lang="en-IN" sz="1800" dirty="0"/>
              <a:t>()));</a:t>
            </a:r>
          </a:p>
          <a:p>
            <a:pPr marL="457200" lvl="1" indent="0">
              <a:buNone/>
            </a:pPr>
            <a:r>
              <a:rPr lang="en-IN" sz="1800" dirty="0"/>
              <a:t>    Map&lt;String, List&lt;String&gt;&gt; result = new HashMap&lt;&gt;();</a:t>
            </a:r>
          </a:p>
          <a:p>
            <a:pPr marL="457200" lvl="1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result.put</a:t>
            </a:r>
            <a:r>
              <a:rPr lang="en-IN" sz="1800" dirty="0"/>
              <a:t>("errors", errors);</a:t>
            </a:r>
          </a:p>
          <a:p>
            <a:pPr marL="457200" lvl="1" indent="0">
              <a:buNone/>
            </a:pPr>
            <a:r>
              <a:rPr lang="en-IN" sz="1800" dirty="0"/>
              <a:t>    return new </a:t>
            </a:r>
            <a:r>
              <a:rPr lang="en-IN" sz="1800" dirty="0" err="1"/>
              <a:t>ResponseEntity</a:t>
            </a:r>
            <a:r>
              <a:rPr lang="en-IN" sz="1800" dirty="0"/>
              <a:t>&lt;&gt;(result, </a:t>
            </a:r>
            <a:r>
              <a:rPr lang="en-IN" sz="1800" dirty="0" err="1"/>
              <a:t>HttpStatus.BAD_REQUEST</a:t>
            </a:r>
            <a:r>
              <a:rPr lang="en-IN" sz="1800" dirty="0"/>
              <a:t>);</a:t>
            </a:r>
          </a:p>
          <a:p>
            <a:pPr marL="457200" lvl="1" indent="0">
              <a:buNone/>
            </a:pPr>
            <a:r>
              <a:rPr lang="en-IN" sz="1800" dirty="0"/>
              <a:t>  }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6A1A8-2360-DCB9-BFAF-44967876E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835E83-B97B-C464-C2FE-0A5556A16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6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5505-513D-351D-54D9-386767C2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7FC1-51E4-9DBC-F733-13615825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  <a:p>
            <a:pPr lvl="1"/>
            <a:r>
              <a:rPr lang="en-US" dirty="0"/>
              <a:t>Plays a vital role in applications for recording information, actions, and events within the app. </a:t>
            </a:r>
          </a:p>
          <a:p>
            <a:pPr lvl="1"/>
            <a:r>
              <a:rPr lang="en-US" dirty="0"/>
              <a:t>Understand the behavior of the application.</a:t>
            </a:r>
          </a:p>
          <a:p>
            <a:pPr lvl="1"/>
            <a:r>
              <a:rPr lang="en-US" dirty="0"/>
              <a:t>Recognize the issues within the application. </a:t>
            </a:r>
          </a:p>
          <a:p>
            <a:r>
              <a:rPr lang="en-US" dirty="0"/>
              <a:t>Spring Boot offers </a:t>
            </a:r>
          </a:p>
          <a:p>
            <a:pPr lvl="1"/>
            <a:r>
              <a:rPr lang="en-US" dirty="0"/>
              <a:t>flexible logging capabilities</a:t>
            </a:r>
          </a:p>
          <a:p>
            <a:pPr lvl="1"/>
            <a:r>
              <a:rPr lang="en-US" dirty="0"/>
              <a:t>various logging frameworks </a:t>
            </a:r>
          </a:p>
          <a:p>
            <a:pPr lvl="1"/>
            <a:r>
              <a:rPr lang="en-US" dirty="0"/>
              <a:t>provides ways to manage and configure the logs.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3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7218-EE85-3B5F-4085-5FC38A72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Logging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4C4C-B99F-0AE5-E124-61D1A455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SLF4J </a:t>
            </a:r>
          </a:p>
          <a:p>
            <a:pPr lvl="1"/>
            <a:r>
              <a:rPr lang="en-US" dirty="0"/>
              <a:t>The Simple Logging Facade for Java (SLF4J) </a:t>
            </a:r>
          </a:p>
          <a:p>
            <a:pPr lvl="1"/>
            <a:r>
              <a:rPr lang="en-US" dirty="0"/>
              <a:t>Serves as a simple facade or abstraction for various logging frameworks </a:t>
            </a:r>
          </a:p>
          <a:p>
            <a:pPr lvl="1"/>
            <a:r>
              <a:rPr lang="en-US" dirty="0"/>
              <a:t>Logging frameworks - e.g. </a:t>
            </a:r>
            <a:r>
              <a:rPr lang="en-US" dirty="0" err="1"/>
              <a:t>java.util.logging</a:t>
            </a:r>
            <a:r>
              <a:rPr lang="en-US" dirty="0"/>
              <a:t>, </a:t>
            </a:r>
            <a:r>
              <a:rPr lang="en-US" dirty="0" err="1"/>
              <a:t>logback</a:t>
            </a:r>
            <a:r>
              <a:rPr lang="en-US" dirty="0"/>
              <a:t>, log4j, logging with </a:t>
            </a:r>
            <a:r>
              <a:rPr lang="en-US" dirty="0" err="1"/>
              <a:t>lombok</a:t>
            </a:r>
            <a:endParaRPr lang="en-US" dirty="0"/>
          </a:p>
          <a:p>
            <a:pPr lvl="1"/>
            <a:r>
              <a:rPr lang="en-US" dirty="0"/>
              <a:t>Allows the end user to plug in the desired logging framework at deployment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4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F060-CAD7-7B0D-C1CB-EAF414E1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7048-85A2-1260-767D-13D60E10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Spring boot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allows us to see the logs in the console even if we do not provide any specific configuration for it.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uses </a:t>
            </a:r>
            <a:r>
              <a:rPr lang="en-US" b="1" i="1" dirty="0" err="1">
                <a:solidFill>
                  <a:srgbClr val="273239"/>
                </a:solidFill>
                <a:effectLst/>
                <a:latin typeface="Nunito" pitchFamily="2" charset="0"/>
              </a:rPr>
              <a:t>Logback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its default logging.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starters such as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spring-boot-starter-web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spring-boot-starter-logging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which automatically pulls in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Logback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0D1A32-BC25-E0A7-74C5-C2A975AD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BCDA-7501-1938-E0B9-29BC90700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package </a:t>
            </a:r>
            <a:r>
              <a:rPr lang="en-IN" sz="2000" dirty="0" err="1"/>
              <a:t>com.log.controller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import org.slf4j.Logger;</a:t>
            </a:r>
          </a:p>
          <a:p>
            <a:pPr marL="0" indent="0">
              <a:buNone/>
            </a:pPr>
            <a:r>
              <a:rPr lang="en-IN" sz="2000" dirty="0"/>
              <a:t>import org.slf4j.LoggerFactory;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org.springframework.web.bind.annotation.RequestMapping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org.springframework.web.bind.annotation.RestController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@RestController</a:t>
            </a:r>
          </a:p>
          <a:p>
            <a:pPr marL="0" indent="0">
              <a:buNone/>
            </a:pPr>
            <a:r>
              <a:rPr lang="en-IN" sz="2000" dirty="0"/>
              <a:t>public class </a:t>
            </a:r>
            <a:r>
              <a:rPr lang="en-IN" sz="2000" dirty="0" err="1"/>
              <a:t>LogController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// creating a logger</a:t>
            </a:r>
          </a:p>
          <a:p>
            <a:pPr marL="0" indent="0">
              <a:buNone/>
            </a:pPr>
            <a:r>
              <a:rPr lang="en-IN" sz="2000" dirty="0"/>
              <a:t>    Logger </a:t>
            </a:r>
            <a:r>
              <a:rPr lang="en-IN" sz="2000" dirty="0" err="1"/>
              <a:t>logger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= </a:t>
            </a:r>
            <a:r>
              <a:rPr lang="en-IN" sz="2000" dirty="0" err="1"/>
              <a:t>LoggerFactory.getLogger</a:t>
            </a:r>
            <a:r>
              <a:rPr lang="en-IN" sz="2000" dirty="0"/>
              <a:t>(</a:t>
            </a:r>
            <a:r>
              <a:rPr lang="en-IN" sz="2000" dirty="0" err="1"/>
              <a:t>LogController.class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CDAA2-022A-12A5-367B-4634CA284E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 @RequestMapping("/log") public String log()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Logging various log level messages</a:t>
            </a:r>
          </a:p>
          <a:p>
            <a:r>
              <a:rPr lang="en-IN" dirty="0"/>
              <a:t>        </a:t>
            </a:r>
            <a:r>
              <a:rPr lang="en-IN" dirty="0" err="1"/>
              <a:t>logger.trace</a:t>
            </a:r>
            <a:r>
              <a:rPr lang="en-IN" dirty="0"/>
              <a:t>("Log level: TRACE");</a:t>
            </a:r>
          </a:p>
          <a:p>
            <a:r>
              <a:rPr lang="en-IN" dirty="0"/>
              <a:t>        logger.info("Log level: INFO");</a:t>
            </a:r>
          </a:p>
          <a:p>
            <a:r>
              <a:rPr lang="en-IN" dirty="0"/>
              <a:t>        </a:t>
            </a:r>
            <a:r>
              <a:rPr lang="en-IN" dirty="0" err="1"/>
              <a:t>logger.debug</a:t>
            </a:r>
            <a:r>
              <a:rPr lang="en-IN" dirty="0"/>
              <a:t>("Log level: DEBUG");</a:t>
            </a:r>
          </a:p>
          <a:p>
            <a:r>
              <a:rPr lang="en-IN" dirty="0"/>
              <a:t>        </a:t>
            </a:r>
            <a:r>
              <a:rPr lang="en-IN" dirty="0" err="1"/>
              <a:t>logger.error</a:t>
            </a:r>
            <a:r>
              <a:rPr lang="en-IN" dirty="0"/>
              <a:t>("Log level: ERROR");</a:t>
            </a:r>
          </a:p>
          <a:p>
            <a:r>
              <a:rPr lang="en-IN" dirty="0"/>
              <a:t>        </a:t>
            </a:r>
            <a:r>
              <a:rPr lang="en-IN" dirty="0" err="1"/>
              <a:t>logger.warn</a:t>
            </a:r>
            <a:r>
              <a:rPr lang="en-IN" dirty="0"/>
              <a:t>("Log level: WARN");</a:t>
            </a:r>
          </a:p>
          <a:p>
            <a:endParaRPr lang="en-IN" dirty="0"/>
          </a:p>
          <a:p>
            <a:r>
              <a:rPr lang="en-IN" dirty="0"/>
              <a:t>        return "Hey! You can check the output in the logs";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12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C2CE-11C5-3D59-FBE8-271701CD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of Logging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937C-E725-9D54-FB09-741060A7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Logger: It captures the messages.</a:t>
            </a:r>
          </a:p>
          <a:p>
            <a:r>
              <a:rPr lang="en-US" dirty="0"/>
              <a:t>Formatter: It formats the messages which are captured by loggers.</a:t>
            </a:r>
          </a:p>
          <a:p>
            <a:r>
              <a:rPr lang="en-US" dirty="0"/>
              <a:t>Handler: It prints messages on the console, stores them in a file or sends an email,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61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5C-017E-A9AC-D791-259E5B9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Levels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CE3207-CFDD-98AE-A74C-A02E0FFB5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24195"/>
              </p:ext>
            </p:extLst>
          </p:nvPr>
        </p:nvGraphicFramePr>
        <p:xfrm>
          <a:off x="2702102" y="2065106"/>
          <a:ext cx="5763804" cy="3051425"/>
        </p:xfrm>
        <a:graphic>
          <a:graphicData uri="http://schemas.openxmlformats.org/drawingml/2006/table">
            <a:tbl>
              <a:tblPr/>
              <a:tblGrid>
                <a:gridCol w="2881902">
                  <a:extLst>
                    <a:ext uri="{9D8B030D-6E8A-4147-A177-3AD203B41FA5}">
                      <a16:colId xmlns:a16="http://schemas.microsoft.com/office/drawing/2014/main" val="2248174552"/>
                    </a:ext>
                  </a:extLst>
                </a:gridCol>
                <a:gridCol w="2881902">
                  <a:extLst>
                    <a:ext uri="{9D8B030D-6E8A-4147-A177-3AD203B41FA5}">
                      <a16:colId xmlns:a16="http://schemas.microsoft.com/office/drawing/2014/main" val="2150552908"/>
                    </a:ext>
                  </a:extLst>
                </a:gridCol>
              </a:tblGrid>
              <a:tr h="49338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Levels</a:t>
                      </a:r>
                    </a:p>
                  </a:txBody>
                  <a:tcPr marL="38100" marR="38100" marT="42333" marB="42333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Usage</a:t>
                      </a:r>
                    </a:p>
                  </a:txBody>
                  <a:tcPr marL="42333" marR="42333" marT="42333" marB="42333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00953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50" b="0" dirty="0">
                          <a:effectLst/>
                        </a:rPr>
                        <a:t>Error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It is used for non-recoverable error.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92240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50" b="0">
                          <a:effectLst/>
                        </a:rPr>
                        <a:t>Warning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It is used for recoverable error.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17653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50" b="0">
                          <a:effectLst/>
                        </a:rPr>
                        <a:t>Info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It is used for audit purpose.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06559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50" b="0">
                          <a:effectLst/>
                        </a:rPr>
                        <a:t>Debug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>
                          <a:effectLst/>
                        </a:rPr>
                        <a:t>It is used for investigation.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48332"/>
                  </a:ext>
                </a:extLst>
              </a:tr>
              <a:tr h="51160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250" b="0">
                          <a:effectLst/>
                        </a:rPr>
                        <a:t>Trace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50" b="0" dirty="0">
                          <a:effectLst/>
                        </a:rPr>
                        <a:t>It is used for detailed investigation.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1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399-4036-9764-9263-7FD4B163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43A-2654-9E91-EB48-93269BD7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Boot Validation</a:t>
            </a:r>
          </a:p>
          <a:p>
            <a:r>
              <a:rPr lang="en-IN" dirty="0"/>
              <a:t>Spring Global Exception Handler</a:t>
            </a:r>
          </a:p>
          <a:p>
            <a:r>
              <a:rPr lang="en-IN" dirty="0"/>
              <a:t>Spring Boot Logging</a:t>
            </a:r>
          </a:p>
          <a:p>
            <a:r>
              <a:rPr lang="en-IN" dirty="0"/>
              <a:t>Spring AOP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90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3DF7-D6F1-5069-130E-627E1834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Format</a:t>
            </a:r>
          </a:p>
        </p:txBody>
      </p:sp>
      <p:pic>
        <p:nvPicPr>
          <p:cNvPr id="5122" name="Picture 2" descr="Log_output">
            <a:extLst>
              <a:ext uri="{FF2B5EF4-FFF2-40B4-BE49-F238E27FC236}">
                <a16:creationId xmlns:a16="http://schemas.microsoft.com/office/drawing/2014/main" id="{52E80D9F-A349-FFA7-4BE5-562770DD5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66" y="1325366"/>
            <a:ext cx="9690243" cy="15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17178B-7758-4AA0-E369-D96615CFD177}"/>
              </a:ext>
            </a:extLst>
          </p:cNvPr>
          <p:cNvSpPr txBox="1"/>
          <p:nvPr/>
        </p:nvSpPr>
        <p:spPr>
          <a:xfrm>
            <a:off x="1404990" y="3224310"/>
            <a:ext cx="7317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Date of logging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Time with millisecond precision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Log level shows INFO, WARN and ERROR by default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Process ID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— acts as a separator</a:t>
            </a:r>
          </a:p>
          <a:p>
            <a:pPr algn="l" fontAlgn="base">
              <a:buFont typeface="+mj-lt"/>
              <a:buAutoNum type="arabicPeriod" startAt="6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Name of the thread enclosed in square brackets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Name of the logger that shows source class name</a:t>
            </a:r>
          </a:p>
          <a:p>
            <a:pPr algn="l" fontAlgn="base">
              <a:buFont typeface="+mj-lt"/>
              <a:buAutoNum type="arabicPeriod" startAt="8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log message</a:t>
            </a:r>
          </a:p>
        </p:txBody>
      </p:sp>
    </p:spTree>
    <p:extLst>
      <p:ext uri="{BB962C8B-B14F-4D97-AF65-F5344CB8AC3E}">
        <p14:creationId xmlns:p14="http://schemas.microsoft.com/office/powerpoint/2010/main" val="262426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FD4-86E3-B4F0-2E76-3064D50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6A76-4A43-D49C-625C-85379D40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only logs to the console by default. </a:t>
            </a:r>
          </a:p>
          <a:p>
            <a:r>
              <a:rPr lang="en-US" dirty="0"/>
              <a:t>To log into a file, in </a:t>
            </a:r>
            <a:r>
              <a:rPr lang="en-US" dirty="0" err="1"/>
              <a:t>application.properties</a:t>
            </a:r>
            <a:r>
              <a:rPr lang="en-US" dirty="0"/>
              <a:t> file:</a:t>
            </a:r>
          </a:p>
          <a:p>
            <a:pPr lvl="1"/>
            <a:r>
              <a:rPr lang="en-US" dirty="0" err="1"/>
              <a:t>logging.file.path</a:t>
            </a:r>
            <a:r>
              <a:rPr lang="en-US" dirty="0"/>
              <a:t>=logs/</a:t>
            </a:r>
          </a:p>
          <a:p>
            <a:pPr lvl="1"/>
            <a:r>
              <a:rPr lang="en-US" dirty="0"/>
              <a:t>logging.file.name=logs/application.log</a:t>
            </a:r>
          </a:p>
          <a:p>
            <a:r>
              <a:rPr lang="en-US" dirty="0"/>
              <a:t>After adding we can see logs on the console as well as in the log file. </a:t>
            </a:r>
          </a:p>
          <a:p>
            <a:r>
              <a:rPr lang="en-US" dirty="0"/>
              <a:t>A new folder by the name logs is created in the current path and inside this folder is the log file called application.log.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08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6EF7-900B-C5A1-6E57-2269FAEE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with </a:t>
            </a:r>
            <a:r>
              <a:rPr lang="en-IN" dirty="0" err="1"/>
              <a:t>Logback</a:t>
            </a:r>
            <a:r>
              <a:rPr lang="en-IN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08B0-51E5-9613-E0D0-5F844487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Logback</a:t>
            </a:r>
            <a:r>
              <a:rPr lang="en-US" dirty="0"/>
              <a:t> to be configured in a specific manner to meet our project’s requirements. </a:t>
            </a:r>
          </a:p>
          <a:p>
            <a:r>
              <a:rPr lang="en-US" dirty="0"/>
              <a:t>Define a configuration file and specify </a:t>
            </a:r>
          </a:p>
          <a:p>
            <a:pPr lvl="1"/>
            <a:r>
              <a:rPr lang="en-US" dirty="0"/>
              <a:t>logging pattern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different properties for file logging &amp; console logging,</a:t>
            </a:r>
          </a:p>
          <a:p>
            <a:pPr lvl="1"/>
            <a:r>
              <a:rPr lang="en-US" dirty="0"/>
              <a:t>Efficient rolling policy to prevent the creation of huge log files. </a:t>
            </a:r>
          </a:p>
          <a:p>
            <a:r>
              <a:rPr lang="en-US" dirty="0"/>
              <a:t>Whenever Spring boot finds a file with any of the following names, It automatically overrides the default configuration.</a:t>
            </a:r>
          </a:p>
          <a:p>
            <a:pPr lvl="1"/>
            <a:r>
              <a:rPr lang="en-US" dirty="0" err="1"/>
              <a:t>logback-spring.groovy</a:t>
            </a:r>
            <a:endParaRPr lang="en-US" dirty="0"/>
          </a:p>
          <a:p>
            <a:pPr lvl="1"/>
            <a:r>
              <a:rPr lang="en-US" dirty="0" err="1"/>
              <a:t>logback.groovy</a:t>
            </a:r>
            <a:endParaRPr lang="en-US" dirty="0"/>
          </a:p>
          <a:p>
            <a:pPr lvl="1"/>
            <a:r>
              <a:rPr lang="en-US" dirty="0"/>
              <a:t>logback-spring.xml</a:t>
            </a:r>
          </a:p>
          <a:p>
            <a:pPr lvl="1"/>
            <a:r>
              <a:rPr lang="en-US" dirty="0"/>
              <a:t>logback.xml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4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4D13-89B6-DBBF-544C-AE15DA0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logback-spring.xml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8D532-E814-3479-63F0-CCE8F1FD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i="0" dirty="0">
                <a:solidFill>
                  <a:srgbClr val="9C65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&lt;configuration&gt;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   &lt;!-- Setting up log path and log file name --&gt;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&lt;property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"LOG_PATH"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"./logs"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&lt;property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"LOG_FILE_NAME"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application_logback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   &lt;!-- Setting up logging pattern for console logging --&gt;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14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appender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ConsoleOutput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ch.qos.logback.core.ConsoleAppender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&lt;layout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ch.qos.logback.classic.PatternLayout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%white(%d{ISO8601})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%highlight(%-5level)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[%yellow(%t)]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msg%n%throwable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&lt;/layout&gt;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appender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   &lt;!-- Setting the filename and logging pattern for log file --&gt;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14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appender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LogFile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ch.qos.logback.core.rolling.RollingFileAppender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400" dirty="0">
                <a:latin typeface="Consolas" panose="020B0609020204030204" pitchFamily="49" charset="0"/>
              </a:rPr>
              <a:t>     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&lt;file&gt;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${LOG_PATH}/${LOG_FILE_NAME}.log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&lt;/file&gt;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&lt;encoder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ch.qos.logback.classic.encoder.PatternLayoutEncoder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%d{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yyyy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-MM-dd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HH:mm:ss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}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[%thread]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%-5level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msg%n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&lt;/encoder&gt;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838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E6F-D265-2208-C77D-E8A84AD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FE24-E603-E934-4D43-D589B86F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7"/>
            <a:ext cx="10515600" cy="5714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i="1" dirty="0">
                <a:solidFill>
                  <a:srgbClr val="3D7B7B"/>
                </a:solidFill>
                <a:latin typeface="Consolas" panose="020B0609020204030204" pitchFamily="49" charset="0"/>
              </a:rPr>
              <a:t>   </a:t>
            </a: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Setting up a rolling policy with rolling done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daily and when file size is 10MB--&gt;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rollingPolicy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ch.qos.logback.core.rolling.TimeBasedRollingPolicy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fileNamePattern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${LOG_PATH}/archived/${LOG_FILE_NAME}-%d{yyyy-MM-dd}.%i.log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fileNamePattern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timeBasedFileNamingAndTriggeringPolicy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ch.qos.logback.core.rolling.SizeAndTimeBasedFNATP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maxFileSize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10MB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maxFileSize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timeBasedFileNamingAndTriggeringPolicy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rollingPolicy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Logging at INFO level --&gt;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&lt;root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"info"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LogFile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ConsoleOutput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&lt;/root&gt;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Logging at TRACE level --&gt;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&lt;logger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"com.log"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"trace"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additivity=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"false"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LogFile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ConsoleOutput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&lt;/logger&gt;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&lt;/configuration&gt;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7814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8323A-9FA7-B1C1-082F-0306BF794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AOP – Aspect Oriented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7BF5B6-F073-5FEC-532A-C135005B7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4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24B3-0B89-A227-807A-EB16898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AOP – Aspect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CDA9-4317-6F26-1337-814C312D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Aspect-Oriented Programming is a paradigm that complements Object-Oriented Programming (OOP).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While OOP is concerned with organizing code into classes and objects, AOP focuses on cross-cutting concerns – functionalities that affect multiple parts of an application.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Cross-cutting concerns include logging, security, transactions,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DE74-EFD3-4A68-8D75-DE06BAE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cross-cutting concern?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1EA-4A56-3FC7-3554-EEC20D87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part of our program that affects other parts of the program in our application.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 is a concern which has influence in the entire application.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is applicable throughout the application.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Generally, we incorporate these concerns in almost every layer of an enterprise application.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example Logging, Security, Transaction Management, Data Transfer, Error Handling, Performance Monitoring, Caching, Custom Business Rules etc.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Consequently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Cross-cutting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the process of separating out the additional feature code from the primary business logic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56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F75A-2753-15D6-8DEC-BCBDC45A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Aspect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F4D6-5BD8-814A-861F-463AD3E7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Aspect-oriented programming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AOP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is a 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Segoe UI" panose="020B0502040204020203" pitchFamily="34" charset="0"/>
                <a:hlinkClick r:id="rId2" tooltip="Programming paradigm"/>
              </a:rPr>
              <a:t>programming paradigm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that focuses on increasing modularity with the help of separation of 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Segoe UI" panose="020B0502040204020203" pitchFamily="34" charset="0"/>
                <a:hlinkClick r:id="rId3" tooltip="Cross-cutting concern"/>
              </a:rPr>
              <a:t>cross-cutting concerns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akes it possible by adding additional behavior to existing code (we also call it an advice) without modifying the code itself.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llows behaviors that doesn’t come under the business logic (such as logging) to be added to a program without messing up the code. </a:t>
            </a:r>
          </a:p>
        </p:txBody>
      </p:sp>
    </p:spTree>
    <p:extLst>
      <p:ext uri="{BB962C8B-B14F-4D97-AF65-F5344CB8AC3E}">
        <p14:creationId xmlns:p14="http://schemas.microsoft.com/office/powerpoint/2010/main" val="407084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5674-B0A7-8037-D3CF-9C053A3E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 AOP?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E56E-EA68-9746-2F63-097E07C0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AOP is a core module that provides a robust and elegant solution to address the challenges posed by cross-cutting concerns. </a:t>
            </a:r>
          </a:p>
          <a:p>
            <a:r>
              <a:rPr lang="en-US" dirty="0"/>
              <a:t>It allows us to modularize these concerns thus enhancing code maintainability and reducing redundancy.</a:t>
            </a:r>
          </a:p>
          <a:p>
            <a:r>
              <a:rPr lang="en-US" dirty="0"/>
              <a:t> Spring AOP seamlessly integrates with the Spring IoC (Inversion of Control) container, making it an integral part of the Spring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84598-1DB7-1229-CC0D-A6FC6971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B1FF4D-09A8-C1E1-A755-B27B2F56E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1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BF7-E9E4-E07F-A38F-AE286857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A3792-5B1B-8CB4-00EB-01FF1AF77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37" y="2034381"/>
            <a:ext cx="49625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F464-64BF-ABDE-9AF5-946201E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5A02-EA92-6558-DE97-F2D6900C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Aspect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key unit of modularity in AOP, representing a concern that cuts across multiple classes.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example, an aspect for logging can be applied across various methods in different classes.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Advice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action taken by an aspect at a particular join point. There are five types of advice:</a:t>
            </a:r>
          </a:p>
          <a:p>
            <a:pPr marL="1200150" lvl="2" indent="-28575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Before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before the method call.</a:t>
            </a:r>
          </a:p>
          <a:p>
            <a:pPr marL="1200150" lvl="2" indent="-28575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After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after the method call, regardless of its outcome.</a:t>
            </a:r>
          </a:p>
          <a:p>
            <a:pPr marL="1200150" lvl="2" indent="-285750" fontAlgn="base"/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AfterReturning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after the method returns a result, but not if an exception occurs.</a:t>
            </a:r>
          </a:p>
          <a:p>
            <a:pPr marL="1200150" lvl="2" indent="-28575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Around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Surrounds the method execution, allowing you to control the method execution and its result.</a:t>
            </a:r>
          </a:p>
          <a:p>
            <a:pPr marL="1200150" lvl="2" indent="-285750" fontAlgn="base"/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AfterThrowing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if the method throws an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0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46F9-8950-9F21-D698-D7FD0614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2A5D-037C-8B44-7623-7569364A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Join Point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specific point in the execution of a program, such as method execution or exception handling, where an aspect can be applied.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Pointcut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predicate that matches join points. A pointcut expression specifies where an advice should be applied.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Weaving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process of linking aspects with the target object.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Weaving can occur at compile-time, load-time, or runtime.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Spring AOP performs runtime weaving using proxy-based mechanisms.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62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2806-24C2-5324-B427-8C8A1D81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476F-388D-8F08-721E-BFECDB32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 maven dependency for spring AOP</a:t>
            </a:r>
          </a:p>
          <a:p>
            <a:pPr marL="0" indent="0">
              <a:buNone/>
            </a:pPr>
            <a:r>
              <a:rPr lang="en-IN" dirty="0"/>
              <a:t>	&lt;dependency&gt;</a:t>
            </a:r>
          </a:p>
          <a:p>
            <a:pPr marL="0" indent="0">
              <a:buNone/>
            </a:pPr>
            <a:r>
              <a:rPr lang="en-IN" dirty="0"/>
              <a:t>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				&lt;</a:t>
            </a:r>
            <a:r>
              <a:rPr lang="en-IN" dirty="0" err="1"/>
              <a:t>artifactId</a:t>
            </a:r>
            <a:r>
              <a:rPr lang="en-IN" dirty="0"/>
              <a:t>&gt;spring-boot-starter-</a:t>
            </a:r>
            <a:r>
              <a:rPr lang="en-IN" dirty="0" err="1"/>
              <a:t>aop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3840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6A3D-E8E3-14EF-3383-B0F5E283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2C94-682C-892D-E3A1-9EBC6DE2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class and annotate with</a:t>
            </a:r>
          </a:p>
          <a:p>
            <a:pPr lvl="1"/>
            <a:r>
              <a:rPr lang="en-IN" dirty="0"/>
              <a:t>@Aspect</a:t>
            </a:r>
          </a:p>
          <a:p>
            <a:pPr lvl="1"/>
            <a:r>
              <a:rPr lang="en-IN" dirty="0"/>
              <a:t>@Component</a:t>
            </a:r>
          </a:p>
          <a:p>
            <a:pPr lvl="1"/>
            <a:r>
              <a:rPr lang="en-IN" dirty="0"/>
              <a:t>@Slf4j</a:t>
            </a:r>
          </a:p>
          <a:p>
            <a:r>
              <a:rPr lang="en-IN" dirty="0"/>
              <a:t>Create methods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893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C9A7-E506-1254-4F44-B4881506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C78B-EA10-9474-7DFC-AFCD68EA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7" y="1825625"/>
            <a:ext cx="11548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	// Defines a pointcut that matches the execution of any public method in classes</a:t>
            </a:r>
          </a:p>
          <a:p>
            <a:pPr marL="0" indent="0">
              <a:buNone/>
            </a:pPr>
            <a:r>
              <a:rPr lang="en-IN" sz="2000" dirty="0"/>
              <a:t>	// under </a:t>
            </a:r>
            <a:r>
              <a:rPr lang="en-IN" sz="2000" dirty="0" err="1"/>
              <a:t>com.example.service</a:t>
            </a:r>
            <a:r>
              <a:rPr lang="en-IN" sz="2000" dirty="0"/>
              <a:t> package</a:t>
            </a:r>
          </a:p>
          <a:p>
            <a:pPr marL="0" indent="0">
              <a:buNone/>
            </a:pPr>
            <a:r>
              <a:rPr lang="en-IN" sz="2000" dirty="0"/>
              <a:t>	@Pointcut("execution(* </a:t>
            </a:r>
            <a:r>
              <a:rPr lang="en-IN" sz="2000" dirty="0" err="1"/>
              <a:t>com.bms.bms_spring_boot_rest_data_project.service</a:t>
            </a:r>
            <a:r>
              <a:rPr lang="en-IN" sz="2000" dirty="0"/>
              <a:t>..*(..))")</a:t>
            </a:r>
          </a:p>
          <a:p>
            <a:pPr marL="0" indent="0">
              <a:buNone/>
            </a:pPr>
            <a:r>
              <a:rPr lang="en-IN" sz="2000" dirty="0"/>
              <a:t>	public void </a:t>
            </a:r>
            <a:r>
              <a:rPr lang="en-IN" sz="2000" dirty="0" err="1"/>
              <a:t>allServiceMethods</a:t>
            </a:r>
            <a:r>
              <a:rPr lang="en-IN" sz="2000" dirty="0"/>
              <a:t>() {}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@Before(value="execution(* </a:t>
            </a:r>
            <a:r>
              <a:rPr lang="en-IN" sz="2000" dirty="0" err="1"/>
              <a:t>com.bms.bms_spring_boot_rest_data_project.service</a:t>
            </a:r>
            <a:r>
              <a:rPr lang="en-IN" sz="2000" dirty="0"/>
              <a:t>..*(..))")</a:t>
            </a:r>
          </a:p>
          <a:p>
            <a:pPr marL="0" indent="0">
              <a:buNone/>
            </a:pPr>
            <a:r>
              <a:rPr lang="en-IN" sz="2000" dirty="0"/>
              <a:t>	// Advice that runs before the execution of methods matched by the pointcut</a:t>
            </a:r>
          </a:p>
          <a:p>
            <a:pPr marL="0" indent="0">
              <a:buNone/>
            </a:pPr>
            <a:r>
              <a:rPr lang="en-IN" sz="2000" dirty="0"/>
              <a:t>	public void </a:t>
            </a:r>
            <a:r>
              <a:rPr lang="en-IN" sz="2000" dirty="0" err="1"/>
              <a:t>logBefore</a:t>
            </a:r>
            <a:r>
              <a:rPr lang="en-IN" sz="2000" dirty="0"/>
              <a:t>(</a:t>
            </a:r>
            <a:r>
              <a:rPr lang="en-IN" sz="2000" dirty="0" err="1"/>
              <a:t>JoinPoint</a:t>
            </a:r>
            <a:r>
              <a:rPr lang="en-IN" sz="2000" dirty="0"/>
              <a:t> </a:t>
            </a:r>
            <a:r>
              <a:rPr lang="en-IN" sz="2000" dirty="0" err="1"/>
              <a:t>joinPoint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("Before method: " + </a:t>
            </a:r>
            <a:r>
              <a:rPr lang="en-IN" sz="2000" dirty="0" err="1"/>
              <a:t>joinPoint.getSignature</a:t>
            </a:r>
            <a:r>
              <a:rPr lang="en-IN" sz="2000" dirty="0"/>
              <a:t>().</a:t>
            </a:r>
            <a:r>
              <a:rPr lang="en-IN" sz="2000" dirty="0" err="1"/>
              <a:t>getName</a:t>
            </a:r>
            <a:r>
              <a:rPr lang="en-IN" sz="2000" dirty="0"/>
              <a:t>());</a:t>
            </a:r>
          </a:p>
          <a:p>
            <a:pPr marL="0" indent="0">
              <a:buNone/>
            </a:pPr>
            <a:r>
              <a:rPr lang="en-I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3011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7F41-2DB8-41F5-1094-4CEE77C9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5460-423C-FD29-394C-33D2639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@After("allServiceMethods()")</a:t>
            </a:r>
          </a:p>
          <a:p>
            <a:pPr marL="0" indent="0">
              <a:buNone/>
            </a:pPr>
            <a:r>
              <a:rPr lang="en-US" dirty="0"/>
              <a:t>	// Advice that runs after the execution of methods matched by the pointcut,</a:t>
            </a:r>
          </a:p>
          <a:p>
            <a:pPr marL="0" indent="0">
              <a:buNone/>
            </a:pPr>
            <a:r>
              <a:rPr lang="en-US" dirty="0"/>
              <a:t>	// regardless of their outcome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logAfter</a:t>
            </a:r>
            <a:r>
              <a:rPr lang="en-US" dirty="0"/>
              <a:t>(</a:t>
            </a:r>
            <a:r>
              <a:rPr lang="en-US" dirty="0" err="1"/>
              <a:t>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("After method: " + </a:t>
            </a:r>
            <a:r>
              <a:rPr lang="en-US" dirty="0" err="1"/>
              <a:t>joinPoint.getSignature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@AfterReturning(pointcut = "</a:t>
            </a:r>
            <a:r>
              <a:rPr lang="en-US" dirty="0" err="1"/>
              <a:t>allServiceMethods</a:t>
            </a:r>
            <a:r>
              <a:rPr lang="en-US" dirty="0"/>
              <a:t>()", returning = "result")</a:t>
            </a:r>
          </a:p>
          <a:p>
            <a:pPr marL="0" indent="0">
              <a:buNone/>
            </a:pPr>
            <a:r>
              <a:rPr lang="en-US" dirty="0"/>
              <a:t>	// Advice that runs after a method matched by the pointcut returns successfully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logAfterReturning</a:t>
            </a:r>
            <a:r>
              <a:rPr lang="en-US" dirty="0"/>
              <a:t>(</a:t>
            </a:r>
            <a:r>
              <a:rPr lang="en-US" dirty="0" err="1"/>
              <a:t>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, Object result)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("Method returned: " + result);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40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29E-C908-5D6F-733D-64ED852A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1231-9EFB-F779-D6E6-EC36A970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@AfterThrowing(pointcut = "</a:t>
            </a:r>
            <a:r>
              <a:rPr lang="en-US" dirty="0" err="1"/>
              <a:t>allServiceMethods</a:t>
            </a:r>
            <a:r>
              <a:rPr lang="en-US" dirty="0"/>
              <a:t>()", throwing = "error")</a:t>
            </a:r>
          </a:p>
          <a:p>
            <a:pPr marL="0" indent="0">
              <a:buNone/>
            </a:pPr>
            <a:r>
              <a:rPr lang="en-US" dirty="0"/>
              <a:t>	// Advice that runs if a method matched by the pointcut throws an exception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logAfterThrowing</a:t>
            </a:r>
            <a:r>
              <a:rPr lang="en-US" dirty="0"/>
              <a:t>(</a:t>
            </a:r>
            <a:r>
              <a:rPr lang="en-US" dirty="0" err="1"/>
              <a:t>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, Throwable error)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("Method threw exception: " + error);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@Around("allServiceMethods()")</a:t>
            </a:r>
          </a:p>
          <a:p>
            <a:pPr marL="0" indent="0">
              <a:buNone/>
            </a:pPr>
            <a:r>
              <a:rPr lang="en-US" dirty="0"/>
              <a:t>	// Advice that runs before and after the execution of methods matched by the</a:t>
            </a:r>
          </a:p>
          <a:p>
            <a:pPr marL="0" indent="0">
              <a:buNone/>
            </a:pPr>
            <a:r>
              <a:rPr lang="en-US" dirty="0"/>
              <a:t>	// pointcut</a:t>
            </a:r>
          </a:p>
          <a:p>
            <a:pPr marL="0" indent="0">
              <a:buNone/>
            </a:pPr>
            <a:r>
              <a:rPr lang="en-US" dirty="0"/>
              <a:t>	public Object </a:t>
            </a:r>
            <a:r>
              <a:rPr lang="en-US" dirty="0" err="1"/>
              <a:t>logAround</a:t>
            </a:r>
            <a:r>
              <a:rPr lang="en-US" dirty="0"/>
              <a:t>(</a:t>
            </a:r>
            <a:r>
              <a:rPr lang="en-US" dirty="0" err="1"/>
              <a:t>ProceedingJoinPoint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) throws Throwable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("Before and after method: " + </a:t>
            </a:r>
            <a:r>
              <a:rPr lang="en-US" dirty="0" err="1"/>
              <a:t>joinPoint.getSignature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joinPoint.proceed</a:t>
            </a:r>
            <a:r>
              <a:rPr lang="en-US" dirty="0"/>
              <a:t>(); // Proceed with the next advice or target method invocation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3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175F-DAF7-D53D-6F53-6371BD4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7A13-BAF7-12E8-608B-E174B76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Data validation is very important. </a:t>
            </a:r>
          </a:p>
          <a:p>
            <a:pPr algn="l"/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It conforms to the expected format, type, range, and business rules.</a:t>
            </a:r>
          </a:p>
          <a:p>
            <a:pPr algn="l"/>
            <a:r>
              <a:rPr lang="en-US" dirty="0">
                <a:solidFill>
                  <a:srgbClr val="6B6B6B"/>
                </a:solidFill>
                <a:latin typeface="Open Sans" panose="020B0606030504020204" pitchFamily="34" charset="0"/>
              </a:rPr>
              <a:t>It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identifies and prevent errors, inconsistencies, and fraud. </a:t>
            </a:r>
          </a:p>
        </p:txBody>
      </p:sp>
    </p:spTree>
    <p:extLst>
      <p:ext uri="{BB962C8B-B14F-4D97-AF65-F5344CB8AC3E}">
        <p14:creationId xmlns:p14="http://schemas.microsoft.com/office/powerpoint/2010/main" val="117737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F85E-D40B-1DE7-58A4-B87B66E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4A85-DD78-2A31-3DC9-2B78D996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spring-boot-starter-validation dependency to your Maven project’s pom.xml file:</a:t>
            </a:r>
          </a:p>
          <a:p>
            <a:pPr marL="457200" lvl="1" indent="0">
              <a:buNone/>
            </a:pPr>
            <a:r>
              <a:rPr lang="en-IN" dirty="0"/>
              <a:t>&lt;dependency&gt;</a:t>
            </a:r>
          </a:p>
          <a:p>
            <a:pPr marL="457200" lvl="1" indent="0">
              <a:buNone/>
            </a:pPr>
            <a:r>
              <a:rPr lang="en-IN" dirty="0"/>
              <a:t>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  &lt;</a:t>
            </a:r>
            <a:r>
              <a:rPr lang="en-IN" dirty="0" err="1"/>
              <a:t>artifactId</a:t>
            </a:r>
            <a:r>
              <a:rPr lang="en-IN" dirty="0"/>
              <a:t>&gt;spring-boot-starter-validation&lt;/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&lt;/dependency&gt;</a:t>
            </a:r>
          </a:p>
          <a:p>
            <a:r>
              <a:rPr lang="en-US" dirty="0"/>
              <a:t>Or Gradle project with </a:t>
            </a:r>
            <a:r>
              <a:rPr lang="en-US" dirty="0" err="1"/>
              <a:t>build.gradle</a:t>
            </a:r>
            <a:r>
              <a:rPr lang="en-US" dirty="0"/>
              <a:t> file: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implementation 'org.springframework.boot:spring-boot-starter-validation:3.0.6'</a:t>
            </a:r>
          </a:p>
        </p:txBody>
      </p:sp>
    </p:spTree>
    <p:extLst>
      <p:ext uri="{BB962C8B-B14F-4D97-AF65-F5344CB8AC3E}">
        <p14:creationId xmlns:p14="http://schemas.microsoft.com/office/powerpoint/2010/main" val="4366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F85E-D40B-1DE7-58A4-B87B66E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In-Built Validation 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D016-FB08-8EBF-07E2-6BDC81717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7011"/>
            <a:ext cx="5181600" cy="521927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@NotNull: Marks a field as required and cannot be null.</a:t>
            </a:r>
          </a:p>
          <a:p>
            <a:r>
              <a:rPr lang="en-US" dirty="0"/>
              <a:t>@NotBlank: Marks a field as required and cannot be blank.</a:t>
            </a:r>
          </a:p>
          <a:p>
            <a:r>
              <a:rPr lang="en-US" dirty="0"/>
              <a:t>@NotEmpty: Marks a field (including collection, map, or array) as required and cannot be empty.</a:t>
            </a:r>
          </a:p>
          <a:p>
            <a:r>
              <a:rPr lang="en-US" dirty="0"/>
              <a:t>@Size: Specifies the minimum and/or maximum size of a field.</a:t>
            </a:r>
          </a:p>
          <a:p>
            <a:r>
              <a:rPr lang="en-US" dirty="0"/>
              <a:t>@Min: Specifies the minimum value of a numeric field.</a:t>
            </a:r>
          </a:p>
          <a:p>
            <a:r>
              <a:rPr lang="en-US" dirty="0"/>
              <a:t>@Max: Specifies the maximum value of a numeric field.</a:t>
            </a:r>
          </a:p>
          <a:p>
            <a:r>
              <a:rPr lang="en-US" dirty="0"/>
              <a:t>@Email: Validates that a field is a valid email address.</a:t>
            </a:r>
          </a:p>
          <a:p>
            <a:r>
              <a:rPr lang="en-US" dirty="0"/>
              <a:t>@Pattern: Specifies a regular expression that a field must match.</a:t>
            </a:r>
          </a:p>
          <a:p>
            <a:r>
              <a:rPr lang="en-US" dirty="0"/>
              <a:t>@Valid: Indicates that a field should be validated recursively.</a:t>
            </a:r>
          </a:p>
          <a:p>
            <a:r>
              <a:rPr lang="en-US" dirty="0"/>
              <a:t>@AssertTrue: Validates that a </a:t>
            </a:r>
            <a:r>
              <a:rPr lang="en-US" dirty="0" err="1"/>
              <a:t>boolean</a:t>
            </a:r>
            <a:r>
              <a:rPr lang="en-US" dirty="0"/>
              <a:t> field is true.</a:t>
            </a:r>
          </a:p>
          <a:p>
            <a:r>
              <a:rPr lang="en-US" dirty="0"/>
              <a:t>@AssertFalse: Validates that a </a:t>
            </a:r>
            <a:r>
              <a:rPr lang="en-US" dirty="0" err="1"/>
              <a:t>boolean</a:t>
            </a:r>
            <a:r>
              <a:rPr lang="en-US" dirty="0"/>
              <a:t> field is false.</a:t>
            </a:r>
          </a:p>
          <a:p>
            <a:r>
              <a:rPr lang="en-US" dirty="0"/>
              <a:t>@DecimalMin: Specifies the minimum value of a decimal field.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6DDBF-5569-3110-644D-BD0CE87A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2220"/>
            <a:ext cx="5181600" cy="459474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@DecimalMax: Specifies the maximum value of a decimal field.</a:t>
            </a:r>
          </a:p>
          <a:p>
            <a:r>
              <a:rPr lang="en-US" dirty="0"/>
              <a:t>@Digits: Specifies the number of digits and/or fraction digits for a decimal field.</a:t>
            </a:r>
          </a:p>
          <a:p>
            <a:r>
              <a:rPr lang="en-US" dirty="0"/>
              <a:t>@Positive: Validates that a numeric field is positive.</a:t>
            </a:r>
          </a:p>
          <a:p>
            <a:r>
              <a:rPr lang="en-US" dirty="0"/>
              <a:t>@PositiveOrZero: Validates that a numeric field is positive or zero.</a:t>
            </a:r>
          </a:p>
          <a:p>
            <a:r>
              <a:rPr lang="en-US" dirty="0"/>
              <a:t>@Negative: Validates that a numeric field is negative.</a:t>
            </a:r>
          </a:p>
          <a:p>
            <a:r>
              <a:rPr lang="en-US" dirty="0"/>
              <a:t>@NegativeOrZero: Validates that a numeric field is negative or zero.</a:t>
            </a:r>
          </a:p>
          <a:p>
            <a:r>
              <a:rPr lang="en-US" dirty="0"/>
              <a:t>@Future: Validates that a date or time field is in the future.</a:t>
            </a:r>
          </a:p>
          <a:p>
            <a:r>
              <a:rPr lang="en-US" dirty="0"/>
              <a:t>@Past: Validates that a date or time field is in the past.</a:t>
            </a:r>
          </a:p>
          <a:p>
            <a:r>
              <a:rPr lang="en-US" dirty="0"/>
              <a:t>@URL: Validates that a field is a valid URL.</a:t>
            </a:r>
          </a:p>
          <a:p>
            <a:r>
              <a:rPr lang="en-US" dirty="0"/>
              <a:t>@Validated: Indicates that a class or interface should be validated recursively.</a:t>
            </a:r>
          </a:p>
          <a:p>
            <a:r>
              <a:rPr lang="en-US" dirty="0"/>
              <a:t>@Range: Specifies a range of values for a field.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92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000-A83B-E6B6-097D-E1DF037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93"/>
            <a:ext cx="10515600" cy="1608495"/>
          </a:xfrm>
        </p:spPr>
        <p:txBody>
          <a:bodyPr/>
          <a:lstStyle/>
          <a:p>
            <a:r>
              <a:rPr lang="en-IN" dirty="0"/>
              <a:t>In-Built Validation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C9BB-A945-4B80-2306-CDEDB437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447"/>
            <a:ext cx="5181600" cy="4923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java.util.Date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org.springframework.format.annotation.DateTimeFormat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jakarta.validation.Valid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jakarta.validation.constraints</a:t>
            </a:r>
            <a:r>
              <a:rPr lang="en-US" sz="1400" dirty="0"/>
              <a:t>.*;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SignupRequest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@NotBlank(message = "The username is required.")</a:t>
            </a:r>
          </a:p>
          <a:p>
            <a:pPr marL="0" indent="0">
              <a:buNone/>
            </a:pPr>
            <a:r>
              <a:rPr lang="en-US" sz="1400" dirty="0"/>
              <a:t>  @Size(min = 3, max = 20, message = "The username must be from 3 to 20 characters.")</a:t>
            </a:r>
          </a:p>
          <a:p>
            <a:pPr marL="0" indent="0">
              <a:buNone/>
            </a:pPr>
            <a:r>
              <a:rPr lang="en-US" sz="1400" dirty="0"/>
              <a:t>  private String username;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@NotEmpty(message = "The email is required.")</a:t>
            </a:r>
          </a:p>
          <a:p>
            <a:pPr marL="0" indent="0">
              <a:buNone/>
            </a:pPr>
            <a:r>
              <a:rPr lang="en-US" sz="1400" dirty="0"/>
              <a:t>  @Email(message = "The email is not a valid email.")</a:t>
            </a:r>
          </a:p>
          <a:p>
            <a:pPr marL="0" indent="0">
              <a:buNone/>
            </a:pPr>
            <a:r>
              <a:rPr lang="en-US" sz="1400" dirty="0"/>
              <a:t>  private String email;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@NotNull(message = "The age is required.")</a:t>
            </a:r>
          </a:p>
          <a:p>
            <a:pPr marL="0" indent="0">
              <a:buNone/>
            </a:pPr>
            <a:r>
              <a:rPr lang="en-US" sz="1400" dirty="0"/>
              <a:t>  @Min(value = 18, message = "The age must be equal or greater than 18")</a:t>
            </a:r>
          </a:p>
          <a:p>
            <a:pPr marL="0" indent="0">
              <a:buNone/>
            </a:pPr>
            <a:r>
              <a:rPr lang="en-US" sz="1400" dirty="0"/>
              <a:t>  private int age;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44C44-02C9-B7A2-B1A6-4B4A18CB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447"/>
            <a:ext cx="5181600" cy="49235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@NotNull(message = "The graduation date is required.")</a:t>
            </a:r>
          </a:p>
          <a:p>
            <a:pPr marL="0" indent="0">
              <a:buNone/>
            </a:pPr>
            <a:r>
              <a:rPr lang="en-US" dirty="0"/>
              <a:t>  @Past(message = "The graduation date must be in the past.")</a:t>
            </a:r>
          </a:p>
          <a:p>
            <a:pPr marL="0" indent="0">
              <a:buNone/>
            </a:pPr>
            <a:r>
              <a:rPr lang="en-US" dirty="0"/>
              <a:t>  @DateTimeFormat(pattern = "</a:t>
            </a:r>
            <a:r>
              <a:rPr lang="en-US" dirty="0" err="1"/>
              <a:t>yyyy</a:t>
            </a:r>
            <a:r>
              <a:rPr lang="en-US" dirty="0"/>
              <a:t>-MM-dd")</a:t>
            </a:r>
          </a:p>
          <a:p>
            <a:pPr marL="0" indent="0">
              <a:buNone/>
            </a:pPr>
            <a:r>
              <a:rPr lang="en-US" dirty="0"/>
              <a:t>  private Date </a:t>
            </a:r>
            <a:r>
              <a:rPr lang="en-US" dirty="0" err="1"/>
              <a:t>graduationDate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@NotBlank(message = "The password is required.")</a:t>
            </a:r>
          </a:p>
          <a:p>
            <a:pPr marL="0" indent="0">
              <a:buNone/>
            </a:pPr>
            <a:r>
              <a:rPr lang="en-US" dirty="0"/>
              <a:t>  @Pattern(regexp = "^(?=.*\\d)(?=.*[a-z])(?=.*[A-Z])(?=.*[@#$%^&amp;+=!*()]).{8,}$", message = "Password must be 8 characters long and combination of uppercase letters, lowercase letters, numbers, special characters.")</a:t>
            </a:r>
          </a:p>
          <a:p>
            <a:pPr marL="0" indent="0">
              <a:buNone/>
            </a:pPr>
            <a:r>
              <a:rPr lang="en-US" dirty="0"/>
              <a:t>  private String password;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@NotBlank(message = "The confirm Password is required.")</a:t>
            </a:r>
          </a:p>
          <a:p>
            <a:pPr marL="0" indent="0">
              <a:buNone/>
            </a:pPr>
            <a:r>
              <a:rPr lang="en-US" dirty="0"/>
              <a:t>  private String </a:t>
            </a:r>
            <a:r>
              <a:rPr lang="en-US" dirty="0" err="1"/>
              <a:t>confirmPassword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@NotNull(message = "The address is required.")</a:t>
            </a:r>
          </a:p>
          <a:p>
            <a:pPr marL="0" indent="0">
              <a:buNone/>
            </a:pPr>
            <a:r>
              <a:rPr lang="en-US" dirty="0"/>
              <a:t>  private </a:t>
            </a:r>
            <a:r>
              <a:rPr lang="en-US" dirty="0" err="1"/>
              <a:t>AddressDTO</a:t>
            </a:r>
            <a:r>
              <a:rPr lang="en-US" dirty="0"/>
              <a:t> address;</a:t>
            </a:r>
          </a:p>
          <a:p>
            <a:pPr marL="0" indent="0">
              <a:buNone/>
            </a:pPr>
            <a:r>
              <a:rPr lang="en-US" dirty="0"/>
              <a:t>  // getters and setters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54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635D-3ABA-7766-115B-BF8B8C3C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@Pattern Annotation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2CB514-E1DD-8564-AE74-C4DEA5A3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@Pattern with regular expression (</a:t>
            </a:r>
            <a:r>
              <a:rPr lang="en-US" dirty="0" err="1"/>
              <a:t>regexp</a:t>
            </a:r>
            <a:r>
              <a:rPr lang="en-US" dirty="0"/>
              <a:t>) for a strong password: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^: the start of the string</a:t>
            </a:r>
          </a:p>
          <a:p>
            <a:pPr lvl="1"/>
            <a:r>
              <a:rPr lang="en-US" dirty="0"/>
              <a:t>(?=.*\d): at least one digit</a:t>
            </a:r>
          </a:p>
          <a:p>
            <a:pPr lvl="1"/>
            <a:r>
              <a:rPr lang="en-US" dirty="0"/>
              <a:t>(?=.*[a-z]): at least one lowercase letter</a:t>
            </a:r>
          </a:p>
          <a:p>
            <a:pPr lvl="1"/>
            <a:r>
              <a:rPr lang="en-US" dirty="0"/>
              <a:t>(?=.*[A-Z]): at least one uppercase letter</a:t>
            </a:r>
          </a:p>
          <a:p>
            <a:pPr lvl="1"/>
            <a:r>
              <a:rPr lang="en-US" dirty="0"/>
              <a:t>(?=.*[@#$%^&amp;+=!*()]): at least one special character</a:t>
            </a:r>
          </a:p>
          <a:p>
            <a:pPr lvl="1"/>
            <a:r>
              <a:rPr lang="en-US" dirty="0"/>
              <a:t>.{8,}: at least 8 characters long</a:t>
            </a:r>
          </a:p>
          <a:p>
            <a:pPr lvl="1"/>
            <a:r>
              <a:rPr lang="en-US" dirty="0"/>
              <a:t>$: the end of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8BB3-B1AA-7B56-BDAA-90F2CE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Validate the </a:t>
            </a:r>
            <a:r>
              <a:rPr lang="en-IN" dirty="0" err="1"/>
              <a:t>RequestBody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FB7D-C048-EE05-7E2C-9236A56F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6"/>
            <a:ext cx="10515600" cy="4605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Now we need to add the @Valid annotation to the field or method parameter we want to validate.</a:t>
            </a:r>
            <a:endParaRPr lang="en-IN" sz="20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jakarta.validation.Valid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@RestController</a:t>
            </a:r>
          </a:p>
          <a:p>
            <a:pPr marL="457200" lvl="1" indent="0">
              <a:buNone/>
            </a:pPr>
            <a:r>
              <a:rPr lang="en-IN" sz="1800" dirty="0"/>
              <a:t>@RequestMapping("/api/auth")</a:t>
            </a:r>
          </a:p>
          <a:p>
            <a:pPr marL="457200" lvl="1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UserController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  @PostMapping("/signup")</a:t>
            </a:r>
          </a:p>
          <a:p>
            <a:pPr marL="457200" lvl="1" indent="0">
              <a:buNone/>
            </a:pPr>
            <a:r>
              <a:rPr lang="en-IN" sz="1800" dirty="0"/>
              <a:t>  public </a:t>
            </a:r>
            <a:r>
              <a:rPr lang="en-IN" sz="1800" dirty="0" err="1"/>
              <a:t>ResponseEntity</a:t>
            </a:r>
            <a:r>
              <a:rPr lang="en-IN" sz="1800" dirty="0"/>
              <a:t>&lt;?&gt; </a:t>
            </a:r>
            <a:r>
              <a:rPr lang="en-IN" sz="1800" dirty="0" err="1"/>
              <a:t>registerUser</a:t>
            </a:r>
            <a:r>
              <a:rPr lang="en-IN" sz="1800" dirty="0"/>
              <a:t>(@Valid @RequestBody </a:t>
            </a:r>
            <a:r>
              <a:rPr lang="en-IN" sz="1800" dirty="0" err="1"/>
              <a:t>SignupRequest</a:t>
            </a:r>
            <a:r>
              <a:rPr lang="en-IN" sz="1800" dirty="0"/>
              <a:t> </a:t>
            </a:r>
            <a:r>
              <a:rPr lang="en-IN" sz="1800" dirty="0" err="1"/>
              <a:t>signUpRequest</a:t>
            </a:r>
            <a:r>
              <a:rPr lang="en-IN" sz="1800" dirty="0"/>
              <a:t>) {</a:t>
            </a:r>
          </a:p>
          <a:p>
            <a:pPr marL="457200" lvl="1" indent="0">
              <a:buNone/>
            </a:pPr>
            <a:r>
              <a:rPr lang="en-IN" sz="1800" dirty="0"/>
              <a:t>    return new </a:t>
            </a:r>
            <a:r>
              <a:rPr lang="en-IN" sz="1800" dirty="0" err="1"/>
              <a:t>ResponseEntity</a:t>
            </a:r>
            <a:r>
              <a:rPr lang="en-IN" sz="1800" dirty="0"/>
              <a:t>&lt;&gt;("User registered Successfully!", </a:t>
            </a:r>
            <a:r>
              <a:rPr lang="en-IN" sz="1800" dirty="0" err="1"/>
              <a:t>HttpStatus.OK</a:t>
            </a:r>
            <a:r>
              <a:rPr lang="en-IN" sz="1800" dirty="0"/>
              <a:t>);</a:t>
            </a:r>
          </a:p>
          <a:p>
            <a:pPr marL="457200" lvl="1" indent="0">
              <a:buNone/>
            </a:pPr>
            <a:r>
              <a:rPr lang="en-IN" sz="1800" dirty="0"/>
              <a:t>  }</a:t>
            </a:r>
          </a:p>
          <a:p>
            <a:pPr marL="457200" lvl="1" indent="0">
              <a:buNone/>
            </a:pPr>
            <a:r>
              <a:rPr lang="en-IN" sz="18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21083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5387</TotalTime>
  <Words>3051</Words>
  <Application>Microsoft Office PowerPoint</Application>
  <PresentationFormat>Widescreen</PresentationFormat>
  <Paragraphs>345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Consolas</vt:lpstr>
      <vt:lpstr>Inter</vt:lpstr>
      <vt:lpstr>Nunito</vt:lpstr>
      <vt:lpstr>Open Sans</vt:lpstr>
      <vt:lpstr>Segoe UI</vt:lpstr>
      <vt:lpstr>Office Theme</vt:lpstr>
      <vt:lpstr>Spring 6 Topics</vt:lpstr>
      <vt:lpstr>Spring Topics</vt:lpstr>
      <vt:lpstr>Spring Boot Validation</vt:lpstr>
      <vt:lpstr>Spring Boot Input Validation</vt:lpstr>
      <vt:lpstr>Spring Boot Input Validation</vt:lpstr>
      <vt:lpstr>In-Built Validation Annotations</vt:lpstr>
      <vt:lpstr>In-Built Validation Annotations</vt:lpstr>
      <vt:lpstr>@Pattern Annotation</vt:lpstr>
      <vt:lpstr>Validate the RequestBody</vt:lpstr>
      <vt:lpstr>Spring Boot Global Exception Handler</vt:lpstr>
      <vt:lpstr>Global Exception Handler</vt:lpstr>
      <vt:lpstr>Handle Request Validation Exception</vt:lpstr>
      <vt:lpstr>Spring Boot Logging</vt:lpstr>
      <vt:lpstr>Spring Boot Logging</vt:lpstr>
      <vt:lpstr>Different Logging Frameworks</vt:lpstr>
      <vt:lpstr>Spring Boot Logging</vt:lpstr>
      <vt:lpstr>PowerPoint Presentation</vt:lpstr>
      <vt:lpstr>Elements of Logging Framework</vt:lpstr>
      <vt:lpstr>Log Levels</vt:lpstr>
      <vt:lpstr>Log Format</vt:lpstr>
      <vt:lpstr>Spring Boot Logging</vt:lpstr>
      <vt:lpstr>Logging with Logback configuration</vt:lpstr>
      <vt:lpstr>Simple logback-spring.xml file</vt:lpstr>
      <vt:lpstr>PowerPoint Presentation</vt:lpstr>
      <vt:lpstr>AOP – Aspect Oriented Programming</vt:lpstr>
      <vt:lpstr>AOP – Aspect Oriented Programming</vt:lpstr>
      <vt:lpstr>What is cross-cutting concern?</vt:lpstr>
      <vt:lpstr>What is Aspect Oriented Programming?</vt:lpstr>
      <vt:lpstr>What is Spring AOP?</vt:lpstr>
      <vt:lpstr>AOP</vt:lpstr>
      <vt:lpstr>Understanding AOP concepts</vt:lpstr>
      <vt:lpstr>Understanding AOP Concepts</vt:lpstr>
      <vt:lpstr>Maven dependency</vt:lpstr>
      <vt:lpstr>Aspect class</vt:lpstr>
      <vt:lpstr>Aspect class</vt:lpstr>
      <vt:lpstr>Aspect class</vt:lpstr>
      <vt:lpstr>Aspect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9</cp:revision>
  <dcterms:created xsi:type="dcterms:W3CDTF">2024-09-07T09:02:20Z</dcterms:created>
  <dcterms:modified xsi:type="dcterms:W3CDTF">2024-09-11T02:49:58Z</dcterms:modified>
</cp:coreProperties>
</file>