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2" r:id="rId1"/>
  </p:sldMasterIdLst>
  <p:sldIdLst>
    <p:sldId id="256" r:id="rId2"/>
    <p:sldId id="282" r:id="rId3"/>
    <p:sldId id="257" r:id="rId4"/>
    <p:sldId id="258" r:id="rId5"/>
    <p:sldId id="259" r:id="rId6"/>
    <p:sldId id="260" r:id="rId7"/>
    <p:sldId id="261" r:id="rId8"/>
    <p:sldId id="262" r:id="rId9"/>
    <p:sldId id="268" r:id="rId10"/>
    <p:sldId id="272" r:id="rId11"/>
    <p:sldId id="269" r:id="rId12"/>
    <p:sldId id="270" r:id="rId13"/>
    <p:sldId id="274" r:id="rId14"/>
    <p:sldId id="275" r:id="rId15"/>
    <p:sldId id="271" r:id="rId16"/>
    <p:sldId id="267" r:id="rId17"/>
    <p:sldId id="273" r:id="rId18"/>
    <p:sldId id="263" r:id="rId19"/>
    <p:sldId id="264" r:id="rId20"/>
    <p:sldId id="265" r:id="rId21"/>
    <p:sldId id="266" r:id="rId22"/>
    <p:sldId id="277" r:id="rId23"/>
    <p:sldId id="285" r:id="rId24"/>
    <p:sldId id="286" r:id="rId25"/>
    <p:sldId id="284" r:id="rId26"/>
    <p:sldId id="287" r:id="rId27"/>
    <p:sldId id="283" r:id="rId28"/>
    <p:sldId id="278" r:id="rId29"/>
    <p:sldId id="279" r:id="rId30"/>
    <p:sldId id="280" r:id="rId31"/>
    <p:sldId id="281" r:id="rId32"/>
    <p:sldId id="290" r:id="rId33"/>
    <p:sldId id="288" r:id="rId34"/>
    <p:sldId id="291" r:id="rId35"/>
    <p:sldId id="294" r:id="rId36"/>
    <p:sldId id="293" r:id="rId37"/>
    <p:sldId id="292" r:id="rId38"/>
    <p:sldId id="304" r:id="rId39"/>
    <p:sldId id="295" r:id="rId40"/>
    <p:sldId id="296" r:id="rId41"/>
    <p:sldId id="298" r:id="rId42"/>
    <p:sldId id="297" r:id="rId43"/>
    <p:sldId id="299" r:id="rId44"/>
    <p:sldId id="300" r:id="rId45"/>
    <p:sldId id="301" r:id="rId46"/>
    <p:sldId id="302" r:id="rId47"/>
    <p:sldId id="303" r:id="rId48"/>
    <p:sldId id="305" r:id="rId49"/>
    <p:sldId id="307" r:id="rId50"/>
    <p:sldId id="306" r:id="rId51"/>
    <p:sldId id="308" r:id="rId52"/>
    <p:sldId id="309" r:id="rId53"/>
    <p:sldId id="310" r:id="rId54"/>
    <p:sldId id="311" r:id="rId55"/>
    <p:sldId id="312" r:id="rId56"/>
    <p:sldId id="313" r:id="rId57"/>
    <p:sldId id="314" r:id="rId58"/>
    <p:sldId id="315" r:id="rId59"/>
    <p:sldId id="316" r:id="rId60"/>
    <p:sldId id="317" r:id="rId61"/>
    <p:sldId id="318" r:id="rId62"/>
    <p:sldId id="319" r:id="rId63"/>
    <p:sldId id="320" r:id="rId64"/>
    <p:sldId id="321" r:id="rId65"/>
    <p:sldId id="323" r:id="rId66"/>
    <p:sldId id="324" r:id="rId67"/>
    <p:sldId id="325" r:id="rId68"/>
    <p:sldId id="326" r:id="rId69"/>
    <p:sldId id="327" r:id="rId70"/>
    <p:sldId id="328" r:id="rId71"/>
    <p:sldId id="329" r:id="rId72"/>
    <p:sldId id="330" r:id="rId73"/>
    <p:sldId id="350" r:id="rId74"/>
    <p:sldId id="347" r:id="rId75"/>
    <p:sldId id="331" r:id="rId76"/>
    <p:sldId id="332" r:id="rId77"/>
    <p:sldId id="333" r:id="rId78"/>
    <p:sldId id="334" r:id="rId79"/>
    <p:sldId id="348" r:id="rId80"/>
    <p:sldId id="335" r:id="rId81"/>
    <p:sldId id="349" r:id="rId82"/>
    <p:sldId id="336" r:id="rId83"/>
    <p:sldId id="337" r:id="rId84"/>
    <p:sldId id="338" r:id="rId85"/>
    <p:sldId id="339" r:id="rId86"/>
    <p:sldId id="340" r:id="rId87"/>
    <p:sldId id="341" r:id="rId88"/>
    <p:sldId id="342" r:id="rId89"/>
    <p:sldId id="343" r:id="rId90"/>
    <p:sldId id="344" r:id="rId91"/>
    <p:sldId id="345" r:id="rId92"/>
    <p:sldId id="351" r:id="rId93"/>
    <p:sldId id="346" r:id="rId9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pPr/>
              <a:t>8/20/2024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68395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8/20/2024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6504084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8/20/2024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787688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8/20/2024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2272977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t>8/20/2024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50633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smtClean="0"/>
              <a:t>8/20/2024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905091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smtClean="0"/>
              <a:t>8/20/2024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5655705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smtClean="0"/>
              <a:t>8/20/2024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6115208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6DFF08F-DC6B-4601-B491-B0F83F6DD2DA}" type="datetimeFigureOut">
              <a:rPr lang="en-US" smtClean="0"/>
              <a:t>8/20/2024</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395627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6DFF08F-DC6B-4601-B491-B0F83F6DD2DA}" type="datetimeFigureOut">
              <a:rPr lang="en-US" smtClean="0"/>
              <a:t>8/20/2024</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t>‹#›</a:t>
            </a:fld>
            <a:endParaRPr lang="en-US" dirty="0"/>
          </a:p>
        </p:txBody>
      </p:sp>
    </p:spTree>
    <p:extLst>
      <p:ext uri="{BB962C8B-B14F-4D97-AF65-F5344CB8AC3E}">
        <p14:creationId xmlns:p14="http://schemas.microsoft.com/office/powerpoint/2010/main" val="16569268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smtClean="0"/>
              <a:t>8/20/2024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smtClean="0"/>
              <a:t>‹#›</a:t>
            </a:fld>
            <a:endParaRPr lang="en-US" dirty="0"/>
          </a:p>
        </p:txBody>
      </p:sp>
    </p:spTree>
    <p:extLst>
      <p:ext uri="{BB962C8B-B14F-4D97-AF65-F5344CB8AC3E}">
        <p14:creationId xmlns:p14="http://schemas.microsoft.com/office/powerpoint/2010/main" val="3166449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6DFF08F-DC6B-4601-B491-B0F83F6DD2DA}" type="datetimeFigureOut">
              <a:rPr lang="en-US" smtClean="0"/>
              <a:pPr/>
              <a:t>8/20/2024</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139754"/>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javatpoint.com/java-consumer-interface" TargetMode="External"/><Relationship Id="rId2" Type="http://schemas.openxmlformats.org/officeDocument/2006/relationships/hyperlink" Target="https://www.javatpoint.com/java-biconsumer-interface" TargetMode="External"/><Relationship Id="rId1" Type="http://schemas.openxmlformats.org/officeDocument/2006/relationships/slideLayout" Target="../slideLayouts/slideLayout2.xml"/><Relationship Id="rId5" Type="http://schemas.openxmlformats.org/officeDocument/2006/relationships/hyperlink" Target="https://www.javatpoint.com/java-predicate-interface" TargetMode="External"/><Relationship Id="rId4" Type="http://schemas.openxmlformats.org/officeDocument/2006/relationships/hyperlink" Target="https://www.javatpoint.com/java-function-interface" TargetMode="Externa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Java 8 Features</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28201703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Lambda Expressions</a:t>
            </a:r>
          </a:p>
        </p:txBody>
      </p:sp>
      <p:sp>
        <p:nvSpPr>
          <p:cNvPr id="3" name="Content Placeholder 2"/>
          <p:cNvSpPr>
            <a:spLocks noGrp="1"/>
          </p:cNvSpPr>
          <p:nvPr>
            <p:ph idx="1"/>
          </p:nvPr>
        </p:nvSpPr>
        <p:spPr/>
        <p:txBody>
          <a:bodyPr/>
          <a:lstStyle/>
          <a:p>
            <a:pPr fontAlgn="base"/>
            <a:r>
              <a:rPr lang="en-US" dirty="0"/>
              <a:t>Lambda expressions provide below functionalities.</a:t>
            </a:r>
          </a:p>
          <a:p>
            <a:pPr lvl="1" fontAlgn="base"/>
            <a:r>
              <a:rPr lang="en-US" dirty="0"/>
              <a:t>Enable to treat functionality as a method argument, or code as data.</a:t>
            </a:r>
          </a:p>
          <a:p>
            <a:pPr lvl="1" fontAlgn="base"/>
            <a:r>
              <a:rPr lang="en-US" dirty="0"/>
              <a:t>A function that can be created without belonging to any class.</a:t>
            </a:r>
          </a:p>
          <a:p>
            <a:pPr lvl="1" fontAlgn="base"/>
            <a:r>
              <a:rPr lang="en-US" dirty="0"/>
              <a:t>A lambda expression can be passed around as if it was an object and executed on demand.</a:t>
            </a:r>
          </a:p>
          <a:p>
            <a:pPr lvl="1"/>
            <a:r>
              <a:rPr lang="en-US" dirty="0"/>
              <a:t>It is very useful in collection library. </a:t>
            </a:r>
          </a:p>
          <a:p>
            <a:pPr lvl="1"/>
            <a:r>
              <a:rPr lang="en-US" dirty="0"/>
              <a:t>It helps to iterate, filter and extract data from collection.</a:t>
            </a:r>
          </a:p>
          <a:p>
            <a:pPr lvl="1" fontAlgn="base"/>
            <a:endParaRPr lang="en-US" dirty="0"/>
          </a:p>
        </p:txBody>
      </p:sp>
    </p:spTree>
    <p:extLst>
      <p:ext uri="{BB962C8B-B14F-4D97-AF65-F5344CB8AC3E}">
        <p14:creationId xmlns:p14="http://schemas.microsoft.com/office/powerpoint/2010/main" val="9891974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Lambda Expressions</a:t>
            </a:r>
          </a:p>
        </p:txBody>
      </p:sp>
      <p:sp>
        <p:nvSpPr>
          <p:cNvPr id="3" name="Content Placeholder 2"/>
          <p:cNvSpPr>
            <a:spLocks noGrp="1"/>
          </p:cNvSpPr>
          <p:nvPr>
            <p:ph idx="1"/>
          </p:nvPr>
        </p:nvSpPr>
        <p:spPr/>
        <p:txBody>
          <a:bodyPr>
            <a:normAutofit fontScale="92500" lnSpcReduction="10000"/>
          </a:bodyPr>
          <a:lstStyle/>
          <a:p>
            <a:r>
              <a:rPr lang="en-IN" dirty="0"/>
              <a:t>Java Lambda Expression Syntax</a:t>
            </a:r>
          </a:p>
          <a:p>
            <a:pPr lvl="1"/>
            <a:r>
              <a:rPr lang="en-US" dirty="0"/>
              <a:t>(argument-list)-&gt; { body }</a:t>
            </a:r>
          </a:p>
          <a:p>
            <a:r>
              <a:rPr lang="en-US" dirty="0"/>
              <a:t>Java lambda expression is consisted of three components.</a:t>
            </a:r>
          </a:p>
          <a:p>
            <a:pPr lvl="1"/>
            <a:r>
              <a:rPr lang="en-US" b="1" dirty="0"/>
              <a:t>Argument-list:</a:t>
            </a:r>
            <a:r>
              <a:rPr lang="en-US" dirty="0"/>
              <a:t> It can be empty or non-empty as well.</a:t>
            </a:r>
          </a:p>
          <a:p>
            <a:pPr lvl="1"/>
            <a:r>
              <a:rPr lang="en-US" b="1" dirty="0"/>
              <a:t>Arrow-token:</a:t>
            </a:r>
            <a:r>
              <a:rPr lang="en-US" dirty="0"/>
              <a:t> It is used to link arguments-list and body of expression.</a:t>
            </a:r>
          </a:p>
          <a:p>
            <a:pPr lvl="1"/>
            <a:r>
              <a:rPr lang="en-US" b="1" dirty="0"/>
              <a:t>Body:</a:t>
            </a:r>
            <a:r>
              <a:rPr lang="en-US" dirty="0"/>
              <a:t> It contains expressions and statements for lambda expression.</a:t>
            </a:r>
          </a:p>
          <a:p>
            <a:pPr fontAlgn="base"/>
            <a:r>
              <a:rPr lang="en-US" b="1" dirty="0"/>
              <a:t>Important points:</a:t>
            </a:r>
            <a:endParaRPr lang="en-US" dirty="0"/>
          </a:p>
          <a:p>
            <a:pPr lvl="1" fontAlgn="base"/>
            <a:r>
              <a:rPr lang="en-US" dirty="0"/>
              <a:t>The body of a lambda expression can contain zero, one or more statements.</a:t>
            </a:r>
          </a:p>
          <a:p>
            <a:pPr lvl="1" fontAlgn="base"/>
            <a:r>
              <a:rPr lang="en-US" dirty="0"/>
              <a:t>When there is a single statement curly brackets are not mandatory and the return type of the anonymous function is the same as that of the body expression.</a:t>
            </a:r>
          </a:p>
          <a:p>
            <a:pPr lvl="1" fontAlgn="base"/>
            <a:r>
              <a:rPr lang="en-US" dirty="0"/>
              <a:t>When there are more than one statements, then these must be enclosed in curly brackets (a code block) and the return type of the anonymous function is the same as the type of the value returned within the code block, or void if nothing is returned.</a:t>
            </a:r>
          </a:p>
          <a:p>
            <a:endParaRPr lang="en-IN" dirty="0"/>
          </a:p>
        </p:txBody>
      </p:sp>
    </p:spTree>
    <p:extLst>
      <p:ext uri="{BB962C8B-B14F-4D97-AF65-F5344CB8AC3E}">
        <p14:creationId xmlns:p14="http://schemas.microsoft.com/office/powerpoint/2010/main" val="39060206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Lambda Expressions</a:t>
            </a:r>
          </a:p>
        </p:txBody>
      </p:sp>
      <p:sp>
        <p:nvSpPr>
          <p:cNvPr id="3" name="Content Placeholder 2"/>
          <p:cNvSpPr>
            <a:spLocks noGrp="1"/>
          </p:cNvSpPr>
          <p:nvPr>
            <p:ph idx="1"/>
          </p:nvPr>
        </p:nvSpPr>
        <p:spPr>
          <a:xfrm>
            <a:off x="1097280" y="1845734"/>
            <a:ext cx="10058400" cy="4384150"/>
          </a:xfrm>
        </p:spPr>
        <p:txBody>
          <a:bodyPr>
            <a:normAutofit/>
          </a:bodyPr>
          <a:lstStyle/>
          <a:p>
            <a:r>
              <a:rPr lang="en-IN" b="1" dirty="0"/>
              <a:t>No Parameter Syntax</a:t>
            </a:r>
          </a:p>
          <a:p>
            <a:pPr marL="201168" lvl="1" indent="0">
              <a:buNone/>
            </a:pPr>
            <a:r>
              <a:rPr lang="en-US" dirty="0"/>
              <a:t>() -&gt; {  </a:t>
            </a:r>
          </a:p>
          <a:p>
            <a:pPr marL="201168" lvl="1" indent="0">
              <a:buNone/>
            </a:pPr>
            <a:r>
              <a:rPr lang="en-US" dirty="0"/>
              <a:t>//Body of no parameter lambda  </a:t>
            </a:r>
          </a:p>
          <a:p>
            <a:pPr marL="201168" lvl="1" indent="0">
              <a:buNone/>
            </a:pPr>
            <a:r>
              <a:rPr lang="en-US" dirty="0"/>
              <a:t>}  </a:t>
            </a:r>
          </a:p>
          <a:p>
            <a:r>
              <a:rPr lang="en-IN" b="1" dirty="0"/>
              <a:t>One Parameter Syntax</a:t>
            </a:r>
          </a:p>
          <a:p>
            <a:pPr marL="201168" lvl="1" indent="0">
              <a:buNone/>
            </a:pPr>
            <a:r>
              <a:rPr lang="en-US" dirty="0"/>
              <a:t>(p1) -&gt; {  </a:t>
            </a:r>
          </a:p>
          <a:p>
            <a:pPr marL="201168" lvl="1" indent="0">
              <a:buNone/>
            </a:pPr>
            <a:r>
              <a:rPr lang="en-US" dirty="0"/>
              <a:t>//Body of single parameter lambda  </a:t>
            </a:r>
          </a:p>
          <a:p>
            <a:pPr marL="201168" lvl="1" indent="0">
              <a:buNone/>
            </a:pPr>
            <a:r>
              <a:rPr lang="en-US" dirty="0"/>
              <a:t>}  </a:t>
            </a:r>
          </a:p>
          <a:p>
            <a:r>
              <a:rPr lang="en-IN" b="1" dirty="0"/>
              <a:t>Two Parameter Syntax</a:t>
            </a:r>
          </a:p>
          <a:p>
            <a:pPr marL="201168" lvl="1" indent="0">
              <a:buNone/>
            </a:pPr>
            <a:r>
              <a:rPr lang="en-US" dirty="0"/>
              <a:t>(p1,p2) -&gt; {  </a:t>
            </a:r>
          </a:p>
          <a:p>
            <a:pPr marL="201168" lvl="1" indent="0">
              <a:buNone/>
            </a:pPr>
            <a:r>
              <a:rPr lang="en-US" dirty="0"/>
              <a:t>//Body of multiple parameter lambda  </a:t>
            </a:r>
          </a:p>
          <a:p>
            <a:pPr marL="201168" lvl="1" indent="0">
              <a:buNone/>
            </a:pPr>
            <a:r>
              <a:rPr lang="en-US" dirty="0"/>
              <a:t>}  </a:t>
            </a:r>
          </a:p>
          <a:p>
            <a:endParaRPr lang="en-IN" dirty="0"/>
          </a:p>
        </p:txBody>
      </p:sp>
    </p:spTree>
    <p:extLst>
      <p:ext uri="{BB962C8B-B14F-4D97-AF65-F5344CB8AC3E}">
        <p14:creationId xmlns:p14="http://schemas.microsoft.com/office/powerpoint/2010/main" val="13577067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endParaRPr lang="en-IN" dirty="0"/>
          </a:p>
        </p:txBody>
      </p:sp>
      <p:sp>
        <p:nvSpPr>
          <p:cNvPr id="3" name="Content Placeholder 2"/>
          <p:cNvSpPr>
            <a:spLocks noGrp="1"/>
          </p:cNvSpPr>
          <p:nvPr>
            <p:ph idx="1"/>
          </p:nvPr>
        </p:nvSpPr>
        <p:spPr/>
        <p:txBody>
          <a:bodyPr/>
          <a:lstStyle/>
          <a:p>
            <a:endParaRPr lang="en-US" dirty="0"/>
          </a:p>
          <a:p>
            <a:endParaRPr lang="en-US" dirty="0"/>
          </a:p>
          <a:p>
            <a:endParaRPr lang="en-US" dirty="0"/>
          </a:p>
          <a:p>
            <a:r>
              <a:rPr lang="en-US" dirty="0"/>
              <a:t>Demo on usage of Lambda Expression…..</a:t>
            </a:r>
            <a:endParaRPr lang="en-IN" dirty="0"/>
          </a:p>
        </p:txBody>
      </p:sp>
    </p:spTree>
    <p:extLst>
      <p:ext uri="{BB962C8B-B14F-4D97-AF65-F5344CB8AC3E}">
        <p14:creationId xmlns:p14="http://schemas.microsoft.com/office/powerpoint/2010/main" val="1162096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Collection Overview</a:t>
            </a:r>
            <a:endParaRPr lang="en-IN" dirty="0"/>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4061812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Comparator Interface</a:t>
            </a:r>
            <a:endParaRPr lang="en-IN" dirty="0"/>
          </a:p>
        </p:txBody>
      </p:sp>
      <p:sp>
        <p:nvSpPr>
          <p:cNvPr id="3" name="Content Placeholder 2"/>
          <p:cNvSpPr>
            <a:spLocks noGrp="1"/>
          </p:cNvSpPr>
          <p:nvPr>
            <p:ph idx="1"/>
          </p:nvPr>
        </p:nvSpPr>
        <p:spPr/>
        <p:txBody>
          <a:bodyPr>
            <a:normAutofit/>
          </a:bodyPr>
          <a:lstStyle/>
          <a:p>
            <a:pPr fontAlgn="base"/>
            <a:r>
              <a:rPr lang="en-US" dirty="0"/>
              <a:t>We can use </a:t>
            </a:r>
            <a:r>
              <a:rPr lang="en-US" dirty="0">
                <a:solidFill>
                  <a:schemeClr val="tx1"/>
                </a:solidFill>
              </a:rPr>
              <a:t>Comparator interface</a:t>
            </a:r>
            <a:r>
              <a:rPr lang="en-US" dirty="0"/>
              <a:t> to sort.</a:t>
            </a:r>
          </a:p>
          <a:p>
            <a:pPr fontAlgn="base"/>
            <a:r>
              <a:rPr lang="en-US" dirty="0"/>
              <a:t>It is a functional interface that contains  only one abstract method – compare(). </a:t>
            </a:r>
          </a:p>
          <a:p>
            <a:pPr fontAlgn="base"/>
            <a:r>
              <a:rPr lang="en-US" b="1" dirty="0"/>
              <a:t>Use of Comparator(I): –</a:t>
            </a:r>
          </a:p>
          <a:p>
            <a:pPr lvl="1" fontAlgn="base"/>
            <a:r>
              <a:rPr lang="en-US" dirty="0"/>
              <a:t>To define our own sorting, </a:t>
            </a:r>
            <a:r>
              <a:rPr lang="en-US" dirty="0" err="1"/>
              <a:t>i.e</a:t>
            </a:r>
            <a:r>
              <a:rPr lang="en-US" dirty="0"/>
              <a:t>, our own customized sorting then we should use comparator concept.</a:t>
            </a:r>
          </a:p>
          <a:p>
            <a:pPr fontAlgn="base"/>
            <a:r>
              <a:rPr lang="en-US" b="1" dirty="0"/>
              <a:t>Prototype of compare() method: –</a:t>
            </a:r>
          </a:p>
          <a:p>
            <a:pPr lvl="1" fontAlgn="base"/>
            <a:r>
              <a:rPr lang="en-US" dirty="0"/>
              <a:t>compare() method takes two objects as its argument.</a:t>
            </a:r>
          </a:p>
          <a:p>
            <a:pPr lvl="1" fontAlgn="base"/>
            <a:r>
              <a:rPr lang="en-US" dirty="0"/>
              <a:t>Public </a:t>
            </a:r>
            <a:r>
              <a:rPr lang="en-US" dirty="0" err="1"/>
              <a:t>int</a:t>
            </a:r>
            <a:r>
              <a:rPr lang="en-US" dirty="0"/>
              <a:t> compare(Object obj1, Object obj2)</a:t>
            </a:r>
          </a:p>
          <a:p>
            <a:br>
              <a:rPr lang="en-US" dirty="0"/>
            </a:br>
            <a:endParaRPr lang="en-IN" dirty="0"/>
          </a:p>
        </p:txBody>
      </p:sp>
    </p:spTree>
    <p:extLst>
      <p:ext uri="{BB962C8B-B14F-4D97-AF65-F5344CB8AC3E}">
        <p14:creationId xmlns:p14="http://schemas.microsoft.com/office/powerpoint/2010/main" val="15723621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Comparator Interface</a:t>
            </a:r>
            <a:endParaRPr lang="en-IN" dirty="0"/>
          </a:p>
        </p:txBody>
      </p:sp>
      <p:sp>
        <p:nvSpPr>
          <p:cNvPr id="3" name="Content Placeholder 2"/>
          <p:cNvSpPr>
            <a:spLocks noGrp="1"/>
          </p:cNvSpPr>
          <p:nvPr>
            <p:ph idx="1"/>
          </p:nvPr>
        </p:nvSpPr>
        <p:spPr/>
        <p:txBody>
          <a:bodyPr/>
          <a:lstStyle/>
          <a:p>
            <a:r>
              <a:rPr lang="en-US" dirty="0"/>
              <a:t>The </a:t>
            </a:r>
            <a:r>
              <a:rPr lang="en-US" b="1" dirty="0"/>
              <a:t>comparator</a:t>
            </a:r>
            <a:r>
              <a:rPr lang="en-US" dirty="0"/>
              <a:t> interface has undergone a major overhaul in Java8 while still retaining its essence which is to </a:t>
            </a:r>
            <a:r>
              <a:rPr lang="en-US" i="1" dirty="0"/>
              <a:t>compare</a:t>
            </a:r>
            <a:r>
              <a:rPr lang="en-US" dirty="0"/>
              <a:t> and </a:t>
            </a:r>
            <a:r>
              <a:rPr lang="en-US" i="1" dirty="0"/>
              <a:t>sort</a:t>
            </a:r>
            <a:r>
              <a:rPr lang="en-US" dirty="0"/>
              <a:t> objects in the collections.</a:t>
            </a:r>
          </a:p>
          <a:p>
            <a:r>
              <a:rPr lang="en-US" dirty="0"/>
              <a:t>Comparator now supports </a:t>
            </a:r>
            <a:r>
              <a:rPr lang="en-US" i="1" dirty="0"/>
              <a:t>declarations</a:t>
            </a:r>
            <a:r>
              <a:rPr lang="en-US" dirty="0"/>
              <a:t> via </a:t>
            </a:r>
            <a:r>
              <a:rPr lang="en-US" i="1" dirty="0"/>
              <a:t>lambda expressions</a:t>
            </a:r>
            <a:r>
              <a:rPr lang="en-US" dirty="0"/>
              <a:t> as it is a </a:t>
            </a:r>
            <a:r>
              <a:rPr lang="en-US" b="1" dirty="0"/>
              <a:t>Functional Interface</a:t>
            </a:r>
            <a:r>
              <a:rPr lang="en-US" dirty="0"/>
              <a:t>.</a:t>
            </a:r>
          </a:p>
          <a:p>
            <a:r>
              <a:rPr lang="en-US" dirty="0"/>
              <a:t>The comparator has a new method i.e. comparing() which uses an instance of the </a:t>
            </a:r>
            <a:r>
              <a:rPr lang="en-US" dirty="0" err="1"/>
              <a:t>java.uitl.function.Function</a:t>
            </a:r>
            <a:r>
              <a:rPr lang="en-US" dirty="0"/>
              <a:t> functional interface. </a:t>
            </a:r>
          </a:p>
          <a:p>
            <a:r>
              <a:rPr lang="en-US" dirty="0"/>
              <a:t>This method is specified by using the lambda expressions or its equivalent method reference for creating the </a:t>
            </a:r>
            <a:r>
              <a:rPr lang="en-US" i="1" dirty="0"/>
              <a:t>Comparator</a:t>
            </a:r>
            <a:r>
              <a:rPr lang="en-US" dirty="0"/>
              <a:t> instance.</a:t>
            </a:r>
            <a:endParaRPr lang="en-IN" dirty="0"/>
          </a:p>
        </p:txBody>
      </p:sp>
    </p:spTree>
    <p:extLst>
      <p:ext uri="{BB962C8B-B14F-4D97-AF65-F5344CB8AC3E}">
        <p14:creationId xmlns:p14="http://schemas.microsoft.com/office/powerpoint/2010/main" val="7511565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endParaRPr lang="en-IN" dirty="0"/>
          </a:p>
        </p:txBody>
      </p:sp>
      <p:sp>
        <p:nvSpPr>
          <p:cNvPr id="3" name="Content Placeholder 2"/>
          <p:cNvSpPr>
            <a:spLocks noGrp="1"/>
          </p:cNvSpPr>
          <p:nvPr>
            <p:ph idx="1"/>
          </p:nvPr>
        </p:nvSpPr>
        <p:spPr/>
        <p:txBody>
          <a:bodyPr/>
          <a:lstStyle/>
          <a:p>
            <a:endParaRPr lang="en-US" dirty="0"/>
          </a:p>
          <a:p>
            <a:endParaRPr lang="en-US" dirty="0"/>
          </a:p>
          <a:p>
            <a:endParaRPr lang="en-US" dirty="0"/>
          </a:p>
          <a:p>
            <a:endParaRPr lang="en-US" dirty="0"/>
          </a:p>
          <a:p>
            <a:r>
              <a:rPr lang="en-US" dirty="0"/>
              <a:t>Demo on Collection Sorting with and without Lambda using Comparator….</a:t>
            </a:r>
            <a:endParaRPr lang="en-IN" dirty="0"/>
          </a:p>
        </p:txBody>
      </p:sp>
    </p:spTree>
    <p:extLst>
      <p:ext uri="{BB962C8B-B14F-4D97-AF65-F5344CB8AC3E}">
        <p14:creationId xmlns:p14="http://schemas.microsoft.com/office/powerpoint/2010/main" val="4853561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Java Default Methods</a:t>
            </a:r>
          </a:p>
        </p:txBody>
      </p:sp>
      <p:sp>
        <p:nvSpPr>
          <p:cNvPr id="3" name="Content Placeholder 2"/>
          <p:cNvSpPr>
            <a:spLocks noGrp="1"/>
          </p:cNvSpPr>
          <p:nvPr>
            <p:ph idx="1"/>
          </p:nvPr>
        </p:nvSpPr>
        <p:spPr/>
        <p:txBody>
          <a:bodyPr/>
          <a:lstStyle/>
          <a:p>
            <a:r>
              <a:rPr lang="en-US" dirty="0"/>
              <a:t>Java provides a facility to create default methods inside the interface. </a:t>
            </a:r>
          </a:p>
          <a:p>
            <a:r>
              <a:rPr lang="en-US" dirty="0"/>
              <a:t>Methods which are defined inside the interface and tagged with default are known as default methods. </a:t>
            </a:r>
          </a:p>
          <a:p>
            <a:r>
              <a:rPr lang="en-US" dirty="0"/>
              <a:t>These methods are non-abstract methods.</a:t>
            </a:r>
            <a:endParaRPr lang="en-IN" dirty="0"/>
          </a:p>
        </p:txBody>
      </p:sp>
    </p:spTree>
    <p:extLst>
      <p:ext uri="{BB962C8B-B14F-4D97-AF65-F5344CB8AC3E}">
        <p14:creationId xmlns:p14="http://schemas.microsoft.com/office/powerpoint/2010/main" val="22507867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Java Default Methods</a:t>
            </a:r>
          </a:p>
        </p:txBody>
      </p:sp>
      <p:sp>
        <p:nvSpPr>
          <p:cNvPr id="3" name="Content Placeholder 2"/>
          <p:cNvSpPr>
            <a:spLocks noGrp="1"/>
          </p:cNvSpPr>
          <p:nvPr>
            <p:ph idx="1"/>
          </p:nvPr>
        </p:nvSpPr>
        <p:spPr>
          <a:xfrm>
            <a:off x="1097280" y="1845733"/>
            <a:ext cx="10058400" cy="4443971"/>
          </a:xfrm>
        </p:spPr>
        <p:txBody>
          <a:bodyPr>
            <a:normAutofit fontScale="70000" lnSpcReduction="20000"/>
          </a:bodyPr>
          <a:lstStyle/>
          <a:p>
            <a:r>
              <a:rPr lang="en-US" sz="2600" b="1" u="sng" dirty="0"/>
              <a:t>EXAMPLE 1:</a:t>
            </a:r>
          </a:p>
          <a:p>
            <a:r>
              <a:rPr lang="en-IN" b="1" dirty="0"/>
              <a:t>interface</a:t>
            </a:r>
            <a:r>
              <a:rPr lang="en-IN" dirty="0"/>
              <a:t> </a:t>
            </a:r>
            <a:r>
              <a:rPr lang="en-IN" dirty="0" err="1"/>
              <a:t>Sayable</a:t>
            </a:r>
            <a:r>
              <a:rPr lang="en-IN" dirty="0"/>
              <a:t>{  </a:t>
            </a:r>
          </a:p>
          <a:p>
            <a:r>
              <a:rPr lang="en-IN" dirty="0"/>
              <a:t>    // Default method   </a:t>
            </a:r>
          </a:p>
          <a:p>
            <a:r>
              <a:rPr lang="en-IN" dirty="0"/>
              <a:t>    </a:t>
            </a:r>
            <a:r>
              <a:rPr lang="en-IN" b="1" dirty="0"/>
              <a:t>default</a:t>
            </a:r>
            <a:r>
              <a:rPr lang="en-IN" dirty="0"/>
              <a:t> </a:t>
            </a:r>
            <a:r>
              <a:rPr lang="en-IN" b="1" dirty="0"/>
              <a:t>void</a:t>
            </a:r>
            <a:r>
              <a:rPr lang="en-IN" dirty="0"/>
              <a:t> say(){  </a:t>
            </a:r>
          </a:p>
          <a:p>
            <a:r>
              <a:rPr lang="en-IN" dirty="0"/>
              <a:t>        </a:t>
            </a:r>
            <a:r>
              <a:rPr lang="en-IN" dirty="0" err="1"/>
              <a:t>System.out.println</a:t>
            </a:r>
            <a:r>
              <a:rPr lang="en-IN" dirty="0"/>
              <a:t>("Hello, this is default method");  </a:t>
            </a:r>
          </a:p>
          <a:p>
            <a:r>
              <a:rPr lang="en-IN" dirty="0"/>
              <a:t>    }  </a:t>
            </a:r>
          </a:p>
          <a:p>
            <a:r>
              <a:rPr lang="en-IN" dirty="0"/>
              <a:t>    // Abstract method  </a:t>
            </a:r>
          </a:p>
          <a:p>
            <a:r>
              <a:rPr lang="en-IN" dirty="0"/>
              <a:t>    </a:t>
            </a:r>
            <a:r>
              <a:rPr lang="en-IN" b="1" dirty="0"/>
              <a:t>void</a:t>
            </a:r>
            <a:r>
              <a:rPr lang="en-IN" dirty="0"/>
              <a:t> </a:t>
            </a:r>
            <a:r>
              <a:rPr lang="en-IN" dirty="0" err="1"/>
              <a:t>sayMore</a:t>
            </a:r>
            <a:r>
              <a:rPr lang="en-IN" dirty="0"/>
              <a:t>(String </a:t>
            </a:r>
            <a:r>
              <a:rPr lang="en-IN" dirty="0" err="1"/>
              <a:t>msg</a:t>
            </a:r>
            <a:r>
              <a:rPr lang="en-IN" dirty="0"/>
              <a:t>);  </a:t>
            </a:r>
          </a:p>
          <a:p>
            <a:r>
              <a:rPr lang="en-IN" dirty="0"/>
              <a:t>}  </a:t>
            </a:r>
          </a:p>
          <a:p>
            <a:r>
              <a:rPr lang="en-IN" b="1" dirty="0"/>
              <a:t>public</a:t>
            </a:r>
            <a:r>
              <a:rPr lang="en-IN" dirty="0"/>
              <a:t> </a:t>
            </a:r>
            <a:r>
              <a:rPr lang="en-IN" b="1" dirty="0"/>
              <a:t>class</a:t>
            </a:r>
            <a:r>
              <a:rPr lang="en-IN" dirty="0"/>
              <a:t> </a:t>
            </a:r>
            <a:r>
              <a:rPr lang="en-IN" dirty="0" err="1"/>
              <a:t>DefaultMethods</a:t>
            </a:r>
            <a:r>
              <a:rPr lang="en-IN" dirty="0"/>
              <a:t> </a:t>
            </a:r>
            <a:r>
              <a:rPr lang="en-IN" b="1" dirty="0"/>
              <a:t>implements</a:t>
            </a:r>
            <a:r>
              <a:rPr lang="en-IN" dirty="0"/>
              <a:t> </a:t>
            </a:r>
            <a:r>
              <a:rPr lang="en-IN" dirty="0" err="1"/>
              <a:t>Sayable</a:t>
            </a:r>
            <a:r>
              <a:rPr lang="en-IN" dirty="0"/>
              <a:t>{  </a:t>
            </a:r>
          </a:p>
          <a:p>
            <a:r>
              <a:rPr lang="en-IN" dirty="0"/>
              <a:t>    </a:t>
            </a:r>
            <a:r>
              <a:rPr lang="en-IN" b="1" dirty="0"/>
              <a:t>public</a:t>
            </a:r>
            <a:r>
              <a:rPr lang="en-IN" dirty="0"/>
              <a:t> </a:t>
            </a:r>
            <a:r>
              <a:rPr lang="en-IN" b="1" dirty="0"/>
              <a:t>void</a:t>
            </a:r>
            <a:r>
              <a:rPr lang="en-IN" dirty="0"/>
              <a:t> </a:t>
            </a:r>
            <a:r>
              <a:rPr lang="en-IN" dirty="0" err="1"/>
              <a:t>sayMore</a:t>
            </a:r>
            <a:r>
              <a:rPr lang="en-IN" dirty="0"/>
              <a:t>(String </a:t>
            </a:r>
            <a:r>
              <a:rPr lang="en-IN" dirty="0" err="1"/>
              <a:t>msg</a:t>
            </a:r>
            <a:r>
              <a:rPr lang="en-IN" dirty="0"/>
              <a:t>){        // implementing abstract method   </a:t>
            </a:r>
          </a:p>
          <a:p>
            <a:r>
              <a:rPr lang="en-IN" dirty="0"/>
              <a:t>        </a:t>
            </a:r>
            <a:r>
              <a:rPr lang="en-IN" dirty="0" err="1"/>
              <a:t>System.out.println</a:t>
            </a:r>
            <a:r>
              <a:rPr lang="en-IN" dirty="0"/>
              <a:t>(</a:t>
            </a:r>
            <a:r>
              <a:rPr lang="en-IN" dirty="0" err="1"/>
              <a:t>msg</a:t>
            </a:r>
            <a:r>
              <a:rPr lang="en-IN" dirty="0"/>
              <a:t>);  </a:t>
            </a:r>
          </a:p>
          <a:p>
            <a:r>
              <a:rPr lang="en-IN" dirty="0"/>
              <a:t>    }  </a:t>
            </a:r>
          </a:p>
          <a:p>
            <a:endParaRPr lang="en-IN" b="1" u="sng" dirty="0"/>
          </a:p>
        </p:txBody>
      </p:sp>
    </p:spTree>
    <p:extLst>
      <p:ext uri="{BB962C8B-B14F-4D97-AF65-F5344CB8AC3E}">
        <p14:creationId xmlns:p14="http://schemas.microsoft.com/office/powerpoint/2010/main" val="41159814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 Interfaces</a:t>
            </a:r>
            <a:endParaRPr lang="en-IN" dirty="0"/>
          </a:p>
        </p:txBody>
      </p:sp>
      <p:sp>
        <p:nvSpPr>
          <p:cNvPr id="3" name="Content Placeholder 2"/>
          <p:cNvSpPr>
            <a:spLocks noGrp="1"/>
          </p:cNvSpPr>
          <p:nvPr>
            <p:ph idx="1"/>
          </p:nvPr>
        </p:nvSpPr>
        <p:spPr/>
        <p:txBody>
          <a:bodyPr/>
          <a:lstStyle/>
          <a:p>
            <a:r>
              <a:rPr lang="en-US" dirty="0"/>
              <a:t>Types of interfaces:</a:t>
            </a:r>
          </a:p>
          <a:p>
            <a:pPr lvl="1"/>
            <a:r>
              <a:rPr lang="en-US" dirty="0"/>
              <a:t>Normal interfaces</a:t>
            </a:r>
          </a:p>
          <a:p>
            <a:pPr lvl="1"/>
            <a:r>
              <a:rPr lang="en-US" dirty="0"/>
              <a:t>Single Abstract Interface (SAM)</a:t>
            </a:r>
          </a:p>
          <a:p>
            <a:pPr lvl="1"/>
            <a:r>
              <a:rPr lang="en-US" dirty="0"/>
              <a:t>Marker interfaces</a:t>
            </a:r>
          </a:p>
          <a:p>
            <a:r>
              <a:rPr lang="en-US" dirty="0"/>
              <a:t>From Java 1. 8 onwards we have Functional Interface.</a:t>
            </a:r>
            <a:endParaRPr lang="en-IN" dirty="0"/>
          </a:p>
        </p:txBody>
      </p:sp>
    </p:spTree>
    <p:extLst>
      <p:ext uri="{BB962C8B-B14F-4D97-AF65-F5344CB8AC3E}">
        <p14:creationId xmlns:p14="http://schemas.microsoft.com/office/powerpoint/2010/main" val="19795372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Java Default Methods</a:t>
            </a:r>
          </a:p>
        </p:txBody>
      </p:sp>
      <p:sp>
        <p:nvSpPr>
          <p:cNvPr id="3" name="Content Placeholder 2"/>
          <p:cNvSpPr>
            <a:spLocks noGrp="1"/>
          </p:cNvSpPr>
          <p:nvPr>
            <p:ph idx="1"/>
          </p:nvPr>
        </p:nvSpPr>
        <p:spPr>
          <a:xfrm>
            <a:off x="1097280" y="1845733"/>
            <a:ext cx="10058400" cy="4418333"/>
          </a:xfrm>
        </p:spPr>
        <p:txBody>
          <a:bodyPr>
            <a:normAutofit fontScale="70000" lnSpcReduction="20000"/>
          </a:bodyPr>
          <a:lstStyle/>
          <a:p>
            <a:r>
              <a:rPr lang="en-US" sz="2600" b="1" dirty="0"/>
              <a:t>Static Methods inside Java 8 Interface</a:t>
            </a:r>
          </a:p>
          <a:p>
            <a:r>
              <a:rPr lang="en-IN" b="1" dirty="0"/>
              <a:t>interface</a:t>
            </a:r>
            <a:r>
              <a:rPr lang="en-IN" dirty="0"/>
              <a:t> </a:t>
            </a:r>
            <a:r>
              <a:rPr lang="en-IN" dirty="0" err="1"/>
              <a:t>Sayable</a:t>
            </a:r>
            <a:r>
              <a:rPr lang="en-IN" dirty="0"/>
              <a:t>{    </a:t>
            </a:r>
          </a:p>
          <a:p>
            <a:r>
              <a:rPr lang="en-IN" dirty="0"/>
              <a:t>    // default method    </a:t>
            </a:r>
          </a:p>
          <a:p>
            <a:r>
              <a:rPr lang="en-IN" dirty="0"/>
              <a:t>    </a:t>
            </a:r>
            <a:r>
              <a:rPr lang="en-IN" b="1" dirty="0"/>
              <a:t>default</a:t>
            </a:r>
            <a:r>
              <a:rPr lang="en-IN" dirty="0"/>
              <a:t> </a:t>
            </a:r>
            <a:r>
              <a:rPr lang="en-IN" b="1" dirty="0"/>
              <a:t>void</a:t>
            </a:r>
            <a:r>
              <a:rPr lang="en-IN" dirty="0"/>
              <a:t> say(){    </a:t>
            </a:r>
          </a:p>
          <a:p>
            <a:r>
              <a:rPr lang="en-IN" dirty="0"/>
              <a:t>        </a:t>
            </a:r>
            <a:r>
              <a:rPr lang="en-IN" dirty="0" err="1"/>
              <a:t>System.out.println</a:t>
            </a:r>
            <a:r>
              <a:rPr lang="en-IN" dirty="0"/>
              <a:t>("Hello, this is default method");    </a:t>
            </a:r>
          </a:p>
          <a:p>
            <a:r>
              <a:rPr lang="en-IN" dirty="0"/>
              <a:t>    }    </a:t>
            </a:r>
          </a:p>
          <a:p>
            <a:r>
              <a:rPr lang="en-IN" dirty="0"/>
              <a:t>    // Abstract method    </a:t>
            </a:r>
          </a:p>
          <a:p>
            <a:r>
              <a:rPr lang="en-IN" dirty="0"/>
              <a:t>    </a:t>
            </a:r>
            <a:r>
              <a:rPr lang="en-IN" b="1" dirty="0"/>
              <a:t>void</a:t>
            </a:r>
            <a:r>
              <a:rPr lang="en-IN" dirty="0"/>
              <a:t> </a:t>
            </a:r>
            <a:r>
              <a:rPr lang="en-IN" dirty="0" err="1"/>
              <a:t>sayMore</a:t>
            </a:r>
            <a:r>
              <a:rPr lang="en-IN" dirty="0"/>
              <a:t>(String </a:t>
            </a:r>
            <a:r>
              <a:rPr lang="en-IN" dirty="0" err="1"/>
              <a:t>msg</a:t>
            </a:r>
            <a:r>
              <a:rPr lang="en-IN" dirty="0"/>
              <a:t>);    </a:t>
            </a:r>
          </a:p>
          <a:p>
            <a:r>
              <a:rPr lang="en-IN" dirty="0"/>
              <a:t>    // static method    </a:t>
            </a:r>
          </a:p>
          <a:p>
            <a:r>
              <a:rPr lang="en-IN" dirty="0"/>
              <a:t>    </a:t>
            </a:r>
            <a:r>
              <a:rPr lang="en-IN" b="1" dirty="0"/>
              <a:t>static</a:t>
            </a:r>
            <a:r>
              <a:rPr lang="en-IN" dirty="0"/>
              <a:t> </a:t>
            </a:r>
            <a:r>
              <a:rPr lang="en-IN" b="1" dirty="0"/>
              <a:t>void</a:t>
            </a:r>
            <a:r>
              <a:rPr lang="en-IN" dirty="0"/>
              <a:t> </a:t>
            </a:r>
            <a:r>
              <a:rPr lang="en-IN" dirty="0" err="1"/>
              <a:t>sayLouder</a:t>
            </a:r>
            <a:r>
              <a:rPr lang="en-IN" dirty="0"/>
              <a:t>(String </a:t>
            </a:r>
            <a:r>
              <a:rPr lang="en-IN" dirty="0" err="1"/>
              <a:t>msg</a:t>
            </a:r>
            <a:r>
              <a:rPr lang="en-IN" dirty="0"/>
              <a:t>){    </a:t>
            </a:r>
          </a:p>
          <a:p>
            <a:r>
              <a:rPr lang="en-IN" dirty="0"/>
              <a:t>        </a:t>
            </a:r>
            <a:r>
              <a:rPr lang="en-IN" dirty="0" err="1"/>
              <a:t>System.out.println</a:t>
            </a:r>
            <a:r>
              <a:rPr lang="en-IN" dirty="0"/>
              <a:t>(</a:t>
            </a:r>
            <a:r>
              <a:rPr lang="en-IN" dirty="0" err="1"/>
              <a:t>msg</a:t>
            </a:r>
            <a:r>
              <a:rPr lang="en-IN" dirty="0"/>
              <a:t>);    </a:t>
            </a:r>
          </a:p>
          <a:p>
            <a:r>
              <a:rPr lang="en-IN" dirty="0"/>
              <a:t>    }    </a:t>
            </a:r>
          </a:p>
          <a:p>
            <a:r>
              <a:rPr lang="en-IN" dirty="0"/>
              <a:t>}    </a:t>
            </a:r>
          </a:p>
        </p:txBody>
      </p:sp>
    </p:spTree>
    <p:extLst>
      <p:ext uri="{BB962C8B-B14F-4D97-AF65-F5344CB8AC3E}">
        <p14:creationId xmlns:p14="http://schemas.microsoft.com/office/powerpoint/2010/main" val="34188516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Java Default Methods</a:t>
            </a:r>
          </a:p>
        </p:txBody>
      </p:sp>
      <p:sp>
        <p:nvSpPr>
          <p:cNvPr id="3" name="Content Placeholder 2"/>
          <p:cNvSpPr>
            <a:spLocks noGrp="1"/>
          </p:cNvSpPr>
          <p:nvPr>
            <p:ph idx="1"/>
          </p:nvPr>
        </p:nvSpPr>
        <p:spPr/>
        <p:txBody>
          <a:bodyPr/>
          <a:lstStyle/>
          <a:p>
            <a:r>
              <a:rPr lang="en-US" sz="2800" dirty="0"/>
              <a:t>Abstract Class </a:t>
            </a:r>
            <a:r>
              <a:rPr lang="en-US" sz="2800" dirty="0" err="1"/>
              <a:t>vs</a:t>
            </a:r>
            <a:r>
              <a:rPr lang="en-US" sz="2800" dirty="0"/>
              <a:t> Java 8 Interface</a:t>
            </a:r>
          </a:p>
          <a:p>
            <a:r>
              <a:rPr lang="en-US" dirty="0"/>
              <a:t>After having default and static methods inside the interface, we think about the need of abstract class in Java. </a:t>
            </a:r>
          </a:p>
          <a:p>
            <a:r>
              <a:rPr lang="en-US" dirty="0"/>
              <a:t>An interface and an abstract class is almost similar except that you can create constructor in the abstract class whereas you can't do this in interface.</a:t>
            </a:r>
          </a:p>
          <a:p>
            <a:endParaRPr lang="en-IN" dirty="0"/>
          </a:p>
        </p:txBody>
      </p:sp>
    </p:spTree>
    <p:extLst>
      <p:ext uri="{BB962C8B-B14F-4D97-AF65-F5344CB8AC3E}">
        <p14:creationId xmlns:p14="http://schemas.microsoft.com/office/powerpoint/2010/main" val="39905743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 Interface - Predicate</a:t>
            </a:r>
            <a:endParaRPr lang="en-IN" dirty="0"/>
          </a:p>
        </p:txBody>
      </p:sp>
      <p:sp>
        <p:nvSpPr>
          <p:cNvPr id="3" name="Content Placeholder 2"/>
          <p:cNvSpPr>
            <a:spLocks noGrp="1"/>
          </p:cNvSpPr>
          <p:nvPr>
            <p:ph idx="1"/>
          </p:nvPr>
        </p:nvSpPr>
        <p:spPr/>
        <p:txBody>
          <a:bodyPr>
            <a:normAutofit/>
          </a:bodyPr>
          <a:lstStyle/>
          <a:p>
            <a:pPr lvl="1"/>
            <a:r>
              <a:rPr lang="en-US" dirty="0"/>
              <a:t>The Functional Interface </a:t>
            </a:r>
            <a:r>
              <a:rPr lang="en-US" b="1" dirty="0"/>
              <a:t>PREDICATE</a:t>
            </a:r>
            <a:r>
              <a:rPr lang="en-US" dirty="0"/>
              <a:t> is defined in the </a:t>
            </a:r>
            <a:r>
              <a:rPr lang="en-US" i="1" dirty="0" err="1"/>
              <a:t>java.util.function</a:t>
            </a:r>
            <a:r>
              <a:rPr lang="en-US" i="1" dirty="0"/>
              <a:t> package</a:t>
            </a:r>
            <a:r>
              <a:rPr lang="en-US" dirty="0"/>
              <a:t>. </a:t>
            </a:r>
          </a:p>
          <a:p>
            <a:pPr lvl="1"/>
            <a:r>
              <a:rPr lang="en-US" dirty="0"/>
              <a:t>Since it is a functional interface, can be used in Lambda expression.</a:t>
            </a:r>
          </a:p>
          <a:p>
            <a:pPr lvl="1"/>
            <a:r>
              <a:rPr lang="en-US" dirty="0"/>
              <a:t>Abstract method which evaluates this predicate on the given argument - </a:t>
            </a:r>
            <a:r>
              <a:rPr lang="en-US" dirty="0" err="1"/>
              <a:t>boolean</a:t>
            </a:r>
            <a:r>
              <a:rPr lang="en-US" dirty="0"/>
              <a:t> test(T t)</a:t>
            </a:r>
          </a:p>
          <a:p>
            <a:pPr lvl="1"/>
            <a:r>
              <a:rPr lang="en-US" dirty="0"/>
              <a:t>Represents a </a:t>
            </a:r>
            <a:r>
              <a:rPr lang="en-US" dirty="0" err="1"/>
              <a:t>boolean</a:t>
            </a:r>
            <a:r>
              <a:rPr lang="en-US" dirty="0"/>
              <a:t> valued function which takes one argument.</a:t>
            </a:r>
          </a:p>
          <a:p>
            <a:pPr marL="292608" lvl="1" indent="0">
              <a:buNone/>
            </a:pPr>
            <a:r>
              <a:rPr lang="en-US" dirty="0"/>
              <a:t>Predicate </a:t>
            </a:r>
          </a:p>
          <a:p>
            <a:pPr marL="292608" lvl="1" indent="0">
              <a:buNone/>
            </a:pPr>
            <a:r>
              <a:rPr lang="en-US" dirty="0"/>
              <a:t>       Syntax:</a:t>
            </a:r>
          </a:p>
          <a:p>
            <a:pPr marL="292608" lvl="1" indent="0">
              <a:buNone/>
            </a:pPr>
            <a:r>
              <a:rPr lang="en-US" dirty="0"/>
              <a:t>	Predicate&lt;Type&gt; p = condition;</a:t>
            </a:r>
          </a:p>
          <a:p>
            <a:pPr marL="292608" lvl="1" indent="0">
              <a:buNone/>
            </a:pPr>
            <a:r>
              <a:rPr lang="en-US" dirty="0"/>
              <a:t>       Example:</a:t>
            </a:r>
          </a:p>
          <a:p>
            <a:pPr marL="292608" lvl="1" indent="0">
              <a:buNone/>
            </a:pPr>
            <a:r>
              <a:rPr lang="en-US" dirty="0"/>
              <a:t>	</a:t>
            </a:r>
            <a:r>
              <a:rPr lang="en-US" dirty="0" err="1"/>
              <a:t>Pedicate</a:t>
            </a:r>
            <a:r>
              <a:rPr lang="en-US" dirty="0"/>
              <a:t>&lt;Person&gt; person = p -&gt; </a:t>
            </a:r>
            <a:r>
              <a:rPr lang="en-US" dirty="0" err="1"/>
              <a:t>p.getAge</a:t>
            </a:r>
            <a:r>
              <a:rPr lang="en-US" dirty="0"/>
              <a:t>()&gt;30;</a:t>
            </a:r>
            <a:endParaRPr lang="en-IN" dirty="0"/>
          </a:p>
        </p:txBody>
      </p:sp>
    </p:spTree>
    <p:extLst>
      <p:ext uri="{BB962C8B-B14F-4D97-AF65-F5344CB8AC3E}">
        <p14:creationId xmlns:p14="http://schemas.microsoft.com/office/powerpoint/2010/main" val="21458163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 Interface - Predicate</a:t>
            </a:r>
            <a:endParaRPr lang="en-IN" dirty="0"/>
          </a:p>
        </p:txBody>
      </p:sp>
      <p:sp>
        <p:nvSpPr>
          <p:cNvPr id="3" name="Content Placeholder 2"/>
          <p:cNvSpPr>
            <a:spLocks noGrp="1"/>
          </p:cNvSpPr>
          <p:nvPr>
            <p:ph idx="1"/>
          </p:nvPr>
        </p:nvSpPr>
        <p:spPr/>
        <p:txBody>
          <a:bodyPr/>
          <a:lstStyle/>
          <a:p>
            <a:r>
              <a:rPr lang="en-US" dirty="0"/>
              <a:t>When to use Predicate…</a:t>
            </a:r>
          </a:p>
          <a:p>
            <a:pPr lvl="1"/>
            <a:r>
              <a:rPr lang="en-US" dirty="0"/>
              <a:t>Use them when you want to evaluate a condition to filter similar or collection of objects</a:t>
            </a:r>
          </a:p>
          <a:p>
            <a:pPr lvl="1"/>
            <a:r>
              <a:rPr lang="en-US" dirty="0"/>
              <a:t>Commonly used in Stream API.</a:t>
            </a:r>
          </a:p>
          <a:p>
            <a:pPr lvl="1"/>
            <a:r>
              <a:rPr lang="en-US" dirty="0"/>
              <a:t>Return value will be true or false.</a:t>
            </a:r>
          </a:p>
          <a:p>
            <a:r>
              <a:rPr lang="en-US" dirty="0"/>
              <a:t>Examples where you can use Predicate</a:t>
            </a:r>
          </a:p>
          <a:p>
            <a:pPr lvl="1"/>
            <a:r>
              <a:rPr lang="en-US" dirty="0"/>
              <a:t>Find all employees who are male and managers.</a:t>
            </a:r>
          </a:p>
          <a:p>
            <a:pPr lvl="1"/>
            <a:r>
              <a:rPr lang="en-US" dirty="0"/>
              <a:t>Find students whose average marks is greater than 80%.</a:t>
            </a:r>
          </a:p>
          <a:p>
            <a:pPr lvl="1"/>
            <a:r>
              <a:rPr lang="en-US" dirty="0"/>
              <a:t>Find orders which are between Rs.10000 and Rs.20000.</a:t>
            </a:r>
          </a:p>
        </p:txBody>
      </p:sp>
    </p:spTree>
    <p:extLst>
      <p:ext uri="{BB962C8B-B14F-4D97-AF65-F5344CB8AC3E}">
        <p14:creationId xmlns:p14="http://schemas.microsoft.com/office/powerpoint/2010/main" val="33895621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 Interface - Predicate</a:t>
            </a:r>
            <a:endParaRPr lang="en-IN" dirty="0"/>
          </a:p>
        </p:txBody>
      </p:sp>
      <p:sp>
        <p:nvSpPr>
          <p:cNvPr id="3" name="Content Placeholder 2"/>
          <p:cNvSpPr>
            <a:spLocks noGrp="1"/>
          </p:cNvSpPr>
          <p:nvPr>
            <p:ph idx="1"/>
          </p:nvPr>
        </p:nvSpPr>
        <p:spPr/>
        <p:txBody>
          <a:bodyPr/>
          <a:lstStyle/>
          <a:p>
            <a:r>
              <a:rPr lang="en-US" dirty="0"/>
              <a:t>Best practice to use Predicate</a:t>
            </a:r>
          </a:p>
          <a:p>
            <a:pPr lvl="1"/>
            <a:r>
              <a:rPr lang="en-US" dirty="0"/>
              <a:t>Create Predicate helper classes so that they can be accessed by various classes.</a:t>
            </a:r>
          </a:p>
          <a:p>
            <a:pPr lvl="1"/>
            <a:r>
              <a:rPr lang="en-US" dirty="0"/>
              <a:t>You can then centralize filter logics which are more readable.</a:t>
            </a:r>
          </a:p>
          <a:p>
            <a:pPr lvl="1"/>
            <a:r>
              <a:rPr lang="en-US" dirty="0"/>
              <a:t>Helps separate Domain and Business logic.</a:t>
            </a:r>
          </a:p>
          <a:p>
            <a:pPr lvl="1"/>
            <a:r>
              <a:rPr lang="en-US" dirty="0"/>
              <a:t> Make filter logic easier to test.</a:t>
            </a:r>
          </a:p>
          <a:p>
            <a:pPr lvl="1"/>
            <a:endParaRPr lang="en-IN" dirty="0"/>
          </a:p>
        </p:txBody>
      </p:sp>
    </p:spTree>
    <p:extLst>
      <p:ext uri="{BB962C8B-B14F-4D97-AF65-F5344CB8AC3E}">
        <p14:creationId xmlns:p14="http://schemas.microsoft.com/office/powerpoint/2010/main" val="30030865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 Interface - Predicate</a:t>
            </a:r>
            <a:endParaRPr lang="en-IN" dirty="0"/>
          </a:p>
        </p:txBody>
      </p:sp>
      <p:sp>
        <p:nvSpPr>
          <p:cNvPr id="3" name="Content Placeholder 2"/>
          <p:cNvSpPr>
            <a:spLocks noGrp="1"/>
          </p:cNvSpPr>
          <p:nvPr>
            <p:ph idx="1"/>
          </p:nvPr>
        </p:nvSpPr>
        <p:spPr/>
        <p:txBody>
          <a:bodyPr/>
          <a:lstStyle/>
          <a:p>
            <a:r>
              <a:rPr lang="en-US" dirty="0"/>
              <a:t>It contain other methods like:</a:t>
            </a:r>
          </a:p>
          <a:p>
            <a:pPr marL="292608" lvl="1" indent="0">
              <a:buNone/>
            </a:pPr>
            <a:r>
              <a:rPr lang="en-US" b="1" dirty="0" err="1"/>
              <a:t>isEqual</a:t>
            </a:r>
            <a:r>
              <a:rPr lang="en-US" b="1" dirty="0"/>
              <a:t>(Object </a:t>
            </a:r>
            <a:r>
              <a:rPr lang="en-US" b="1" dirty="0" err="1"/>
              <a:t>targetRef</a:t>
            </a:r>
            <a:r>
              <a:rPr lang="en-US" b="1" dirty="0"/>
              <a:t>) : </a:t>
            </a:r>
            <a:r>
              <a:rPr lang="en-US" dirty="0"/>
              <a:t>Returns a predicate that tests if two arguments are equal according to </a:t>
            </a:r>
            <a:r>
              <a:rPr lang="en-US" dirty="0" err="1"/>
              <a:t>Objects.equals</a:t>
            </a:r>
            <a:r>
              <a:rPr lang="en-US" dirty="0"/>
              <a:t>(Object, Object).</a:t>
            </a:r>
          </a:p>
          <a:p>
            <a:pPr marL="292608" lvl="1" indent="0">
              <a:buNone/>
            </a:pPr>
            <a:r>
              <a:rPr lang="en-US" b="1" dirty="0"/>
              <a:t>and(Predicate other) : </a:t>
            </a:r>
            <a:r>
              <a:rPr lang="en-US" dirty="0"/>
              <a:t>Returns a composed predicate that represents a short-circuiting logical AND of this predicate and another.</a:t>
            </a:r>
          </a:p>
          <a:p>
            <a:pPr marL="292608" lvl="1" indent="0">
              <a:buNone/>
            </a:pPr>
            <a:r>
              <a:rPr lang="en-US" b="1" dirty="0"/>
              <a:t>negate() :</a:t>
            </a:r>
            <a:r>
              <a:rPr lang="en-US" dirty="0"/>
              <a:t> Returns a predicate that represents the logical negation of this predicate</a:t>
            </a:r>
          </a:p>
          <a:p>
            <a:pPr marL="292608" lvl="1" indent="0">
              <a:buNone/>
            </a:pPr>
            <a:r>
              <a:rPr lang="en-US" b="1" dirty="0"/>
              <a:t>or(Predicate other) :</a:t>
            </a:r>
            <a:r>
              <a:rPr lang="en-US" dirty="0"/>
              <a:t> Returns a composed predicate that represents a short-circuiting logical OR of this predicate and another.</a:t>
            </a:r>
          </a:p>
          <a:p>
            <a:endParaRPr lang="en-IN" dirty="0"/>
          </a:p>
        </p:txBody>
      </p:sp>
    </p:spTree>
    <p:extLst>
      <p:ext uri="{BB962C8B-B14F-4D97-AF65-F5344CB8AC3E}">
        <p14:creationId xmlns:p14="http://schemas.microsoft.com/office/powerpoint/2010/main" val="8626595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 Interface - Predicate</a:t>
            </a:r>
            <a:endParaRPr lang="en-IN" dirty="0"/>
          </a:p>
        </p:txBody>
      </p:sp>
      <p:sp>
        <p:nvSpPr>
          <p:cNvPr id="3" name="Content Placeholder 2"/>
          <p:cNvSpPr>
            <a:spLocks noGrp="1"/>
          </p:cNvSpPr>
          <p:nvPr>
            <p:ph idx="1"/>
          </p:nvPr>
        </p:nvSpPr>
        <p:spPr/>
        <p:txBody>
          <a:bodyPr/>
          <a:lstStyle/>
          <a:p>
            <a:r>
              <a:rPr lang="en-US" dirty="0"/>
              <a:t>Example:</a:t>
            </a:r>
            <a:endParaRPr lang="en-IN" dirty="0"/>
          </a:p>
          <a:p>
            <a:r>
              <a:rPr lang="en-US" dirty="0"/>
              <a:t>      public class </a:t>
            </a:r>
            <a:r>
              <a:rPr lang="en-US" dirty="0" err="1"/>
              <a:t>PersonPredicates</a:t>
            </a:r>
            <a:r>
              <a:rPr lang="en-US" dirty="0"/>
              <a:t>{</a:t>
            </a:r>
          </a:p>
          <a:p>
            <a:pPr marL="201168" lvl="1" indent="0">
              <a:buNone/>
            </a:pPr>
            <a:r>
              <a:rPr lang="en-US" dirty="0"/>
              <a:t>     {</a:t>
            </a:r>
          </a:p>
          <a:p>
            <a:pPr marL="201168" lvl="1" indent="0">
              <a:buNone/>
            </a:pPr>
            <a:r>
              <a:rPr lang="en-US" dirty="0"/>
              <a:t>	public static Predicate&lt;Person&gt; </a:t>
            </a:r>
            <a:r>
              <a:rPr lang="en-US" dirty="0" err="1"/>
              <a:t>malePeronPredicate</a:t>
            </a:r>
            <a:r>
              <a:rPr lang="en-US" dirty="0"/>
              <a:t> = p -&gt; </a:t>
            </a:r>
            <a:r>
              <a:rPr lang="en-US" dirty="0" err="1"/>
              <a:t>p.getGender</a:t>
            </a:r>
            <a:r>
              <a:rPr lang="en-US" dirty="0"/>
              <a:t>().equals(</a:t>
            </a:r>
            <a:r>
              <a:rPr lang="en-US" dirty="0" err="1"/>
              <a:t>Gender.MALE</a:t>
            </a:r>
            <a:r>
              <a:rPr lang="en-US" dirty="0"/>
              <a:t>);</a:t>
            </a:r>
          </a:p>
          <a:p>
            <a:pPr marL="201168" lvl="1" indent="0">
              <a:buNone/>
            </a:pPr>
            <a:r>
              <a:rPr lang="en-US" dirty="0"/>
              <a:t>	public static Predicate&lt;Person&gt; </a:t>
            </a:r>
            <a:r>
              <a:rPr lang="en-US" dirty="0" err="1"/>
              <a:t>femalePersonPredicate</a:t>
            </a:r>
            <a:r>
              <a:rPr lang="en-US" dirty="0"/>
              <a:t> = p -&gt; 				  							</a:t>
            </a:r>
            <a:r>
              <a:rPr lang="en-US" dirty="0" err="1"/>
              <a:t>p.getGender</a:t>
            </a:r>
            <a:r>
              <a:rPr lang="en-US" dirty="0"/>
              <a:t>().equals(</a:t>
            </a:r>
            <a:r>
              <a:rPr lang="en-US" dirty="0" err="1"/>
              <a:t>Gender.FEMALE</a:t>
            </a:r>
            <a:r>
              <a:rPr lang="en-US" dirty="0"/>
              <a:t>);</a:t>
            </a:r>
          </a:p>
          <a:p>
            <a:pPr marL="201168" lvl="1" indent="0">
              <a:buNone/>
            </a:pPr>
            <a:r>
              <a:rPr lang="en-US" dirty="0"/>
              <a:t>	public static Predicate&lt;Person&gt; </a:t>
            </a:r>
            <a:r>
              <a:rPr lang="en-US" dirty="0" err="1"/>
              <a:t>getSpecificZip</a:t>
            </a:r>
            <a:r>
              <a:rPr lang="en-US" dirty="0"/>
              <a:t>(</a:t>
            </a:r>
            <a:r>
              <a:rPr lang="en-US" dirty="0" err="1"/>
              <a:t>int</a:t>
            </a:r>
            <a:r>
              <a:rPr lang="en-US" dirty="0"/>
              <a:t> zip){</a:t>
            </a:r>
          </a:p>
          <a:p>
            <a:pPr marL="201168" lvl="1" indent="0">
              <a:buNone/>
            </a:pPr>
            <a:r>
              <a:rPr lang="en-US" dirty="0"/>
              <a:t>				return p - &gt; </a:t>
            </a:r>
            <a:r>
              <a:rPr lang="en-US" dirty="0" err="1"/>
              <a:t>p.getZip</a:t>
            </a:r>
            <a:r>
              <a:rPr lang="en-US" dirty="0"/>
              <a:t>() == zip;</a:t>
            </a:r>
          </a:p>
          <a:p>
            <a:pPr marL="201168" lvl="1" indent="0">
              <a:buNone/>
            </a:pPr>
            <a:r>
              <a:rPr lang="en-US" dirty="0"/>
              <a:t>				}</a:t>
            </a:r>
          </a:p>
          <a:p>
            <a:pPr marL="201168" lvl="1" indent="0">
              <a:buNone/>
            </a:pPr>
            <a:r>
              <a:rPr lang="en-US" dirty="0"/>
              <a:t>	public static Predicate&lt;Person&gt; </a:t>
            </a:r>
            <a:r>
              <a:rPr lang="en-US" dirty="0" err="1"/>
              <a:t>managerPredicate</a:t>
            </a:r>
            <a:r>
              <a:rPr lang="en-US" dirty="0"/>
              <a:t> = p -&gt; </a:t>
            </a:r>
            <a:r>
              <a:rPr lang="en-US" dirty="0" err="1"/>
              <a:t>p.getDesignation</a:t>
            </a:r>
            <a:r>
              <a:rPr lang="en-US" dirty="0"/>
              <a:t>().equals(“Manager”);</a:t>
            </a:r>
          </a:p>
          <a:p>
            <a:pPr marL="201168" lvl="1" indent="0">
              <a:buNone/>
            </a:pPr>
            <a:r>
              <a:rPr lang="en-US" dirty="0"/>
              <a:t>    }</a:t>
            </a:r>
          </a:p>
          <a:p>
            <a:pPr marL="201168" lvl="1" indent="0">
              <a:buNone/>
            </a:pPr>
            <a:r>
              <a:rPr lang="en-US" dirty="0"/>
              <a:t>	</a:t>
            </a:r>
          </a:p>
          <a:p>
            <a:pPr marL="201168" lvl="1" indent="0">
              <a:buNone/>
            </a:pPr>
            <a:endParaRPr lang="en-US" dirty="0"/>
          </a:p>
        </p:txBody>
      </p:sp>
    </p:spTree>
    <p:extLst>
      <p:ext uri="{BB962C8B-B14F-4D97-AF65-F5344CB8AC3E}">
        <p14:creationId xmlns:p14="http://schemas.microsoft.com/office/powerpoint/2010/main" val="23753036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 Interface - Predicate</a:t>
            </a:r>
            <a:endParaRPr lang="en-IN" dirty="0"/>
          </a:p>
        </p:txBody>
      </p:sp>
      <p:sp>
        <p:nvSpPr>
          <p:cNvPr id="3" name="Content Placeholder 2"/>
          <p:cNvSpPr>
            <a:spLocks noGrp="1"/>
          </p:cNvSpPr>
          <p:nvPr>
            <p:ph idx="1"/>
          </p:nvPr>
        </p:nvSpPr>
        <p:spPr/>
        <p:txBody>
          <a:bodyPr/>
          <a:lstStyle/>
          <a:p>
            <a:r>
              <a:rPr lang="en-US" dirty="0" err="1"/>
              <a:t>Contd</a:t>
            </a:r>
            <a:r>
              <a:rPr lang="en-US" dirty="0"/>
              <a:t>…</a:t>
            </a:r>
          </a:p>
          <a:p>
            <a:pPr marL="0" indent="0">
              <a:buNone/>
            </a:pPr>
            <a:r>
              <a:rPr lang="en-US" dirty="0"/>
              <a:t>public class </a:t>
            </a:r>
            <a:r>
              <a:rPr lang="en-US" dirty="0" err="1"/>
              <a:t>PredicateDemo</a:t>
            </a:r>
            <a:r>
              <a:rPr lang="en-US" dirty="0"/>
              <a:t> {</a:t>
            </a:r>
          </a:p>
          <a:p>
            <a:pPr marL="201168" lvl="1" indent="0">
              <a:buNone/>
            </a:pPr>
            <a:r>
              <a:rPr lang="en-US" dirty="0"/>
              <a:t> public static void main(String </a:t>
            </a:r>
            <a:r>
              <a:rPr lang="en-US" dirty="0" err="1"/>
              <a:t>args</a:t>
            </a:r>
            <a:r>
              <a:rPr lang="en-US" dirty="0"/>
              <a:t>[]) {</a:t>
            </a:r>
          </a:p>
          <a:p>
            <a:pPr marL="201168" lvl="1" indent="0">
              <a:buNone/>
            </a:pPr>
            <a:r>
              <a:rPr lang="en-US" dirty="0"/>
              <a:t>	//create person object person</a:t>
            </a:r>
          </a:p>
          <a:p>
            <a:pPr marL="201168" lvl="1" indent="0">
              <a:buNone/>
            </a:pPr>
            <a:r>
              <a:rPr lang="en-US" dirty="0"/>
              <a:t>	if(</a:t>
            </a:r>
            <a:r>
              <a:rPr lang="en-US" dirty="0" err="1"/>
              <a:t>PersonPredicates.malePersonPredicate.test</a:t>
            </a:r>
            <a:r>
              <a:rPr lang="en-US" dirty="0"/>
              <a:t>(person){</a:t>
            </a:r>
          </a:p>
          <a:p>
            <a:pPr marL="201168" lvl="1" indent="0">
              <a:buNone/>
            </a:pPr>
            <a:r>
              <a:rPr lang="en-US" dirty="0"/>
              <a:t>		</a:t>
            </a:r>
            <a:r>
              <a:rPr lang="en-US" dirty="0" err="1"/>
              <a:t>System.out.println</a:t>
            </a:r>
            <a:r>
              <a:rPr lang="en-US" dirty="0"/>
              <a:t>(“Male”);</a:t>
            </a:r>
          </a:p>
          <a:p>
            <a:pPr marL="201168" lvl="1" indent="0">
              <a:buNone/>
            </a:pPr>
            <a:r>
              <a:rPr lang="en-US" dirty="0"/>
              <a:t>	else{</a:t>
            </a:r>
          </a:p>
          <a:p>
            <a:pPr marL="201168" lvl="1" indent="0">
              <a:buNone/>
            </a:pPr>
            <a:r>
              <a:rPr lang="en-US" dirty="0"/>
              <a:t>		</a:t>
            </a:r>
            <a:r>
              <a:rPr lang="en-US" dirty="0" err="1"/>
              <a:t>System.out.println</a:t>
            </a:r>
            <a:r>
              <a:rPr lang="en-US" dirty="0"/>
              <a:t>(“Female”):</a:t>
            </a:r>
          </a:p>
          <a:p>
            <a:pPr marL="201168" lvl="1" indent="0">
              <a:buNone/>
            </a:pPr>
            <a:r>
              <a:rPr lang="en-US" dirty="0"/>
              <a:t>	}</a:t>
            </a:r>
          </a:p>
          <a:p>
            <a:pPr marL="201168" lvl="1" indent="0">
              <a:buNone/>
            </a:pPr>
            <a:r>
              <a:rPr lang="en-US" dirty="0"/>
              <a:t>	</a:t>
            </a:r>
          </a:p>
          <a:p>
            <a:pPr lvl="1"/>
            <a:endParaRPr lang="en-IN" dirty="0"/>
          </a:p>
        </p:txBody>
      </p:sp>
    </p:spTree>
    <p:extLst>
      <p:ext uri="{BB962C8B-B14F-4D97-AF65-F5344CB8AC3E}">
        <p14:creationId xmlns:p14="http://schemas.microsoft.com/office/powerpoint/2010/main" val="19765359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endParaRPr lang="en-IN" dirty="0"/>
          </a:p>
        </p:txBody>
      </p:sp>
      <p:sp>
        <p:nvSpPr>
          <p:cNvPr id="3" name="Content Placeholder 2"/>
          <p:cNvSpPr>
            <a:spLocks noGrp="1"/>
          </p:cNvSpPr>
          <p:nvPr>
            <p:ph idx="1"/>
          </p:nvPr>
        </p:nvSpPr>
        <p:spPr/>
        <p:txBody>
          <a:bodyPr/>
          <a:lstStyle/>
          <a:p>
            <a:endParaRPr lang="en-US" dirty="0"/>
          </a:p>
          <a:p>
            <a:endParaRPr lang="en-US" dirty="0"/>
          </a:p>
          <a:p>
            <a:endParaRPr lang="en-US" dirty="0"/>
          </a:p>
          <a:p>
            <a:endParaRPr lang="en-US" dirty="0"/>
          </a:p>
          <a:p>
            <a:r>
              <a:rPr lang="en-US" dirty="0"/>
              <a:t>Demo of Predicate Functional Interface….</a:t>
            </a:r>
            <a:endParaRPr lang="en-IN" dirty="0"/>
          </a:p>
        </p:txBody>
      </p:sp>
    </p:spTree>
    <p:extLst>
      <p:ext uri="{BB962C8B-B14F-4D97-AF65-F5344CB8AC3E}">
        <p14:creationId xmlns:p14="http://schemas.microsoft.com/office/powerpoint/2010/main" val="23646511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 Interface - Function</a:t>
            </a:r>
            <a:endParaRPr lang="en-IN" dirty="0"/>
          </a:p>
        </p:txBody>
      </p:sp>
      <p:sp>
        <p:nvSpPr>
          <p:cNvPr id="3" name="Content Placeholder 2"/>
          <p:cNvSpPr>
            <a:spLocks noGrp="1"/>
          </p:cNvSpPr>
          <p:nvPr>
            <p:ph idx="1"/>
          </p:nvPr>
        </p:nvSpPr>
        <p:spPr>
          <a:xfrm>
            <a:off x="1097280" y="1845734"/>
            <a:ext cx="10058400" cy="4563612"/>
          </a:xfrm>
        </p:spPr>
        <p:txBody>
          <a:bodyPr>
            <a:normAutofit fontScale="92500" lnSpcReduction="20000"/>
          </a:bodyPr>
          <a:lstStyle/>
          <a:p>
            <a:r>
              <a:rPr lang="en-US" dirty="0"/>
              <a:t>Represents a function that accepts one argument and produces a result.</a:t>
            </a:r>
          </a:p>
          <a:p>
            <a:r>
              <a:rPr lang="en-US" dirty="0"/>
              <a:t>This is a functional interface whose functional method is apply(T t)</a:t>
            </a:r>
          </a:p>
          <a:p>
            <a:pPr marL="0" indent="0">
              <a:buNone/>
            </a:pPr>
            <a:r>
              <a:rPr lang="en-IN" dirty="0"/>
              <a:t>  </a:t>
            </a:r>
            <a:r>
              <a:rPr lang="en-US" dirty="0"/>
              <a:t>Some of the methods in this interface are</a:t>
            </a:r>
          </a:p>
          <a:p>
            <a:pPr lvl="1"/>
            <a:r>
              <a:rPr lang="en-US" dirty="0"/>
              <a:t>R apply(T t);</a:t>
            </a:r>
          </a:p>
          <a:p>
            <a:pPr lvl="2"/>
            <a:r>
              <a:rPr lang="en-US" dirty="0"/>
              <a:t>T – Type of the input to the function.</a:t>
            </a:r>
          </a:p>
          <a:p>
            <a:pPr lvl="2"/>
            <a:r>
              <a:rPr lang="en-US" dirty="0"/>
              <a:t>R – Type of the result of the function.</a:t>
            </a:r>
          </a:p>
          <a:p>
            <a:pPr lvl="1"/>
            <a:r>
              <a:rPr lang="en-US" dirty="0" err="1"/>
              <a:t>andThen</a:t>
            </a:r>
            <a:r>
              <a:rPr lang="en-US" dirty="0"/>
              <a:t>()</a:t>
            </a:r>
          </a:p>
          <a:p>
            <a:pPr lvl="2"/>
            <a:r>
              <a:rPr lang="en-US" dirty="0"/>
              <a:t>It returns a composed function wherein the parameterized function will be executed after the first one</a:t>
            </a:r>
          </a:p>
          <a:p>
            <a:pPr lvl="2"/>
            <a:r>
              <a:rPr lang="en-US" dirty="0"/>
              <a:t>If evaluation of either function throws an error, it is relayed to the caller of the composed function.</a:t>
            </a:r>
          </a:p>
          <a:p>
            <a:pPr lvl="2"/>
            <a:r>
              <a:rPr lang="en-US" dirty="0"/>
              <a:t>This method throws </a:t>
            </a:r>
            <a:r>
              <a:rPr lang="en-US" b="1" dirty="0" err="1"/>
              <a:t>NullPointerException</a:t>
            </a:r>
            <a:r>
              <a:rPr lang="en-US" dirty="0"/>
              <a:t> if the after function is null.</a:t>
            </a:r>
          </a:p>
          <a:p>
            <a:pPr lvl="1"/>
            <a:r>
              <a:rPr lang="en-US" dirty="0"/>
              <a:t>compose()</a:t>
            </a:r>
          </a:p>
          <a:p>
            <a:pPr lvl="2"/>
            <a:r>
              <a:rPr lang="en-US" dirty="0"/>
              <a:t>It returns a composed function wherein the parameterized function will be executed first and then the first one.</a:t>
            </a:r>
          </a:p>
          <a:p>
            <a:pPr lvl="2"/>
            <a:r>
              <a:rPr lang="en-US" dirty="0"/>
              <a:t>If evaluation of either function throws an error, it is relayed to the caller of the composed function.</a:t>
            </a:r>
          </a:p>
          <a:p>
            <a:pPr lvl="2"/>
            <a:r>
              <a:rPr lang="en-US" dirty="0"/>
              <a:t>This method throws </a:t>
            </a:r>
            <a:r>
              <a:rPr lang="en-US" b="1" dirty="0" err="1"/>
              <a:t>NullPointerException</a:t>
            </a:r>
            <a:r>
              <a:rPr lang="en-US" dirty="0"/>
              <a:t> if the before function is null.</a:t>
            </a:r>
          </a:p>
          <a:p>
            <a:pPr lvl="1"/>
            <a:r>
              <a:rPr lang="en-US" dirty="0"/>
              <a:t>identity() function </a:t>
            </a:r>
          </a:p>
          <a:p>
            <a:pPr lvl="2" fontAlgn="base"/>
            <a:r>
              <a:rPr lang="en-US" dirty="0"/>
              <a:t>This method returns a function which returns its input argument.</a:t>
            </a:r>
          </a:p>
          <a:p>
            <a:pPr lvl="2" fontAlgn="base"/>
            <a:r>
              <a:rPr lang="en-US"/>
              <a:t>It's useful when the API </a:t>
            </a:r>
            <a:r>
              <a:rPr lang="en-US" i="1"/>
              <a:t>forces</a:t>
            </a:r>
            <a:r>
              <a:rPr lang="en-US"/>
              <a:t> you to pass a function, but all you want is to keep the original value</a:t>
            </a:r>
            <a:endParaRPr lang="en-US" dirty="0"/>
          </a:p>
          <a:p>
            <a:endParaRPr lang="en-US" dirty="0"/>
          </a:p>
        </p:txBody>
      </p:sp>
    </p:spTree>
    <p:extLst>
      <p:ext uri="{BB962C8B-B14F-4D97-AF65-F5344CB8AC3E}">
        <p14:creationId xmlns:p14="http://schemas.microsoft.com/office/powerpoint/2010/main" val="34871030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 Interfaces</a:t>
            </a:r>
            <a:endParaRPr lang="en-IN"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 An Interface that contains exactly one abstract method is known as functional interface. </a:t>
            </a:r>
          </a:p>
          <a:p>
            <a:pPr>
              <a:buFont typeface="Wingdings" panose="05000000000000000000" pitchFamily="2" charset="2"/>
              <a:buChar char="Ø"/>
            </a:pPr>
            <a:r>
              <a:rPr lang="en-US" dirty="0"/>
              <a:t> It can have any number of default, static methods but can contain only one abstract method. </a:t>
            </a:r>
          </a:p>
          <a:p>
            <a:pPr>
              <a:buFont typeface="Wingdings" panose="05000000000000000000" pitchFamily="2" charset="2"/>
              <a:buChar char="Ø"/>
            </a:pPr>
            <a:r>
              <a:rPr lang="en-US" dirty="0"/>
              <a:t> It can also declare methods of object class.</a:t>
            </a:r>
          </a:p>
          <a:p>
            <a:pPr>
              <a:buFont typeface="Wingdings" panose="05000000000000000000" pitchFamily="2" charset="2"/>
              <a:buChar char="Ø"/>
            </a:pPr>
            <a:r>
              <a:rPr lang="en-US" dirty="0"/>
              <a:t> Functional Interface is also known as Single Abstract Method Interfaces or SAM Interfaces. </a:t>
            </a:r>
          </a:p>
          <a:p>
            <a:pPr>
              <a:buFont typeface="Wingdings" panose="05000000000000000000" pitchFamily="2" charset="2"/>
              <a:buChar char="Ø"/>
            </a:pPr>
            <a:r>
              <a:rPr lang="en-US" dirty="0"/>
              <a:t> It is a new feature in Java 8, which helps to achieve functional programming approach.</a:t>
            </a:r>
          </a:p>
        </p:txBody>
      </p:sp>
    </p:spTree>
    <p:extLst>
      <p:ext uri="{BB962C8B-B14F-4D97-AF65-F5344CB8AC3E}">
        <p14:creationId xmlns:p14="http://schemas.microsoft.com/office/powerpoint/2010/main" val="11006155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endParaRPr lang="en-IN" dirty="0"/>
          </a:p>
        </p:txBody>
      </p:sp>
      <p:sp>
        <p:nvSpPr>
          <p:cNvPr id="3" name="Content Placeholder 2"/>
          <p:cNvSpPr>
            <a:spLocks noGrp="1"/>
          </p:cNvSpPr>
          <p:nvPr>
            <p:ph idx="1"/>
          </p:nvPr>
        </p:nvSpPr>
        <p:spPr/>
        <p:txBody>
          <a:bodyPr/>
          <a:lstStyle/>
          <a:p>
            <a:endParaRPr lang="en-US" dirty="0"/>
          </a:p>
          <a:p>
            <a:endParaRPr lang="en-US" dirty="0"/>
          </a:p>
          <a:p>
            <a:endParaRPr lang="en-US" dirty="0"/>
          </a:p>
          <a:p>
            <a:endParaRPr lang="en-US" dirty="0"/>
          </a:p>
          <a:p>
            <a:r>
              <a:rPr lang="en-US" dirty="0"/>
              <a:t>Demo on Function functional interface…..</a:t>
            </a:r>
            <a:endParaRPr lang="en-IN" dirty="0"/>
          </a:p>
        </p:txBody>
      </p:sp>
    </p:spTree>
    <p:extLst>
      <p:ext uri="{BB962C8B-B14F-4D97-AF65-F5344CB8AC3E}">
        <p14:creationId xmlns:p14="http://schemas.microsoft.com/office/powerpoint/2010/main" val="14446718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 Interface - Consumer</a:t>
            </a:r>
            <a:endParaRPr lang="en-IN" dirty="0"/>
          </a:p>
        </p:txBody>
      </p:sp>
      <p:sp>
        <p:nvSpPr>
          <p:cNvPr id="3" name="Content Placeholder 2"/>
          <p:cNvSpPr>
            <a:spLocks noGrp="1"/>
          </p:cNvSpPr>
          <p:nvPr>
            <p:ph idx="1"/>
          </p:nvPr>
        </p:nvSpPr>
        <p:spPr/>
        <p:txBody>
          <a:bodyPr>
            <a:normAutofit/>
          </a:bodyPr>
          <a:lstStyle/>
          <a:p>
            <a:pPr>
              <a:buNone/>
            </a:pPr>
            <a:r>
              <a:rPr lang="en-US" b="1" dirty="0"/>
              <a:t>Consumer&lt;T&gt;</a:t>
            </a:r>
          </a:p>
          <a:p>
            <a:pPr lvl="1"/>
            <a:r>
              <a:rPr lang="en-US" dirty="0"/>
              <a:t>A Consumer is a functional interface that accepts a single input and returns no output. </a:t>
            </a:r>
          </a:p>
          <a:p>
            <a:pPr lvl="1"/>
            <a:r>
              <a:rPr lang="en-US" dirty="0"/>
              <a:t>It can be used as the assignment target for a lambda expression or method reference.</a:t>
            </a:r>
          </a:p>
          <a:p>
            <a:pPr lvl="1"/>
            <a:r>
              <a:rPr lang="en-US" dirty="0"/>
              <a:t>Very commonly used in stream API.</a:t>
            </a:r>
          </a:p>
          <a:p>
            <a:pPr>
              <a:buNone/>
            </a:pPr>
            <a:r>
              <a:rPr lang="en-US" dirty="0"/>
              <a:t>Consumer interface has two methods:</a:t>
            </a:r>
          </a:p>
          <a:p>
            <a:r>
              <a:rPr lang="en-US" b="1" dirty="0"/>
              <a:t>void accept(T t)</a:t>
            </a:r>
          </a:p>
          <a:p>
            <a:pPr>
              <a:buNone/>
            </a:pPr>
            <a:r>
              <a:rPr lang="en-US" dirty="0"/>
              <a:t> 	The </a:t>
            </a:r>
            <a:r>
              <a:rPr lang="en-US" i="1" dirty="0"/>
              <a:t>accept</a:t>
            </a:r>
            <a:r>
              <a:rPr lang="en-US" dirty="0"/>
              <a:t> method is the Single Abstract Method (SAM) which accepts a single argument of type T. </a:t>
            </a:r>
          </a:p>
          <a:p>
            <a:r>
              <a:rPr lang="en-US" b="1" dirty="0"/>
              <a:t>default Consumer&lt;T&gt; </a:t>
            </a:r>
            <a:r>
              <a:rPr lang="en-US" b="1" dirty="0" err="1"/>
              <a:t>andThen</a:t>
            </a:r>
            <a:r>
              <a:rPr lang="en-US" b="1" dirty="0"/>
              <a:t>(Consumer&lt;? super T&gt; after)</a:t>
            </a:r>
          </a:p>
          <a:p>
            <a:pPr>
              <a:buNone/>
            </a:pPr>
            <a:r>
              <a:rPr lang="en-US" dirty="0"/>
              <a:t>    This is a default method used for composition.</a:t>
            </a:r>
          </a:p>
          <a:p>
            <a:pPr lvl="1"/>
            <a:endParaRPr lang="en-US" dirty="0"/>
          </a:p>
          <a:p>
            <a:endParaRPr lang="en-IN" dirty="0"/>
          </a:p>
        </p:txBody>
      </p:sp>
    </p:spTree>
    <p:extLst>
      <p:ext uri="{BB962C8B-B14F-4D97-AF65-F5344CB8AC3E}">
        <p14:creationId xmlns:p14="http://schemas.microsoft.com/office/powerpoint/2010/main" val="19639023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 Interface - Consumer</a:t>
            </a:r>
            <a:endParaRPr lang="en-IN" dirty="0"/>
          </a:p>
        </p:txBody>
      </p:sp>
      <p:sp>
        <p:nvSpPr>
          <p:cNvPr id="3" name="Content Placeholder 2"/>
          <p:cNvSpPr>
            <a:spLocks noGrp="1"/>
          </p:cNvSpPr>
          <p:nvPr>
            <p:ph idx="1"/>
          </p:nvPr>
        </p:nvSpPr>
        <p:spPr/>
        <p:txBody>
          <a:bodyPr/>
          <a:lstStyle/>
          <a:p>
            <a:pPr>
              <a:buNone/>
            </a:pPr>
            <a:r>
              <a:rPr lang="en-IN" b="1" dirty="0"/>
              <a:t>Consumer chaining</a:t>
            </a:r>
          </a:p>
          <a:p>
            <a:r>
              <a:rPr lang="en-US" dirty="0" err="1"/>
              <a:t>andThen</a:t>
            </a:r>
            <a:r>
              <a:rPr lang="en-US" dirty="0"/>
              <a:t>(Consumer&lt;T&gt;) method of Consumer lets  chain multiple Consumers.</a:t>
            </a:r>
          </a:p>
          <a:p>
            <a:r>
              <a:rPr lang="en-US" dirty="0"/>
              <a:t>We can call multiple Consumers with </a:t>
            </a:r>
            <a:r>
              <a:rPr lang="en-US" dirty="0" err="1"/>
              <a:t>andThen</a:t>
            </a:r>
            <a:r>
              <a:rPr lang="en-US" dirty="0"/>
              <a:t>(consumer1).</a:t>
            </a:r>
            <a:r>
              <a:rPr lang="en-US" dirty="0" err="1"/>
              <a:t>andThen</a:t>
            </a:r>
            <a:r>
              <a:rPr lang="en-US" dirty="0"/>
              <a:t>(consumer2)..... and call the accept(t) function to terminate the chain. </a:t>
            </a:r>
          </a:p>
          <a:p>
            <a:r>
              <a:rPr lang="en-US" dirty="0"/>
              <a:t>All Consumers in this chaining will use the same input given via accept().</a:t>
            </a:r>
            <a:endParaRPr lang="en-IN" dirty="0"/>
          </a:p>
        </p:txBody>
      </p:sp>
    </p:spTree>
    <p:extLst>
      <p:ext uri="{BB962C8B-B14F-4D97-AF65-F5344CB8AC3E}">
        <p14:creationId xmlns:p14="http://schemas.microsoft.com/office/powerpoint/2010/main" val="4721506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endParaRPr lang="en-IN" dirty="0"/>
          </a:p>
        </p:txBody>
      </p:sp>
      <p:sp>
        <p:nvSpPr>
          <p:cNvPr id="3" name="Content Placeholder 2"/>
          <p:cNvSpPr>
            <a:spLocks noGrp="1"/>
          </p:cNvSpPr>
          <p:nvPr>
            <p:ph idx="1"/>
          </p:nvPr>
        </p:nvSpPr>
        <p:spPr/>
        <p:txBody>
          <a:bodyPr/>
          <a:lstStyle/>
          <a:p>
            <a:endParaRPr lang="en-US" dirty="0"/>
          </a:p>
          <a:p>
            <a:endParaRPr lang="en-US" dirty="0"/>
          </a:p>
          <a:p>
            <a:endParaRPr lang="en-US" dirty="0"/>
          </a:p>
          <a:p>
            <a:endParaRPr lang="en-US" dirty="0"/>
          </a:p>
          <a:p>
            <a:r>
              <a:rPr lang="en-US" dirty="0"/>
              <a:t>Demo on Consumer functional interface…..</a:t>
            </a:r>
            <a:endParaRPr lang="en-IN" dirty="0"/>
          </a:p>
        </p:txBody>
      </p:sp>
    </p:spTree>
    <p:extLst>
      <p:ext uri="{BB962C8B-B14F-4D97-AF65-F5344CB8AC3E}">
        <p14:creationId xmlns:p14="http://schemas.microsoft.com/office/powerpoint/2010/main" val="18130464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 Interface - Supplier</a:t>
            </a:r>
            <a:endParaRPr lang="en-IN" dirty="0"/>
          </a:p>
        </p:txBody>
      </p:sp>
      <p:sp>
        <p:nvSpPr>
          <p:cNvPr id="3" name="Content Placeholder 2"/>
          <p:cNvSpPr>
            <a:spLocks noGrp="1"/>
          </p:cNvSpPr>
          <p:nvPr>
            <p:ph idx="1"/>
          </p:nvPr>
        </p:nvSpPr>
        <p:spPr/>
        <p:txBody>
          <a:bodyPr/>
          <a:lstStyle/>
          <a:p>
            <a:pPr>
              <a:buNone/>
            </a:pPr>
            <a:r>
              <a:rPr lang="en-US" dirty="0"/>
              <a:t>A supplier “supplies” you an output. </a:t>
            </a:r>
          </a:p>
          <a:p>
            <a:pPr>
              <a:buNone/>
            </a:pPr>
            <a:r>
              <a:rPr lang="en-US" dirty="0"/>
              <a:t>It supplies an object.</a:t>
            </a:r>
          </a:p>
          <a:p>
            <a:pPr>
              <a:buNone/>
            </a:pPr>
            <a:r>
              <a:rPr lang="en-US" dirty="0"/>
              <a:t>The Supplier interface is defined in the </a:t>
            </a:r>
            <a:r>
              <a:rPr lang="en-US" dirty="0" err="1"/>
              <a:t>java.util.function</a:t>
            </a:r>
            <a:r>
              <a:rPr lang="en-US" dirty="0"/>
              <a:t> package.</a:t>
            </a:r>
          </a:p>
          <a:p>
            <a:pPr>
              <a:buNone/>
            </a:pPr>
            <a:r>
              <a:rPr lang="en-US" dirty="0"/>
              <a:t>It has a single abstract method get that doesn’t accept any argument and returns an object of type &lt;T&gt;</a:t>
            </a:r>
          </a:p>
          <a:p>
            <a:pPr>
              <a:buNone/>
            </a:pPr>
            <a:r>
              <a:rPr lang="fr-FR" b="1" dirty="0"/>
              <a:t>		T </a:t>
            </a:r>
            <a:r>
              <a:rPr lang="fr-FR" b="1" dirty="0" err="1"/>
              <a:t>get</a:t>
            </a:r>
            <a:r>
              <a:rPr lang="fr-FR" b="1" dirty="0"/>
              <a:t>();</a:t>
            </a:r>
          </a:p>
          <a:p>
            <a:pPr>
              <a:buNone/>
            </a:pPr>
            <a:r>
              <a:rPr lang="fr-FR" b="1" dirty="0" err="1"/>
              <a:t>Example</a:t>
            </a:r>
            <a:r>
              <a:rPr lang="fr-FR" b="1" dirty="0"/>
              <a:t>:</a:t>
            </a:r>
          </a:p>
          <a:p>
            <a:pPr lvl="1">
              <a:buNone/>
            </a:pPr>
            <a:r>
              <a:rPr lang="fr-FR" b="1" dirty="0"/>
              <a:t>	</a:t>
            </a:r>
            <a:r>
              <a:rPr lang="en-US" dirty="0"/>
              <a:t>Supplier&lt;Integer&gt; supplier = () -&gt; new Random().</a:t>
            </a:r>
            <a:r>
              <a:rPr lang="en-US" dirty="0" err="1"/>
              <a:t>nextInt</a:t>
            </a:r>
            <a:r>
              <a:rPr lang="en-US" dirty="0"/>
              <a:t>(100);</a:t>
            </a:r>
            <a:br>
              <a:rPr lang="en-US" dirty="0"/>
            </a:br>
            <a:r>
              <a:rPr lang="en-US" dirty="0" err="1"/>
              <a:t>System.</a:t>
            </a:r>
            <a:r>
              <a:rPr lang="en-US" i="1" dirty="0" err="1"/>
              <a:t>out</a:t>
            </a:r>
            <a:r>
              <a:rPr lang="en-US" dirty="0" err="1"/>
              <a:t>.println</a:t>
            </a:r>
            <a:r>
              <a:rPr lang="en-US" dirty="0"/>
              <a:t>(</a:t>
            </a:r>
            <a:r>
              <a:rPr lang="en-US" dirty="0" err="1"/>
              <a:t>supplier.get</a:t>
            </a:r>
            <a:r>
              <a:rPr lang="en-US" dirty="0"/>
              <a:t>()); </a:t>
            </a:r>
            <a:br>
              <a:rPr lang="fr-FR" dirty="0"/>
            </a:br>
            <a:endParaRPr lang="en-US" dirty="0"/>
          </a:p>
          <a:p>
            <a:pPr>
              <a:buNone/>
            </a:pPr>
            <a:endParaRPr lang="en-US" dirty="0"/>
          </a:p>
        </p:txBody>
      </p:sp>
    </p:spTree>
    <p:extLst>
      <p:ext uri="{BB962C8B-B14F-4D97-AF65-F5344CB8AC3E}">
        <p14:creationId xmlns:p14="http://schemas.microsoft.com/office/powerpoint/2010/main" val="10939888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 Interface - Supplier</a:t>
            </a:r>
            <a:endParaRPr lang="en-IN" dirty="0"/>
          </a:p>
        </p:txBody>
      </p:sp>
      <p:sp>
        <p:nvSpPr>
          <p:cNvPr id="3" name="Content Placeholder 2"/>
          <p:cNvSpPr>
            <a:spLocks noGrp="1"/>
          </p:cNvSpPr>
          <p:nvPr>
            <p:ph idx="1"/>
          </p:nvPr>
        </p:nvSpPr>
        <p:spPr/>
        <p:txBody>
          <a:bodyPr/>
          <a:lstStyle/>
          <a:p>
            <a:r>
              <a:rPr lang="en-US" dirty="0"/>
              <a:t>When can we use Supplier?</a:t>
            </a:r>
          </a:p>
          <a:p>
            <a:pPr lvl="1"/>
            <a:r>
              <a:rPr lang="en-US" dirty="0"/>
              <a:t>Can be used in situations when you need to create templates which are supplier of objects.</a:t>
            </a:r>
          </a:p>
          <a:p>
            <a:pPr lvl="1"/>
            <a:r>
              <a:rPr lang="en-US" dirty="0"/>
              <a:t>Very commonly used in Stream API to create objects on the fly and Lambda expressions.</a:t>
            </a:r>
          </a:p>
          <a:p>
            <a:pPr lvl="1"/>
            <a:endParaRPr lang="en-IN" dirty="0"/>
          </a:p>
        </p:txBody>
      </p:sp>
    </p:spTree>
    <p:extLst>
      <p:ext uri="{BB962C8B-B14F-4D97-AF65-F5344CB8AC3E}">
        <p14:creationId xmlns:p14="http://schemas.microsoft.com/office/powerpoint/2010/main" val="18647654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endParaRPr lang="en-IN" dirty="0"/>
          </a:p>
        </p:txBody>
      </p:sp>
      <p:sp>
        <p:nvSpPr>
          <p:cNvPr id="3" name="Content Placeholder 2"/>
          <p:cNvSpPr>
            <a:spLocks noGrp="1"/>
          </p:cNvSpPr>
          <p:nvPr>
            <p:ph idx="1"/>
          </p:nvPr>
        </p:nvSpPr>
        <p:spPr/>
        <p:txBody>
          <a:bodyPr/>
          <a:lstStyle/>
          <a:p>
            <a:endParaRPr lang="en-US" dirty="0"/>
          </a:p>
          <a:p>
            <a:endParaRPr lang="en-US" dirty="0"/>
          </a:p>
          <a:p>
            <a:endParaRPr lang="en-US" dirty="0"/>
          </a:p>
          <a:p>
            <a:endParaRPr lang="en-US" dirty="0"/>
          </a:p>
          <a:p>
            <a:r>
              <a:rPr lang="en-US" dirty="0"/>
              <a:t>Demo on Supplier functional interface…..</a:t>
            </a:r>
            <a:endParaRPr lang="en-IN" dirty="0"/>
          </a:p>
        </p:txBody>
      </p:sp>
    </p:spTree>
    <p:extLst>
      <p:ext uri="{BB962C8B-B14F-4D97-AF65-F5344CB8AC3E}">
        <p14:creationId xmlns:p14="http://schemas.microsoft.com/office/powerpoint/2010/main" val="7737283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Comparison… </a:t>
            </a:r>
            <a:endParaRPr lang="en-IN" dirty="0"/>
          </a:p>
        </p:txBody>
      </p:sp>
      <p:pic>
        <p:nvPicPr>
          <p:cNvPr id="4" name="Content Placeholder 3"/>
          <p:cNvPicPr>
            <a:picLocks noGrp="1" noChangeAspect="1"/>
          </p:cNvPicPr>
          <p:nvPr>
            <p:ph idx="1"/>
          </p:nvPr>
        </p:nvPicPr>
        <p:blipFill>
          <a:blip r:embed="rId2"/>
          <a:stretch>
            <a:fillRect/>
          </a:stretch>
        </p:blipFill>
        <p:spPr>
          <a:xfrm>
            <a:off x="1256232" y="1846263"/>
            <a:ext cx="9596927" cy="4366530"/>
          </a:xfrm>
          <a:prstGeom prst="rect">
            <a:avLst/>
          </a:prstGeom>
        </p:spPr>
      </p:pic>
    </p:spTree>
    <p:extLst>
      <p:ext uri="{BB962C8B-B14F-4D97-AF65-F5344CB8AC3E}">
        <p14:creationId xmlns:p14="http://schemas.microsoft.com/office/powerpoint/2010/main" val="14383411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Two-Argument (Bi) Functional Interfaces</a:t>
            </a:r>
            <a:endParaRPr lang="en-IN" dirty="0"/>
          </a:p>
        </p:txBody>
      </p:sp>
      <p:sp>
        <p:nvSpPr>
          <p:cNvPr id="3" name="Content Placeholder 2"/>
          <p:cNvSpPr>
            <a:spLocks noGrp="1"/>
          </p:cNvSpPr>
          <p:nvPr>
            <p:ph idx="1"/>
          </p:nvPr>
        </p:nvSpPr>
        <p:spPr/>
        <p:txBody>
          <a:bodyPr>
            <a:normAutofit fontScale="92500" lnSpcReduction="20000"/>
          </a:bodyPr>
          <a:lstStyle/>
          <a:p>
            <a:r>
              <a:rPr lang="en-US" b="1" u="sng" dirty="0" err="1"/>
              <a:t>BiPredicate</a:t>
            </a:r>
            <a:endParaRPr lang="en-US" b="1" u="sng" dirty="0"/>
          </a:p>
          <a:p>
            <a:pPr>
              <a:buNone/>
            </a:pPr>
            <a:r>
              <a:rPr lang="en-US" b="1" dirty="0"/>
              <a:t>		</a:t>
            </a:r>
            <a:r>
              <a:rPr lang="en-US" b="1" dirty="0" err="1"/>
              <a:t>BiPredicate</a:t>
            </a:r>
            <a:r>
              <a:rPr lang="en-US" b="1" dirty="0"/>
              <a:t>&lt;T, U&gt; </a:t>
            </a:r>
          </a:p>
          <a:p>
            <a:pPr>
              <a:buNone/>
            </a:pPr>
            <a:r>
              <a:rPr lang="en-US" dirty="0"/>
              <a:t>	is similar to a Predicate that takes two inputs of type T and U instead of one for the filtering purpose and returns a </a:t>
            </a:r>
            <a:r>
              <a:rPr lang="en-US" dirty="0" err="1"/>
              <a:t>boolean</a:t>
            </a:r>
            <a:r>
              <a:rPr lang="en-US" dirty="0"/>
              <a:t> value.</a:t>
            </a:r>
            <a:endParaRPr lang="en-US" b="1" u="sng" dirty="0"/>
          </a:p>
          <a:p>
            <a:r>
              <a:rPr lang="en-US" b="1" u="sng" dirty="0" err="1"/>
              <a:t>BiFunction</a:t>
            </a:r>
            <a:endParaRPr lang="en-US" b="1" u="sng" dirty="0"/>
          </a:p>
          <a:p>
            <a:pPr>
              <a:buNone/>
            </a:pPr>
            <a:r>
              <a:rPr lang="en-US" b="1" dirty="0"/>
              <a:t>		</a:t>
            </a:r>
            <a:r>
              <a:rPr lang="en-US" b="1" dirty="0" err="1"/>
              <a:t>BiFunction</a:t>
            </a:r>
            <a:r>
              <a:rPr lang="en-US" b="1" dirty="0"/>
              <a:t>&lt;T,U,R&gt;</a:t>
            </a:r>
          </a:p>
          <a:p>
            <a:pPr>
              <a:buNone/>
            </a:pPr>
            <a:r>
              <a:rPr lang="en-US" b="1" dirty="0"/>
              <a:t>	</a:t>
            </a:r>
            <a:r>
              <a:rPr lang="en-US" dirty="0"/>
              <a:t>Represents a function that accepts two arguments and produces a result. This is the two-</a:t>
            </a:r>
            <a:r>
              <a:rPr lang="en-US" dirty="0" err="1"/>
              <a:t>arity</a:t>
            </a:r>
            <a:r>
              <a:rPr lang="en-US" dirty="0"/>
              <a:t> specialization of Function.</a:t>
            </a:r>
            <a:endParaRPr lang="en-US" b="1" u="sng" dirty="0"/>
          </a:p>
          <a:p>
            <a:r>
              <a:rPr lang="en-US" b="1" u="sng" dirty="0" err="1"/>
              <a:t>BiConsumer</a:t>
            </a:r>
            <a:endParaRPr lang="en-US" b="1" u="sng" dirty="0"/>
          </a:p>
          <a:p>
            <a:pPr>
              <a:buNone/>
            </a:pPr>
            <a:r>
              <a:rPr lang="en-US" b="1" dirty="0"/>
              <a:t>		</a:t>
            </a:r>
            <a:r>
              <a:rPr lang="en-US" b="1" dirty="0" err="1"/>
              <a:t>BiConsumer</a:t>
            </a:r>
            <a:r>
              <a:rPr lang="en-US" b="1" dirty="0"/>
              <a:t>&lt;T, U&gt; </a:t>
            </a:r>
          </a:p>
          <a:p>
            <a:pPr>
              <a:buNone/>
            </a:pPr>
            <a:r>
              <a:rPr lang="en-US" dirty="0"/>
              <a:t>	is similar to a Consumer that takes two inputs of type T and U instead of one and returns nothing.</a:t>
            </a:r>
          </a:p>
          <a:p>
            <a:endParaRPr lang="en-IN" b="1" u="sng" dirty="0"/>
          </a:p>
        </p:txBody>
      </p:sp>
    </p:spTree>
    <p:extLst>
      <p:ext uri="{BB962C8B-B14F-4D97-AF65-F5344CB8AC3E}">
        <p14:creationId xmlns:p14="http://schemas.microsoft.com/office/powerpoint/2010/main" val="41751664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Primitive Type Functional Interface</a:t>
            </a:r>
            <a:endParaRPr lang="en-IN" dirty="0"/>
          </a:p>
        </p:txBody>
      </p:sp>
      <p:sp>
        <p:nvSpPr>
          <p:cNvPr id="5" name="Content Placeholder 4"/>
          <p:cNvSpPr>
            <a:spLocks noGrp="1"/>
          </p:cNvSpPr>
          <p:nvPr>
            <p:ph idx="1"/>
          </p:nvPr>
        </p:nvSpPr>
        <p:spPr>
          <a:xfrm>
            <a:off x="1242558" y="1965375"/>
            <a:ext cx="10058400" cy="4023360"/>
          </a:xfrm>
        </p:spPr>
        <p:txBody>
          <a:bodyPr/>
          <a:lstStyle/>
          <a:p>
            <a:r>
              <a:rPr lang="en-US" b="1" dirty="0"/>
              <a:t>What is the Need of Primitive Type Functional Interfaces?</a:t>
            </a:r>
            <a:endParaRPr lang="en-US" dirty="0"/>
          </a:p>
          <a:p>
            <a:r>
              <a:rPr lang="en-US" b="1" dirty="0"/>
              <a:t>1. </a:t>
            </a:r>
            <a:r>
              <a:rPr lang="en-US" b="1" dirty="0" err="1"/>
              <a:t>Autoboxing</a:t>
            </a:r>
            <a:r>
              <a:rPr lang="en-US" b="1" dirty="0"/>
              <a:t> :</a:t>
            </a:r>
            <a:endParaRPr lang="en-US" dirty="0"/>
          </a:p>
          <a:p>
            <a:r>
              <a:rPr lang="en-US" dirty="0"/>
              <a:t>Automatic conversion from primitive type to Object type by compiler is called </a:t>
            </a:r>
            <a:r>
              <a:rPr lang="en-US" dirty="0" err="1"/>
              <a:t>autoboxing</a:t>
            </a:r>
            <a:r>
              <a:rPr lang="en-US" dirty="0"/>
              <a:t>.</a:t>
            </a:r>
          </a:p>
          <a:p>
            <a:r>
              <a:rPr lang="en-US" b="1" dirty="0"/>
              <a:t>2. </a:t>
            </a:r>
            <a:r>
              <a:rPr lang="en-US" b="1" dirty="0" err="1"/>
              <a:t>Autounboxing</a:t>
            </a:r>
            <a:r>
              <a:rPr lang="en-US" b="1" dirty="0"/>
              <a:t> :</a:t>
            </a:r>
            <a:endParaRPr lang="en-US" dirty="0"/>
          </a:p>
          <a:p>
            <a:r>
              <a:rPr lang="en-US" dirty="0"/>
              <a:t>Automatic conversion from object type to primitive type by compiler is called </a:t>
            </a:r>
            <a:r>
              <a:rPr lang="en-US" dirty="0" err="1"/>
              <a:t>autounboxing</a:t>
            </a:r>
            <a:r>
              <a:rPr lang="en-US" dirty="0"/>
              <a:t>.</a:t>
            </a:r>
          </a:p>
          <a:p>
            <a:r>
              <a:rPr lang="en-US" b="1" dirty="0"/>
              <a:t>3. In the case of generics, the type parameter is always object type and no chance of passing primitive type.</a:t>
            </a:r>
          </a:p>
          <a:p>
            <a:r>
              <a:rPr lang="en-IN" dirty="0" err="1"/>
              <a:t>ArrayList</a:t>
            </a:r>
            <a:r>
              <a:rPr lang="en-IN" dirty="0"/>
              <a:t>&lt;Integer&gt; l = new </a:t>
            </a:r>
            <a:r>
              <a:rPr lang="en-IN" dirty="0" err="1"/>
              <a:t>ArrayList</a:t>
            </a:r>
            <a:r>
              <a:rPr lang="en-IN" dirty="0"/>
              <a:t>&lt;Integer&gt;(); // valid</a:t>
            </a:r>
            <a:br>
              <a:rPr lang="en-IN" dirty="0"/>
            </a:br>
            <a:r>
              <a:rPr lang="en-IN" dirty="0" err="1"/>
              <a:t>ArrayList</a:t>
            </a:r>
            <a:r>
              <a:rPr lang="en-IN" dirty="0"/>
              <a:t>&lt;</a:t>
            </a:r>
            <a:r>
              <a:rPr lang="en-IN" dirty="0" err="1"/>
              <a:t>int</a:t>
            </a:r>
            <a:r>
              <a:rPr lang="en-IN" dirty="0"/>
              <a:t>&gt; l = new </a:t>
            </a:r>
            <a:r>
              <a:rPr lang="en-IN" dirty="0" err="1"/>
              <a:t>ArrayList</a:t>
            </a:r>
            <a:r>
              <a:rPr lang="en-IN" dirty="0"/>
              <a:t>&lt;</a:t>
            </a:r>
            <a:r>
              <a:rPr lang="en-IN" dirty="0" err="1"/>
              <a:t>int</a:t>
            </a:r>
            <a:r>
              <a:rPr lang="en-IN" dirty="0"/>
              <a:t>&gt;(); // invalid</a:t>
            </a:r>
          </a:p>
          <a:p>
            <a:endParaRPr lang="en-IN" dirty="0"/>
          </a:p>
        </p:txBody>
      </p:sp>
    </p:spTree>
    <p:extLst>
      <p:ext uri="{BB962C8B-B14F-4D97-AF65-F5344CB8AC3E}">
        <p14:creationId xmlns:p14="http://schemas.microsoft.com/office/powerpoint/2010/main" val="3614223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 Interfaces</a:t>
            </a:r>
            <a:endParaRPr lang="en-IN" dirty="0"/>
          </a:p>
        </p:txBody>
      </p:sp>
      <p:sp>
        <p:nvSpPr>
          <p:cNvPr id="3" name="Content Placeholder 2"/>
          <p:cNvSpPr>
            <a:spLocks noGrp="1"/>
          </p:cNvSpPr>
          <p:nvPr>
            <p:ph idx="1"/>
          </p:nvPr>
        </p:nvSpPr>
        <p:spPr>
          <a:xfrm>
            <a:off x="1024128" y="1956987"/>
            <a:ext cx="9720071" cy="4572000"/>
          </a:xfrm>
        </p:spPr>
        <p:txBody>
          <a:bodyPr>
            <a:normAutofit fontScale="92500" lnSpcReduction="10000"/>
          </a:bodyPr>
          <a:lstStyle/>
          <a:p>
            <a:r>
              <a:rPr lang="en-US" b="1" u="sng" dirty="0"/>
              <a:t>EXAMPLE 1:</a:t>
            </a:r>
          </a:p>
          <a:p>
            <a:pPr marL="0">
              <a:spcBef>
                <a:spcPts val="0"/>
              </a:spcBef>
            </a:pPr>
            <a:r>
              <a:rPr lang="en-IN" dirty="0"/>
              <a:t>@</a:t>
            </a:r>
            <a:r>
              <a:rPr lang="en-IN" dirty="0" err="1"/>
              <a:t>FunctionalInterface</a:t>
            </a:r>
            <a:r>
              <a:rPr lang="en-IN" dirty="0"/>
              <a:t>  </a:t>
            </a:r>
          </a:p>
          <a:p>
            <a:pPr marL="0">
              <a:spcBef>
                <a:spcPts val="0"/>
              </a:spcBef>
            </a:pPr>
            <a:r>
              <a:rPr lang="en-IN" b="1" dirty="0"/>
              <a:t>interface</a:t>
            </a:r>
            <a:r>
              <a:rPr lang="en-IN" dirty="0"/>
              <a:t> </a:t>
            </a:r>
            <a:r>
              <a:rPr lang="en-IN" dirty="0" err="1"/>
              <a:t>Sayable</a:t>
            </a:r>
            <a:r>
              <a:rPr lang="en-IN" dirty="0"/>
              <a:t>{  </a:t>
            </a:r>
          </a:p>
          <a:p>
            <a:pPr marL="0">
              <a:spcBef>
                <a:spcPts val="0"/>
              </a:spcBef>
            </a:pPr>
            <a:r>
              <a:rPr lang="en-IN" dirty="0"/>
              <a:t>    </a:t>
            </a:r>
            <a:r>
              <a:rPr lang="en-IN" b="1" dirty="0"/>
              <a:t>void</a:t>
            </a:r>
            <a:r>
              <a:rPr lang="en-IN" dirty="0"/>
              <a:t> say(String </a:t>
            </a:r>
            <a:r>
              <a:rPr lang="en-IN" dirty="0" err="1"/>
              <a:t>msg</a:t>
            </a:r>
            <a:r>
              <a:rPr lang="en-IN" dirty="0"/>
              <a:t>);  </a:t>
            </a:r>
          </a:p>
          <a:p>
            <a:pPr marL="0">
              <a:spcBef>
                <a:spcPts val="0"/>
              </a:spcBef>
            </a:pPr>
            <a:r>
              <a:rPr lang="en-IN" dirty="0"/>
              <a:t>}  </a:t>
            </a:r>
          </a:p>
          <a:p>
            <a:pPr marL="0">
              <a:spcBef>
                <a:spcPts val="0"/>
              </a:spcBef>
            </a:pPr>
            <a:r>
              <a:rPr lang="en-IN" b="1" dirty="0"/>
              <a:t>public</a:t>
            </a:r>
            <a:r>
              <a:rPr lang="en-IN" dirty="0"/>
              <a:t> </a:t>
            </a:r>
            <a:r>
              <a:rPr lang="en-IN" b="1" dirty="0"/>
              <a:t>class</a:t>
            </a:r>
            <a:r>
              <a:rPr lang="en-IN" dirty="0"/>
              <a:t> </a:t>
            </a:r>
            <a:r>
              <a:rPr lang="en-IN" dirty="0" err="1"/>
              <a:t>FunctionalInterfaceExample</a:t>
            </a:r>
            <a:r>
              <a:rPr lang="en-IN" dirty="0"/>
              <a:t> </a:t>
            </a:r>
            <a:r>
              <a:rPr lang="en-IN" b="1" dirty="0"/>
              <a:t>implements</a:t>
            </a:r>
            <a:r>
              <a:rPr lang="en-IN" dirty="0"/>
              <a:t> </a:t>
            </a:r>
            <a:r>
              <a:rPr lang="en-IN" dirty="0" err="1"/>
              <a:t>Sayable</a:t>
            </a:r>
            <a:r>
              <a:rPr lang="en-IN" dirty="0"/>
              <a:t>{  </a:t>
            </a:r>
          </a:p>
          <a:p>
            <a:pPr marL="0">
              <a:spcBef>
                <a:spcPts val="0"/>
              </a:spcBef>
            </a:pPr>
            <a:r>
              <a:rPr lang="en-IN" dirty="0"/>
              <a:t>    </a:t>
            </a:r>
            <a:r>
              <a:rPr lang="en-IN" b="1" dirty="0"/>
              <a:t>public</a:t>
            </a:r>
            <a:r>
              <a:rPr lang="en-IN" dirty="0"/>
              <a:t> </a:t>
            </a:r>
            <a:r>
              <a:rPr lang="en-IN" b="1" dirty="0"/>
              <a:t>void</a:t>
            </a:r>
            <a:r>
              <a:rPr lang="en-IN" dirty="0"/>
              <a:t> say(String </a:t>
            </a:r>
            <a:r>
              <a:rPr lang="en-IN" dirty="0" err="1"/>
              <a:t>msg</a:t>
            </a:r>
            <a:r>
              <a:rPr lang="en-IN" dirty="0"/>
              <a:t>){  </a:t>
            </a:r>
          </a:p>
          <a:p>
            <a:pPr marL="0">
              <a:spcBef>
                <a:spcPts val="0"/>
              </a:spcBef>
            </a:pPr>
            <a:r>
              <a:rPr lang="en-IN" dirty="0"/>
              <a:t>        </a:t>
            </a:r>
            <a:r>
              <a:rPr lang="en-IN" dirty="0" err="1"/>
              <a:t>System.out.println</a:t>
            </a:r>
            <a:r>
              <a:rPr lang="en-IN" dirty="0"/>
              <a:t>(</a:t>
            </a:r>
            <a:r>
              <a:rPr lang="en-IN" dirty="0" err="1"/>
              <a:t>msg</a:t>
            </a:r>
            <a:r>
              <a:rPr lang="en-IN" dirty="0"/>
              <a:t>);  </a:t>
            </a:r>
          </a:p>
          <a:p>
            <a:pPr marL="0">
              <a:spcBef>
                <a:spcPts val="0"/>
              </a:spcBef>
            </a:pPr>
            <a:r>
              <a:rPr lang="en-IN" dirty="0"/>
              <a:t>    }  </a:t>
            </a:r>
          </a:p>
          <a:p>
            <a:pPr marL="0">
              <a:spcBef>
                <a:spcPts val="0"/>
              </a:spcBef>
            </a:pPr>
            <a:r>
              <a:rPr lang="en-IN" dirty="0"/>
              <a:t>    </a:t>
            </a:r>
            <a:r>
              <a:rPr lang="en-IN" b="1" dirty="0"/>
              <a:t>public</a:t>
            </a:r>
            <a:r>
              <a:rPr lang="en-IN" dirty="0"/>
              <a:t> </a:t>
            </a:r>
            <a:r>
              <a:rPr lang="en-IN" b="1" dirty="0"/>
              <a:t>static</a:t>
            </a:r>
            <a:r>
              <a:rPr lang="en-IN" dirty="0"/>
              <a:t> </a:t>
            </a:r>
            <a:r>
              <a:rPr lang="en-IN" b="1" dirty="0"/>
              <a:t>void</a:t>
            </a:r>
            <a:r>
              <a:rPr lang="en-IN" dirty="0"/>
              <a:t> main(String[] </a:t>
            </a:r>
            <a:r>
              <a:rPr lang="en-IN" dirty="0" err="1"/>
              <a:t>args</a:t>
            </a:r>
            <a:r>
              <a:rPr lang="en-IN" dirty="0"/>
              <a:t>) {  </a:t>
            </a:r>
          </a:p>
          <a:p>
            <a:pPr marL="0">
              <a:spcBef>
                <a:spcPts val="0"/>
              </a:spcBef>
            </a:pPr>
            <a:r>
              <a:rPr lang="en-IN" dirty="0"/>
              <a:t>        </a:t>
            </a:r>
            <a:r>
              <a:rPr lang="en-IN" dirty="0" err="1"/>
              <a:t>FunctionalInterfaceExample</a:t>
            </a:r>
            <a:r>
              <a:rPr lang="en-IN" dirty="0"/>
              <a:t> fie = </a:t>
            </a:r>
            <a:r>
              <a:rPr lang="en-IN" b="1" dirty="0"/>
              <a:t>new</a:t>
            </a:r>
            <a:r>
              <a:rPr lang="en-IN" dirty="0"/>
              <a:t> </a:t>
            </a:r>
            <a:r>
              <a:rPr lang="en-IN" dirty="0" err="1"/>
              <a:t>FunctionalInterfaceExample</a:t>
            </a:r>
            <a:r>
              <a:rPr lang="en-IN" dirty="0"/>
              <a:t>();  </a:t>
            </a:r>
          </a:p>
          <a:p>
            <a:pPr marL="0">
              <a:spcBef>
                <a:spcPts val="0"/>
              </a:spcBef>
            </a:pPr>
            <a:r>
              <a:rPr lang="en-IN" dirty="0"/>
              <a:t>        </a:t>
            </a:r>
            <a:r>
              <a:rPr lang="en-IN" dirty="0" err="1"/>
              <a:t>fie.say</a:t>
            </a:r>
            <a:r>
              <a:rPr lang="en-IN" dirty="0"/>
              <a:t>("Hello there");  </a:t>
            </a:r>
          </a:p>
          <a:p>
            <a:pPr marL="0">
              <a:spcBef>
                <a:spcPts val="0"/>
              </a:spcBef>
            </a:pPr>
            <a:r>
              <a:rPr lang="en-IN" dirty="0"/>
              <a:t>    }  </a:t>
            </a:r>
          </a:p>
          <a:p>
            <a:pPr marL="0">
              <a:spcBef>
                <a:spcPts val="0"/>
              </a:spcBef>
            </a:pPr>
            <a:r>
              <a:rPr lang="en-IN" dirty="0"/>
              <a:t>}  </a:t>
            </a:r>
          </a:p>
          <a:p>
            <a:pPr marL="0">
              <a:spcBef>
                <a:spcPts val="0"/>
              </a:spcBef>
            </a:pPr>
            <a:endParaRPr lang="en-IN" dirty="0"/>
          </a:p>
          <a:p>
            <a:pPr marL="0">
              <a:spcBef>
                <a:spcPts val="0"/>
              </a:spcBef>
            </a:pPr>
            <a:r>
              <a:rPr lang="en-US" b="1" u="sng" dirty="0"/>
              <a:t>Output:</a:t>
            </a:r>
          </a:p>
          <a:p>
            <a:pPr marL="0">
              <a:spcBef>
                <a:spcPts val="0"/>
              </a:spcBef>
            </a:pPr>
            <a:r>
              <a:rPr lang="en-US" dirty="0"/>
              <a:t>Hello there</a:t>
            </a:r>
          </a:p>
          <a:p>
            <a:pPr marL="0">
              <a:spcBef>
                <a:spcPts val="0"/>
              </a:spcBef>
            </a:pPr>
            <a:endParaRPr lang="en-IN" dirty="0"/>
          </a:p>
          <a:p>
            <a:endParaRPr lang="en-IN" dirty="0"/>
          </a:p>
        </p:txBody>
      </p:sp>
      <p:sp>
        <p:nvSpPr>
          <p:cNvPr id="4" name="Rectangle 1"/>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a:ln>
                  <a:noFill/>
                </a:ln>
                <a:solidFill>
                  <a:srgbClr val="000000"/>
                </a:solidFill>
                <a:effectLst/>
                <a:latin typeface="Arial Unicode MS" panose="020B0604020202020204" pitchFamily="34" charset="-128"/>
              </a:rPr>
              <a:t>Hello there</a:t>
            </a:r>
            <a:r>
              <a:rPr kumimoji="0" lang="en-US" sz="800" b="0" i="0" u="none" strike="noStrike" cap="none" normalizeH="0" baseline="0" dirty="0">
                <a:ln>
                  <a:noFill/>
                </a:ln>
                <a:solidFill>
                  <a:schemeClr val="tx1"/>
                </a:solidFill>
                <a:effectLst/>
              </a:rPr>
              <a:t> </a:t>
            </a:r>
            <a:endParaRPr kumimoji="0" 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097482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Primitive Type Functional Interface</a:t>
            </a:r>
            <a:endParaRPr lang="en-IN" dirty="0"/>
          </a:p>
        </p:txBody>
      </p:sp>
      <p:pic>
        <p:nvPicPr>
          <p:cNvPr id="4" name="Picture 5" descr="Image for post"/>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635375" y="2471738"/>
            <a:ext cx="4981575" cy="2771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029450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Primitive Type Functional Interface</a:t>
            </a:r>
            <a:endParaRPr lang="en-IN" dirty="0"/>
          </a:p>
        </p:txBody>
      </p:sp>
      <p:sp>
        <p:nvSpPr>
          <p:cNvPr id="3" name="Content Placeholder 2"/>
          <p:cNvSpPr>
            <a:spLocks noGrp="1"/>
          </p:cNvSpPr>
          <p:nvPr>
            <p:ph idx="1"/>
          </p:nvPr>
        </p:nvSpPr>
        <p:spPr/>
        <p:txBody>
          <a:bodyPr>
            <a:normAutofit/>
          </a:bodyPr>
          <a:lstStyle/>
          <a:p>
            <a:r>
              <a:rPr lang="en-US" b="1" dirty="0"/>
              <a:t>Need of Primitive Functional Interfaces :</a:t>
            </a:r>
            <a:endParaRPr lang="en-US" dirty="0"/>
          </a:p>
          <a:p>
            <a:r>
              <a:rPr lang="en-US" dirty="0"/>
              <a:t>In the case of normal Functional interfaces (like </a:t>
            </a:r>
            <a:r>
              <a:rPr lang="en-US" b="1" dirty="0"/>
              <a:t>Predicate</a:t>
            </a:r>
            <a:r>
              <a:rPr lang="en-US" dirty="0"/>
              <a:t>, </a:t>
            </a:r>
            <a:r>
              <a:rPr lang="en-US" b="1" dirty="0"/>
              <a:t>Function</a:t>
            </a:r>
            <a:r>
              <a:rPr lang="en-US" dirty="0"/>
              <a:t> </a:t>
            </a:r>
            <a:r>
              <a:rPr lang="en-US" dirty="0" err="1"/>
              <a:t>etc</a:t>
            </a:r>
            <a:r>
              <a:rPr lang="en-US" dirty="0"/>
              <a:t>) input and return types are always Object types. </a:t>
            </a:r>
          </a:p>
          <a:p>
            <a:r>
              <a:rPr lang="en-US" dirty="0"/>
              <a:t>If we pass primitive values then these primitive values will be converted to Object type (</a:t>
            </a:r>
            <a:r>
              <a:rPr lang="en-US" dirty="0" err="1"/>
              <a:t>Auboxing</a:t>
            </a:r>
            <a:r>
              <a:rPr lang="en-US" dirty="0"/>
              <a:t>), which creates performance problems.</a:t>
            </a:r>
          </a:p>
        </p:txBody>
      </p:sp>
    </p:spTree>
    <p:extLst>
      <p:ext uri="{BB962C8B-B14F-4D97-AF65-F5344CB8AC3E}">
        <p14:creationId xmlns:p14="http://schemas.microsoft.com/office/powerpoint/2010/main" val="185260777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Primitive Type Functional Interface</a:t>
            </a:r>
            <a:endParaRPr lang="en-IN" dirty="0"/>
          </a:p>
        </p:txBody>
      </p:sp>
      <p:sp>
        <p:nvSpPr>
          <p:cNvPr id="3" name="Content Placeholder 2"/>
          <p:cNvSpPr>
            <a:spLocks noGrp="1"/>
          </p:cNvSpPr>
          <p:nvPr>
            <p:ph sz="half" idx="1"/>
          </p:nvPr>
        </p:nvSpPr>
        <p:spPr/>
        <p:txBody>
          <a:bodyPr>
            <a:normAutofit lnSpcReduction="10000"/>
          </a:bodyPr>
          <a:lstStyle/>
          <a:p>
            <a:r>
              <a:rPr lang="en-US" u="sng" dirty="0"/>
              <a:t>Example : </a:t>
            </a:r>
          </a:p>
          <a:p>
            <a:r>
              <a:rPr lang="en-IN" dirty="0" err="1"/>
              <a:t>int</a:t>
            </a:r>
            <a:r>
              <a:rPr lang="en-IN" dirty="0"/>
              <a:t> x[] = {0, 5, 10, 15, 20};</a:t>
            </a:r>
            <a:br>
              <a:rPr lang="en-IN" dirty="0"/>
            </a:br>
            <a:r>
              <a:rPr lang="en-IN" dirty="0"/>
              <a:t>Predicate&lt;Integer&gt; p = </a:t>
            </a:r>
            <a:r>
              <a:rPr lang="en-IN" dirty="0" err="1"/>
              <a:t>i</a:t>
            </a:r>
            <a:r>
              <a:rPr lang="en-IN" dirty="0"/>
              <a:t> -&gt; i%2 == 0;</a:t>
            </a:r>
            <a:br>
              <a:rPr lang="en-IN" dirty="0"/>
            </a:br>
            <a:r>
              <a:rPr lang="en-IN" dirty="0"/>
              <a:t>for(</a:t>
            </a:r>
            <a:r>
              <a:rPr lang="en-IN" dirty="0" err="1"/>
              <a:t>int</a:t>
            </a:r>
            <a:r>
              <a:rPr lang="en-IN" dirty="0"/>
              <a:t> x1 : x) {</a:t>
            </a:r>
            <a:br>
              <a:rPr lang="en-IN" dirty="0"/>
            </a:br>
            <a:r>
              <a:rPr lang="en-IN" dirty="0"/>
              <a:t>	if(</a:t>
            </a:r>
            <a:r>
              <a:rPr lang="en-IN" dirty="0" err="1"/>
              <a:t>p.test</a:t>
            </a:r>
            <a:r>
              <a:rPr lang="en-IN" dirty="0"/>
              <a:t>(x1)) {</a:t>
            </a:r>
            <a:br>
              <a:rPr lang="en-IN" dirty="0"/>
            </a:br>
            <a:r>
              <a:rPr lang="en-IN" dirty="0"/>
              <a:t>		</a:t>
            </a:r>
            <a:r>
              <a:rPr lang="en-IN" dirty="0" err="1"/>
              <a:t>System.out.println</a:t>
            </a:r>
            <a:r>
              <a:rPr lang="en-IN" dirty="0"/>
              <a:t>(x1);</a:t>
            </a:r>
            <a:br>
              <a:rPr lang="en-IN" dirty="0"/>
            </a:br>
            <a:r>
              <a:rPr lang="en-IN" dirty="0"/>
              <a:t>	}</a:t>
            </a:r>
          </a:p>
          <a:p>
            <a:r>
              <a:rPr lang="en-US" dirty="0"/>
              <a:t>}</a:t>
            </a:r>
            <a:endParaRPr lang="en-IN" dirty="0"/>
          </a:p>
          <a:p>
            <a:r>
              <a:rPr lang="en-US" dirty="0"/>
              <a:t>Output:</a:t>
            </a:r>
          </a:p>
          <a:p>
            <a:r>
              <a:rPr lang="en-IN" dirty="0"/>
              <a:t>0</a:t>
            </a:r>
            <a:br>
              <a:rPr lang="en-IN" dirty="0"/>
            </a:br>
            <a:r>
              <a:rPr lang="en-IN" dirty="0"/>
              <a:t>10</a:t>
            </a:r>
            <a:br>
              <a:rPr lang="en-IN" dirty="0"/>
            </a:br>
            <a:r>
              <a:rPr lang="en-IN" dirty="0"/>
              <a:t>20</a:t>
            </a:r>
          </a:p>
        </p:txBody>
      </p:sp>
      <p:sp>
        <p:nvSpPr>
          <p:cNvPr id="4" name="Content Placeholder 3"/>
          <p:cNvSpPr>
            <a:spLocks noGrp="1"/>
          </p:cNvSpPr>
          <p:nvPr>
            <p:ph sz="half" idx="2"/>
          </p:nvPr>
        </p:nvSpPr>
        <p:spPr/>
        <p:txBody>
          <a:bodyPr/>
          <a:lstStyle/>
          <a:p>
            <a:r>
              <a:rPr lang="en-US" dirty="0"/>
              <a:t>In the example, </a:t>
            </a:r>
            <a:r>
              <a:rPr lang="en-US" dirty="0" err="1"/>
              <a:t>autoboxing</a:t>
            </a:r>
            <a:r>
              <a:rPr lang="en-US" dirty="0"/>
              <a:t> and </a:t>
            </a:r>
            <a:r>
              <a:rPr lang="en-US" dirty="0" err="1"/>
              <a:t>autounboxing</a:t>
            </a:r>
            <a:r>
              <a:rPr lang="en-US" dirty="0"/>
              <a:t> happens 5 times which creates performance problems.</a:t>
            </a:r>
          </a:p>
          <a:p>
            <a:r>
              <a:rPr lang="en-US" dirty="0"/>
              <a:t>To overcome this problem </a:t>
            </a:r>
            <a:r>
              <a:rPr lang="en-US" b="1" dirty="0"/>
              <a:t>primitive functional interfaces </a:t>
            </a:r>
            <a:r>
              <a:rPr lang="en-US" dirty="0"/>
              <a:t>are introduced, which can always take primitive types as input and return primitive types. </a:t>
            </a:r>
          </a:p>
          <a:p>
            <a:r>
              <a:rPr lang="en-US" dirty="0"/>
              <a:t>Hence </a:t>
            </a:r>
            <a:r>
              <a:rPr lang="en-US" dirty="0" err="1"/>
              <a:t>autoboxing</a:t>
            </a:r>
            <a:r>
              <a:rPr lang="en-US" dirty="0"/>
              <a:t> and </a:t>
            </a:r>
            <a:r>
              <a:rPr lang="en-US" dirty="0" err="1"/>
              <a:t>autounboxing</a:t>
            </a:r>
            <a:r>
              <a:rPr lang="en-US" dirty="0"/>
              <a:t> won’t be required, which improves performance.</a:t>
            </a:r>
          </a:p>
          <a:p>
            <a:endParaRPr lang="en-IN" dirty="0"/>
          </a:p>
        </p:txBody>
      </p:sp>
    </p:spTree>
    <p:extLst>
      <p:ext uri="{BB962C8B-B14F-4D97-AF65-F5344CB8AC3E}">
        <p14:creationId xmlns:p14="http://schemas.microsoft.com/office/powerpoint/2010/main" val="273914369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Primitive Type Functional Interface</a:t>
            </a:r>
            <a:endParaRPr lang="en-IN" dirty="0"/>
          </a:p>
        </p:txBody>
      </p:sp>
      <p:sp>
        <p:nvSpPr>
          <p:cNvPr id="6" name="Content Placeholder 5"/>
          <p:cNvSpPr>
            <a:spLocks noGrp="1"/>
          </p:cNvSpPr>
          <p:nvPr>
            <p:ph idx="1"/>
          </p:nvPr>
        </p:nvSpPr>
        <p:spPr/>
        <p:txBody>
          <a:bodyPr>
            <a:normAutofit fontScale="92500" lnSpcReduction="20000"/>
          </a:bodyPr>
          <a:lstStyle/>
          <a:p>
            <a:r>
              <a:rPr lang="en-US" b="1" dirty="0"/>
              <a:t>Primitive Type Functional Interfaces for Predicate :</a:t>
            </a:r>
            <a:endParaRPr lang="en-US" dirty="0"/>
          </a:p>
          <a:p>
            <a:r>
              <a:rPr lang="en-US" dirty="0"/>
              <a:t>The following are various primitive Functional interfaces for Predicate.</a:t>
            </a:r>
          </a:p>
          <a:p>
            <a:pPr lvl="1"/>
            <a:r>
              <a:rPr lang="en-US" b="1" dirty="0" err="1"/>
              <a:t>IntPredicate</a:t>
            </a:r>
            <a:r>
              <a:rPr lang="en-US" dirty="0"/>
              <a:t> — always accepts input value of </a:t>
            </a:r>
            <a:r>
              <a:rPr lang="en-US" dirty="0" err="1"/>
              <a:t>int</a:t>
            </a:r>
            <a:r>
              <a:rPr lang="en-US" dirty="0"/>
              <a:t> type</a:t>
            </a:r>
          </a:p>
          <a:p>
            <a:pPr lvl="1"/>
            <a:r>
              <a:rPr lang="en-US" b="1" dirty="0" err="1"/>
              <a:t>LongPredicate</a:t>
            </a:r>
            <a:r>
              <a:rPr lang="en-US" dirty="0"/>
              <a:t> — always accepts input value of long type</a:t>
            </a:r>
          </a:p>
          <a:p>
            <a:pPr lvl="1"/>
            <a:r>
              <a:rPr lang="en-US" b="1" dirty="0" err="1"/>
              <a:t>DoublePredicate</a:t>
            </a:r>
            <a:r>
              <a:rPr lang="en-US" dirty="0"/>
              <a:t> — always accepts input value of double type</a:t>
            </a:r>
          </a:p>
          <a:p>
            <a:r>
              <a:rPr lang="en-US" b="1" dirty="0"/>
              <a:t>Primitive Type Functional Interfaces for Function :</a:t>
            </a:r>
            <a:endParaRPr lang="en-US" dirty="0"/>
          </a:p>
          <a:p>
            <a:r>
              <a:rPr lang="en-US" dirty="0"/>
              <a:t>The following are various primitive Type Functional Interfaces for Function</a:t>
            </a:r>
          </a:p>
          <a:p>
            <a:pPr lvl="1"/>
            <a:r>
              <a:rPr lang="en-US" b="1" dirty="0" err="1"/>
              <a:t>IntFunction</a:t>
            </a:r>
            <a:r>
              <a:rPr lang="en-US" dirty="0"/>
              <a:t> : can take </a:t>
            </a:r>
            <a:r>
              <a:rPr lang="en-US" dirty="0" err="1"/>
              <a:t>int</a:t>
            </a:r>
            <a:r>
              <a:rPr lang="en-US" dirty="0"/>
              <a:t> type as input and return any type</a:t>
            </a:r>
          </a:p>
          <a:p>
            <a:pPr lvl="1"/>
            <a:r>
              <a:rPr lang="en-US" b="1" dirty="0" err="1"/>
              <a:t>LongFunction</a:t>
            </a:r>
            <a:r>
              <a:rPr lang="en-US" dirty="0"/>
              <a:t> : can take long type as input and return any type</a:t>
            </a:r>
          </a:p>
          <a:p>
            <a:pPr lvl="1"/>
            <a:r>
              <a:rPr lang="en-US" b="1" dirty="0" err="1"/>
              <a:t>DoubleFunction</a:t>
            </a:r>
            <a:r>
              <a:rPr lang="en-US" dirty="0"/>
              <a:t> : can take double type as input and return any type</a:t>
            </a:r>
          </a:p>
          <a:p>
            <a:pPr lvl="1"/>
            <a:r>
              <a:rPr lang="en-US" b="1" dirty="0" err="1"/>
              <a:t>ToIntFunction</a:t>
            </a:r>
            <a:r>
              <a:rPr lang="en-US" b="1" dirty="0"/>
              <a:t> </a:t>
            </a:r>
            <a:r>
              <a:rPr lang="en-US" dirty="0"/>
              <a:t>: It can take any type as input but always returns </a:t>
            </a:r>
            <a:r>
              <a:rPr lang="en-US" dirty="0" err="1"/>
              <a:t>int</a:t>
            </a:r>
            <a:r>
              <a:rPr lang="en-US" dirty="0"/>
              <a:t> type</a:t>
            </a:r>
          </a:p>
          <a:p>
            <a:pPr lvl="1"/>
            <a:r>
              <a:rPr lang="en-US" b="1" dirty="0" err="1"/>
              <a:t>ToLongFunction</a:t>
            </a:r>
            <a:r>
              <a:rPr lang="en-US" dirty="0"/>
              <a:t> : It can take any type as input but always returns long type</a:t>
            </a:r>
          </a:p>
          <a:p>
            <a:pPr lvl="1"/>
            <a:r>
              <a:rPr lang="en-US" b="1" dirty="0" err="1"/>
              <a:t>ToDoubleFunction</a:t>
            </a:r>
            <a:r>
              <a:rPr lang="en-US" dirty="0"/>
              <a:t> : It can take any type as input but always returns double type</a:t>
            </a:r>
          </a:p>
          <a:p>
            <a:endParaRPr lang="en-US" dirty="0"/>
          </a:p>
        </p:txBody>
      </p:sp>
    </p:spTree>
    <p:extLst>
      <p:ext uri="{BB962C8B-B14F-4D97-AF65-F5344CB8AC3E}">
        <p14:creationId xmlns:p14="http://schemas.microsoft.com/office/powerpoint/2010/main" val="339304494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Primitive Type Functional Interface</a:t>
            </a:r>
            <a:endParaRPr lang="en-IN" dirty="0"/>
          </a:p>
        </p:txBody>
      </p:sp>
      <p:sp>
        <p:nvSpPr>
          <p:cNvPr id="3" name="Content Placeholder 2"/>
          <p:cNvSpPr>
            <a:spLocks noGrp="1"/>
          </p:cNvSpPr>
          <p:nvPr>
            <p:ph idx="1"/>
          </p:nvPr>
        </p:nvSpPr>
        <p:spPr/>
        <p:txBody>
          <a:bodyPr>
            <a:normAutofit/>
          </a:bodyPr>
          <a:lstStyle/>
          <a:p>
            <a:pPr lvl="1"/>
            <a:r>
              <a:rPr lang="en-US" b="1" dirty="0" err="1"/>
              <a:t>IntToLongFunction</a:t>
            </a:r>
            <a:r>
              <a:rPr lang="en-US" dirty="0"/>
              <a:t> : It can take </a:t>
            </a:r>
            <a:r>
              <a:rPr lang="en-US" dirty="0" err="1"/>
              <a:t>int</a:t>
            </a:r>
            <a:r>
              <a:rPr lang="en-US" dirty="0"/>
              <a:t> type as input and returns long type</a:t>
            </a:r>
          </a:p>
          <a:p>
            <a:pPr lvl="1"/>
            <a:r>
              <a:rPr lang="en-US" b="1" dirty="0" err="1"/>
              <a:t>IntToDoubleFunction</a:t>
            </a:r>
            <a:r>
              <a:rPr lang="en-US" dirty="0"/>
              <a:t> : It can take </a:t>
            </a:r>
            <a:r>
              <a:rPr lang="en-US" dirty="0" err="1"/>
              <a:t>int</a:t>
            </a:r>
            <a:r>
              <a:rPr lang="en-US" dirty="0"/>
              <a:t> type as input and returns double type</a:t>
            </a:r>
          </a:p>
          <a:p>
            <a:pPr lvl="1"/>
            <a:r>
              <a:rPr lang="en-US" b="1" dirty="0" err="1"/>
              <a:t>LongToIntFunction</a:t>
            </a:r>
            <a:r>
              <a:rPr lang="en-US" dirty="0"/>
              <a:t> : It can take long type as input and returns </a:t>
            </a:r>
            <a:r>
              <a:rPr lang="en-US" dirty="0" err="1"/>
              <a:t>int</a:t>
            </a:r>
            <a:r>
              <a:rPr lang="en-US" dirty="0"/>
              <a:t> type</a:t>
            </a:r>
          </a:p>
          <a:p>
            <a:pPr lvl="1"/>
            <a:r>
              <a:rPr lang="en-US" b="1" dirty="0" err="1"/>
              <a:t>LongToDoubleFunction</a:t>
            </a:r>
            <a:r>
              <a:rPr lang="en-US" dirty="0"/>
              <a:t> : It can take long type as input and returns double type</a:t>
            </a:r>
          </a:p>
          <a:p>
            <a:pPr lvl="1"/>
            <a:r>
              <a:rPr lang="en-US" b="1" dirty="0" err="1"/>
              <a:t>DoubleToIntFunction</a:t>
            </a:r>
            <a:r>
              <a:rPr lang="en-US" dirty="0"/>
              <a:t> : It can take double type as input and returns </a:t>
            </a:r>
            <a:r>
              <a:rPr lang="en-US" dirty="0" err="1"/>
              <a:t>int</a:t>
            </a:r>
            <a:r>
              <a:rPr lang="en-US" dirty="0"/>
              <a:t> type</a:t>
            </a:r>
          </a:p>
          <a:p>
            <a:pPr lvl="1"/>
            <a:r>
              <a:rPr lang="en-US" b="1" dirty="0" err="1"/>
              <a:t>DoubleToLongFunction</a:t>
            </a:r>
            <a:r>
              <a:rPr lang="en-US" dirty="0"/>
              <a:t> : It can take double type as input and returns long type</a:t>
            </a:r>
          </a:p>
          <a:p>
            <a:pPr lvl="1"/>
            <a:r>
              <a:rPr lang="en-US" b="1" dirty="0" err="1"/>
              <a:t>ToIntBiFunction</a:t>
            </a:r>
            <a:r>
              <a:rPr lang="en-US" dirty="0"/>
              <a:t> : return type must be </a:t>
            </a:r>
            <a:r>
              <a:rPr lang="en-US" dirty="0" err="1"/>
              <a:t>int</a:t>
            </a:r>
            <a:r>
              <a:rPr lang="en-US" dirty="0"/>
              <a:t> type but inputs can be any type</a:t>
            </a:r>
          </a:p>
          <a:p>
            <a:pPr lvl="1"/>
            <a:r>
              <a:rPr lang="en-US" b="1" dirty="0" err="1"/>
              <a:t>ToLongBiFunction</a:t>
            </a:r>
            <a:r>
              <a:rPr lang="en-US" dirty="0"/>
              <a:t> : return type must be long type but inputs can be any type</a:t>
            </a:r>
          </a:p>
          <a:p>
            <a:pPr lvl="1"/>
            <a:r>
              <a:rPr lang="en-US" b="1" dirty="0" err="1"/>
              <a:t>ToDoubleBiFunction</a:t>
            </a:r>
            <a:r>
              <a:rPr lang="en-US" dirty="0"/>
              <a:t> : return type must be double type but inputs can be any type</a:t>
            </a:r>
          </a:p>
          <a:p>
            <a:endParaRPr lang="en-IN" dirty="0"/>
          </a:p>
          <a:p>
            <a:endParaRPr lang="en-IN" dirty="0"/>
          </a:p>
        </p:txBody>
      </p:sp>
    </p:spTree>
    <p:extLst>
      <p:ext uri="{BB962C8B-B14F-4D97-AF65-F5344CB8AC3E}">
        <p14:creationId xmlns:p14="http://schemas.microsoft.com/office/powerpoint/2010/main" val="100714212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Primitive Type Functional Interface</a:t>
            </a:r>
            <a:endParaRPr lang="en-IN" dirty="0"/>
          </a:p>
        </p:txBody>
      </p:sp>
      <p:sp>
        <p:nvSpPr>
          <p:cNvPr id="3" name="Content Placeholder 2"/>
          <p:cNvSpPr>
            <a:spLocks noGrp="1"/>
          </p:cNvSpPr>
          <p:nvPr>
            <p:ph idx="1"/>
          </p:nvPr>
        </p:nvSpPr>
        <p:spPr/>
        <p:txBody>
          <a:bodyPr/>
          <a:lstStyle/>
          <a:p>
            <a:r>
              <a:rPr lang="en-US" b="1" dirty="0"/>
              <a:t>Primitive Version for Consumer :</a:t>
            </a:r>
            <a:endParaRPr lang="en-US" dirty="0"/>
          </a:p>
          <a:p>
            <a:r>
              <a:rPr lang="en-US" dirty="0"/>
              <a:t>The following 6 primitive versions available for Consumer :</a:t>
            </a:r>
          </a:p>
          <a:p>
            <a:r>
              <a:rPr lang="en-US" b="1" dirty="0"/>
              <a:t>1. </a:t>
            </a:r>
            <a:r>
              <a:rPr lang="en-US" b="1" dirty="0" err="1"/>
              <a:t>IntConsumer</a:t>
            </a:r>
            <a:endParaRPr lang="en-US" b="1" dirty="0"/>
          </a:p>
          <a:p>
            <a:r>
              <a:rPr lang="en-IN" b="1" dirty="0"/>
              <a:t>2. </a:t>
            </a:r>
            <a:r>
              <a:rPr lang="en-IN" b="1" dirty="0" err="1"/>
              <a:t>LongConsumer</a:t>
            </a:r>
            <a:endParaRPr lang="en-IN" b="1" dirty="0"/>
          </a:p>
          <a:p>
            <a:r>
              <a:rPr lang="en-IN" b="1" dirty="0"/>
              <a:t>3. </a:t>
            </a:r>
            <a:r>
              <a:rPr lang="en-IN" b="1" dirty="0" err="1"/>
              <a:t>DoubleConsumer</a:t>
            </a:r>
            <a:endParaRPr lang="en-IN" b="1" dirty="0"/>
          </a:p>
          <a:p>
            <a:r>
              <a:rPr lang="en-IN" b="1" dirty="0"/>
              <a:t>4. </a:t>
            </a:r>
            <a:r>
              <a:rPr lang="en-IN" b="1" dirty="0" err="1"/>
              <a:t>ObjIntConsumer</a:t>
            </a:r>
            <a:endParaRPr lang="en-IN" b="1" dirty="0"/>
          </a:p>
          <a:p>
            <a:r>
              <a:rPr lang="en-IN" b="1" dirty="0"/>
              <a:t>5. </a:t>
            </a:r>
            <a:r>
              <a:rPr lang="en-IN" b="1" dirty="0" err="1"/>
              <a:t>ObjLongConsumer</a:t>
            </a:r>
            <a:endParaRPr lang="en-IN" b="1" dirty="0"/>
          </a:p>
          <a:p>
            <a:r>
              <a:rPr lang="en-IN" b="1" dirty="0"/>
              <a:t>6. </a:t>
            </a:r>
            <a:r>
              <a:rPr lang="en-IN" b="1" dirty="0" err="1"/>
              <a:t>ObjDoubleConsumer</a:t>
            </a:r>
            <a:endParaRPr lang="en-US" dirty="0"/>
          </a:p>
          <a:p>
            <a:endParaRPr lang="en-IN" dirty="0"/>
          </a:p>
        </p:txBody>
      </p:sp>
    </p:spTree>
    <p:extLst>
      <p:ext uri="{BB962C8B-B14F-4D97-AF65-F5344CB8AC3E}">
        <p14:creationId xmlns:p14="http://schemas.microsoft.com/office/powerpoint/2010/main" val="414521414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Primitive Type Functional Interface</a:t>
            </a:r>
            <a:endParaRPr lang="en-IN" dirty="0"/>
          </a:p>
        </p:txBody>
      </p:sp>
      <p:sp>
        <p:nvSpPr>
          <p:cNvPr id="3" name="Content Placeholder 2"/>
          <p:cNvSpPr>
            <a:spLocks noGrp="1"/>
          </p:cNvSpPr>
          <p:nvPr>
            <p:ph idx="1"/>
          </p:nvPr>
        </p:nvSpPr>
        <p:spPr/>
        <p:txBody>
          <a:bodyPr/>
          <a:lstStyle/>
          <a:p>
            <a:r>
              <a:rPr lang="en-US" b="1" dirty="0"/>
              <a:t>Primitive Versions for Supplier :</a:t>
            </a:r>
            <a:endParaRPr lang="en-US" dirty="0"/>
          </a:p>
          <a:p>
            <a:r>
              <a:rPr lang="en-US" dirty="0"/>
              <a:t>The following 4 primitive versions available for Supplier :</a:t>
            </a:r>
          </a:p>
          <a:p>
            <a:r>
              <a:rPr lang="en-US" b="1" dirty="0"/>
              <a:t>1. </a:t>
            </a:r>
            <a:r>
              <a:rPr lang="en-US" b="1" dirty="0" err="1"/>
              <a:t>IntSupplier</a:t>
            </a:r>
            <a:endParaRPr lang="en-US" b="1" dirty="0"/>
          </a:p>
          <a:p>
            <a:r>
              <a:rPr lang="en-IN" b="1" dirty="0"/>
              <a:t>2. </a:t>
            </a:r>
            <a:r>
              <a:rPr lang="en-IN" b="1" dirty="0" err="1"/>
              <a:t>LongSupplier</a:t>
            </a:r>
            <a:endParaRPr lang="en-IN" b="1" dirty="0"/>
          </a:p>
          <a:p>
            <a:r>
              <a:rPr lang="en-IN" b="1" dirty="0"/>
              <a:t>3. </a:t>
            </a:r>
            <a:r>
              <a:rPr lang="en-IN" b="1" dirty="0" err="1"/>
              <a:t>DoubleSupplier</a:t>
            </a:r>
            <a:endParaRPr lang="en-IN" b="1" dirty="0"/>
          </a:p>
          <a:p>
            <a:r>
              <a:rPr lang="en-IN" b="1" dirty="0"/>
              <a:t>4. </a:t>
            </a:r>
            <a:r>
              <a:rPr lang="en-IN" b="1" dirty="0" err="1"/>
              <a:t>BooleanSupplier</a:t>
            </a:r>
            <a:endParaRPr lang="en-US" dirty="0"/>
          </a:p>
          <a:p>
            <a:endParaRPr lang="en-IN" dirty="0"/>
          </a:p>
        </p:txBody>
      </p:sp>
    </p:spTree>
    <p:extLst>
      <p:ext uri="{BB962C8B-B14F-4D97-AF65-F5344CB8AC3E}">
        <p14:creationId xmlns:p14="http://schemas.microsoft.com/office/powerpoint/2010/main" val="224495722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Primitive Type Functional Interface</a:t>
            </a:r>
            <a:endParaRPr lang="en-IN" dirty="0"/>
          </a:p>
        </p:txBody>
      </p:sp>
      <p:sp>
        <p:nvSpPr>
          <p:cNvPr id="3" name="Content Placeholder 2"/>
          <p:cNvSpPr>
            <a:spLocks noGrp="1"/>
          </p:cNvSpPr>
          <p:nvPr>
            <p:ph idx="1"/>
          </p:nvPr>
        </p:nvSpPr>
        <p:spPr/>
        <p:txBody>
          <a:bodyPr>
            <a:normAutofit/>
          </a:bodyPr>
          <a:lstStyle/>
          <a:p>
            <a:r>
              <a:rPr lang="en-IN" b="1" dirty="0" err="1"/>
              <a:t>UnaryOperator</a:t>
            </a:r>
            <a:r>
              <a:rPr lang="en-IN" b="1" dirty="0"/>
              <a:t> Functional Interface :</a:t>
            </a:r>
          </a:p>
          <a:p>
            <a:pPr lvl="1" fontAlgn="base"/>
            <a:r>
              <a:rPr lang="en-US" b="1" dirty="0" err="1"/>
              <a:t>UnaryOperator</a:t>
            </a:r>
            <a:r>
              <a:rPr lang="en-US" b="1" dirty="0"/>
              <a:t> </a:t>
            </a:r>
            <a:r>
              <a:rPr lang="en-US" dirty="0"/>
              <a:t>accepts 1-input argument whose </a:t>
            </a:r>
            <a:r>
              <a:rPr lang="en-US" b="1" dirty="0"/>
              <a:t>data-type</a:t>
            </a:r>
            <a:r>
              <a:rPr lang="en-US" dirty="0"/>
              <a:t> is </a:t>
            </a:r>
            <a:r>
              <a:rPr lang="en-US" b="1" dirty="0"/>
              <a:t>same </a:t>
            </a:r>
            <a:r>
              <a:rPr lang="en-US" dirty="0"/>
              <a:t>as that of</a:t>
            </a:r>
            <a:r>
              <a:rPr lang="en-US" b="1" dirty="0"/>
              <a:t> return-type</a:t>
            </a:r>
            <a:endParaRPr lang="en-US" dirty="0"/>
          </a:p>
          <a:p>
            <a:pPr lvl="1" fontAlgn="base"/>
            <a:r>
              <a:rPr lang="en-US" dirty="0"/>
              <a:t>This is very much similar to </a:t>
            </a:r>
            <a:r>
              <a:rPr lang="en-US" b="1" dirty="0"/>
              <a:t>Function </a:t>
            </a:r>
            <a:r>
              <a:rPr lang="en-US" dirty="0"/>
              <a:t>Functional Interface</a:t>
            </a:r>
          </a:p>
          <a:p>
            <a:pPr lvl="1" fontAlgn="base"/>
            <a:r>
              <a:rPr lang="en-US" b="1" dirty="0" err="1"/>
              <a:t>UnaryOperator</a:t>
            </a:r>
            <a:r>
              <a:rPr lang="en-US" b="1" dirty="0"/>
              <a:t>&lt;T&gt;</a:t>
            </a:r>
            <a:r>
              <a:rPr lang="en-US" dirty="0"/>
              <a:t> extends </a:t>
            </a:r>
            <a:r>
              <a:rPr lang="en-US" b="1" dirty="0"/>
              <a:t>Function&lt;T, T&gt; </a:t>
            </a:r>
            <a:r>
              <a:rPr lang="en-US" dirty="0"/>
              <a:t>and inherits </a:t>
            </a:r>
            <a:r>
              <a:rPr lang="en-US" b="1" dirty="0"/>
              <a:t>apply();</a:t>
            </a:r>
            <a:r>
              <a:rPr lang="en-US" dirty="0"/>
              <a:t> method from </a:t>
            </a:r>
            <a:r>
              <a:rPr lang="en-US" b="1" dirty="0"/>
              <a:t>Function </a:t>
            </a:r>
            <a:r>
              <a:rPr lang="en-US" dirty="0"/>
              <a:t>Functional Interface</a:t>
            </a:r>
          </a:p>
          <a:p>
            <a:pPr lvl="1" fontAlgn="base"/>
            <a:r>
              <a:rPr lang="en-US" dirty="0"/>
              <a:t>In </a:t>
            </a:r>
            <a:r>
              <a:rPr lang="en-US" b="1" dirty="0"/>
              <a:t>Function&lt;T, R&gt;</a:t>
            </a:r>
            <a:r>
              <a:rPr lang="en-US" dirty="0"/>
              <a:t> Functional Interface, we specify data-type for both input-argument and return-type separately with comma in between</a:t>
            </a:r>
          </a:p>
          <a:p>
            <a:pPr lvl="1" fontAlgn="base"/>
            <a:r>
              <a:rPr lang="en-US" dirty="0"/>
              <a:t>Whereas in </a:t>
            </a:r>
            <a:r>
              <a:rPr lang="en-US" b="1" dirty="0" err="1"/>
              <a:t>UnaryOperator</a:t>
            </a:r>
            <a:r>
              <a:rPr lang="en-US" b="1" dirty="0"/>
              <a:t>&lt;T&gt;</a:t>
            </a:r>
            <a:r>
              <a:rPr lang="en-US" dirty="0"/>
              <a:t> we specify only one type because this will be same for both </a:t>
            </a:r>
            <a:r>
              <a:rPr lang="en-US" b="1" dirty="0"/>
              <a:t>input argument</a:t>
            </a:r>
            <a:r>
              <a:rPr lang="en-US" dirty="0"/>
              <a:t> and </a:t>
            </a:r>
            <a:r>
              <a:rPr lang="en-US" b="1" dirty="0"/>
              <a:t>return-type</a:t>
            </a:r>
            <a:endParaRPr lang="en-US" dirty="0"/>
          </a:p>
          <a:p>
            <a:pPr lvl="1" fontAlgn="base"/>
            <a:r>
              <a:rPr lang="en-US" dirty="0"/>
              <a:t>Method signature: </a:t>
            </a:r>
            <a:r>
              <a:rPr lang="en-US" b="1" dirty="0"/>
              <a:t>T apply(T value);</a:t>
            </a:r>
            <a:r>
              <a:rPr lang="en-US" dirty="0"/>
              <a:t> inherited from </a:t>
            </a:r>
            <a:r>
              <a:rPr lang="en-US" b="1" dirty="0"/>
              <a:t>Function </a:t>
            </a:r>
            <a:r>
              <a:rPr lang="en-US" dirty="0"/>
              <a:t>Functional Interface</a:t>
            </a:r>
          </a:p>
          <a:p>
            <a:pPr lvl="1" fontAlgn="base"/>
            <a:endParaRPr lang="en-US" dirty="0"/>
          </a:p>
        </p:txBody>
      </p:sp>
      <p:sp>
        <p:nvSpPr>
          <p:cNvPr id="4" name="Rectangle 2"/>
          <p:cNvSpPr>
            <a:spLocks noChangeArrowheads="1"/>
          </p:cNvSpPr>
          <p:nvPr/>
        </p:nvSpPr>
        <p:spPr bwMode="auto">
          <a:xfrm>
            <a:off x="2982482" y="520438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a:ln>
                  <a:noFill/>
                </a:ln>
                <a:solidFill>
                  <a:srgbClr val="808080"/>
                </a:solidFill>
                <a:effectLst/>
                <a:latin typeface="Monaco"/>
              </a:rPr>
              <a:t>@</a:t>
            </a:r>
            <a:r>
              <a:rPr kumimoji="0" lang="en-US" sz="1000" b="0" i="0" u="none" strike="noStrike" cap="none" normalizeH="0" baseline="0" dirty="0" err="1">
                <a:ln>
                  <a:noFill/>
                </a:ln>
                <a:solidFill>
                  <a:srgbClr val="808080"/>
                </a:solidFill>
                <a:effectLst/>
                <a:latin typeface="Monaco"/>
              </a:rPr>
              <a:t>FunctionalInterface</a:t>
            </a:r>
            <a:endParaRPr kumimoji="0" 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1" i="0" u="none" strike="noStrike" cap="none" normalizeH="0" baseline="0" dirty="0">
                <a:ln>
                  <a:noFill/>
                </a:ln>
                <a:solidFill>
                  <a:srgbClr val="006699"/>
                </a:solidFill>
                <a:effectLst/>
                <a:latin typeface="Monaco"/>
              </a:rPr>
              <a:t>public</a:t>
            </a:r>
            <a:r>
              <a:rPr kumimoji="0" lang="en-US" sz="1000" b="0" i="0" u="none" strike="noStrike" cap="none" normalizeH="0" baseline="0" dirty="0">
                <a:ln>
                  <a:noFill/>
                </a:ln>
                <a:solidFill>
                  <a:srgbClr val="22313F"/>
                </a:solidFill>
                <a:effectLst/>
                <a:latin typeface="Monaco"/>
              </a:rPr>
              <a:t> </a:t>
            </a:r>
            <a:r>
              <a:rPr kumimoji="0" lang="en-US" sz="1000" b="1" i="0" u="none" strike="noStrike" cap="none" normalizeH="0" baseline="0" dirty="0">
                <a:ln>
                  <a:noFill/>
                </a:ln>
                <a:solidFill>
                  <a:srgbClr val="006699"/>
                </a:solidFill>
                <a:effectLst/>
                <a:latin typeface="Monaco"/>
              </a:rPr>
              <a:t>interface</a:t>
            </a:r>
            <a:r>
              <a:rPr kumimoji="0" lang="en-US" sz="1000" b="0" i="0" u="none" strike="noStrike" cap="none" normalizeH="0" baseline="0" dirty="0">
                <a:ln>
                  <a:noFill/>
                </a:ln>
                <a:solidFill>
                  <a:srgbClr val="22313F"/>
                </a:solidFill>
                <a:effectLst/>
                <a:latin typeface="Monaco"/>
              </a:rPr>
              <a:t> </a:t>
            </a:r>
            <a:r>
              <a:rPr kumimoji="0" lang="en-US" sz="1000" b="0" i="0" u="none" strike="noStrike" cap="none" normalizeH="0" baseline="0" dirty="0" err="1">
                <a:ln>
                  <a:noFill/>
                </a:ln>
                <a:solidFill>
                  <a:srgbClr val="000000"/>
                </a:solidFill>
                <a:effectLst/>
                <a:latin typeface="Monaco"/>
              </a:rPr>
              <a:t>UnaryOperator</a:t>
            </a:r>
            <a:r>
              <a:rPr kumimoji="0" lang="en-US" sz="1000" b="0" i="0" u="none" strike="noStrike" cap="none" normalizeH="0" baseline="0" dirty="0">
                <a:ln>
                  <a:noFill/>
                </a:ln>
                <a:solidFill>
                  <a:srgbClr val="000000"/>
                </a:solidFill>
                <a:effectLst/>
                <a:latin typeface="Monaco"/>
              </a:rPr>
              <a:t>&lt;T&gt; </a:t>
            </a:r>
            <a:r>
              <a:rPr kumimoji="0" lang="en-US" sz="1000" b="1" i="0" u="none" strike="noStrike" cap="none" normalizeH="0" baseline="0" dirty="0">
                <a:ln>
                  <a:noFill/>
                </a:ln>
                <a:solidFill>
                  <a:srgbClr val="006699"/>
                </a:solidFill>
                <a:effectLst/>
                <a:latin typeface="Monaco"/>
              </a:rPr>
              <a:t>extends</a:t>
            </a:r>
            <a:r>
              <a:rPr kumimoji="0" lang="en-US" sz="1000" b="0" i="0" u="none" strike="noStrike" cap="none" normalizeH="0" baseline="0" dirty="0">
                <a:ln>
                  <a:noFill/>
                </a:ln>
                <a:solidFill>
                  <a:srgbClr val="22313F"/>
                </a:solidFill>
                <a:effectLst/>
                <a:latin typeface="Monaco"/>
              </a:rPr>
              <a:t> </a:t>
            </a:r>
            <a:r>
              <a:rPr kumimoji="0" lang="en-US" sz="1000" b="0" i="0" u="none" strike="noStrike" cap="none" normalizeH="0" baseline="0" dirty="0">
                <a:ln>
                  <a:noFill/>
                </a:ln>
                <a:solidFill>
                  <a:srgbClr val="000000"/>
                </a:solidFill>
                <a:effectLst/>
                <a:latin typeface="Monaco"/>
              </a:rPr>
              <a:t>Function&lt;T, T&gt; {</a:t>
            </a:r>
            <a:endParaRPr kumimoji="0" 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a:ln>
                  <a:noFill/>
                </a:ln>
                <a:solidFill>
                  <a:srgbClr val="22313F"/>
                </a:solidFill>
                <a:effectLst/>
                <a:latin typeface="Monaco"/>
              </a:rPr>
              <a:t> </a:t>
            </a:r>
            <a:endParaRPr kumimoji="0" 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a:ln>
                  <a:noFill/>
                </a:ln>
                <a:solidFill>
                  <a:srgbClr val="000000"/>
                </a:solidFill>
                <a:effectLst/>
                <a:latin typeface="Monaco"/>
              </a:rPr>
              <a:t>    </a:t>
            </a:r>
            <a:r>
              <a:rPr kumimoji="0" lang="en-US" sz="1000" b="0" i="0" u="none" strike="noStrike" cap="none" normalizeH="0" baseline="0" dirty="0">
                <a:ln>
                  <a:noFill/>
                </a:ln>
                <a:solidFill>
                  <a:srgbClr val="008200"/>
                </a:solidFill>
                <a:effectLst/>
                <a:latin typeface="Monaco"/>
              </a:rPr>
              <a:t>// other default and static methods</a:t>
            </a:r>
            <a:endParaRPr kumimoji="0" 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a:ln>
                  <a:noFill/>
                </a:ln>
                <a:solidFill>
                  <a:srgbClr val="000000"/>
                </a:solidFill>
                <a:effectLst/>
                <a:latin typeface="Monaco"/>
              </a:rPr>
              <a:t>}</a:t>
            </a:r>
            <a:endParaRPr kumimoji="0" 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0427210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Primitive Type Functional Interface</a:t>
            </a:r>
            <a:endParaRPr lang="en-IN" dirty="0"/>
          </a:p>
        </p:txBody>
      </p:sp>
      <p:sp>
        <p:nvSpPr>
          <p:cNvPr id="3" name="Content Placeholder 2"/>
          <p:cNvSpPr>
            <a:spLocks noGrp="1"/>
          </p:cNvSpPr>
          <p:nvPr>
            <p:ph idx="1"/>
          </p:nvPr>
        </p:nvSpPr>
        <p:spPr/>
        <p:txBody>
          <a:bodyPr>
            <a:normAutofit/>
          </a:bodyPr>
          <a:lstStyle/>
          <a:p>
            <a:r>
              <a:rPr lang="en-IN" b="1" dirty="0"/>
              <a:t>Primitive </a:t>
            </a:r>
            <a:r>
              <a:rPr lang="en-IN" b="1" dirty="0" err="1"/>
              <a:t>UnaryOperator</a:t>
            </a:r>
            <a:r>
              <a:rPr lang="en-IN" b="1" dirty="0"/>
              <a:t> Functional Interface</a:t>
            </a:r>
          </a:p>
          <a:p>
            <a:pPr fontAlgn="base"/>
            <a:r>
              <a:rPr lang="en-US" dirty="0"/>
              <a:t>This is very much similar to what we discussed above in </a:t>
            </a:r>
            <a:r>
              <a:rPr lang="en-US" b="1" dirty="0" err="1"/>
              <a:t>UnaryOperator</a:t>
            </a:r>
            <a:r>
              <a:rPr lang="en-US" b="1" dirty="0"/>
              <a:t> </a:t>
            </a:r>
            <a:r>
              <a:rPr lang="en-US" dirty="0"/>
              <a:t>Functional Interface.</a:t>
            </a:r>
          </a:p>
          <a:p>
            <a:pPr fontAlgn="base"/>
            <a:r>
              <a:rPr lang="en-US" dirty="0"/>
              <a:t>It accepts </a:t>
            </a:r>
            <a:r>
              <a:rPr lang="en-US" b="1" dirty="0"/>
              <a:t>1 input argument</a:t>
            </a:r>
            <a:r>
              <a:rPr lang="en-US" dirty="0"/>
              <a:t> &amp; </a:t>
            </a:r>
            <a:r>
              <a:rPr lang="en-US" b="1" dirty="0"/>
              <a:t>return-type</a:t>
            </a:r>
            <a:r>
              <a:rPr lang="en-US" dirty="0"/>
              <a:t> is always of </a:t>
            </a:r>
            <a:r>
              <a:rPr lang="en-US" b="1" dirty="0"/>
              <a:t>primitive-type </a:t>
            </a:r>
            <a:r>
              <a:rPr lang="en-US" dirty="0"/>
              <a:t>like </a:t>
            </a:r>
            <a:r>
              <a:rPr lang="en-US" b="1" dirty="0" err="1"/>
              <a:t>int</a:t>
            </a:r>
            <a:r>
              <a:rPr lang="en-US" b="1" dirty="0"/>
              <a:t>, long</a:t>
            </a:r>
            <a:r>
              <a:rPr lang="en-US" dirty="0"/>
              <a:t>, </a:t>
            </a:r>
            <a:r>
              <a:rPr lang="en-US" b="1" dirty="0"/>
              <a:t>double</a:t>
            </a:r>
            <a:r>
              <a:rPr lang="en-US" dirty="0"/>
              <a:t>, etc. whereas </a:t>
            </a:r>
            <a:r>
              <a:rPr lang="en-US" b="1" dirty="0" err="1"/>
              <a:t>UnaryOperator</a:t>
            </a:r>
            <a:r>
              <a:rPr lang="en-US" b="1" dirty="0"/>
              <a:t> </a:t>
            </a:r>
            <a:r>
              <a:rPr lang="en-US" dirty="0"/>
              <a:t>Functional Interface allows to accept </a:t>
            </a:r>
            <a:r>
              <a:rPr lang="en-US" b="1" dirty="0"/>
              <a:t>any data-type</a:t>
            </a:r>
          </a:p>
          <a:p>
            <a:pPr fontAlgn="base"/>
            <a:r>
              <a:rPr lang="en-US" b="1" dirty="0"/>
              <a:t>Variations are:</a:t>
            </a:r>
            <a:endParaRPr lang="en-US" dirty="0"/>
          </a:p>
          <a:p>
            <a:pPr lvl="1" fontAlgn="base"/>
            <a:r>
              <a:rPr lang="en-US" dirty="0" err="1"/>
              <a:t>IntUnaryOperator</a:t>
            </a:r>
            <a:endParaRPr lang="en-US" dirty="0"/>
          </a:p>
          <a:p>
            <a:pPr lvl="1" fontAlgn="base"/>
            <a:r>
              <a:rPr lang="en-US" dirty="0" err="1"/>
              <a:t>LongUnaryOperator</a:t>
            </a:r>
            <a:endParaRPr lang="en-US" dirty="0"/>
          </a:p>
          <a:p>
            <a:pPr lvl="1" fontAlgn="base"/>
            <a:r>
              <a:rPr lang="en-US" dirty="0" err="1"/>
              <a:t>DoubleUnaryOperator</a:t>
            </a:r>
            <a:endParaRPr lang="en-US" dirty="0"/>
          </a:p>
          <a:p>
            <a:endParaRPr lang="en-IN" dirty="0"/>
          </a:p>
        </p:txBody>
      </p:sp>
    </p:spTree>
    <p:extLst>
      <p:ext uri="{BB962C8B-B14F-4D97-AF65-F5344CB8AC3E}">
        <p14:creationId xmlns:p14="http://schemas.microsoft.com/office/powerpoint/2010/main" val="40908068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Primitive Type Functional Interface</a:t>
            </a:r>
            <a:endParaRPr lang="en-IN" dirty="0"/>
          </a:p>
        </p:txBody>
      </p:sp>
      <p:sp>
        <p:nvSpPr>
          <p:cNvPr id="3" name="Content Placeholder 2"/>
          <p:cNvSpPr>
            <a:spLocks noGrp="1"/>
          </p:cNvSpPr>
          <p:nvPr>
            <p:ph idx="1"/>
          </p:nvPr>
        </p:nvSpPr>
        <p:spPr/>
        <p:txBody>
          <a:bodyPr/>
          <a:lstStyle/>
          <a:p>
            <a:r>
              <a:rPr lang="en-IN" b="1" dirty="0" err="1"/>
              <a:t>BinaryOperator</a:t>
            </a:r>
            <a:r>
              <a:rPr lang="en-IN" b="1" dirty="0"/>
              <a:t> Functional Interface :</a:t>
            </a:r>
          </a:p>
          <a:p>
            <a:pPr lvl="1" fontAlgn="base"/>
            <a:r>
              <a:rPr lang="en-US" b="1" dirty="0" err="1"/>
              <a:t>BinaryOperator</a:t>
            </a:r>
            <a:r>
              <a:rPr lang="en-US" b="1" dirty="0"/>
              <a:t> </a:t>
            </a:r>
            <a:r>
              <a:rPr lang="en-US" dirty="0"/>
              <a:t>accepts </a:t>
            </a:r>
            <a:r>
              <a:rPr lang="en-US" b="1" dirty="0"/>
              <a:t>2-input arguments </a:t>
            </a:r>
            <a:r>
              <a:rPr lang="en-US" dirty="0"/>
              <a:t>whose data-type is </a:t>
            </a:r>
            <a:r>
              <a:rPr lang="en-US" b="1" dirty="0"/>
              <a:t>same </a:t>
            </a:r>
            <a:r>
              <a:rPr lang="en-US" dirty="0"/>
              <a:t>as that of</a:t>
            </a:r>
            <a:r>
              <a:rPr lang="en-US" b="1" dirty="0"/>
              <a:t> return-type</a:t>
            </a:r>
            <a:endParaRPr lang="en-US" dirty="0"/>
          </a:p>
          <a:p>
            <a:pPr lvl="1" fontAlgn="base"/>
            <a:r>
              <a:rPr lang="en-US" dirty="0"/>
              <a:t>This is very much similar to </a:t>
            </a:r>
            <a:r>
              <a:rPr lang="en-US" b="1" dirty="0" err="1"/>
              <a:t>BiFunction</a:t>
            </a:r>
            <a:r>
              <a:rPr lang="en-US" b="1" dirty="0"/>
              <a:t> </a:t>
            </a:r>
            <a:r>
              <a:rPr lang="en-US" dirty="0"/>
              <a:t>Functional Interface</a:t>
            </a:r>
          </a:p>
          <a:p>
            <a:pPr lvl="1" fontAlgn="base"/>
            <a:r>
              <a:rPr lang="en-US" b="1" dirty="0" err="1"/>
              <a:t>BinaryOperator</a:t>
            </a:r>
            <a:r>
              <a:rPr lang="en-US" b="1" dirty="0"/>
              <a:t>&lt;T&gt;</a:t>
            </a:r>
            <a:r>
              <a:rPr lang="en-US" dirty="0"/>
              <a:t> extends </a:t>
            </a:r>
            <a:r>
              <a:rPr lang="en-US" b="1" dirty="0" err="1"/>
              <a:t>BiFunction</a:t>
            </a:r>
            <a:r>
              <a:rPr lang="en-US" b="1" dirty="0"/>
              <a:t>&lt;T, T, T&gt; </a:t>
            </a:r>
            <a:r>
              <a:rPr lang="en-US" dirty="0"/>
              <a:t>and inherits </a:t>
            </a:r>
            <a:r>
              <a:rPr lang="en-US" b="1" dirty="0"/>
              <a:t>apply();</a:t>
            </a:r>
            <a:r>
              <a:rPr lang="en-US" dirty="0"/>
              <a:t> method from </a:t>
            </a:r>
            <a:r>
              <a:rPr lang="en-US" b="1" dirty="0" err="1"/>
              <a:t>BiFunction</a:t>
            </a:r>
            <a:r>
              <a:rPr lang="en-US" b="1" dirty="0"/>
              <a:t> </a:t>
            </a:r>
            <a:r>
              <a:rPr lang="en-US" dirty="0"/>
              <a:t>Functional Interface</a:t>
            </a:r>
          </a:p>
          <a:p>
            <a:pPr lvl="1" fontAlgn="base"/>
            <a:r>
              <a:rPr lang="en-US" dirty="0"/>
              <a:t>In Function&lt;T, U, R&gt; Functional Interface, we specify data-type for both </a:t>
            </a:r>
            <a:r>
              <a:rPr lang="en-US" b="1" dirty="0"/>
              <a:t>2-input arguments</a:t>
            </a:r>
            <a:r>
              <a:rPr lang="en-US" dirty="0"/>
              <a:t> and </a:t>
            </a:r>
            <a:r>
              <a:rPr lang="en-US" b="1" dirty="0"/>
              <a:t>return-type</a:t>
            </a:r>
            <a:r>
              <a:rPr lang="en-US" dirty="0"/>
              <a:t> separately with comma in between them</a:t>
            </a:r>
          </a:p>
          <a:p>
            <a:pPr lvl="1" fontAlgn="base"/>
            <a:r>
              <a:rPr lang="en-US" dirty="0"/>
              <a:t>Whereas in </a:t>
            </a:r>
            <a:r>
              <a:rPr lang="en-US" b="1" dirty="0" err="1"/>
              <a:t>BinaryOperator</a:t>
            </a:r>
            <a:r>
              <a:rPr lang="en-US" b="1" dirty="0"/>
              <a:t>&lt;T&gt;</a:t>
            </a:r>
            <a:r>
              <a:rPr lang="en-US" dirty="0"/>
              <a:t> we specify only one type because this will be same for both </a:t>
            </a:r>
            <a:r>
              <a:rPr lang="en-US" b="1" dirty="0"/>
              <a:t>2-input arguments</a:t>
            </a:r>
            <a:r>
              <a:rPr lang="en-US" dirty="0"/>
              <a:t> and </a:t>
            </a:r>
            <a:r>
              <a:rPr lang="en-US" b="1" dirty="0"/>
              <a:t>return-type</a:t>
            </a:r>
            <a:endParaRPr lang="en-US" dirty="0"/>
          </a:p>
          <a:p>
            <a:pPr lvl="1" fontAlgn="base"/>
            <a:r>
              <a:rPr lang="en-US" dirty="0"/>
              <a:t>Method signature: </a:t>
            </a:r>
            <a:r>
              <a:rPr lang="en-US" b="1" dirty="0"/>
              <a:t>T apply(T value1, T value2);</a:t>
            </a:r>
            <a:r>
              <a:rPr lang="en-US" dirty="0"/>
              <a:t> inherited from </a:t>
            </a:r>
            <a:r>
              <a:rPr lang="en-US" b="1" dirty="0" err="1"/>
              <a:t>BiFunction</a:t>
            </a:r>
            <a:r>
              <a:rPr lang="en-US" b="1" dirty="0"/>
              <a:t> </a:t>
            </a:r>
            <a:r>
              <a:rPr lang="en-US" dirty="0"/>
              <a:t>Functional Interface</a:t>
            </a:r>
          </a:p>
          <a:p>
            <a:endParaRPr lang="en-IN" dirty="0"/>
          </a:p>
        </p:txBody>
      </p:sp>
      <p:sp>
        <p:nvSpPr>
          <p:cNvPr id="6" name="Rectangle 3"/>
          <p:cNvSpPr>
            <a:spLocks noChangeArrowheads="1"/>
          </p:cNvSpPr>
          <p:nvPr/>
        </p:nvSpPr>
        <p:spPr bwMode="auto">
          <a:xfrm>
            <a:off x="2965391" y="516165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a:ln>
                  <a:noFill/>
                </a:ln>
                <a:solidFill>
                  <a:srgbClr val="808080"/>
                </a:solidFill>
                <a:effectLst/>
                <a:latin typeface="Monaco"/>
              </a:rPr>
              <a:t>@</a:t>
            </a:r>
            <a:r>
              <a:rPr kumimoji="0" lang="en-US" sz="1000" b="0" i="0" u="none" strike="noStrike" cap="none" normalizeH="0" baseline="0" dirty="0" err="1">
                <a:ln>
                  <a:noFill/>
                </a:ln>
                <a:solidFill>
                  <a:srgbClr val="808080"/>
                </a:solidFill>
                <a:effectLst/>
                <a:latin typeface="Monaco"/>
              </a:rPr>
              <a:t>FunctionalInterface</a:t>
            </a:r>
            <a:endParaRPr kumimoji="0" 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1" i="0" u="none" strike="noStrike" cap="none" normalizeH="0" baseline="0" dirty="0">
                <a:ln>
                  <a:noFill/>
                </a:ln>
                <a:solidFill>
                  <a:srgbClr val="006699"/>
                </a:solidFill>
                <a:effectLst/>
                <a:latin typeface="Monaco"/>
              </a:rPr>
              <a:t>public</a:t>
            </a:r>
            <a:r>
              <a:rPr kumimoji="0" lang="en-US" sz="1000" b="0" i="0" u="none" strike="noStrike" cap="none" normalizeH="0" baseline="0" dirty="0">
                <a:ln>
                  <a:noFill/>
                </a:ln>
                <a:solidFill>
                  <a:srgbClr val="22313F"/>
                </a:solidFill>
                <a:effectLst/>
                <a:latin typeface="Monaco"/>
              </a:rPr>
              <a:t> </a:t>
            </a:r>
            <a:r>
              <a:rPr kumimoji="0" lang="en-US" sz="1000" b="1" i="0" u="none" strike="noStrike" cap="none" normalizeH="0" baseline="0" dirty="0">
                <a:ln>
                  <a:noFill/>
                </a:ln>
                <a:solidFill>
                  <a:srgbClr val="006699"/>
                </a:solidFill>
                <a:effectLst/>
                <a:latin typeface="Monaco"/>
              </a:rPr>
              <a:t>interface</a:t>
            </a:r>
            <a:r>
              <a:rPr kumimoji="0" lang="en-US" sz="1000" b="0" i="0" u="none" strike="noStrike" cap="none" normalizeH="0" baseline="0" dirty="0">
                <a:ln>
                  <a:noFill/>
                </a:ln>
                <a:solidFill>
                  <a:srgbClr val="22313F"/>
                </a:solidFill>
                <a:effectLst/>
                <a:latin typeface="Monaco"/>
              </a:rPr>
              <a:t> </a:t>
            </a:r>
            <a:r>
              <a:rPr kumimoji="0" lang="en-US" sz="1000" b="0" i="0" u="none" strike="noStrike" cap="none" normalizeH="0" baseline="0" dirty="0" err="1">
                <a:ln>
                  <a:noFill/>
                </a:ln>
                <a:solidFill>
                  <a:srgbClr val="000000"/>
                </a:solidFill>
                <a:effectLst/>
                <a:latin typeface="Monaco"/>
              </a:rPr>
              <a:t>BinaryOperator</a:t>
            </a:r>
            <a:r>
              <a:rPr kumimoji="0" lang="en-US" sz="1000" b="0" i="0" u="none" strike="noStrike" cap="none" normalizeH="0" baseline="0" dirty="0">
                <a:ln>
                  <a:noFill/>
                </a:ln>
                <a:solidFill>
                  <a:srgbClr val="000000"/>
                </a:solidFill>
                <a:effectLst/>
                <a:latin typeface="Monaco"/>
              </a:rPr>
              <a:t>&lt;T&gt; </a:t>
            </a:r>
            <a:r>
              <a:rPr kumimoji="0" lang="en-US" sz="1000" b="1" i="0" u="none" strike="noStrike" cap="none" normalizeH="0" baseline="0" dirty="0">
                <a:ln>
                  <a:noFill/>
                </a:ln>
                <a:solidFill>
                  <a:srgbClr val="006699"/>
                </a:solidFill>
                <a:effectLst/>
                <a:latin typeface="Monaco"/>
              </a:rPr>
              <a:t>extends</a:t>
            </a:r>
            <a:r>
              <a:rPr kumimoji="0" lang="en-US" sz="1000" b="0" i="0" u="none" strike="noStrike" cap="none" normalizeH="0" baseline="0" dirty="0">
                <a:ln>
                  <a:noFill/>
                </a:ln>
                <a:solidFill>
                  <a:srgbClr val="22313F"/>
                </a:solidFill>
                <a:effectLst/>
                <a:latin typeface="Monaco"/>
              </a:rPr>
              <a:t> </a:t>
            </a:r>
            <a:r>
              <a:rPr kumimoji="0" lang="en-US" sz="1000" b="0" i="0" u="none" strike="noStrike" cap="none" normalizeH="0" baseline="0" dirty="0" err="1">
                <a:ln>
                  <a:noFill/>
                </a:ln>
                <a:solidFill>
                  <a:srgbClr val="000000"/>
                </a:solidFill>
                <a:effectLst/>
                <a:latin typeface="Monaco"/>
              </a:rPr>
              <a:t>BiFunction</a:t>
            </a:r>
            <a:r>
              <a:rPr kumimoji="0" lang="en-US" sz="1000" b="0" i="0" u="none" strike="noStrike" cap="none" normalizeH="0" baseline="0" dirty="0">
                <a:ln>
                  <a:noFill/>
                </a:ln>
                <a:solidFill>
                  <a:srgbClr val="000000"/>
                </a:solidFill>
                <a:effectLst/>
                <a:latin typeface="Monaco"/>
              </a:rPr>
              <a:t>&lt;T,T,T&gt; {</a:t>
            </a:r>
            <a:endParaRPr kumimoji="0" 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a:ln>
                  <a:noFill/>
                </a:ln>
                <a:solidFill>
                  <a:srgbClr val="22313F"/>
                </a:solidFill>
                <a:effectLst/>
                <a:latin typeface="Monaco"/>
              </a:rPr>
              <a:t> </a:t>
            </a:r>
            <a:endParaRPr kumimoji="0" 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a:ln>
                  <a:noFill/>
                </a:ln>
                <a:solidFill>
                  <a:srgbClr val="000000"/>
                </a:solidFill>
                <a:effectLst/>
                <a:latin typeface="Monaco"/>
              </a:rPr>
              <a:t>    </a:t>
            </a:r>
            <a:r>
              <a:rPr kumimoji="0" lang="en-US" sz="1000" b="0" i="0" u="none" strike="noStrike" cap="none" normalizeH="0" baseline="0" dirty="0">
                <a:ln>
                  <a:noFill/>
                </a:ln>
                <a:solidFill>
                  <a:srgbClr val="008200"/>
                </a:solidFill>
                <a:effectLst/>
                <a:latin typeface="Monaco"/>
              </a:rPr>
              <a:t>// other default and static methods</a:t>
            </a:r>
            <a:endParaRPr kumimoji="0" 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a:ln>
                  <a:noFill/>
                </a:ln>
                <a:solidFill>
                  <a:srgbClr val="000000"/>
                </a:solidFill>
                <a:effectLst/>
                <a:latin typeface="Monaco"/>
              </a:rPr>
              <a:t>}</a:t>
            </a:r>
            <a:endParaRPr kumimoji="0" 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408588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 Interfaces</a:t>
            </a:r>
            <a:endParaRPr lang="en-IN" dirty="0"/>
          </a:p>
        </p:txBody>
      </p:sp>
      <p:sp>
        <p:nvSpPr>
          <p:cNvPr id="3" name="Content Placeholder 2"/>
          <p:cNvSpPr>
            <a:spLocks noGrp="1"/>
          </p:cNvSpPr>
          <p:nvPr>
            <p:ph idx="1"/>
          </p:nvPr>
        </p:nvSpPr>
        <p:spPr/>
        <p:txBody>
          <a:bodyPr>
            <a:normAutofit fontScale="92500" lnSpcReduction="20000"/>
          </a:bodyPr>
          <a:lstStyle/>
          <a:p>
            <a:r>
              <a:rPr lang="en-US" dirty="0"/>
              <a:t>A functional interface can have methods of object class. See in the following example.</a:t>
            </a:r>
          </a:p>
          <a:p>
            <a:r>
              <a:rPr lang="en-US" b="1" u="sng" dirty="0"/>
              <a:t>EXAMPLE 2:</a:t>
            </a:r>
            <a:endParaRPr lang="en-IN" dirty="0"/>
          </a:p>
          <a:p>
            <a:r>
              <a:rPr lang="en-IN" dirty="0"/>
              <a:t>@</a:t>
            </a:r>
            <a:r>
              <a:rPr lang="en-IN" dirty="0" err="1"/>
              <a:t>FunctionalInterface</a:t>
            </a:r>
            <a:r>
              <a:rPr lang="en-IN" dirty="0"/>
              <a:t>  </a:t>
            </a:r>
          </a:p>
          <a:p>
            <a:r>
              <a:rPr lang="en-IN" b="1" dirty="0"/>
              <a:t>interface</a:t>
            </a:r>
            <a:r>
              <a:rPr lang="en-IN" dirty="0"/>
              <a:t> </a:t>
            </a:r>
            <a:r>
              <a:rPr lang="en-IN" dirty="0" err="1"/>
              <a:t>Sayable</a:t>
            </a:r>
            <a:r>
              <a:rPr lang="en-IN" dirty="0"/>
              <a:t>{  </a:t>
            </a:r>
          </a:p>
          <a:p>
            <a:r>
              <a:rPr lang="en-IN" dirty="0"/>
              <a:t>    </a:t>
            </a:r>
            <a:r>
              <a:rPr lang="en-IN" b="1" dirty="0"/>
              <a:t>void</a:t>
            </a:r>
            <a:r>
              <a:rPr lang="en-IN" dirty="0"/>
              <a:t> say(String </a:t>
            </a:r>
            <a:r>
              <a:rPr lang="en-IN" dirty="0" err="1"/>
              <a:t>msg</a:t>
            </a:r>
            <a:r>
              <a:rPr lang="en-IN" dirty="0"/>
              <a:t>);   // abstract method  </a:t>
            </a:r>
          </a:p>
          <a:p>
            <a:r>
              <a:rPr lang="en-IN" dirty="0"/>
              <a:t>    // It can contain any number of Object class methods.  </a:t>
            </a:r>
          </a:p>
          <a:p>
            <a:r>
              <a:rPr lang="en-IN" dirty="0"/>
              <a:t>    </a:t>
            </a:r>
            <a:r>
              <a:rPr lang="en-IN" b="1" dirty="0" err="1"/>
              <a:t>int</a:t>
            </a:r>
            <a:r>
              <a:rPr lang="en-IN" dirty="0"/>
              <a:t> </a:t>
            </a:r>
            <a:r>
              <a:rPr lang="en-IN" dirty="0" err="1"/>
              <a:t>hashCode</a:t>
            </a:r>
            <a:r>
              <a:rPr lang="en-IN" dirty="0"/>
              <a:t>();  </a:t>
            </a:r>
          </a:p>
          <a:p>
            <a:r>
              <a:rPr lang="en-IN" dirty="0"/>
              <a:t>    String </a:t>
            </a:r>
            <a:r>
              <a:rPr lang="en-IN" dirty="0" err="1"/>
              <a:t>toString</a:t>
            </a:r>
            <a:r>
              <a:rPr lang="en-IN" dirty="0"/>
              <a:t>();  </a:t>
            </a:r>
          </a:p>
          <a:p>
            <a:r>
              <a:rPr lang="en-IN" dirty="0"/>
              <a:t>    </a:t>
            </a:r>
            <a:r>
              <a:rPr lang="en-IN" b="1" dirty="0" err="1"/>
              <a:t>boolean</a:t>
            </a:r>
            <a:r>
              <a:rPr lang="en-IN" dirty="0"/>
              <a:t> equals(Object </a:t>
            </a:r>
            <a:r>
              <a:rPr lang="en-IN" dirty="0" err="1"/>
              <a:t>obj</a:t>
            </a:r>
            <a:r>
              <a:rPr lang="en-IN" dirty="0"/>
              <a:t>);  </a:t>
            </a:r>
          </a:p>
          <a:p>
            <a:r>
              <a:rPr lang="en-IN" dirty="0"/>
              <a:t>}  </a:t>
            </a:r>
          </a:p>
          <a:p>
            <a:endParaRPr lang="en-IN" dirty="0"/>
          </a:p>
        </p:txBody>
      </p:sp>
    </p:spTree>
    <p:extLst>
      <p:ext uri="{BB962C8B-B14F-4D97-AF65-F5344CB8AC3E}">
        <p14:creationId xmlns:p14="http://schemas.microsoft.com/office/powerpoint/2010/main" val="358340073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Primitive Type Functional Interface</a:t>
            </a:r>
            <a:endParaRPr lang="en-IN" dirty="0"/>
          </a:p>
        </p:txBody>
      </p:sp>
      <p:sp>
        <p:nvSpPr>
          <p:cNvPr id="3" name="Content Placeholder 2"/>
          <p:cNvSpPr>
            <a:spLocks noGrp="1"/>
          </p:cNvSpPr>
          <p:nvPr>
            <p:ph idx="1"/>
          </p:nvPr>
        </p:nvSpPr>
        <p:spPr/>
        <p:txBody>
          <a:bodyPr/>
          <a:lstStyle/>
          <a:p>
            <a:r>
              <a:rPr lang="en-IN" b="1" dirty="0"/>
              <a:t>Primitive </a:t>
            </a:r>
            <a:r>
              <a:rPr lang="en-IN" b="1" dirty="0" err="1"/>
              <a:t>BinaryOperator</a:t>
            </a:r>
            <a:r>
              <a:rPr lang="en-IN" b="1" dirty="0"/>
              <a:t> Functional Interface :</a:t>
            </a:r>
          </a:p>
          <a:p>
            <a:r>
              <a:rPr lang="en-US" dirty="0"/>
              <a:t>This is very much similar to what we discussed above in </a:t>
            </a:r>
            <a:r>
              <a:rPr lang="en-US" b="1" dirty="0" err="1"/>
              <a:t>BinaryOperator</a:t>
            </a:r>
            <a:r>
              <a:rPr lang="en-US" b="1" dirty="0"/>
              <a:t> </a:t>
            </a:r>
            <a:r>
              <a:rPr lang="en-US" dirty="0"/>
              <a:t>Functional Interface.</a:t>
            </a:r>
          </a:p>
          <a:p>
            <a:r>
              <a:rPr lang="en-US" dirty="0"/>
              <a:t>It accepts </a:t>
            </a:r>
            <a:r>
              <a:rPr lang="en-US" b="1" dirty="0"/>
              <a:t>2 input arguments</a:t>
            </a:r>
            <a:r>
              <a:rPr lang="en-US" dirty="0"/>
              <a:t> and </a:t>
            </a:r>
            <a:r>
              <a:rPr lang="en-US" b="1" dirty="0"/>
              <a:t>return-type</a:t>
            </a:r>
            <a:r>
              <a:rPr lang="en-US" dirty="0"/>
              <a:t> is always of </a:t>
            </a:r>
            <a:r>
              <a:rPr lang="en-US" b="1" dirty="0"/>
              <a:t>primitive-type </a:t>
            </a:r>
            <a:r>
              <a:rPr lang="en-US" dirty="0"/>
              <a:t>like </a:t>
            </a:r>
            <a:r>
              <a:rPr lang="en-US" b="1" dirty="0" err="1"/>
              <a:t>int</a:t>
            </a:r>
            <a:r>
              <a:rPr lang="en-US" b="1" dirty="0"/>
              <a:t>, long, double</a:t>
            </a:r>
            <a:r>
              <a:rPr lang="en-US" dirty="0"/>
              <a:t>, etc. whereas </a:t>
            </a:r>
            <a:r>
              <a:rPr lang="en-US" b="1" dirty="0" err="1"/>
              <a:t>BinaryOperator</a:t>
            </a:r>
            <a:r>
              <a:rPr lang="en-US" b="1" dirty="0"/>
              <a:t> </a:t>
            </a:r>
            <a:r>
              <a:rPr lang="en-US" dirty="0"/>
              <a:t>Functional Interface allows to accept </a:t>
            </a:r>
            <a:r>
              <a:rPr lang="en-US" b="1" dirty="0"/>
              <a:t>any data-type</a:t>
            </a:r>
          </a:p>
          <a:p>
            <a:pPr marL="0" indent="0">
              <a:buNone/>
            </a:pPr>
            <a:r>
              <a:rPr lang="en-US" b="1" dirty="0"/>
              <a:t>Variations are:</a:t>
            </a:r>
          </a:p>
          <a:p>
            <a:pPr marL="292608" lvl="1" indent="0" fontAlgn="base">
              <a:buNone/>
            </a:pPr>
            <a:r>
              <a:rPr lang="en-IN" dirty="0" err="1"/>
              <a:t>IntBinaryOperator</a:t>
            </a:r>
            <a:endParaRPr lang="en-IN" dirty="0"/>
          </a:p>
          <a:p>
            <a:pPr marL="292608" lvl="1" indent="0" fontAlgn="base">
              <a:buNone/>
            </a:pPr>
            <a:r>
              <a:rPr lang="en-IN" dirty="0" err="1"/>
              <a:t>LongBinaryOperator</a:t>
            </a:r>
            <a:endParaRPr lang="en-IN" dirty="0"/>
          </a:p>
          <a:p>
            <a:pPr marL="292608" lvl="1" indent="0" fontAlgn="base">
              <a:buNone/>
            </a:pPr>
            <a:r>
              <a:rPr lang="en-IN" dirty="0" err="1"/>
              <a:t>DoubleBinaryOperator</a:t>
            </a:r>
            <a:endParaRPr lang="en-IN" dirty="0"/>
          </a:p>
          <a:p>
            <a:pPr marL="0" indent="0">
              <a:buNone/>
            </a:pPr>
            <a:endParaRPr lang="en-US" dirty="0"/>
          </a:p>
          <a:p>
            <a:endParaRPr lang="en-IN" dirty="0"/>
          </a:p>
        </p:txBody>
      </p:sp>
    </p:spTree>
    <p:extLst>
      <p:ext uri="{BB962C8B-B14F-4D97-AF65-F5344CB8AC3E}">
        <p14:creationId xmlns:p14="http://schemas.microsoft.com/office/powerpoint/2010/main" val="92689055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 Interface - Summary</a:t>
            </a:r>
            <a:endParaRPr lang="en-IN" dirty="0"/>
          </a:p>
        </p:txBody>
      </p:sp>
      <p:sp>
        <p:nvSpPr>
          <p:cNvPr id="3" name="Content Placeholder 2"/>
          <p:cNvSpPr>
            <a:spLocks noGrp="1"/>
          </p:cNvSpPr>
          <p:nvPr>
            <p:ph idx="1"/>
          </p:nvPr>
        </p:nvSpPr>
        <p:spPr/>
        <p:txBody>
          <a:bodyPr>
            <a:normAutofit fontScale="92500"/>
          </a:bodyPr>
          <a:lstStyle/>
          <a:p>
            <a:r>
              <a:rPr lang="en-US" dirty="0"/>
              <a:t>Looking at the alphabetical list of 43 functional interfaces in </a:t>
            </a:r>
            <a:r>
              <a:rPr lang="en-US" dirty="0" err="1"/>
              <a:t>java.util.function</a:t>
            </a:r>
            <a:r>
              <a:rPr lang="en-US" dirty="0"/>
              <a:t> is a bit overwhelming. </a:t>
            </a:r>
          </a:p>
          <a:p>
            <a:r>
              <a:rPr lang="en-US" dirty="0"/>
              <a:t>Trying to learn and remember them all is going to be a challenge!</a:t>
            </a:r>
          </a:p>
          <a:p>
            <a:r>
              <a:rPr lang="en-US" b="1" u="sng" dirty="0"/>
              <a:t>Summary</a:t>
            </a:r>
          </a:p>
          <a:p>
            <a:pPr lvl="1"/>
            <a:r>
              <a:rPr lang="en-US" dirty="0"/>
              <a:t>There are five basic functional interfaces that, by default, operate on a single reference type: Predicate, Unary Operator, Function, Supplier, Consumer and one which operates on two reference types — </a:t>
            </a:r>
            <a:r>
              <a:rPr lang="en-US" dirty="0" err="1"/>
              <a:t>BinaryOperator</a:t>
            </a:r>
            <a:endParaRPr lang="en-US" dirty="0"/>
          </a:p>
          <a:p>
            <a:pPr lvl="1"/>
            <a:r>
              <a:rPr lang="en-US" dirty="0"/>
              <a:t>Each of the six basic types has three variants that accept a primitive: double, </a:t>
            </a:r>
            <a:r>
              <a:rPr lang="en-US" dirty="0" err="1"/>
              <a:t>int</a:t>
            </a:r>
            <a:r>
              <a:rPr lang="en-US" dirty="0"/>
              <a:t>, or long</a:t>
            </a:r>
          </a:p>
          <a:p>
            <a:pPr lvl="1"/>
            <a:r>
              <a:rPr lang="en-US" dirty="0"/>
              <a:t>Variants of the three basic types accept two arguments: </a:t>
            </a:r>
            <a:r>
              <a:rPr lang="en-US" dirty="0" err="1"/>
              <a:t>BiPredicate</a:t>
            </a:r>
            <a:r>
              <a:rPr lang="en-US" dirty="0"/>
              <a:t>, </a:t>
            </a:r>
            <a:r>
              <a:rPr lang="en-US" dirty="0" err="1"/>
              <a:t>BiFunction</a:t>
            </a:r>
            <a:r>
              <a:rPr lang="en-US" dirty="0"/>
              <a:t>, </a:t>
            </a:r>
            <a:r>
              <a:rPr lang="en-US" dirty="0" err="1"/>
              <a:t>BiConsumer</a:t>
            </a:r>
            <a:endParaRPr lang="en-US" dirty="0"/>
          </a:p>
          <a:p>
            <a:pPr lvl="1"/>
            <a:r>
              <a:rPr lang="en-US" dirty="0"/>
              <a:t>Function has 6 variants that convert one of the primitives (double, </a:t>
            </a:r>
            <a:r>
              <a:rPr lang="en-US" dirty="0" err="1"/>
              <a:t>int</a:t>
            </a:r>
            <a:r>
              <a:rPr lang="en-US" dirty="0"/>
              <a:t>, long) to a different primitive.</a:t>
            </a:r>
          </a:p>
          <a:p>
            <a:pPr lvl="1"/>
            <a:r>
              <a:rPr lang="en-US" dirty="0"/>
              <a:t>Function and </a:t>
            </a:r>
            <a:r>
              <a:rPr lang="en-US" dirty="0" err="1"/>
              <a:t>BiFunction</a:t>
            </a:r>
            <a:r>
              <a:rPr lang="en-US" dirty="0"/>
              <a:t> each have 3 variants that take a reference type and return a primitive double, </a:t>
            </a:r>
            <a:r>
              <a:rPr lang="en-US" dirty="0" err="1"/>
              <a:t>int</a:t>
            </a:r>
            <a:r>
              <a:rPr lang="en-US" dirty="0"/>
              <a:t>, or long</a:t>
            </a:r>
          </a:p>
          <a:p>
            <a:pPr lvl="1"/>
            <a:r>
              <a:rPr lang="en-US" dirty="0"/>
              <a:t>Supplier has a variant that returns a </a:t>
            </a:r>
            <a:r>
              <a:rPr lang="en-US" dirty="0" err="1"/>
              <a:t>boolean</a:t>
            </a:r>
            <a:endParaRPr lang="en-US" dirty="0"/>
          </a:p>
          <a:p>
            <a:pPr lvl="1"/>
            <a:r>
              <a:rPr lang="en-US" dirty="0" err="1"/>
              <a:t>BiConsumer</a:t>
            </a:r>
            <a:r>
              <a:rPr lang="en-US" dirty="0"/>
              <a:t> has three variants that accept a reference type and a primitive: double, </a:t>
            </a:r>
            <a:r>
              <a:rPr lang="en-US" dirty="0" err="1"/>
              <a:t>int</a:t>
            </a:r>
            <a:r>
              <a:rPr lang="en-US" dirty="0"/>
              <a:t>, or long</a:t>
            </a:r>
          </a:p>
          <a:p>
            <a:endParaRPr lang="en-IN" dirty="0"/>
          </a:p>
        </p:txBody>
      </p:sp>
    </p:spTree>
    <p:extLst>
      <p:ext uri="{BB962C8B-B14F-4D97-AF65-F5344CB8AC3E}">
        <p14:creationId xmlns:p14="http://schemas.microsoft.com/office/powerpoint/2010/main" val="98730807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 Interface - Summary</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704827113"/>
              </p:ext>
            </p:extLst>
          </p:nvPr>
        </p:nvGraphicFramePr>
        <p:xfrm>
          <a:off x="1683519" y="2862841"/>
          <a:ext cx="8562888" cy="2521284"/>
        </p:xfrm>
        <a:graphic>
          <a:graphicData uri="http://schemas.openxmlformats.org/drawingml/2006/table">
            <a:tbl>
              <a:tblPr/>
              <a:tblGrid>
                <a:gridCol w="4281444">
                  <a:extLst>
                    <a:ext uri="{9D8B030D-6E8A-4147-A177-3AD203B41FA5}">
                      <a16:colId xmlns:a16="http://schemas.microsoft.com/office/drawing/2014/main" val="20000"/>
                    </a:ext>
                  </a:extLst>
                </a:gridCol>
                <a:gridCol w="4281444">
                  <a:extLst>
                    <a:ext uri="{9D8B030D-6E8A-4147-A177-3AD203B41FA5}">
                      <a16:colId xmlns:a16="http://schemas.microsoft.com/office/drawing/2014/main" val="20001"/>
                    </a:ext>
                  </a:extLst>
                </a:gridCol>
              </a:tblGrid>
              <a:tr h="301734">
                <a:tc>
                  <a:txBody>
                    <a:bodyPr/>
                    <a:lstStyle/>
                    <a:p>
                      <a:r>
                        <a:rPr lang="en-IN" sz="1400" b="0" dirty="0">
                          <a:effectLst/>
                          <a:latin typeface="Cambira"/>
                        </a:rPr>
                        <a:t>PREDICATE                           </a:t>
                      </a:r>
                    </a:p>
                  </a:txBody>
                  <a:tcPr marL="59862" marR="59862" marT="29931" marB="29931"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3F3F3"/>
                    </a:solidFill>
                  </a:tcPr>
                </a:tc>
                <a:tc>
                  <a:txBody>
                    <a:bodyPr/>
                    <a:lstStyle/>
                    <a:p>
                      <a:r>
                        <a:rPr lang="en-US" sz="1400" b="0">
                          <a:effectLst/>
                          <a:latin typeface="Cambira"/>
                        </a:rPr>
                        <a:t>takes one (or two) argument(s) and returns a boolean (5 variants)</a:t>
                      </a:r>
                    </a:p>
                  </a:txBody>
                  <a:tcPr marL="59862" marR="59862" marT="29931" marB="29931"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3F3F3"/>
                    </a:solidFill>
                  </a:tcPr>
                </a:tc>
                <a:extLst>
                  <a:ext uri="{0D108BD9-81ED-4DB2-BD59-A6C34878D82A}">
                    <a16:rowId xmlns:a16="http://schemas.microsoft.com/office/drawing/2014/main" val="10000"/>
                  </a:ext>
                </a:extLst>
              </a:tr>
              <a:tr h="301734">
                <a:tc>
                  <a:txBody>
                    <a:bodyPr/>
                    <a:lstStyle/>
                    <a:p>
                      <a:r>
                        <a:rPr lang="en-IN" sz="1400" b="0">
                          <a:effectLst/>
                          <a:latin typeface="Cambira"/>
                        </a:rPr>
                        <a:t>UNARY OPERATOR             </a:t>
                      </a:r>
                    </a:p>
                  </a:txBody>
                  <a:tcPr marL="59862" marR="59862" marT="29931" marB="29931"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2E1E1"/>
                    </a:solidFill>
                  </a:tcPr>
                </a:tc>
                <a:tc>
                  <a:txBody>
                    <a:bodyPr/>
                    <a:lstStyle/>
                    <a:p>
                      <a:r>
                        <a:rPr lang="en-US" sz="1400" b="0">
                          <a:effectLst/>
                          <a:latin typeface="Cambira"/>
                        </a:rPr>
                        <a:t>result and the single argument types are the same (4 variants)</a:t>
                      </a:r>
                    </a:p>
                  </a:txBody>
                  <a:tcPr marL="59862" marR="59862" marT="29931" marB="29931"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2E1E1"/>
                    </a:solidFill>
                  </a:tcPr>
                </a:tc>
                <a:extLst>
                  <a:ext uri="{0D108BD9-81ED-4DB2-BD59-A6C34878D82A}">
                    <a16:rowId xmlns:a16="http://schemas.microsoft.com/office/drawing/2014/main" val="10001"/>
                  </a:ext>
                </a:extLst>
              </a:tr>
              <a:tr h="301734">
                <a:tc>
                  <a:txBody>
                    <a:bodyPr/>
                    <a:lstStyle/>
                    <a:p>
                      <a:r>
                        <a:rPr lang="en-IN" sz="1400" b="0" dirty="0">
                          <a:effectLst/>
                          <a:latin typeface="Cambira"/>
                        </a:rPr>
                        <a:t>BINARY OPERATOR            </a:t>
                      </a:r>
                    </a:p>
                  </a:txBody>
                  <a:tcPr marL="59862" marR="59862" marT="29931" marB="29931"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3F3F3"/>
                    </a:solidFill>
                  </a:tcPr>
                </a:tc>
                <a:tc>
                  <a:txBody>
                    <a:bodyPr/>
                    <a:lstStyle/>
                    <a:p>
                      <a:r>
                        <a:rPr lang="en-US" sz="1400" b="0">
                          <a:effectLst/>
                          <a:latin typeface="Cambira"/>
                        </a:rPr>
                        <a:t>result and both argument types are the same (4 variants)</a:t>
                      </a:r>
                    </a:p>
                  </a:txBody>
                  <a:tcPr marL="59862" marR="59862" marT="29931" marB="29931"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3F3F3"/>
                    </a:solidFill>
                  </a:tcPr>
                </a:tc>
                <a:extLst>
                  <a:ext uri="{0D108BD9-81ED-4DB2-BD59-A6C34878D82A}">
                    <a16:rowId xmlns:a16="http://schemas.microsoft.com/office/drawing/2014/main" val="10002"/>
                  </a:ext>
                </a:extLst>
              </a:tr>
              <a:tr h="301734">
                <a:tc>
                  <a:txBody>
                    <a:bodyPr/>
                    <a:lstStyle/>
                    <a:p>
                      <a:r>
                        <a:rPr lang="en-IN" sz="1400" b="0">
                          <a:effectLst/>
                          <a:latin typeface="Cambira"/>
                        </a:rPr>
                        <a:t>FUNCTION                             </a:t>
                      </a:r>
                    </a:p>
                  </a:txBody>
                  <a:tcPr marL="59862" marR="59862" marT="29931" marB="29931"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2E1E1"/>
                    </a:solidFill>
                  </a:tcPr>
                </a:tc>
                <a:tc>
                  <a:txBody>
                    <a:bodyPr/>
                    <a:lstStyle/>
                    <a:p>
                      <a:r>
                        <a:rPr lang="en-US" sz="1400" b="0">
                          <a:effectLst/>
                          <a:latin typeface="Cambira"/>
                        </a:rPr>
                        <a:t>result and one (or two) argument(s) types are different (17 variants)</a:t>
                      </a:r>
                    </a:p>
                  </a:txBody>
                  <a:tcPr marL="59862" marR="59862" marT="29931" marB="29931"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2E1E1"/>
                    </a:solidFill>
                  </a:tcPr>
                </a:tc>
                <a:extLst>
                  <a:ext uri="{0D108BD9-81ED-4DB2-BD59-A6C34878D82A}">
                    <a16:rowId xmlns:a16="http://schemas.microsoft.com/office/drawing/2014/main" val="10003"/>
                  </a:ext>
                </a:extLst>
              </a:tr>
              <a:tr h="209680">
                <a:tc>
                  <a:txBody>
                    <a:bodyPr/>
                    <a:lstStyle/>
                    <a:p>
                      <a:r>
                        <a:rPr lang="en-IN" sz="1400" b="0">
                          <a:effectLst/>
                          <a:latin typeface="Cambira"/>
                        </a:rPr>
                        <a:t>SUPPLIER                               </a:t>
                      </a:r>
                    </a:p>
                  </a:txBody>
                  <a:tcPr marL="59862" marR="59862" marT="29931" marB="29931"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3F3F3"/>
                    </a:solidFill>
                  </a:tcPr>
                </a:tc>
                <a:tc>
                  <a:txBody>
                    <a:bodyPr/>
                    <a:lstStyle/>
                    <a:p>
                      <a:r>
                        <a:rPr lang="en-US" sz="1400" b="0">
                          <a:effectLst/>
                          <a:latin typeface="Cambira"/>
                        </a:rPr>
                        <a:t>takes no arguments, returns a value ( 5 variants )</a:t>
                      </a:r>
                    </a:p>
                  </a:txBody>
                  <a:tcPr marL="59862" marR="59862" marT="29931" marB="29931"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3F3F3"/>
                    </a:solidFill>
                  </a:tcPr>
                </a:tc>
                <a:extLst>
                  <a:ext uri="{0D108BD9-81ED-4DB2-BD59-A6C34878D82A}">
                    <a16:rowId xmlns:a16="http://schemas.microsoft.com/office/drawing/2014/main" val="10004"/>
                  </a:ext>
                </a:extLst>
              </a:tr>
              <a:tr h="301734">
                <a:tc>
                  <a:txBody>
                    <a:bodyPr/>
                    <a:lstStyle/>
                    <a:p>
                      <a:r>
                        <a:rPr lang="en-IN" sz="1400" b="0">
                          <a:effectLst/>
                          <a:latin typeface="Cambira"/>
                        </a:rPr>
                        <a:t>CONSUMER                           </a:t>
                      </a:r>
                    </a:p>
                  </a:txBody>
                  <a:tcPr marL="59862" marR="59862" marT="29931" marB="29931"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2E1E1"/>
                    </a:solidFill>
                  </a:tcPr>
                </a:tc>
                <a:tc>
                  <a:txBody>
                    <a:bodyPr/>
                    <a:lstStyle/>
                    <a:p>
                      <a:r>
                        <a:rPr lang="en-US" sz="1400" b="0" dirty="0">
                          <a:effectLst/>
                          <a:latin typeface="Cambira"/>
                        </a:rPr>
                        <a:t>takes one (or two) arguments and returns no value (8 variants)</a:t>
                      </a:r>
                    </a:p>
                  </a:txBody>
                  <a:tcPr marL="59862" marR="59862" marT="29931" marB="29931"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2E1E1"/>
                    </a:solidFill>
                  </a:tcPr>
                </a:tc>
                <a:extLst>
                  <a:ext uri="{0D108BD9-81ED-4DB2-BD59-A6C34878D82A}">
                    <a16:rowId xmlns:a16="http://schemas.microsoft.com/office/drawing/2014/main" val="10005"/>
                  </a:ext>
                </a:extLst>
              </a:tr>
            </a:tbl>
          </a:graphicData>
        </a:graphic>
      </p:graphicFrame>
      <p:sp>
        <p:nvSpPr>
          <p:cNvPr id="6" name="Rectangle 5"/>
          <p:cNvSpPr/>
          <p:nvPr/>
        </p:nvSpPr>
        <p:spPr>
          <a:xfrm>
            <a:off x="1097280" y="1839290"/>
            <a:ext cx="3373680"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Basic Types</a:t>
            </a:r>
          </a:p>
        </p:txBody>
      </p:sp>
    </p:spTree>
    <p:extLst>
      <p:ext uri="{BB962C8B-B14F-4D97-AF65-F5344CB8AC3E}">
        <p14:creationId xmlns:p14="http://schemas.microsoft.com/office/powerpoint/2010/main" val="96469876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 Interface - Summary</a:t>
            </a:r>
            <a:endParaRPr lang="en-IN" dirty="0"/>
          </a:p>
        </p:txBody>
      </p:sp>
      <p:sp>
        <p:nvSpPr>
          <p:cNvPr id="3" name="Content Placeholder 2"/>
          <p:cNvSpPr>
            <a:spLocks noGrp="1"/>
          </p:cNvSpPr>
          <p:nvPr>
            <p:ph idx="1"/>
          </p:nvPr>
        </p:nvSpPr>
        <p:spPr/>
        <p:txBody>
          <a:bodyPr/>
          <a:lstStyle/>
          <a:p>
            <a:r>
              <a:rPr lang="en-IN" b="1" dirty="0"/>
              <a:t>Predicate   </a:t>
            </a:r>
          </a:p>
          <a:p>
            <a:endParaRPr lang="en-IN" dirty="0"/>
          </a:p>
        </p:txBody>
      </p:sp>
      <p:graphicFrame>
        <p:nvGraphicFramePr>
          <p:cNvPr id="4" name="Table 3"/>
          <p:cNvGraphicFramePr>
            <a:graphicFrameLocks noGrp="1"/>
          </p:cNvGraphicFramePr>
          <p:nvPr/>
        </p:nvGraphicFramePr>
        <p:xfrm>
          <a:off x="2876233" y="2021205"/>
          <a:ext cx="6499860" cy="3398520"/>
        </p:xfrm>
        <a:graphic>
          <a:graphicData uri="http://schemas.openxmlformats.org/drawingml/2006/table">
            <a:tbl>
              <a:tblPr/>
              <a:tblGrid>
                <a:gridCol w="3249930">
                  <a:extLst>
                    <a:ext uri="{9D8B030D-6E8A-4147-A177-3AD203B41FA5}">
                      <a16:colId xmlns:a16="http://schemas.microsoft.com/office/drawing/2014/main" val="20000"/>
                    </a:ext>
                  </a:extLst>
                </a:gridCol>
                <a:gridCol w="3249930">
                  <a:extLst>
                    <a:ext uri="{9D8B030D-6E8A-4147-A177-3AD203B41FA5}">
                      <a16:colId xmlns:a16="http://schemas.microsoft.com/office/drawing/2014/main" val="20001"/>
                    </a:ext>
                  </a:extLst>
                </a:gridCol>
              </a:tblGrid>
              <a:tr h="0">
                <a:tc>
                  <a:txBody>
                    <a:bodyPr/>
                    <a:lstStyle/>
                    <a:p>
                      <a:r>
                        <a:rPr lang="en-IN" b="0">
                          <a:effectLst/>
                          <a:latin typeface="Cambira"/>
                        </a:rPr>
                        <a:t>Predicate&lt;T&gt;</a:t>
                      </a:r>
                    </a:p>
                  </a:txBody>
                  <a:tcPr marL="76200" marR="76200" marT="38100" marB="3810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3F3F3"/>
                    </a:solidFill>
                  </a:tcPr>
                </a:tc>
                <a:tc>
                  <a:txBody>
                    <a:bodyPr/>
                    <a:lstStyle/>
                    <a:p>
                      <a:r>
                        <a:rPr lang="en-US" b="0">
                          <a:effectLst/>
                          <a:latin typeface="Cambira"/>
                        </a:rPr>
                        <a:t>Represents a predicate (boolean-valued function) of one argument  (reference type)</a:t>
                      </a:r>
                    </a:p>
                  </a:txBody>
                  <a:tcPr marL="76200" marR="76200" marT="38100" marB="3810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3F3F3"/>
                    </a:solidFill>
                  </a:tcPr>
                </a:tc>
                <a:extLst>
                  <a:ext uri="{0D108BD9-81ED-4DB2-BD59-A6C34878D82A}">
                    <a16:rowId xmlns:a16="http://schemas.microsoft.com/office/drawing/2014/main" val="10000"/>
                  </a:ext>
                </a:extLst>
              </a:tr>
              <a:tr h="0">
                <a:tc>
                  <a:txBody>
                    <a:bodyPr/>
                    <a:lstStyle/>
                    <a:p>
                      <a:r>
                        <a:rPr lang="en-IN" b="0">
                          <a:effectLst/>
                          <a:latin typeface="Cambira"/>
                        </a:rPr>
                        <a:t>DoublePredicate</a:t>
                      </a:r>
                    </a:p>
                  </a:txBody>
                  <a:tcPr marL="76200" marR="76200" marT="38100" marB="3810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2E1E1"/>
                    </a:solidFill>
                  </a:tcPr>
                </a:tc>
                <a:tc>
                  <a:txBody>
                    <a:bodyPr/>
                    <a:lstStyle/>
                    <a:p>
                      <a:r>
                        <a:rPr lang="en-IN" b="0">
                          <a:effectLst/>
                          <a:latin typeface="Cambira"/>
                        </a:rPr>
                        <a:t>Accepts one double-valued argument</a:t>
                      </a:r>
                    </a:p>
                  </a:txBody>
                  <a:tcPr marL="76200" marR="76200" marT="38100" marB="3810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2E1E1"/>
                    </a:solidFill>
                  </a:tcPr>
                </a:tc>
                <a:extLst>
                  <a:ext uri="{0D108BD9-81ED-4DB2-BD59-A6C34878D82A}">
                    <a16:rowId xmlns:a16="http://schemas.microsoft.com/office/drawing/2014/main" val="10001"/>
                  </a:ext>
                </a:extLst>
              </a:tr>
              <a:tr h="0">
                <a:tc>
                  <a:txBody>
                    <a:bodyPr/>
                    <a:lstStyle/>
                    <a:p>
                      <a:r>
                        <a:rPr lang="en-IN" b="0">
                          <a:effectLst/>
                          <a:latin typeface="Cambira"/>
                        </a:rPr>
                        <a:t>IntPredicate</a:t>
                      </a:r>
                    </a:p>
                  </a:txBody>
                  <a:tcPr marL="76200" marR="76200" marT="38100" marB="3810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3F3F3"/>
                    </a:solidFill>
                  </a:tcPr>
                </a:tc>
                <a:tc>
                  <a:txBody>
                    <a:bodyPr/>
                    <a:lstStyle/>
                    <a:p>
                      <a:r>
                        <a:rPr lang="en-IN" b="0">
                          <a:effectLst/>
                          <a:latin typeface="Cambira"/>
                        </a:rPr>
                        <a:t>Accepts one int-valued argument.</a:t>
                      </a:r>
                    </a:p>
                  </a:txBody>
                  <a:tcPr marL="76200" marR="76200" marT="38100" marB="3810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3F3F3"/>
                    </a:solidFill>
                  </a:tcPr>
                </a:tc>
                <a:extLst>
                  <a:ext uri="{0D108BD9-81ED-4DB2-BD59-A6C34878D82A}">
                    <a16:rowId xmlns:a16="http://schemas.microsoft.com/office/drawing/2014/main" val="10002"/>
                  </a:ext>
                </a:extLst>
              </a:tr>
              <a:tr h="0">
                <a:tc>
                  <a:txBody>
                    <a:bodyPr/>
                    <a:lstStyle/>
                    <a:p>
                      <a:r>
                        <a:rPr lang="en-IN" b="0">
                          <a:effectLst/>
                          <a:latin typeface="Cambira"/>
                        </a:rPr>
                        <a:t>LongPredicate</a:t>
                      </a:r>
                    </a:p>
                  </a:txBody>
                  <a:tcPr marL="76200" marR="76200" marT="38100" marB="3810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2E1E1"/>
                    </a:solidFill>
                  </a:tcPr>
                </a:tc>
                <a:tc>
                  <a:txBody>
                    <a:bodyPr/>
                    <a:lstStyle/>
                    <a:p>
                      <a:r>
                        <a:rPr lang="en-IN" b="0">
                          <a:effectLst/>
                          <a:latin typeface="Cambira"/>
                        </a:rPr>
                        <a:t>Accepts one long-valued argument</a:t>
                      </a:r>
                    </a:p>
                  </a:txBody>
                  <a:tcPr marL="76200" marR="76200" marT="38100" marB="3810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2E1E1"/>
                    </a:solidFill>
                  </a:tcPr>
                </a:tc>
                <a:extLst>
                  <a:ext uri="{0D108BD9-81ED-4DB2-BD59-A6C34878D82A}">
                    <a16:rowId xmlns:a16="http://schemas.microsoft.com/office/drawing/2014/main" val="10003"/>
                  </a:ext>
                </a:extLst>
              </a:tr>
              <a:tr h="0">
                <a:tc>
                  <a:txBody>
                    <a:bodyPr/>
                    <a:lstStyle/>
                    <a:p>
                      <a:r>
                        <a:rPr lang="en-IN" b="0">
                          <a:effectLst/>
                          <a:latin typeface="Cambira"/>
                        </a:rPr>
                        <a:t>BiPredicate&lt;T,U&gt;</a:t>
                      </a:r>
                    </a:p>
                  </a:txBody>
                  <a:tcPr marL="76200" marR="76200" marT="38100" marB="3810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3F3F3"/>
                    </a:solidFill>
                  </a:tcPr>
                </a:tc>
                <a:tc>
                  <a:txBody>
                    <a:bodyPr/>
                    <a:lstStyle/>
                    <a:p>
                      <a:r>
                        <a:rPr lang="en-US" b="0" dirty="0">
                          <a:effectLst/>
                          <a:latin typeface="Cambira"/>
                        </a:rPr>
                        <a:t>Accepts two arguments  (reference types)</a:t>
                      </a:r>
                    </a:p>
                  </a:txBody>
                  <a:tcPr marL="76200" marR="76200" marT="38100" marB="3810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3F3F3"/>
                    </a:solidFill>
                  </a:tcPr>
                </a:tc>
                <a:extLst>
                  <a:ext uri="{0D108BD9-81ED-4DB2-BD59-A6C34878D82A}">
                    <a16:rowId xmlns:a16="http://schemas.microsoft.com/office/drawing/2014/main" val="10004"/>
                  </a:ext>
                </a:extLst>
              </a:tr>
            </a:tbl>
          </a:graphicData>
        </a:graphic>
      </p:graphicFrame>
      <p:sp>
        <p:nvSpPr>
          <p:cNvPr id="5" name="Rectangle 1"/>
          <p:cNvSpPr>
            <a:spLocks noChangeArrowheads="1"/>
          </p:cNvSpPr>
          <p:nvPr/>
        </p:nvSpPr>
        <p:spPr bwMode="auto">
          <a:xfrm>
            <a:off x="2876550" y="20208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anose="020B0604020202020204" pitchFamily="34" charset="0"/>
              </a:rPr>
            </a:br>
            <a:endParaRPr kumimoji="0" 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9101363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 Interface - Summary</a:t>
            </a:r>
            <a:endParaRPr lang="en-IN" dirty="0"/>
          </a:p>
        </p:txBody>
      </p:sp>
      <p:sp>
        <p:nvSpPr>
          <p:cNvPr id="3" name="Content Placeholder 2"/>
          <p:cNvSpPr>
            <a:spLocks noGrp="1"/>
          </p:cNvSpPr>
          <p:nvPr>
            <p:ph idx="1"/>
          </p:nvPr>
        </p:nvSpPr>
        <p:spPr/>
        <p:txBody>
          <a:bodyPr/>
          <a:lstStyle/>
          <a:p>
            <a:r>
              <a:rPr lang="en-IN" b="1" dirty="0"/>
              <a:t>Function</a:t>
            </a:r>
          </a:p>
          <a:p>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2371170823"/>
              </p:ext>
            </p:extLst>
          </p:nvPr>
        </p:nvGraphicFramePr>
        <p:xfrm>
          <a:off x="1307507" y="2170633"/>
          <a:ext cx="8562886" cy="3754272"/>
        </p:xfrm>
        <a:graphic>
          <a:graphicData uri="http://schemas.openxmlformats.org/drawingml/2006/table">
            <a:tbl>
              <a:tblPr/>
              <a:tblGrid>
                <a:gridCol w="1991170">
                  <a:extLst>
                    <a:ext uri="{9D8B030D-6E8A-4147-A177-3AD203B41FA5}">
                      <a16:colId xmlns:a16="http://schemas.microsoft.com/office/drawing/2014/main" val="20000"/>
                    </a:ext>
                  </a:extLst>
                </a:gridCol>
                <a:gridCol w="6571716">
                  <a:extLst>
                    <a:ext uri="{9D8B030D-6E8A-4147-A177-3AD203B41FA5}">
                      <a16:colId xmlns:a16="http://schemas.microsoft.com/office/drawing/2014/main" val="20001"/>
                    </a:ext>
                  </a:extLst>
                </a:gridCol>
              </a:tblGrid>
              <a:tr h="280878">
                <a:tc>
                  <a:txBody>
                    <a:bodyPr/>
                    <a:lstStyle/>
                    <a:p>
                      <a:r>
                        <a:rPr lang="en-IN" sz="1200" b="0" dirty="0">
                          <a:effectLst/>
                          <a:latin typeface="Cambira"/>
                        </a:rPr>
                        <a:t>Function&lt;T,R&gt;</a:t>
                      </a:r>
                    </a:p>
                  </a:txBody>
                  <a:tcPr marL="20420" marR="20420" marT="10210" marB="1021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3F3F3"/>
                    </a:solidFill>
                  </a:tcPr>
                </a:tc>
                <a:tc>
                  <a:txBody>
                    <a:bodyPr/>
                    <a:lstStyle/>
                    <a:p>
                      <a:r>
                        <a:rPr lang="en-US" sz="1200" b="0">
                          <a:effectLst/>
                          <a:latin typeface="Cambira"/>
                        </a:rPr>
                        <a:t>Represents a function that accepts one argument and produces a result (reference type)</a:t>
                      </a:r>
                    </a:p>
                  </a:txBody>
                  <a:tcPr marL="20420" marR="20420" marT="10210" marB="1021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3F3F3"/>
                    </a:solidFill>
                  </a:tcPr>
                </a:tc>
                <a:extLst>
                  <a:ext uri="{0D108BD9-81ED-4DB2-BD59-A6C34878D82A}">
                    <a16:rowId xmlns:a16="http://schemas.microsoft.com/office/drawing/2014/main" val="10000"/>
                  </a:ext>
                </a:extLst>
              </a:tr>
              <a:tr h="215218">
                <a:tc>
                  <a:txBody>
                    <a:bodyPr/>
                    <a:lstStyle/>
                    <a:p>
                      <a:r>
                        <a:rPr lang="en-IN" sz="1200" b="0" dirty="0" err="1">
                          <a:effectLst/>
                          <a:latin typeface="Cambira"/>
                        </a:rPr>
                        <a:t>DoubleFunction</a:t>
                      </a:r>
                      <a:r>
                        <a:rPr lang="en-IN" sz="1200" b="0" dirty="0">
                          <a:effectLst/>
                          <a:latin typeface="Cambira"/>
                        </a:rPr>
                        <a:t>&lt;R&gt;</a:t>
                      </a:r>
                    </a:p>
                  </a:txBody>
                  <a:tcPr marL="20420" marR="20420" marT="10210" marB="1021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2E1E1"/>
                    </a:solidFill>
                  </a:tcPr>
                </a:tc>
                <a:tc>
                  <a:txBody>
                    <a:bodyPr/>
                    <a:lstStyle/>
                    <a:p>
                      <a:r>
                        <a:rPr lang="en-US" sz="1200" b="0">
                          <a:effectLst/>
                          <a:latin typeface="Cambira"/>
                        </a:rPr>
                        <a:t>Accepts a double-valued argument and produces a result</a:t>
                      </a:r>
                    </a:p>
                  </a:txBody>
                  <a:tcPr marL="20420" marR="20420" marT="10210" marB="1021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2E1E1"/>
                    </a:solidFill>
                  </a:tcPr>
                </a:tc>
                <a:extLst>
                  <a:ext uri="{0D108BD9-81ED-4DB2-BD59-A6C34878D82A}">
                    <a16:rowId xmlns:a16="http://schemas.microsoft.com/office/drawing/2014/main" val="10001"/>
                  </a:ext>
                </a:extLst>
              </a:tr>
              <a:tr h="215218">
                <a:tc>
                  <a:txBody>
                    <a:bodyPr/>
                    <a:lstStyle/>
                    <a:p>
                      <a:r>
                        <a:rPr lang="en-IN" sz="1200" b="0" dirty="0" err="1">
                          <a:effectLst/>
                          <a:latin typeface="Cambira"/>
                        </a:rPr>
                        <a:t>IntFunction</a:t>
                      </a:r>
                      <a:r>
                        <a:rPr lang="en-IN" sz="1200" b="0" dirty="0">
                          <a:effectLst/>
                          <a:latin typeface="Cambira"/>
                        </a:rPr>
                        <a:t>&lt;R&gt;</a:t>
                      </a:r>
                    </a:p>
                  </a:txBody>
                  <a:tcPr marL="20420" marR="20420" marT="10210" marB="1021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3F3F3"/>
                    </a:solidFill>
                  </a:tcPr>
                </a:tc>
                <a:tc>
                  <a:txBody>
                    <a:bodyPr/>
                    <a:lstStyle/>
                    <a:p>
                      <a:r>
                        <a:rPr lang="en-US" sz="1200" b="0">
                          <a:effectLst/>
                          <a:latin typeface="Cambira"/>
                        </a:rPr>
                        <a:t>Accepts an int-valued argument and produces a result</a:t>
                      </a:r>
                    </a:p>
                  </a:txBody>
                  <a:tcPr marL="20420" marR="20420" marT="10210" marB="1021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3F3F3"/>
                    </a:solidFill>
                  </a:tcPr>
                </a:tc>
                <a:extLst>
                  <a:ext uri="{0D108BD9-81ED-4DB2-BD59-A6C34878D82A}">
                    <a16:rowId xmlns:a16="http://schemas.microsoft.com/office/drawing/2014/main" val="10002"/>
                  </a:ext>
                </a:extLst>
              </a:tr>
              <a:tr h="215218">
                <a:tc>
                  <a:txBody>
                    <a:bodyPr/>
                    <a:lstStyle/>
                    <a:p>
                      <a:r>
                        <a:rPr lang="en-IN" sz="1200" b="0" dirty="0" err="1">
                          <a:effectLst/>
                          <a:latin typeface="Cambira"/>
                        </a:rPr>
                        <a:t>LongFunction</a:t>
                      </a:r>
                      <a:r>
                        <a:rPr lang="en-IN" sz="1200" b="0" dirty="0">
                          <a:effectLst/>
                          <a:latin typeface="Cambira"/>
                        </a:rPr>
                        <a:t>&lt;R&gt;</a:t>
                      </a:r>
                    </a:p>
                  </a:txBody>
                  <a:tcPr marL="20420" marR="20420" marT="10210" marB="1021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2E1E1"/>
                    </a:solidFill>
                  </a:tcPr>
                </a:tc>
                <a:tc>
                  <a:txBody>
                    <a:bodyPr/>
                    <a:lstStyle/>
                    <a:p>
                      <a:r>
                        <a:rPr lang="en-US" sz="1200" b="0">
                          <a:effectLst/>
                          <a:latin typeface="Cambira"/>
                        </a:rPr>
                        <a:t>Accepts a long-valued argument and produces a result</a:t>
                      </a:r>
                    </a:p>
                  </a:txBody>
                  <a:tcPr marL="20420" marR="20420" marT="10210" marB="1021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2E1E1"/>
                    </a:solidFill>
                  </a:tcPr>
                </a:tc>
                <a:extLst>
                  <a:ext uri="{0D108BD9-81ED-4DB2-BD59-A6C34878D82A}">
                    <a16:rowId xmlns:a16="http://schemas.microsoft.com/office/drawing/2014/main" val="10003"/>
                  </a:ext>
                </a:extLst>
              </a:tr>
              <a:tr h="215218">
                <a:tc>
                  <a:txBody>
                    <a:bodyPr/>
                    <a:lstStyle/>
                    <a:p>
                      <a:r>
                        <a:rPr lang="en-IN" sz="1200" b="0" dirty="0" err="1">
                          <a:effectLst/>
                          <a:latin typeface="Cambira"/>
                        </a:rPr>
                        <a:t>DoubleToIntFunction</a:t>
                      </a:r>
                      <a:endParaRPr lang="en-IN" sz="1200" b="0" dirty="0">
                        <a:effectLst/>
                        <a:latin typeface="Cambira"/>
                      </a:endParaRPr>
                    </a:p>
                  </a:txBody>
                  <a:tcPr marL="20420" marR="20420" marT="10210" marB="1021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3F3F3"/>
                    </a:solidFill>
                  </a:tcPr>
                </a:tc>
                <a:tc>
                  <a:txBody>
                    <a:bodyPr/>
                    <a:lstStyle/>
                    <a:p>
                      <a:r>
                        <a:rPr lang="en-US" sz="1200" b="0" dirty="0">
                          <a:effectLst/>
                          <a:latin typeface="Cambira"/>
                        </a:rPr>
                        <a:t>Accepts a double-valued argument and produces an </a:t>
                      </a:r>
                      <a:r>
                        <a:rPr lang="en-US" sz="1200" b="0" dirty="0" err="1">
                          <a:effectLst/>
                          <a:latin typeface="Cambira"/>
                        </a:rPr>
                        <a:t>int</a:t>
                      </a:r>
                      <a:r>
                        <a:rPr lang="en-US" sz="1200" b="0" dirty="0">
                          <a:effectLst/>
                          <a:latin typeface="Cambira"/>
                        </a:rPr>
                        <a:t>-valued result</a:t>
                      </a:r>
                    </a:p>
                  </a:txBody>
                  <a:tcPr marL="20420" marR="20420" marT="10210" marB="1021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3F3F3"/>
                    </a:solidFill>
                  </a:tcPr>
                </a:tc>
                <a:extLst>
                  <a:ext uri="{0D108BD9-81ED-4DB2-BD59-A6C34878D82A}">
                    <a16:rowId xmlns:a16="http://schemas.microsoft.com/office/drawing/2014/main" val="10004"/>
                  </a:ext>
                </a:extLst>
              </a:tr>
              <a:tr h="215218">
                <a:tc>
                  <a:txBody>
                    <a:bodyPr/>
                    <a:lstStyle/>
                    <a:p>
                      <a:r>
                        <a:rPr lang="en-IN" sz="1200" b="0" dirty="0" err="1">
                          <a:effectLst/>
                          <a:latin typeface="Cambira"/>
                        </a:rPr>
                        <a:t>DoubleToLongFunction</a:t>
                      </a:r>
                      <a:endParaRPr lang="en-IN" sz="1200" b="0" dirty="0">
                        <a:effectLst/>
                        <a:latin typeface="Cambira"/>
                      </a:endParaRPr>
                    </a:p>
                  </a:txBody>
                  <a:tcPr marL="20420" marR="20420" marT="10210" marB="1021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2E1E1"/>
                    </a:solidFill>
                  </a:tcPr>
                </a:tc>
                <a:tc>
                  <a:txBody>
                    <a:bodyPr/>
                    <a:lstStyle/>
                    <a:p>
                      <a:r>
                        <a:rPr lang="en-US" sz="1200" b="0" dirty="0">
                          <a:effectLst/>
                          <a:latin typeface="Cambira"/>
                        </a:rPr>
                        <a:t>Accepts a double-valued argument and produces a long-valued result</a:t>
                      </a:r>
                    </a:p>
                  </a:txBody>
                  <a:tcPr marL="20420" marR="20420" marT="10210" marB="1021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2E1E1"/>
                    </a:solidFill>
                  </a:tcPr>
                </a:tc>
                <a:extLst>
                  <a:ext uri="{0D108BD9-81ED-4DB2-BD59-A6C34878D82A}">
                    <a16:rowId xmlns:a16="http://schemas.microsoft.com/office/drawing/2014/main" val="10005"/>
                  </a:ext>
                </a:extLst>
              </a:tr>
              <a:tr h="215218">
                <a:tc>
                  <a:txBody>
                    <a:bodyPr/>
                    <a:lstStyle/>
                    <a:p>
                      <a:r>
                        <a:rPr lang="en-IN" sz="1200" b="0" dirty="0" err="1">
                          <a:effectLst/>
                          <a:latin typeface="Cambira"/>
                        </a:rPr>
                        <a:t>IntToDoubleFunction</a:t>
                      </a:r>
                      <a:endParaRPr lang="en-IN" sz="1200" b="0" dirty="0">
                        <a:effectLst/>
                        <a:latin typeface="Cambira"/>
                      </a:endParaRPr>
                    </a:p>
                  </a:txBody>
                  <a:tcPr marL="20420" marR="20420" marT="10210" marB="1021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3F3F3"/>
                    </a:solidFill>
                  </a:tcPr>
                </a:tc>
                <a:tc>
                  <a:txBody>
                    <a:bodyPr/>
                    <a:lstStyle/>
                    <a:p>
                      <a:r>
                        <a:rPr lang="en-US" sz="1200" b="0" dirty="0">
                          <a:effectLst/>
                          <a:latin typeface="Cambira"/>
                        </a:rPr>
                        <a:t>Accepts an </a:t>
                      </a:r>
                      <a:r>
                        <a:rPr lang="en-US" sz="1200" b="0" dirty="0" err="1">
                          <a:effectLst/>
                          <a:latin typeface="Cambira"/>
                        </a:rPr>
                        <a:t>int</a:t>
                      </a:r>
                      <a:r>
                        <a:rPr lang="en-US" sz="1200" b="0" dirty="0">
                          <a:effectLst/>
                          <a:latin typeface="Cambira"/>
                        </a:rPr>
                        <a:t>-valued argument and produces a double-valued result</a:t>
                      </a:r>
                    </a:p>
                  </a:txBody>
                  <a:tcPr marL="20420" marR="20420" marT="10210" marB="1021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3F3F3"/>
                    </a:solidFill>
                  </a:tcPr>
                </a:tc>
                <a:extLst>
                  <a:ext uri="{0D108BD9-81ED-4DB2-BD59-A6C34878D82A}">
                    <a16:rowId xmlns:a16="http://schemas.microsoft.com/office/drawing/2014/main" val="10006"/>
                  </a:ext>
                </a:extLst>
              </a:tr>
              <a:tr h="215218">
                <a:tc>
                  <a:txBody>
                    <a:bodyPr/>
                    <a:lstStyle/>
                    <a:p>
                      <a:r>
                        <a:rPr lang="en-IN" sz="1200" b="0" dirty="0" err="1">
                          <a:effectLst/>
                          <a:latin typeface="Cambira"/>
                        </a:rPr>
                        <a:t>IntToLongFunction</a:t>
                      </a:r>
                      <a:endParaRPr lang="en-IN" sz="1200" b="0" dirty="0">
                        <a:effectLst/>
                        <a:latin typeface="Cambira"/>
                      </a:endParaRPr>
                    </a:p>
                  </a:txBody>
                  <a:tcPr marL="20420" marR="20420" marT="10210" marB="1021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2E1E1"/>
                    </a:solidFill>
                  </a:tcPr>
                </a:tc>
                <a:tc>
                  <a:txBody>
                    <a:bodyPr/>
                    <a:lstStyle/>
                    <a:p>
                      <a:r>
                        <a:rPr lang="en-US" sz="1200" b="0" dirty="0">
                          <a:effectLst/>
                          <a:latin typeface="Cambira"/>
                        </a:rPr>
                        <a:t>Accepts an </a:t>
                      </a:r>
                      <a:r>
                        <a:rPr lang="en-US" sz="1200" b="0" dirty="0" err="1">
                          <a:effectLst/>
                          <a:latin typeface="Cambira"/>
                        </a:rPr>
                        <a:t>int</a:t>
                      </a:r>
                      <a:r>
                        <a:rPr lang="en-US" sz="1200" b="0" dirty="0">
                          <a:effectLst/>
                          <a:latin typeface="Cambira"/>
                        </a:rPr>
                        <a:t>-valued argument and produces a long-valued result</a:t>
                      </a:r>
                    </a:p>
                  </a:txBody>
                  <a:tcPr marL="20420" marR="20420" marT="10210" marB="1021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2E1E1"/>
                    </a:solidFill>
                  </a:tcPr>
                </a:tc>
                <a:extLst>
                  <a:ext uri="{0D108BD9-81ED-4DB2-BD59-A6C34878D82A}">
                    <a16:rowId xmlns:a16="http://schemas.microsoft.com/office/drawing/2014/main" val="10007"/>
                  </a:ext>
                </a:extLst>
              </a:tr>
              <a:tr h="215218">
                <a:tc>
                  <a:txBody>
                    <a:bodyPr/>
                    <a:lstStyle/>
                    <a:p>
                      <a:r>
                        <a:rPr lang="en-IN" sz="1200" b="0" dirty="0" err="1">
                          <a:effectLst/>
                          <a:latin typeface="Cambira"/>
                        </a:rPr>
                        <a:t>LongToIntFunction</a:t>
                      </a:r>
                      <a:endParaRPr lang="en-IN" sz="1200" b="0" dirty="0">
                        <a:effectLst/>
                        <a:latin typeface="Cambira"/>
                      </a:endParaRPr>
                    </a:p>
                  </a:txBody>
                  <a:tcPr marL="20420" marR="20420" marT="10210" marB="1021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3F3F3"/>
                    </a:solidFill>
                  </a:tcPr>
                </a:tc>
                <a:tc>
                  <a:txBody>
                    <a:bodyPr/>
                    <a:lstStyle/>
                    <a:p>
                      <a:r>
                        <a:rPr lang="en-US" sz="1200" b="0" dirty="0">
                          <a:effectLst/>
                          <a:latin typeface="Cambira"/>
                        </a:rPr>
                        <a:t>Accepts a long-valued argument and produces an </a:t>
                      </a:r>
                      <a:r>
                        <a:rPr lang="en-US" sz="1200" b="0" dirty="0" err="1">
                          <a:effectLst/>
                          <a:latin typeface="Cambira"/>
                        </a:rPr>
                        <a:t>int</a:t>
                      </a:r>
                      <a:r>
                        <a:rPr lang="en-US" sz="1200" b="0" dirty="0">
                          <a:effectLst/>
                          <a:latin typeface="Cambira"/>
                        </a:rPr>
                        <a:t>-valued result</a:t>
                      </a:r>
                    </a:p>
                  </a:txBody>
                  <a:tcPr marL="20420" marR="20420" marT="10210" marB="1021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3F3F3"/>
                    </a:solidFill>
                  </a:tcPr>
                </a:tc>
                <a:extLst>
                  <a:ext uri="{0D108BD9-81ED-4DB2-BD59-A6C34878D82A}">
                    <a16:rowId xmlns:a16="http://schemas.microsoft.com/office/drawing/2014/main" val="10008"/>
                  </a:ext>
                </a:extLst>
              </a:tr>
              <a:tr h="215218">
                <a:tc>
                  <a:txBody>
                    <a:bodyPr/>
                    <a:lstStyle/>
                    <a:p>
                      <a:r>
                        <a:rPr lang="en-IN" sz="1200" b="0">
                          <a:effectLst/>
                          <a:latin typeface="Cambira"/>
                        </a:rPr>
                        <a:t>LongToDoubleFunction</a:t>
                      </a:r>
                    </a:p>
                  </a:txBody>
                  <a:tcPr marL="20420" marR="20420" marT="10210" marB="1021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2E1E1"/>
                    </a:solidFill>
                  </a:tcPr>
                </a:tc>
                <a:tc>
                  <a:txBody>
                    <a:bodyPr/>
                    <a:lstStyle/>
                    <a:p>
                      <a:r>
                        <a:rPr lang="en-US" sz="1200" b="0" dirty="0">
                          <a:effectLst/>
                          <a:latin typeface="Cambira"/>
                        </a:rPr>
                        <a:t>Accepts a long-valued argument and produces a double-valued result.</a:t>
                      </a:r>
                    </a:p>
                  </a:txBody>
                  <a:tcPr marL="20420" marR="20420" marT="10210" marB="1021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2E1E1"/>
                    </a:solidFill>
                  </a:tcPr>
                </a:tc>
                <a:extLst>
                  <a:ext uri="{0D108BD9-81ED-4DB2-BD59-A6C34878D82A}">
                    <a16:rowId xmlns:a16="http://schemas.microsoft.com/office/drawing/2014/main" val="10009"/>
                  </a:ext>
                </a:extLst>
              </a:tr>
              <a:tr h="149558">
                <a:tc>
                  <a:txBody>
                    <a:bodyPr/>
                    <a:lstStyle/>
                    <a:p>
                      <a:r>
                        <a:rPr lang="en-IN" sz="1200" b="0">
                          <a:effectLst/>
                          <a:latin typeface="Cambira"/>
                        </a:rPr>
                        <a:t>ToDoubleFunction&lt;T&gt;</a:t>
                      </a:r>
                    </a:p>
                  </a:txBody>
                  <a:tcPr marL="20420" marR="20420" marT="10210" marB="1021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3F3F3"/>
                    </a:solidFill>
                  </a:tcPr>
                </a:tc>
                <a:tc>
                  <a:txBody>
                    <a:bodyPr/>
                    <a:lstStyle/>
                    <a:p>
                      <a:r>
                        <a:rPr lang="en-US" sz="1200" b="0" dirty="0">
                          <a:effectLst/>
                          <a:latin typeface="Cambira"/>
                        </a:rPr>
                        <a:t>Accepts a reference type and produces an </a:t>
                      </a:r>
                      <a:r>
                        <a:rPr lang="en-US" sz="1200" b="0" dirty="0" err="1">
                          <a:effectLst/>
                          <a:latin typeface="Cambira"/>
                        </a:rPr>
                        <a:t>int</a:t>
                      </a:r>
                      <a:r>
                        <a:rPr lang="en-US" sz="1200" b="0" dirty="0">
                          <a:effectLst/>
                          <a:latin typeface="Cambira"/>
                        </a:rPr>
                        <a:t>-valued result</a:t>
                      </a:r>
                    </a:p>
                  </a:txBody>
                  <a:tcPr marL="20420" marR="20420" marT="10210" marB="1021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3F3F3"/>
                    </a:solidFill>
                  </a:tcPr>
                </a:tc>
                <a:extLst>
                  <a:ext uri="{0D108BD9-81ED-4DB2-BD59-A6C34878D82A}">
                    <a16:rowId xmlns:a16="http://schemas.microsoft.com/office/drawing/2014/main" val="10010"/>
                  </a:ext>
                </a:extLst>
              </a:tr>
              <a:tr h="149558">
                <a:tc>
                  <a:txBody>
                    <a:bodyPr/>
                    <a:lstStyle/>
                    <a:p>
                      <a:r>
                        <a:rPr lang="en-IN" sz="1200" b="0">
                          <a:effectLst/>
                          <a:latin typeface="Cambira"/>
                        </a:rPr>
                        <a:t>ToIntFunction&lt;T&gt;</a:t>
                      </a:r>
                    </a:p>
                  </a:txBody>
                  <a:tcPr marL="20420" marR="20420" marT="10210" marB="1021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2E1E1"/>
                    </a:solidFill>
                  </a:tcPr>
                </a:tc>
                <a:tc>
                  <a:txBody>
                    <a:bodyPr/>
                    <a:lstStyle/>
                    <a:p>
                      <a:r>
                        <a:rPr lang="en-US" sz="1200" b="0" dirty="0">
                          <a:effectLst/>
                          <a:latin typeface="Cambira"/>
                        </a:rPr>
                        <a:t>Accepts a reference type and produces an </a:t>
                      </a:r>
                      <a:r>
                        <a:rPr lang="en-US" sz="1200" b="0" dirty="0" err="1">
                          <a:effectLst/>
                          <a:latin typeface="Cambira"/>
                        </a:rPr>
                        <a:t>int</a:t>
                      </a:r>
                      <a:r>
                        <a:rPr lang="en-US" sz="1200" b="0" dirty="0">
                          <a:effectLst/>
                          <a:latin typeface="Cambira"/>
                        </a:rPr>
                        <a:t>-valued result</a:t>
                      </a:r>
                    </a:p>
                  </a:txBody>
                  <a:tcPr marL="20420" marR="20420" marT="10210" marB="1021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2E1E1"/>
                    </a:solidFill>
                  </a:tcPr>
                </a:tc>
                <a:extLst>
                  <a:ext uri="{0D108BD9-81ED-4DB2-BD59-A6C34878D82A}">
                    <a16:rowId xmlns:a16="http://schemas.microsoft.com/office/drawing/2014/main" val="10011"/>
                  </a:ext>
                </a:extLst>
              </a:tr>
              <a:tr h="149558">
                <a:tc>
                  <a:txBody>
                    <a:bodyPr/>
                    <a:lstStyle/>
                    <a:p>
                      <a:r>
                        <a:rPr lang="en-IN" sz="1200" b="0">
                          <a:effectLst/>
                          <a:latin typeface="Cambira"/>
                        </a:rPr>
                        <a:t>ToLongFunction&lt;T&gt;</a:t>
                      </a:r>
                    </a:p>
                  </a:txBody>
                  <a:tcPr marL="20420" marR="20420" marT="10210" marB="1021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3F3F3"/>
                    </a:solidFill>
                  </a:tcPr>
                </a:tc>
                <a:tc>
                  <a:txBody>
                    <a:bodyPr/>
                    <a:lstStyle/>
                    <a:p>
                      <a:r>
                        <a:rPr lang="en-US" sz="1200" b="0" dirty="0">
                          <a:effectLst/>
                          <a:latin typeface="Cambira"/>
                        </a:rPr>
                        <a:t>Accepts a reference type and produces a long-valued result.</a:t>
                      </a:r>
                    </a:p>
                  </a:txBody>
                  <a:tcPr marL="20420" marR="20420" marT="10210" marB="1021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3F3F3"/>
                    </a:solidFill>
                  </a:tcPr>
                </a:tc>
                <a:extLst>
                  <a:ext uri="{0D108BD9-81ED-4DB2-BD59-A6C34878D82A}">
                    <a16:rowId xmlns:a16="http://schemas.microsoft.com/office/drawing/2014/main" val="10012"/>
                  </a:ext>
                </a:extLst>
              </a:tr>
              <a:tr h="280878">
                <a:tc>
                  <a:txBody>
                    <a:bodyPr/>
                    <a:lstStyle/>
                    <a:p>
                      <a:r>
                        <a:rPr lang="en-IN" sz="1200" b="0">
                          <a:effectLst/>
                          <a:latin typeface="Cambira"/>
                        </a:rPr>
                        <a:t>BiFunction&lt;T,U,R&gt;</a:t>
                      </a:r>
                    </a:p>
                  </a:txBody>
                  <a:tcPr marL="20420" marR="20420" marT="10210" marB="1021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2E1E1"/>
                    </a:solidFill>
                  </a:tcPr>
                </a:tc>
                <a:tc>
                  <a:txBody>
                    <a:bodyPr/>
                    <a:lstStyle/>
                    <a:p>
                      <a:r>
                        <a:rPr lang="en-US" sz="1200" b="0" dirty="0">
                          <a:effectLst/>
                          <a:latin typeface="Cambira"/>
                        </a:rPr>
                        <a:t>Represents a function that accepts two arguments and produces a result (reference type)</a:t>
                      </a:r>
                    </a:p>
                  </a:txBody>
                  <a:tcPr marL="20420" marR="20420" marT="10210" marB="1021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2E1E1"/>
                    </a:solidFill>
                  </a:tcPr>
                </a:tc>
                <a:extLst>
                  <a:ext uri="{0D108BD9-81ED-4DB2-BD59-A6C34878D82A}">
                    <a16:rowId xmlns:a16="http://schemas.microsoft.com/office/drawing/2014/main" val="10013"/>
                  </a:ext>
                </a:extLst>
              </a:tr>
              <a:tr h="215218">
                <a:tc>
                  <a:txBody>
                    <a:bodyPr/>
                    <a:lstStyle/>
                    <a:p>
                      <a:r>
                        <a:rPr lang="en-IN" sz="1200" b="0">
                          <a:effectLst/>
                          <a:latin typeface="Cambira"/>
                        </a:rPr>
                        <a:t>ToDoubleBiFunction&lt;T,U&gt;</a:t>
                      </a:r>
                    </a:p>
                  </a:txBody>
                  <a:tcPr marL="20420" marR="20420" marT="10210" marB="1021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3F3F3"/>
                    </a:solidFill>
                  </a:tcPr>
                </a:tc>
                <a:tc>
                  <a:txBody>
                    <a:bodyPr/>
                    <a:lstStyle/>
                    <a:p>
                      <a:r>
                        <a:rPr lang="en-US" sz="1200" b="0" dirty="0">
                          <a:effectLst/>
                          <a:latin typeface="Cambira"/>
                        </a:rPr>
                        <a:t>Accepts two reference type arguments and produces a double-valued result</a:t>
                      </a:r>
                    </a:p>
                  </a:txBody>
                  <a:tcPr marL="20420" marR="20420" marT="10210" marB="1021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3F3F3"/>
                    </a:solidFill>
                  </a:tcPr>
                </a:tc>
                <a:extLst>
                  <a:ext uri="{0D108BD9-81ED-4DB2-BD59-A6C34878D82A}">
                    <a16:rowId xmlns:a16="http://schemas.microsoft.com/office/drawing/2014/main" val="10014"/>
                  </a:ext>
                </a:extLst>
              </a:tr>
              <a:tr h="215218">
                <a:tc>
                  <a:txBody>
                    <a:bodyPr/>
                    <a:lstStyle/>
                    <a:p>
                      <a:r>
                        <a:rPr lang="en-IN" sz="1200" b="0">
                          <a:effectLst/>
                          <a:latin typeface="Cambira"/>
                        </a:rPr>
                        <a:t>ToIntBiFunction&lt;T,U&gt;</a:t>
                      </a:r>
                    </a:p>
                  </a:txBody>
                  <a:tcPr marL="20420" marR="20420" marT="10210" marB="1021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2E1E1"/>
                    </a:solidFill>
                  </a:tcPr>
                </a:tc>
                <a:tc>
                  <a:txBody>
                    <a:bodyPr/>
                    <a:lstStyle/>
                    <a:p>
                      <a:r>
                        <a:rPr lang="en-US" sz="1200" b="0" dirty="0">
                          <a:effectLst/>
                          <a:latin typeface="Cambira"/>
                        </a:rPr>
                        <a:t>Accepts two reference type arguments and produces an </a:t>
                      </a:r>
                      <a:r>
                        <a:rPr lang="en-US" sz="1200" b="0" dirty="0" err="1">
                          <a:effectLst/>
                          <a:latin typeface="Cambira"/>
                        </a:rPr>
                        <a:t>int</a:t>
                      </a:r>
                      <a:r>
                        <a:rPr lang="en-US" sz="1200" b="0" dirty="0">
                          <a:effectLst/>
                          <a:latin typeface="Cambira"/>
                        </a:rPr>
                        <a:t>-valued result</a:t>
                      </a:r>
                    </a:p>
                  </a:txBody>
                  <a:tcPr marL="20420" marR="20420" marT="10210" marB="1021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2E1E1"/>
                    </a:solidFill>
                  </a:tcPr>
                </a:tc>
                <a:extLst>
                  <a:ext uri="{0D108BD9-81ED-4DB2-BD59-A6C34878D82A}">
                    <a16:rowId xmlns:a16="http://schemas.microsoft.com/office/drawing/2014/main" val="10015"/>
                  </a:ext>
                </a:extLst>
              </a:tr>
              <a:tr h="215218">
                <a:tc>
                  <a:txBody>
                    <a:bodyPr/>
                    <a:lstStyle/>
                    <a:p>
                      <a:r>
                        <a:rPr lang="en-IN" sz="1200" b="0">
                          <a:effectLst/>
                          <a:latin typeface="Cambira"/>
                        </a:rPr>
                        <a:t>ToLongBiFunction&lt;T,U&gt;</a:t>
                      </a:r>
                    </a:p>
                  </a:txBody>
                  <a:tcPr marL="20420" marR="20420" marT="10210" marB="1021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3F3F3"/>
                    </a:solidFill>
                  </a:tcPr>
                </a:tc>
                <a:tc>
                  <a:txBody>
                    <a:bodyPr/>
                    <a:lstStyle/>
                    <a:p>
                      <a:r>
                        <a:rPr lang="en-US" sz="1200" b="0" dirty="0">
                          <a:effectLst/>
                          <a:latin typeface="Cambira"/>
                        </a:rPr>
                        <a:t>Accepts two reference type arguments and produces a long-valued result</a:t>
                      </a:r>
                    </a:p>
                  </a:txBody>
                  <a:tcPr marL="20420" marR="20420" marT="10210" marB="1021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3F3F3"/>
                    </a:solidFill>
                  </a:tcPr>
                </a:tc>
                <a:extLst>
                  <a:ext uri="{0D108BD9-81ED-4DB2-BD59-A6C34878D82A}">
                    <a16:rowId xmlns:a16="http://schemas.microsoft.com/office/drawing/2014/main" val="10016"/>
                  </a:ext>
                </a:extLst>
              </a:tr>
            </a:tbl>
          </a:graphicData>
        </a:graphic>
      </p:graphicFrame>
    </p:spTree>
    <p:extLst>
      <p:ext uri="{BB962C8B-B14F-4D97-AF65-F5344CB8AC3E}">
        <p14:creationId xmlns:p14="http://schemas.microsoft.com/office/powerpoint/2010/main" val="333556256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 Interface - Summary</a:t>
            </a:r>
            <a:endParaRPr lang="en-IN" dirty="0"/>
          </a:p>
        </p:txBody>
      </p:sp>
      <p:sp>
        <p:nvSpPr>
          <p:cNvPr id="3" name="Content Placeholder 2"/>
          <p:cNvSpPr>
            <a:spLocks noGrp="1"/>
          </p:cNvSpPr>
          <p:nvPr>
            <p:ph idx="1"/>
          </p:nvPr>
        </p:nvSpPr>
        <p:spPr/>
        <p:txBody>
          <a:bodyPr/>
          <a:lstStyle/>
          <a:p>
            <a:r>
              <a:rPr lang="en-IN" b="1" dirty="0"/>
              <a:t>Supplier</a:t>
            </a:r>
          </a:p>
          <a:p>
            <a:endParaRPr lang="en-IN" dirty="0"/>
          </a:p>
        </p:txBody>
      </p:sp>
      <p:graphicFrame>
        <p:nvGraphicFramePr>
          <p:cNvPr id="4" name="Table 3"/>
          <p:cNvGraphicFramePr>
            <a:graphicFrameLocks noGrp="1"/>
          </p:cNvGraphicFramePr>
          <p:nvPr/>
        </p:nvGraphicFramePr>
        <p:xfrm>
          <a:off x="2876233" y="2432685"/>
          <a:ext cx="6499860" cy="2575560"/>
        </p:xfrm>
        <a:graphic>
          <a:graphicData uri="http://schemas.openxmlformats.org/drawingml/2006/table">
            <a:tbl>
              <a:tblPr/>
              <a:tblGrid>
                <a:gridCol w="3249930">
                  <a:extLst>
                    <a:ext uri="{9D8B030D-6E8A-4147-A177-3AD203B41FA5}">
                      <a16:colId xmlns:a16="http://schemas.microsoft.com/office/drawing/2014/main" val="20000"/>
                    </a:ext>
                  </a:extLst>
                </a:gridCol>
                <a:gridCol w="3249930">
                  <a:extLst>
                    <a:ext uri="{9D8B030D-6E8A-4147-A177-3AD203B41FA5}">
                      <a16:colId xmlns:a16="http://schemas.microsoft.com/office/drawing/2014/main" val="20001"/>
                    </a:ext>
                  </a:extLst>
                </a:gridCol>
              </a:tblGrid>
              <a:tr h="0">
                <a:tc>
                  <a:txBody>
                    <a:bodyPr/>
                    <a:lstStyle/>
                    <a:p>
                      <a:r>
                        <a:rPr lang="en-IN" b="0">
                          <a:effectLst/>
                          <a:latin typeface="Cambira"/>
                        </a:rPr>
                        <a:t>Supplier&lt;T&gt;</a:t>
                      </a:r>
                    </a:p>
                  </a:txBody>
                  <a:tcPr marL="76200" marR="76200" marT="38100" marB="3810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3F3F3"/>
                    </a:solidFill>
                  </a:tcPr>
                </a:tc>
                <a:tc>
                  <a:txBody>
                    <a:bodyPr/>
                    <a:lstStyle/>
                    <a:p>
                      <a:r>
                        <a:rPr lang="en-US" b="0">
                          <a:effectLst/>
                          <a:latin typeface="Cambira"/>
                        </a:rPr>
                        <a:t>Represents a supplier of results (reference type)</a:t>
                      </a:r>
                    </a:p>
                  </a:txBody>
                  <a:tcPr marL="76200" marR="76200" marT="38100" marB="3810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3F3F3"/>
                    </a:solidFill>
                  </a:tcPr>
                </a:tc>
                <a:extLst>
                  <a:ext uri="{0D108BD9-81ED-4DB2-BD59-A6C34878D82A}">
                    <a16:rowId xmlns:a16="http://schemas.microsoft.com/office/drawing/2014/main" val="10000"/>
                  </a:ext>
                </a:extLst>
              </a:tr>
              <a:tr h="0">
                <a:tc>
                  <a:txBody>
                    <a:bodyPr/>
                    <a:lstStyle/>
                    <a:p>
                      <a:r>
                        <a:rPr lang="en-IN" b="0">
                          <a:effectLst/>
                          <a:latin typeface="Cambira"/>
                        </a:rPr>
                        <a:t>DoubleSupplier</a:t>
                      </a:r>
                    </a:p>
                  </a:txBody>
                  <a:tcPr marL="76200" marR="76200" marT="38100" marB="3810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2E1E1"/>
                    </a:solidFill>
                  </a:tcPr>
                </a:tc>
                <a:tc>
                  <a:txBody>
                    <a:bodyPr/>
                    <a:lstStyle/>
                    <a:p>
                      <a:r>
                        <a:rPr lang="en-US" b="0">
                          <a:effectLst/>
                          <a:latin typeface="Cambira"/>
                        </a:rPr>
                        <a:t>A supplier of double-valued results</a:t>
                      </a:r>
                    </a:p>
                  </a:txBody>
                  <a:tcPr marL="76200" marR="76200" marT="38100" marB="3810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2E1E1"/>
                    </a:solidFill>
                  </a:tcPr>
                </a:tc>
                <a:extLst>
                  <a:ext uri="{0D108BD9-81ED-4DB2-BD59-A6C34878D82A}">
                    <a16:rowId xmlns:a16="http://schemas.microsoft.com/office/drawing/2014/main" val="10001"/>
                  </a:ext>
                </a:extLst>
              </a:tr>
              <a:tr h="0">
                <a:tc>
                  <a:txBody>
                    <a:bodyPr/>
                    <a:lstStyle/>
                    <a:p>
                      <a:r>
                        <a:rPr lang="en-IN" b="0">
                          <a:effectLst/>
                          <a:latin typeface="Cambira"/>
                        </a:rPr>
                        <a:t>IntSupplier</a:t>
                      </a:r>
                    </a:p>
                  </a:txBody>
                  <a:tcPr marL="76200" marR="76200" marT="38100" marB="3810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3F3F3"/>
                    </a:solidFill>
                  </a:tcPr>
                </a:tc>
                <a:tc>
                  <a:txBody>
                    <a:bodyPr/>
                    <a:lstStyle/>
                    <a:p>
                      <a:r>
                        <a:rPr lang="en-US" b="0">
                          <a:effectLst/>
                          <a:latin typeface="Cambira"/>
                        </a:rPr>
                        <a:t>A supplier of int-valued results</a:t>
                      </a:r>
                    </a:p>
                  </a:txBody>
                  <a:tcPr marL="76200" marR="76200" marT="38100" marB="3810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3F3F3"/>
                    </a:solidFill>
                  </a:tcPr>
                </a:tc>
                <a:extLst>
                  <a:ext uri="{0D108BD9-81ED-4DB2-BD59-A6C34878D82A}">
                    <a16:rowId xmlns:a16="http://schemas.microsoft.com/office/drawing/2014/main" val="10002"/>
                  </a:ext>
                </a:extLst>
              </a:tr>
              <a:tr h="0">
                <a:tc>
                  <a:txBody>
                    <a:bodyPr/>
                    <a:lstStyle/>
                    <a:p>
                      <a:r>
                        <a:rPr lang="en-IN" b="0">
                          <a:effectLst/>
                          <a:latin typeface="Cambira"/>
                        </a:rPr>
                        <a:t>LongSupplier</a:t>
                      </a:r>
                    </a:p>
                  </a:txBody>
                  <a:tcPr marL="76200" marR="76200" marT="38100" marB="3810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2E1E1"/>
                    </a:solidFill>
                  </a:tcPr>
                </a:tc>
                <a:tc>
                  <a:txBody>
                    <a:bodyPr/>
                    <a:lstStyle/>
                    <a:p>
                      <a:r>
                        <a:rPr lang="en-US" b="0">
                          <a:effectLst/>
                          <a:latin typeface="Cambira"/>
                        </a:rPr>
                        <a:t>A supplier of long-valued results</a:t>
                      </a:r>
                    </a:p>
                  </a:txBody>
                  <a:tcPr marL="76200" marR="76200" marT="38100" marB="3810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2E1E1"/>
                    </a:solidFill>
                  </a:tcPr>
                </a:tc>
                <a:extLst>
                  <a:ext uri="{0D108BD9-81ED-4DB2-BD59-A6C34878D82A}">
                    <a16:rowId xmlns:a16="http://schemas.microsoft.com/office/drawing/2014/main" val="10003"/>
                  </a:ext>
                </a:extLst>
              </a:tr>
              <a:tr h="0">
                <a:tc>
                  <a:txBody>
                    <a:bodyPr/>
                    <a:lstStyle/>
                    <a:p>
                      <a:r>
                        <a:rPr lang="en-IN" b="0">
                          <a:effectLst/>
                          <a:latin typeface="Cambira"/>
                        </a:rPr>
                        <a:t>BooleanSupplier</a:t>
                      </a:r>
                    </a:p>
                  </a:txBody>
                  <a:tcPr marL="76200" marR="76200" marT="38100" marB="3810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3F3F3"/>
                    </a:solidFill>
                  </a:tcPr>
                </a:tc>
                <a:tc>
                  <a:txBody>
                    <a:bodyPr/>
                    <a:lstStyle/>
                    <a:p>
                      <a:r>
                        <a:rPr lang="en-US" b="0" dirty="0">
                          <a:effectLst/>
                          <a:latin typeface="Cambira"/>
                        </a:rPr>
                        <a:t>A supplier of </a:t>
                      </a:r>
                      <a:r>
                        <a:rPr lang="en-US" b="0" dirty="0" err="1">
                          <a:effectLst/>
                          <a:latin typeface="Cambira"/>
                        </a:rPr>
                        <a:t>boolean</a:t>
                      </a:r>
                      <a:r>
                        <a:rPr lang="en-US" b="0" dirty="0">
                          <a:effectLst/>
                          <a:latin typeface="Cambira"/>
                        </a:rPr>
                        <a:t>-valued results</a:t>
                      </a:r>
                    </a:p>
                  </a:txBody>
                  <a:tcPr marL="76200" marR="76200" marT="38100" marB="3810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3F3F3"/>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70727084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 Interface - Summary</a:t>
            </a:r>
            <a:endParaRPr lang="en-IN" dirty="0"/>
          </a:p>
        </p:txBody>
      </p:sp>
      <p:sp>
        <p:nvSpPr>
          <p:cNvPr id="3" name="Content Placeholder 2"/>
          <p:cNvSpPr>
            <a:spLocks noGrp="1"/>
          </p:cNvSpPr>
          <p:nvPr>
            <p:ph idx="1"/>
          </p:nvPr>
        </p:nvSpPr>
        <p:spPr/>
        <p:txBody>
          <a:bodyPr/>
          <a:lstStyle/>
          <a:p>
            <a:r>
              <a:rPr lang="en-IN" b="1" dirty="0"/>
              <a:t>Consumer</a:t>
            </a:r>
          </a:p>
          <a:p>
            <a:endParaRPr lang="en-IN" dirty="0"/>
          </a:p>
        </p:txBody>
      </p:sp>
      <p:graphicFrame>
        <p:nvGraphicFramePr>
          <p:cNvPr id="6" name="Table 5"/>
          <p:cNvGraphicFramePr>
            <a:graphicFrameLocks noGrp="1"/>
          </p:cNvGraphicFramePr>
          <p:nvPr>
            <p:extLst>
              <p:ext uri="{D42A27DB-BD31-4B8C-83A1-F6EECF244321}">
                <p14:modId xmlns:p14="http://schemas.microsoft.com/office/powerpoint/2010/main" val="208289603"/>
              </p:ext>
            </p:extLst>
          </p:nvPr>
        </p:nvGraphicFramePr>
        <p:xfrm>
          <a:off x="2734652" y="1846263"/>
          <a:ext cx="8024502" cy="4022724"/>
        </p:xfrm>
        <a:graphic>
          <a:graphicData uri="http://schemas.openxmlformats.org/drawingml/2006/table">
            <a:tbl>
              <a:tblPr/>
              <a:tblGrid>
                <a:gridCol w="2435554">
                  <a:extLst>
                    <a:ext uri="{9D8B030D-6E8A-4147-A177-3AD203B41FA5}">
                      <a16:colId xmlns:a16="http://schemas.microsoft.com/office/drawing/2014/main" val="20000"/>
                    </a:ext>
                  </a:extLst>
                </a:gridCol>
                <a:gridCol w="5588948">
                  <a:extLst>
                    <a:ext uri="{9D8B030D-6E8A-4147-A177-3AD203B41FA5}">
                      <a16:colId xmlns:a16="http://schemas.microsoft.com/office/drawing/2014/main" val="20001"/>
                    </a:ext>
                  </a:extLst>
                </a:gridCol>
              </a:tblGrid>
              <a:tr h="609744">
                <a:tc>
                  <a:txBody>
                    <a:bodyPr/>
                    <a:lstStyle/>
                    <a:p>
                      <a:r>
                        <a:rPr lang="en-IN" sz="1200" b="0" dirty="0">
                          <a:effectLst/>
                          <a:latin typeface="Cambira"/>
                        </a:rPr>
                        <a:t>Consumer&lt;T&gt;</a:t>
                      </a:r>
                    </a:p>
                  </a:txBody>
                  <a:tcPr marL="39594" marR="39594" marT="19797" marB="19797"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3F3F3"/>
                    </a:solidFill>
                  </a:tcPr>
                </a:tc>
                <a:tc>
                  <a:txBody>
                    <a:bodyPr/>
                    <a:lstStyle/>
                    <a:p>
                      <a:r>
                        <a:rPr lang="en-US" sz="1200" b="0">
                          <a:effectLst/>
                          <a:latin typeface="Cambira"/>
                        </a:rPr>
                        <a:t>Represents an operation that accepts a single (reference type) input argument and returns no result</a:t>
                      </a:r>
                    </a:p>
                  </a:txBody>
                  <a:tcPr marL="39594" marR="39594" marT="19797" marB="19797"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3F3F3"/>
                    </a:solidFill>
                  </a:tcPr>
                </a:tc>
                <a:extLst>
                  <a:ext uri="{0D108BD9-81ED-4DB2-BD59-A6C34878D82A}">
                    <a16:rowId xmlns:a16="http://schemas.microsoft.com/office/drawing/2014/main" val="10000"/>
                  </a:ext>
                </a:extLst>
              </a:tr>
              <a:tr h="467206">
                <a:tc>
                  <a:txBody>
                    <a:bodyPr/>
                    <a:lstStyle/>
                    <a:p>
                      <a:r>
                        <a:rPr lang="en-IN" sz="1200" b="0" dirty="0" err="1">
                          <a:effectLst/>
                          <a:latin typeface="Cambira"/>
                        </a:rPr>
                        <a:t>DoubleConsumer</a:t>
                      </a:r>
                      <a:endParaRPr lang="en-IN" sz="1200" b="0" dirty="0">
                        <a:effectLst/>
                        <a:latin typeface="Cambira"/>
                      </a:endParaRPr>
                    </a:p>
                  </a:txBody>
                  <a:tcPr marL="39594" marR="39594" marT="19797" marB="19797"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2E1E1"/>
                    </a:solidFill>
                  </a:tcPr>
                </a:tc>
                <a:tc>
                  <a:txBody>
                    <a:bodyPr/>
                    <a:lstStyle/>
                    <a:p>
                      <a:r>
                        <a:rPr lang="en-US" sz="1200" b="0">
                          <a:effectLst/>
                          <a:latin typeface="Cambira"/>
                        </a:rPr>
                        <a:t>Accepts a single double-valued argument and returns no result</a:t>
                      </a:r>
                    </a:p>
                  </a:txBody>
                  <a:tcPr marL="39594" marR="39594" marT="19797" marB="19797"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2E1E1"/>
                    </a:solidFill>
                  </a:tcPr>
                </a:tc>
                <a:extLst>
                  <a:ext uri="{0D108BD9-81ED-4DB2-BD59-A6C34878D82A}">
                    <a16:rowId xmlns:a16="http://schemas.microsoft.com/office/drawing/2014/main" val="10001"/>
                  </a:ext>
                </a:extLst>
              </a:tr>
              <a:tr h="467206">
                <a:tc>
                  <a:txBody>
                    <a:bodyPr/>
                    <a:lstStyle/>
                    <a:p>
                      <a:r>
                        <a:rPr lang="en-IN" sz="1200" b="0" dirty="0" err="1">
                          <a:effectLst/>
                          <a:latin typeface="Cambira"/>
                        </a:rPr>
                        <a:t>IntConsumer</a:t>
                      </a:r>
                      <a:endParaRPr lang="en-IN" sz="1200" b="0" dirty="0">
                        <a:effectLst/>
                        <a:latin typeface="Cambira"/>
                      </a:endParaRPr>
                    </a:p>
                  </a:txBody>
                  <a:tcPr marL="39594" marR="39594" marT="19797" marB="19797"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3F3F3"/>
                    </a:solidFill>
                  </a:tcPr>
                </a:tc>
                <a:tc>
                  <a:txBody>
                    <a:bodyPr/>
                    <a:lstStyle/>
                    <a:p>
                      <a:r>
                        <a:rPr lang="en-US" sz="1200" b="0">
                          <a:effectLst/>
                          <a:latin typeface="Cambira"/>
                        </a:rPr>
                        <a:t>Accepts a single int-valued argument and returns no result</a:t>
                      </a:r>
                    </a:p>
                  </a:txBody>
                  <a:tcPr marL="39594" marR="39594" marT="19797" marB="19797"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3F3F3"/>
                    </a:solidFill>
                  </a:tcPr>
                </a:tc>
                <a:extLst>
                  <a:ext uri="{0D108BD9-81ED-4DB2-BD59-A6C34878D82A}">
                    <a16:rowId xmlns:a16="http://schemas.microsoft.com/office/drawing/2014/main" val="10002"/>
                  </a:ext>
                </a:extLst>
              </a:tr>
              <a:tr h="467206">
                <a:tc>
                  <a:txBody>
                    <a:bodyPr/>
                    <a:lstStyle/>
                    <a:p>
                      <a:r>
                        <a:rPr lang="en-IN" sz="1200" b="0" dirty="0" err="1">
                          <a:effectLst/>
                          <a:latin typeface="Cambira"/>
                        </a:rPr>
                        <a:t>LongConsumer</a:t>
                      </a:r>
                      <a:endParaRPr lang="en-IN" sz="1200" b="0" dirty="0">
                        <a:effectLst/>
                        <a:latin typeface="Cambira"/>
                      </a:endParaRPr>
                    </a:p>
                  </a:txBody>
                  <a:tcPr marL="39594" marR="39594" marT="19797" marB="19797"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2E1E1"/>
                    </a:solidFill>
                  </a:tcPr>
                </a:tc>
                <a:tc>
                  <a:txBody>
                    <a:bodyPr/>
                    <a:lstStyle/>
                    <a:p>
                      <a:r>
                        <a:rPr lang="en-US" sz="1200" b="0">
                          <a:effectLst/>
                          <a:latin typeface="Cambira"/>
                        </a:rPr>
                        <a:t>Accepts a single long-valued argument and returns no result</a:t>
                      </a:r>
                    </a:p>
                  </a:txBody>
                  <a:tcPr marL="39594" marR="39594" marT="19797" marB="19797"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2E1E1"/>
                    </a:solidFill>
                  </a:tcPr>
                </a:tc>
                <a:extLst>
                  <a:ext uri="{0D108BD9-81ED-4DB2-BD59-A6C34878D82A}">
                    <a16:rowId xmlns:a16="http://schemas.microsoft.com/office/drawing/2014/main" val="10003"/>
                  </a:ext>
                </a:extLst>
              </a:tr>
              <a:tr h="609744">
                <a:tc>
                  <a:txBody>
                    <a:bodyPr/>
                    <a:lstStyle/>
                    <a:p>
                      <a:r>
                        <a:rPr lang="en-IN" sz="1200" b="0" dirty="0" err="1">
                          <a:effectLst/>
                          <a:latin typeface="Cambira"/>
                        </a:rPr>
                        <a:t>BiConsumer</a:t>
                      </a:r>
                      <a:r>
                        <a:rPr lang="en-IN" sz="1200" b="0" dirty="0">
                          <a:effectLst/>
                          <a:latin typeface="Cambira"/>
                        </a:rPr>
                        <a:t>&lt;T,U&gt;</a:t>
                      </a:r>
                    </a:p>
                  </a:txBody>
                  <a:tcPr marL="39594" marR="39594" marT="19797" marB="19797"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3F3F3"/>
                    </a:solidFill>
                  </a:tcPr>
                </a:tc>
                <a:tc>
                  <a:txBody>
                    <a:bodyPr/>
                    <a:lstStyle/>
                    <a:p>
                      <a:r>
                        <a:rPr lang="en-US" sz="1200" b="0" dirty="0">
                          <a:effectLst/>
                          <a:latin typeface="Cambira"/>
                        </a:rPr>
                        <a:t>Represents an operation that accepts two (reference type) input arguments and returns no result</a:t>
                      </a:r>
                    </a:p>
                  </a:txBody>
                  <a:tcPr marL="39594" marR="39594" marT="19797" marB="19797"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3F3F3"/>
                    </a:solidFill>
                  </a:tcPr>
                </a:tc>
                <a:extLst>
                  <a:ext uri="{0D108BD9-81ED-4DB2-BD59-A6C34878D82A}">
                    <a16:rowId xmlns:a16="http://schemas.microsoft.com/office/drawing/2014/main" val="10004"/>
                  </a:ext>
                </a:extLst>
              </a:tr>
              <a:tr h="467206">
                <a:tc>
                  <a:txBody>
                    <a:bodyPr/>
                    <a:lstStyle/>
                    <a:p>
                      <a:r>
                        <a:rPr lang="en-IN" sz="1200" b="0">
                          <a:effectLst/>
                          <a:latin typeface="Cambira"/>
                        </a:rPr>
                        <a:t>ObjDoubleConsumer&lt;T&gt;</a:t>
                      </a:r>
                    </a:p>
                  </a:txBody>
                  <a:tcPr marL="39594" marR="39594" marT="19797" marB="19797"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2E1E1"/>
                    </a:solidFill>
                  </a:tcPr>
                </a:tc>
                <a:tc>
                  <a:txBody>
                    <a:bodyPr/>
                    <a:lstStyle/>
                    <a:p>
                      <a:r>
                        <a:rPr lang="en-US" sz="1200" b="0" dirty="0">
                          <a:effectLst/>
                          <a:latin typeface="Cambira"/>
                        </a:rPr>
                        <a:t>Accepts an object-valued and a double-valued argument, and returns no result</a:t>
                      </a:r>
                    </a:p>
                  </a:txBody>
                  <a:tcPr marL="39594" marR="39594" marT="19797" marB="19797"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2E1E1"/>
                    </a:solidFill>
                  </a:tcPr>
                </a:tc>
                <a:extLst>
                  <a:ext uri="{0D108BD9-81ED-4DB2-BD59-A6C34878D82A}">
                    <a16:rowId xmlns:a16="http://schemas.microsoft.com/office/drawing/2014/main" val="10005"/>
                  </a:ext>
                </a:extLst>
              </a:tr>
              <a:tr h="467206">
                <a:tc>
                  <a:txBody>
                    <a:bodyPr/>
                    <a:lstStyle/>
                    <a:p>
                      <a:r>
                        <a:rPr lang="en-IN" sz="1200" b="0">
                          <a:effectLst/>
                          <a:latin typeface="Cambira"/>
                        </a:rPr>
                        <a:t>ObjIntConsumer&lt;T&gt;</a:t>
                      </a:r>
                    </a:p>
                  </a:txBody>
                  <a:tcPr marL="39594" marR="39594" marT="19797" marB="19797"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3F3F3"/>
                    </a:solidFill>
                  </a:tcPr>
                </a:tc>
                <a:tc>
                  <a:txBody>
                    <a:bodyPr/>
                    <a:lstStyle/>
                    <a:p>
                      <a:r>
                        <a:rPr lang="en-US" sz="1200" b="0" dirty="0">
                          <a:effectLst/>
                          <a:latin typeface="Cambira"/>
                        </a:rPr>
                        <a:t>Accepts an object-valued and an </a:t>
                      </a:r>
                      <a:r>
                        <a:rPr lang="en-US" sz="1200" b="0" dirty="0" err="1">
                          <a:effectLst/>
                          <a:latin typeface="Cambira"/>
                        </a:rPr>
                        <a:t>int</a:t>
                      </a:r>
                      <a:r>
                        <a:rPr lang="en-US" sz="1200" b="0" dirty="0">
                          <a:effectLst/>
                          <a:latin typeface="Cambira"/>
                        </a:rPr>
                        <a:t>-valued argument, and returns no result</a:t>
                      </a:r>
                    </a:p>
                  </a:txBody>
                  <a:tcPr marL="39594" marR="39594" marT="19797" marB="19797"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3F3F3"/>
                    </a:solidFill>
                  </a:tcPr>
                </a:tc>
                <a:extLst>
                  <a:ext uri="{0D108BD9-81ED-4DB2-BD59-A6C34878D82A}">
                    <a16:rowId xmlns:a16="http://schemas.microsoft.com/office/drawing/2014/main" val="10006"/>
                  </a:ext>
                </a:extLst>
              </a:tr>
              <a:tr h="467206">
                <a:tc>
                  <a:txBody>
                    <a:bodyPr/>
                    <a:lstStyle/>
                    <a:p>
                      <a:r>
                        <a:rPr lang="en-IN" sz="1200" b="0">
                          <a:effectLst/>
                          <a:latin typeface="Cambira"/>
                        </a:rPr>
                        <a:t>ObjLongConsumer&lt;T&gt;</a:t>
                      </a:r>
                    </a:p>
                  </a:txBody>
                  <a:tcPr marL="39594" marR="39594" marT="19797" marB="19797"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2E1E1"/>
                    </a:solidFill>
                  </a:tcPr>
                </a:tc>
                <a:tc>
                  <a:txBody>
                    <a:bodyPr/>
                    <a:lstStyle/>
                    <a:p>
                      <a:r>
                        <a:rPr lang="en-US" sz="1200" b="0" dirty="0">
                          <a:effectLst/>
                          <a:latin typeface="Cambira"/>
                        </a:rPr>
                        <a:t>Accepts an object-valued and a long-valued argument, and returns no result</a:t>
                      </a:r>
                    </a:p>
                  </a:txBody>
                  <a:tcPr marL="39594" marR="39594" marT="19797" marB="19797"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2E1E1"/>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60679408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 Interface - Summary</a:t>
            </a:r>
            <a:endParaRPr lang="en-IN" dirty="0"/>
          </a:p>
        </p:txBody>
      </p:sp>
      <p:sp>
        <p:nvSpPr>
          <p:cNvPr id="3" name="Content Placeholder 2"/>
          <p:cNvSpPr>
            <a:spLocks noGrp="1"/>
          </p:cNvSpPr>
          <p:nvPr>
            <p:ph idx="1"/>
          </p:nvPr>
        </p:nvSpPr>
        <p:spPr/>
        <p:txBody>
          <a:bodyPr/>
          <a:lstStyle/>
          <a:p>
            <a:r>
              <a:rPr lang="en-IN" b="1" dirty="0" err="1"/>
              <a:t>UnaryOperator</a:t>
            </a:r>
            <a:endParaRPr lang="en-IN" b="1" dirty="0"/>
          </a:p>
          <a:p>
            <a:endParaRPr lang="en-IN" dirty="0"/>
          </a:p>
        </p:txBody>
      </p:sp>
      <p:graphicFrame>
        <p:nvGraphicFramePr>
          <p:cNvPr id="5" name="Table 4"/>
          <p:cNvGraphicFramePr>
            <a:graphicFrameLocks noGrp="1"/>
          </p:cNvGraphicFramePr>
          <p:nvPr>
            <p:extLst>
              <p:ext uri="{D42A27DB-BD31-4B8C-83A1-F6EECF244321}">
                <p14:modId xmlns:p14="http://schemas.microsoft.com/office/powerpoint/2010/main" val="2876679244"/>
              </p:ext>
            </p:extLst>
          </p:nvPr>
        </p:nvGraphicFramePr>
        <p:xfrm>
          <a:off x="1397977" y="2678284"/>
          <a:ext cx="9539654" cy="2225040"/>
        </p:xfrm>
        <a:graphic>
          <a:graphicData uri="http://schemas.openxmlformats.org/drawingml/2006/table">
            <a:tbl>
              <a:tblPr/>
              <a:tblGrid>
                <a:gridCol w="2822331">
                  <a:extLst>
                    <a:ext uri="{9D8B030D-6E8A-4147-A177-3AD203B41FA5}">
                      <a16:colId xmlns:a16="http://schemas.microsoft.com/office/drawing/2014/main" val="20000"/>
                    </a:ext>
                  </a:extLst>
                </a:gridCol>
                <a:gridCol w="6717323">
                  <a:extLst>
                    <a:ext uri="{9D8B030D-6E8A-4147-A177-3AD203B41FA5}">
                      <a16:colId xmlns:a16="http://schemas.microsoft.com/office/drawing/2014/main" val="20001"/>
                    </a:ext>
                  </a:extLst>
                </a:gridCol>
              </a:tblGrid>
              <a:tr h="0">
                <a:tc>
                  <a:txBody>
                    <a:bodyPr/>
                    <a:lstStyle/>
                    <a:p>
                      <a:r>
                        <a:rPr lang="en-IN" b="0" dirty="0" err="1">
                          <a:effectLst/>
                          <a:latin typeface="Cambira"/>
                        </a:rPr>
                        <a:t>UnaryOperator</a:t>
                      </a:r>
                      <a:r>
                        <a:rPr lang="en-IN" b="0" dirty="0">
                          <a:effectLst/>
                          <a:latin typeface="Cambira"/>
                        </a:rPr>
                        <a:t>&lt;T&gt;</a:t>
                      </a:r>
                    </a:p>
                  </a:txBody>
                  <a:tcPr marL="76200" marR="76200" marT="38100" marB="3810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3F3F3"/>
                    </a:solidFill>
                  </a:tcPr>
                </a:tc>
                <a:tc>
                  <a:txBody>
                    <a:bodyPr/>
                    <a:lstStyle/>
                    <a:p>
                      <a:r>
                        <a:rPr lang="en-US" b="0">
                          <a:effectLst/>
                          <a:latin typeface="Cambira"/>
                        </a:rPr>
                        <a:t>Represents an operation on a single operand that produces a result of the same type as its operand  (reference type)</a:t>
                      </a:r>
                    </a:p>
                  </a:txBody>
                  <a:tcPr marL="76200" marR="76200" marT="38100" marB="3810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3F3F3"/>
                    </a:solidFill>
                  </a:tcPr>
                </a:tc>
                <a:extLst>
                  <a:ext uri="{0D108BD9-81ED-4DB2-BD59-A6C34878D82A}">
                    <a16:rowId xmlns:a16="http://schemas.microsoft.com/office/drawing/2014/main" val="10000"/>
                  </a:ext>
                </a:extLst>
              </a:tr>
              <a:tr h="0">
                <a:tc>
                  <a:txBody>
                    <a:bodyPr/>
                    <a:lstStyle/>
                    <a:p>
                      <a:r>
                        <a:rPr lang="en-IN" b="0">
                          <a:effectLst/>
                          <a:latin typeface="Cambira"/>
                        </a:rPr>
                        <a:t>DoubleUnaryOperator</a:t>
                      </a:r>
                    </a:p>
                  </a:txBody>
                  <a:tcPr marL="76200" marR="76200" marT="38100" marB="3810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2E1E1"/>
                    </a:solidFill>
                  </a:tcPr>
                </a:tc>
                <a:tc>
                  <a:txBody>
                    <a:bodyPr/>
                    <a:lstStyle/>
                    <a:p>
                      <a:r>
                        <a:rPr lang="en-US" b="0">
                          <a:effectLst/>
                          <a:latin typeface="Cambira"/>
                        </a:rPr>
                        <a:t>Accepts single double-valued operand and produces a double-valued result</a:t>
                      </a:r>
                    </a:p>
                  </a:txBody>
                  <a:tcPr marL="76200" marR="76200" marT="38100" marB="3810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2E1E1"/>
                    </a:solidFill>
                  </a:tcPr>
                </a:tc>
                <a:extLst>
                  <a:ext uri="{0D108BD9-81ED-4DB2-BD59-A6C34878D82A}">
                    <a16:rowId xmlns:a16="http://schemas.microsoft.com/office/drawing/2014/main" val="10001"/>
                  </a:ext>
                </a:extLst>
              </a:tr>
              <a:tr h="0">
                <a:tc>
                  <a:txBody>
                    <a:bodyPr/>
                    <a:lstStyle/>
                    <a:p>
                      <a:r>
                        <a:rPr lang="en-IN" b="0">
                          <a:effectLst/>
                          <a:latin typeface="Cambira"/>
                        </a:rPr>
                        <a:t>IntUnaryOperator</a:t>
                      </a:r>
                    </a:p>
                  </a:txBody>
                  <a:tcPr marL="76200" marR="76200" marT="38100" marB="3810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3F3F3"/>
                    </a:solidFill>
                  </a:tcPr>
                </a:tc>
                <a:tc>
                  <a:txBody>
                    <a:bodyPr/>
                    <a:lstStyle/>
                    <a:p>
                      <a:r>
                        <a:rPr lang="en-US" b="0">
                          <a:effectLst/>
                          <a:latin typeface="Cambira"/>
                        </a:rPr>
                        <a:t>Accepts a single int-valued operand and produces an int-valued result</a:t>
                      </a:r>
                    </a:p>
                  </a:txBody>
                  <a:tcPr marL="76200" marR="76200" marT="38100" marB="3810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3F3F3"/>
                    </a:solidFill>
                  </a:tcPr>
                </a:tc>
                <a:extLst>
                  <a:ext uri="{0D108BD9-81ED-4DB2-BD59-A6C34878D82A}">
                    <a16:rowId xmlns:a16="http://schemas.microsoft.com/office/drawing/2014/main" val="10002"/>
                  </a:ext>
                </a:extLst>
              </a:tr>
              <a:tr h="0">
                <a:tc>
                  <a:txBody>
                    <a:bodyPr/>
                    <a:lstStyle/>
                    <a:p>
                      <a:r>
                        <a:rPr lang="en-IN" b="0">
                          <a:effectLst/>
                          <a:latin typeface="Cambira"/>
                        </a:rPr>
                        <a:t>LongUnaryOperator</a:t>
                      </a:r>
                    </a:p>
                  </a:txBody>
                  <a:tcPr marL="76200" marR="76200" marT="38100" marB="3810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2E1E1"/>
                    </a:solidFill>
                  </a:tcPr>
                </a:tc>
                <a:tc>
                  <a:txBody>
                    <a:bodyPr/>
                    <a:lstStyle/>
                    <a:p>
                      <a:r>
                        <a:rPr lang="en-US" b="0" dirty="0">
                          <a:effectLst/>
                          <a:latin typeface="Cambira"/>
                        </a:rPr>
                        <a:t>Accepts a single long-valued operand and produces a long-valued result</a:t>
                      </a:r>
                    </a:p>
                  </a:txBody>
                  <a:tcPr marL="76200" marR="76200" marT="38100" marB="38100"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2E1E1"/>
                    </a:solidFill>
                  </a:tcPr>
                </a:tc>
                <a:extLst>
                  <a:ext uri="{0D108BD9-81ED-4DB2-BD59-A6C34878D82A}">
                    <a16:rowId xmlns:a16="http://schemas.microsoft.com/office/drawing/2014/main" val="10003"/>
                  </a:ext>
                </a:extLst>
              </a:tr>
            </a:tbl>
          </a:graphicData>
        </a:graphic>
      </p:graphicFrame>
      <p:sp>
        <p:nvSpPr>
          <p:cNvPr id="6" name="Rectangle 1"/>
          <p:cNvSpPr>
            <a:spLocks noChangeArrowheads="1"/>
          </p:cNvSpPr>
          <p:nvPr/>
        </p:nvSpPr>
        <p:spPr bwMode="auto">
          <a:xfrm>
            <a:off x="961321" y="1827898"/>
            <a:ext cx="1789384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anose="020B0604020202020204" pitchFamily="34" charset="0"/>
              </a:rPr>
            </a:br>
            <a:endParaRPr kumimoji="0" 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0577295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 Interface - Summary</a:t>
            </a:r>
            <a:endParaRPr lang="en-IN" dirty="0"/>
          </a:p>
        </p:txBody>
      </p:sp>
      <p:sp>
        <p:nvSpPr>
          <p:cNvPr id="3" name="Content Placeholder 2"/>
          <p:cNvSpPr>
            <a:spLocks noGrp="1"/>
          </p:cNvSpPr>
          <p:nvPr>
            <p:ph idx="1"/>
          </p:nvPr>
        </p:nvSpPr>
        <p:spPr/>
        <p:txBody>
          <a:bodyPr/>
          <a:lstStyle/>
          <a:p>
            <a:r>
              <a:rPr lang="en-IN" b="1" dirty="0" err="1"/>
              <a:t>BinaryOperator</a:t>
            </a:r>
            <a:endParaRPr lang="en-IN" b="1" dirty="0"/>
          </a:p>
          <a:p>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3424754033"/>
              </p:ext>
            </p:extLst>
          </p:nvPr>
        </p:nvGraphicFramePr>
        <p:xfrm>
          <a:off x="1196408" y="2486826"/>
          <a:ext cx="9485834" cy="3209836"/>
        </p:xfrm>
        <a:graphic>
          <a:graphicData uri="http://schemas.openxmlformats.org/drawingml/2006/table">
            <a:tbl>
              <a:tblPr/>
              <a:tblGrid>
                <a:gridCol w="2657745">
                  <a:extLst>
                    <a:ext uri="{9D8B030D-6E8A-4147-A177-3AD203B41FA5}">
                      <a16:colId xmlns:a16="http://schemas.microsoft.com/office/drawing/2014/main" val="20000"/>
                    </a:ext>
                  </a:extLst>
                </a:gridCol>
                <a:gridCol w="6828089">
                  <a:extLst>
                    <a:ext uri="{9D8B030D-6E8A-4147-A177-3AD203B41FA5}">
                      <a16:colId xmlns:a16="http://schemas.microsoft.com/office/drawing/2014/main" val="20001"/>
                    </a:ext>
                  </a:extLst>
                </a:gridCol>
              </a:tblGrid>
              <a:tr h="439693">
                <a:tc>
                  <a:txBody>
                    <a:bodyPr/>
                    <a:lstStyle/>
                    <a:p>
                      <a:r>
                        <a:rPr lang="en-IN" sz="1700" b="0">
                          <a:effectLst/>
                          <a:latin typeface="Cambira"/>
                        </a:rPr>
                        <a:t>BinaryOperator&lt;T&gt;</a:t>
                      </a:r>
                    </a:p>
                  </a:txBody>
                  <a:tcPr marL="73947" marR="73947" marT="36974" marB="36974"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3F3F3"/>
                    </a:solidFill>
                  </a:tcPr>
                </a:tc>
                <a:tc>
                  <a:txBody>
                    <a:bodyPr/>
                    <a:lstStyle/>
                    <a:p>
                      <a:r>
                        <a:rPr lang="en-US" sz="1700" b="0">
                          <a:effectLst/>
                          <a:latin typeface="Cambira"/>
                        </a:rPr>
                        <a:t>Represents an operation upon two operands of the same type, producing a result of the same type as the operands  (reference type)</a:t>
                      </a:r>
                    </a:p>
                  </a:txBody>
                  <a:tcPr marL="73947" marR="73947" marT="36974" marB="36974"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3F3F3"/>
                    </a:solidFill>
                  </a:tcPr>
                </a:tc>
                <a:extLst>
                  <a:ext uri="{0D108BD9-81ED-4DB2-BD59-A6C34878D82A}">
                    <a16:rowId xmlns:a16="http://schemas.microsoft.com/office/drawing/2014/main" val="10000"/>
                  </a:ext>
                </a:extLst>
              </a:tr>
              <a:tr h="872576">
                <a:tc>
                  <a:txBody>
                    <a:bodyPr/>
                    <a:lstStyle/>
                    <a:p>
                      <a:r>
                        <a:rPr lang="en-IN" sz="1700" b="0">
                          <a:effectLst/>
                          <a:latin typeface="Cambira"/>
                        </a:rPr>
                        <a:t>DoubleBinaryOperator</a:t>
                      </a:r>
                    </a:p>
                  </a:txBody>
                  <a:tcPr marL="73947" marR="73947" marT="36974" marB="36974"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2E1E1"/>
                    </a:solidFill>
                  </a:tcPr>
                </a:tc>
                <a:tc>
                  <a:txBody>
                    <a:bodyPr/>
                    <a:lstStyle/>
                    <a:p>
                      <a:r>
                        <a:rPr lang="en-US" sz="1700" b="0">
                          <a:effectLst/>
                          <a:latin typeface="Cambira"/>
                        </a:rPr>
                        <a:t>Accepts two double-valued operands and produces a double-valued result</a:t>
                      </a:r>
                    </a:p>
                  </a:txBody>
                  <a:tcPr marL="73947" marR="73947" marT="36974" marB="36974"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2E1E1"/>
                    </a:solidFill>
                  </a:tcPr>
                </a:tc>
                <a:extLst>
                  <a:ext uri="{0D108BD9-81ED-4DB2-BD59-A6C34878D82A}">
                    <a16:rowId xmlns:a16="http://schemas.microsoft.com/office/drawing/2014/main" val="10001"/>
                  </a:ext>
                </a:extLst>
              </a:tr>
              <a:tr h="872576">
                <a:tc>
                  <a:txBody>
                    <a:bodyPr/>
                    <a:lstStyle/>
                    <a:p>
                      <a:r>
                        <a:rPr lang="en-IN" sz="1700" b="0">
                          <a:effectLst/>
                          <a:latin typeface="Cambira"/>
                        </a:rPr>
                        <a:t>IntBinaryOperator</a:t>
                      </a:r>
                    </a:p>
                  </a:txBody>
                  <a:tcPr marL="73947" marR="73947" marT="36974" marB="36974"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3F3F3"/>
                    </a:solidFill>
                  </a:tcPr>
                </a:tc>
                <a:tc>
                  <a:txBody>
                    <a:bodyPr/>
                    <a:lstStyle/>
                    <a:p>
                      <a:r>
                        <a:rPr lang="en-US" sz="1700" b="0">
                          <a:effectLst/>
                          <a:latin typeface="Cambira"/>
                        </a:rPr>
                        <a:t>Accepts two int-valued operands and produces an int-valued result</a:t>
                      </a:r>
                    </a:p>
                  </a:txBody>
                  <a:tcPr marL="73947" marR="73947" marT="36974" marB="36974"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F3F3F3"/>
                    </a:solidFill>
                  </a:tcPr>
                </a:tc>
                <a:extLst>
                  <a:ext uri="{0D108BD9-81ED-4DB2-BD59-A6C34878D82A}">
                    <a16:rowId xmlns:a16="http://schemas.microsoft.com/office/drawing/2014/main" val="10002"/>
                  </a:ext>
                </a:extLst>
              </a:tr>
              <a:tr h="872576">
                <a:tc>
                  <a:txBody>
                    <a:bodyPr/>
                    <a:lstStyle/>
                    <a:p>
                      <a:r>
                        <a:rPr lang="en-IN" sz="1700" b="0">
                          <a:effectLst/>
                          <a:latin typeface="Cambira"/>
                        </a:rPr>
                        <a:t>LongBinaryOperator</a:t>
                      </a:r>
                    </a:p>
                  </a:txBody>
                  <a:tcPr marL="73947" marR="73947" marT="36974" marB="36974"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2E1E1"/>
                    </a:solidFill>
                  </a:tcPr>
                </a:tc>
                <a:tc>
                  <a:txBody>
                    <a:bodyPr/>
                    <a:lstStyle/>
                    <a:p>
                      <a:r>
                        <a:rPr lang="en-US" sz="1700" b="0" dirty="0">
                          <a:effectLst/>
                          <a:latin typeface="Cambira"/>
                        </a:rPr>
                        <a:t>Accepts two long-valued operands and produces a long-valued result.</a:t>
                      </a:r>
                    </a:p>
                  </a:txBody>
                  <a:tcPr marL="73947" marR="73947" marT="36974" marB="36974"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rgbClr val="E2E1E1"/>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37022106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references</a:t>
            </a:r>
            <a:endParaRPr lang="en-IN" dirty="0"/>
          </a:p>
        </p:txBody>
      </p:sp>
      <p:sp>
        <p:nvSpPr>
          <p:cNvPr id="3" name="Content Placeholder 2"/>
          <p:cNvSpPr>
            <a:spLocks noGrp="1"/>
          </p:cNvSpPr>
          <p:nvPr>
            <p:ph idx="1"/>
          </p:nvPr>
        </p:nvSpPr>
        <p:spPr>
          <a:xfrm>
            <a:off x="1097280" y="1845734"/>
            <a:ext cx="9482627" cy="4023360"/>
          </a:xfrm>
        </p:spPr>
        <p:txBody>
          <a:bodyPr>
            <a:normAutofit fontScale="92500" lnSpcReduction="10000"/>
          </a:bodyPr>
          <a:lstStyle/>
          <a:p>
            <a:r>
              <a:rPr lang="en-US" dirty="0"/>
              <a:t>Java provides a new feature called method reference in Java 8.</a:t>
            </a:r>
          </a:p>
          <a:p>
            <a:r>
              <a:rPr lang="en-US" dirty="0"/>
              <a:t>Method reference is used to refer method of functional interface. </a:t>
            </a:r>
          </a:p>
          <a:p>
            <a:r>
              <a:rPr lang="en-US" dirty="0"/>
              <a:t>It is compact and easy form of lambda expression</a:t>
            </a:r>
            <a:r>
              <a:rPr lang="en-US"/>
              <a:t>. </a:t>
            </a:r>
            <a:endParaRPr lang="en-US" dirty="0"/>
          </a:p>
          <a:p>
            <a:r>
              <a:rPr lang="en-US" dirty="0"/>
              <a:t>Each time when you are using lambda expression to just referring a method, you can replace your lambda expression with method reference. </a:t>
            </a:r>
          </a:p>
          <a:p>
            <a:r>
              <a:rPr lang="en-US" dirty="0"/>
              <a:t>If your lambda expression is like this:</a:t>
            </a:r>
          </a:p>
          <a:p>
            <a:pPr lvl="1"/>
            <a:endParaRPr lang="en-US" dirty="0"/>
          </a:p>
          <a:p>
            <a:r>
              <a:rPr lang="en-US" dirty="0"/>
              <a:t>then you can replace it with a method reference like this:</a:t>
            </a:r>
          </a:p>
          <a:p>
            <a:endParaRPr lang="en-US" dirty="0"/>
          </a:p>
          <a:p>
            <a:r>
              <a:rPr lang="en-US" dirty="0"/>
              <a:t>The :: operator is used in method reference to separate the class or object from the method name</a:t>
            </a:r>
          </a:p>
        </p:txBody>
      </p:sp>
      <p:sp>
        <p:nvSpPr>
          <p:cNvPr id="4" name="Rectangle 1"/>
          <p:cNvSpPr>
            <a:spLocks noChangeArrowheads="1"/>
          </p:cNvSpPr>
          <p:nvPr/>
        </p:nvSpPr>
        <p:spPr bwMode="auto">
          <a:xfrm>
            <a:off x="2572285" y="4040497"/>
            <a:ext cx="3392680" cy="23083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a:ln>
                  <a:noFill/>
                </a:ln>
                <a:solidFill>
                  <a:srgbClr val="000000"/>
                </a:solidFill>
                <a:effectLst/>
                <a:latin typeface="Consolas" panose="020B0609020204030204" pitchFamily="49" charset="0"/>
              </a:rPr>
              <a:t>str -&gt; </a:t>
            </a:r>
            <a:r>
              <a:rPr kumimoji="0" lang="en-US" sz="900" b="0" i="0" u="none" strike="noStrike" cap="none" normalizeH="0" baseline="0">
                <a:ln>
                  <a:noFill/>
                </a:ln>
                <a:solidFill>
                  <a:srgbClr val="2B91AF"/>
                </a:solidFill>
                <a:effectLst/>
                <a:latin typeface="Consolas" panose="020B0609020204030204" pitchFamily="49" charset="0"/>
              </a:rPr>
              <a:t>System</a:t>
            </a:r>
            <a:r>
              <a:rPr kumimoji="0" lang="en-US" sz="900" b="0" i="0" u="none" strike="noStrike" cap="none" normalizeH="0" baseline="0">
                <a:ln>
                  <a:noFill/>
                </a:ln>
                <a:solidFill>
                  <a:srgbClr val="000000"/>
                </a:solidFill>
                <a:effectLst/>
                <a:latin typeface="Consolas" panose="020B0609020204030204" pitchFamily="49" charset="0"/>
              </a:rPr>
              <a:t>.</a:t>
            </a:r>
            <a:r>
              <a:rPr kumimoji="0" lang="en-US" sz="900" b="0" i="0" u="none" strike="noStrike" cap="none" normalizeH="0" baseline="0">
                <a:ln>
                  <a:noFill/>
                </a:ln>
                <a:solidFill>
                  <a:srgbClr val="00008B"/>
                </a:solidFill>
                <a:effectLst/>
                <a:latin typeface="Consolas" panose="020B0609020204030204" pitchFamily="49" charset="0"/>
              </a:rPr>
              <a:t>out</a:t>
            </a:r>
            <a:r>
              <a:rPr kumimoji="0" lang="en-US" sz="900" b="0" i="0" u="none" strike="noStrike" cap="none" normalizeH="0" baseline="0">
                <a:ln>
                  <a:noFill/>
                </a:ln>
                <a:solidFill>
                  <a:srgbClr val="000000"/>
                </a:solidFill>
                <a:effectLst/>
                <a:latin typeface="Consolas" panose="020B0609020204030204" pitchFamily="49" charset="0"/>
              </a:rPr>
              <a:t>.println(str)</a:t>
            </a:r>
            <a:r>
              <a:rPr kumimoji="0" lang="en-US" sz="800" b="0" i="0" u="none" strike="noStrike" cap="none" normalizeH="0" baseline="0">
                <a:ln>
                  <a:noFill/>
                </a:ln>
                <a:solidFill>
                  <a:schemeClr val="tx1"/>
                </a:solidFill>
                <a:effectLst/>
              </a:rPr>
              <a:t> </a:t>
            </a: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2619287" y="4839379"/>
            <a:ext cx="3298676" cy="23083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a:ln>
                  <a:noFill/>
                </a:ln>
                <a:solidFill>
                  <a:srgbClr val="2B91AF"/>
                </a:solidFill>
                <a:effectLst/>
                <a:latin typeface="Consolas" panose="020B0609020204030204" pitchFamily="49" charset="0"/>
              </a:rPr>
              <a:t>System</a:t>
            </a:r>
            <a:r>
              <a:rPr kumimoji="0" lang="en-US" sz="900" b="0" i="0" u="none" strike="noStrike" cap="none" normalizeH="0" baseline="0">
                <a:ln>
                  <a:noFill/>
                </a:ln>
                <a:solidFill>
                  <a:srgbClr val="000000"/>
                </a:solidFill>
                <a:effectLst/>
                <a:latin typeface="Consolas" panose="020B0609020204030204" pitchFamily="49" charset="0"/>
              </a:rPr>
              <a:t>.</a:t>
            </a:r>
            <a:r>
              <a:rPr kumimoji="0" lang="en-US" sz="900" b="0" i="0" u="none" strike="noStrike" cap="none" normalizeH="0" baseline="0">
                <a:ln>
                  <a:noFill/>
                </a:ln>
                <a:solidFill>
                  <a:srgbClr val="00008B"/>
                </a:solidFill>
                <a:effectLst/>
                <a:latin typeface="Consolas" panose="020B0609020204030204" pitchFamily="49" charset="0"/>
              </a:rPr>
              <a:t>out</a:t>
            </a:r>
            <a:r>
              <a:rPr kumimoji="0" lang="en-US" sz="900" b="0" i="0" u="none" strike="noStrike" cap="none" normalizeH="0" baseline="0">
                <a:ln>
                  <a:noFill/>
                </a:ln>
                <a:solidFill>
                  <a:srgbClr val="000000"/>
                </a:solidFill>
                <a:effectLst/>
                <a:latin typeface="Consolas" panose="020B0609020204030204" pitchFamily="49" charset="0"/>
              </a:rPr>
              <a:t>::println</a:t>
            </a:r>
            <a:r>
              <a:rPr kumimoji="0" lang="en-US" sz="800" b="0" i="0" u="none" strike="noStrike" cap="none" normalizeH="0" baseline="0">
                <a:ln>
                  <a:noFill/>
                </a:ln>
                <a:solidFill>
                  <a:schemeClr val="tx1"/>
                </a:solidFill>
                <a:effectLst/>
              </a:rPr>
              <a:t> </a:t>
            </a:r>
            <a:endParaRPr kumimoji="0" 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990139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 Interfaces</a:t>
            </a:r>
            <a:endParaRPr lang="en-IN" dirty="0"/>
          </a:p>
        </p:txBody>
      </p:sp>
      <p:sp>
        <p:nvSpPr>
          <p:cNvPr id="3" name="Content Placeholder 2"/>
          <p:cNvSpPr>
            <a:spLocks noGrp="1"/>
          </p:cNvSpPr>
          <p:nvPr>
            <p:ph idx="1"/>
          </p:nvPr>
        </p:nvSpPr>
        <p:spPr/>
        <p:txBody>
          <a:bodyPr>
            <a:normAutofit fontScale="70000" lnSpcReduction="20000"/>
          </a:bodyPr>
          <a:lstStyle/>
          <a:p>
            <a:r>
              <a:rPr lang="en-US" dirty="0"/>
              <a:t>A functional interface can extend another interface only when it does not have any abstract method.</a:t>
            </a:r>
          </a:p>
          <a:p>
            <a:r>
              <a:rPr lang="en-US" b="1" u="sng" dirty="0"/>
              <a:t>EXAMPLE 3:</a:t>
            </a:r>
          </a:p>
          <a:p>
            <a:r>
              <a:rPr lang="en-IN" b="1" dirty="0"/>
              <a:t>interface</a:t>
            </a:r>
            <a:r>
              <a:rPr lang="en-IN" dirty="0"/>
              <a:t> </a:t>
            </a:r>
            <a:r>
              <a:rPr lang="en-IN" dirty="0" err="1"/>
              <a:t>sayable</a:t>
            </a:r>
            <a:r>
              <a:rPr lang="en-IN" dirty="0"/>
              <a:t>{  </a:t>
            </a:r>
          </a:p>
          <a:p>
            <a:r>
              <a:rPr lang="en-IN" dirty="0"/>
              <a:t>    </a:t>
            </a:r>
            <a:r>
              <a:rPr lang="en-IN" b="1" dirty="0"/>
              <a:t>void</a:t>
            </a:r>
            <a:r>
              <a:rPr lang="en-IN" dirty="0"/>
              <a:t> say(String </a:t>
            </a:r>
            <a:r>
              <a:rPr lang="en-IN" dirty="0" err="1"/>
              <a:t>msg</a:t>
            </a:r>
            <a:r>
              <a:rPr lang="en-IN" dirty="0"/>
              <a:t>);   // abstract method  </a:t>
            </a:r>
          </a:p>
          <a:p>
            <a:r>
              <a:rPr lang="en-IN" dirty="0"/>
              <a:t>}  </a:t>
            </a:r>
          </a:p>
          <a:p>
            <a:r>
              <a:rPr lang="en-IN" dirty="0"/>
              <a:t>@</a:t>
            </a:r>
            <a:r>
              <a:rPr lang="en-IN" dirty="0" err="1"/>
              <a:t>FunctionalInterface</a:t>
            </a:r>
            <a:r>
              <a:rPr lang="en-IN" dirty="0"/>
              <a:t>  </a:t>
            </a:r>
          </a:p>
          <a:p>
            <a:r>
              <a:rPr lang="en-IN" b="1" dirty="0"/>
              <a:t>interface</a:t>
            </a:r>
            <a:r>
              <a:rPr lang="en-IN" dirty="0"/>
              <a:t> Doable </a:t>
            </a:r>
            <a:r>
              <a:rPr lang="en-IN" b="1" dirty="0"/>
              <a:t>extends</a:t>
            </a:r>
            <a:r>
              <a:rPr lang="en-IN" dirty="0"/>
              <a:t> </a:t>
            </a:r>
            <a:r>
              <a:rPr lang="en-IN" dirty="0" err="1"/>
              <a:t>sayable</a:t>
            </a:r>
            <a:r>
              <a:rPr lang="en-IN" dirty="0"/>
              <a:t>{  </a:t>
            </a:r>
          </a:p>
          <a:p>
            <a:r>
              <a:rPr lang="en-IN" dirty="0"/>
              <a:t>    </a:t>
            </a:r>
            <a:r>
              <a:rPr lang="en-IN" dirty="0">
                <a:solidFill>
                  <a:srgbClr val="FF0000"/>
                </a:solidFill>
              </a:rPr>
              <a:t>// Invalid '@</a:t>
            </a:r>
            <a:r>
              <a:rPr lang="en-IN" dirty="0" err="1">
                <a:solidFill>
                  <a:srgbClr val="FF0000"/>
                </a:solidFill>
              </a:rPr>
              <a:t>FunctionalInterface</a:t>
            </a:r>
            <a:r>
              <a:rPr lang="en-IN" dirty="0">
                <a:solidFill>
                  <a:srgbClr val="FF0000"/>
                </a:solidFill>
              </a:rPr>
              <a:t>' annotation; Doable is not a functional interface </a:t>
            </a:r>
            <a:r>
              <a:rPr lang="en-IN" dirty="0"/>
              <a:t> </a:t>
            </a:r>
          </a:p>
          <a:p>
            <a:r>
              <a:rPr lang="en-IN" dirty="0"/>
              <a:t>    </a:t>
            </a:r>
            <a:r>
              <a:rPr lang="en-IN" b="1" dirty="0"/>
              <a:t>void</a:t>
            </a:r>
            <a:r>
              <a:rPr lang="en-IN" dirty="0"/>
              <a:t> </a:t>
            </a:r>
            <a:r>
              <a:rPr lang="en-IN" dirty="0" err="1"/>
              <a:t>doIt</a:t>
            </a:r>
            <a:r>
              <a:rPr lang="en-IN" dirty="0"/>
              <a:t>();  </a:t>
            </a:r>
          </a:p>
          <a:p>
            <a:r>
              <a:rPr lang="en-IN" dirty="0"/>
              <a:t>}  </a:t>
            </a:r>
          </a:p>
          <a:p>
            <a:r>
              <a:rPr lang="en-US" b="1" u="sng" dirty="0"/>
              <a:t>Output:</a:t>
            </a:r>
          </a:p>
          <a:p>
            <a:r>
              <a:rPr lang="en-US" dirty="0"/>
              <a:t>Compile time error</a:t>
            </a:r>
          </a:p>
          <a:p>
            <a:endParaRPr lang="en-IN" dirty="0"/>
          </a:p>
        </p:txBody>
      </p:sp>
    </p:spTree>
    <p:extLst>
      <p:ext uri="{BB962C8B-B14F-4D97-AF65-F5344CB8AC3E}">
        <p14:creationId xmlns:p14="http://schemas.microsoft.com/office/powerpoint/2010/main" val="404066633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references</a:t>
            </a:r>
            <a:endParaRPr lang="en-IN" dirty="0"/>
          </a:p>
        </p:txBody>
      </p:sp>
      <p:sp>
        <p:nvSpPr>
          <p:cNvPr id="3" name="Content Placeholder 2"/>
          <p:cNvSpPr>
            <a:spLocks noGrp="1"/>
          </p:cNvSpPr>
          <p:nvPr>
            <p:ph idx="1"/>
          </p:nvPr>
        </p:nvSpPr>
        <p:spPr/>
        <p:txBody>
          <a:bodyPr/>
          <a:lstStyle/>
          <a:p>
            <a:r>
              <a:rPr lang="en-US" b="1" dirty="0"/>
              <a:t>Types of Method References</a:t>
            </a:r>
          </a:p>
          <a:p>
            <a:endParaRPr lang="en-US" b="1" dirty="0"/>
          </a:p>
          <a:p>
            <a:pPr marL="544068" lvl="1" indent="-342900">
              <a:buFont typeface="+mj-lt"/>
              <a:buAutoNum type="arabicPeriod"/>
            </a:pPr>
            <a:r>
              <a:rPr lang="en-US" dirty="0"/>
              <a:t>Method reference to an instance method of an object – object::</a:t>
            </a:r>
            <a:r>
              <a:rPr lang="en-US" dirty="0" err="1"/>
              <a:t>instanceMethod</a:t>
            </a:r>
            <a:endParaRPr lang="en-US" dirty="0"/>
          </a:p>
          <a:p>
            <a:pPr marL="544068" lvl="1" indent="-342900">
              <a:buFont typeface="+mj-lt"/>
              <a:buAutoNum type="arabicPeriod"/>
            </a:pPr>
            <a:endParaRPr lang="en-US" dirty="0"/>
          </a:p>
          <a:p>
            <a:pPr marL="544068" lvl="1" indent="-342900">
              <a:buFont typeface="+mj-lt"/>
              <a:buAutoNum type="arabicPeriod"/>
            </a:pPr>
            <a:r>
              <a:rPr lang="en-US" dirty="0"/>
              <a:t>Method reference to a static method of a class – Class::</a:t>
            </a:r>
            <a:r>
              <a:rPr lang="en-US" dirty="0" err="1"/>
              <a:t>staticMethod</a:t>
            </a:r>
            <a:endParaRPr lang="en-US" dirty="0"/>
          </a:p>
          <a:p>
            <a:pPr marL="544068" lvl="1" indent="-342900">
              <a:buFont typeface="+mj-lt"/>
              <a:buAutoNum type="arabicPeriod"/>
            </a:pPr>
            <a:endParaRPr lang="en-US" dirty="0"/>
          </a:p>
          <a:p>
            <a:pPr marL="544068" lvl="1" indent="-342900">
              <a:buFont typeface="+mj-lt"/>
              <a:buAutoNum type="arabicPeriod"/>
            </a:pPr>
            <a:r>
              <a:rPr lang="en-US" dirty="0"/>
              <a:t>Method reference to an instance method of an arbitrary object of a particular type – Class::</a:t>
            </a:r>
            <a:r>
              <a:rPr lang="en-US" dirty="0" err="1"/>
              <a:t>instanceMethod</a:t>
            </a:r>
            <a:endParaRPr lang="en-US" dirty="0"/>
          </a:p>
          <a:p>
            <a:pPr marL="544068" lvl="1" indent="-342900">
              <a:buFont typeface="+mj-lt"/>
              <a:buAutoNum type="arabicPeriod"/>
            </a:pPr>
            <a:br>
              <a:rPr lang="en-US" dirty="0"/>
            </a:br>
            <a:r>
              <a:rPr lang="en-US" dirty="0"/>
              <a:t>Method reference to a constructor – Class::new</a:t>
            </a:r>
            <a:endParaRPr lang="en-IN" dirty="0"/>
          </a:p>
        </p:txBody>
      </p:sp>
    </p:spTree>
    <p:extLst>
      <p:ext uri="{BB962C8B-B14F-4D97-AF65-F5344CB8AC3E}">
        <p14:creationId xmlns:p14="http://schemas.microsoft.com/office/powerpoint/2010/main" val="215438845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references</a:t>
            </a:r>
            <a:endParaRPr lang="en-IN" dirty="0"/>
          </a:p>
        </p:txBody>
      </p:sp>
      <p:sp>
        <p:nvSpPr>
          <p:cNvPr id="3" name="Content Placeholder 2"/>
          <p:cNvSpPr>
            <a:spLocks noGrp="1"/>
          </p:cNvSpPr>
          <p:nvPr>
            <p:ph idx="1"/>
          </p:nvPr>
        </p:nvSpPr>
        <p:spPr/>
        <p:txBody>
          <a:bodyPr/>
          <a:lstStyle/>
          <a:p>
            <a:r>
              <a:rPr lang="en-US" b="1" dirty="0"/>
              <a:t>1) Reference to a Static Method</a:t>
            </a:r>
          </a:p>
          <a:p>
            <a:r>
              <a:rPr lang="en-US" dirty="0"/>
              <a:t>You can refer to static method defined in the class. </a:t>
            </a:r>
          </a:p>
          <a:p>
            <a:r>
              <a:rPr lang="en-US" dirty="0"/>
              <a:t>Following is the syntax and example which describe the process of referring static method in Java.</a:t>
            </a:r>
          </a:p>
          <a:p>
            <a:r>
              <a:rPr lang="en-IN" b="1" dirty="0"/>
              <a:t>Syntax</a:t>
            </a:r>
          </a:p>
          <a:p>
            <a:pPr marL="201168" lvl="1" indent="0">
              <a:buNone/>
            </a:pPr>
            <a:r>
              <a:rPr lang="en-IN" dirty="0"/>
              <a:t>	</a:t>
            </a:r>
            <a:r>
              <a:rPr lang="en-IN" dirty="0" err="1"/>
              <a:t>ContainingClass</a:t>
            </a:r>
            <a:r>
              <a:rPr lang="en-IN" dirty="0"/>
              <a:t>::</a:t>
            </a:r>
            <a:r>
              <a:rPr lang="en-IN" dirty="0" err="1"/>
              <a:t>staticMethodName</a:t>
            </a:r>
            <a:endParaRPr lang="en-IN" dirty="0"/>
          </a:p>
          <a:p>
            <a:pPr marL="201168" lvl="1" indent="0">
              <a:buNone/>
            </a:pPr>
            <a:endParaRPr lang="en-US" b="1" dirty="0"/>
          </a:p>
          <a:p>
            <a:endParaRPr lang="en-IN" dirty="0"/>
          </a:p>
        </p:txBody>
      </p:sp>
    </p:spTree>
    <p:extLst>
      <p:ext uri="{BB962C8B-B14F-4D97-AF65-F5344CB8AC3E}">
        <p14:creationId xmlns:p14="http://schemas.microsoft.com/office/powerpoint/2010/main" val="246584230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references</a:t>
            </a:r>
            <a:endParaRPr lang="en-IN" dirty="0"/>
          </a:p>
        </p:txBody>
      </p:sp>
      <p:sp>
        <p:nvSpPr>
          <p:cNvPr id="3" name="Content Placeholder 2"/>
          <p:cNvSpPr>
            <a:spLocks noGrp="1"/>
          </p:cNvSpPr>
          <p:nvPr>
            <p:ph idx="1"/>
          </p:nvPr>
        </p:nvSpPr>
        <p:spPr/>
        <p:txBody>
          <a:bodyPr>
            <a:noAutofit/>
          </a:bodyPr>
          <a:lstStyle/>
          <a:p>
            <a:pPr marL="0">
              <a:lnSpc>
                <a:spcPct val="100000"/>
              </a:lnSpc>
              <a:spcBef>
                <a:spcPts val="600"/>
              </a:spcBef>
              <a:spcAft>
                <a:spcPts val="0"/>
              </a:spcAft>
            </a:pPr>
            <a:r>
              <a:rPr lang="en-US" sz="1600" b="1" u="sng" dirty="0"/>
              <a:t>Example:</a:t>
            </a:r>
            <a:endParaRPr lang="en-IN" sz="1600" b="1" u="sng" dirty="0"/>
          </a:p>
          <a:p>
            <a:pPr marL="0">
              <a:lnSpc>
                <a:spcPct val="100000"/>
              </a:lnSpc>
              <a:spcBef>
                <a:spcPts val="600"/>
              </a:spcBef>
              <a:spcAft>
                <a:spcPts val="0"/>
              </a:spcAft>
            </a:pPr>
            <a:r>
              <a:rPr lang="en-IN" sz="1200" b="1" dirty="0"/>
              <a:t>interface</a:t>
            </a:r>
            <a:r>
              <a:rPr lang="en-IN" sz="1200" dirty="0"/>
              <a:t> </a:t>
            </a:r>
            <a:r>
              <a:rPr lang="en-IN" sz="1200" dirty="0" err="1"/>
              <a:t>Sayable</a:t>
            </a:r>
            <a:r>
              <a:rPr lang="en-IN" sz="1200" dirty="0"/>
              <a:t>{  </a:t>
            </a:r>
          </a:p>
          <a:p>
            <a:pPr marL="0">
              <a:lnSpc>
                <a:spcPct val="100000"/>
              </a:lnSpc>
              <a:spcBef>
                <a:spcPts val="600"/>
              </a:spcBef>
              <a:spcAft>
                <a:spcPts val="0"/>
              </a:spcAft>
            </a:pPr>
            <a:r>
              <a:rPr lang="en-IN" sz="1200" dirty="0"/>
              <a:t>    </a:t>
            </a:r>
            <a:r>
              <a:rPr lang="en-IN" sz="1200" b="1" dirty="0"/>
              <a:t>void</a:t>
            </a:r>
            <a:r>
              <a:rPr lang="en-IN" sz="1200" dirty="0"/>
              <a:t> say();  </a:t>
            </a:r>
          </a:p>
          <a:p>
            <a:pPr marL="0">
              <a:lnSpc>
                <a:spcPct val="100000"/>
              </a:lnSpc>
              <a:spcBef>
                <a:spcPts val="600"/>
              </a:spcBef>
              <a:spcAft>
                <a:spcPts val="0"/>
              </a:spcAft>
            </a:pPr>
            <a:r>
              <a:rPr lang="en-IN" sz="1200" dirty="0"/>
              <a:t>}  </a:t>
            </a:r>
          </a:p>
          <a:p>
            <a:pPr marL="0">
              <a:lnSpc>
                <a:spcPct val="100000"/>
              </a:lnSpc>
              <a:spcBef>
                <a:spcPts val="600"/>
              </a:spcBef>
              <a:spcAft>
                <a:spcPts val="0"/>
              </a:spcAft>
            </a:pPr>
            <a:r>
              <a:rPr lang="en-IN" sz="1200" b="1" dirty="0"/>
              <a:t>public</a:t>
            </a:r>
            <a:r>
              <a:rPr lang="en-IN" sz="1200" dirty="0"/>
              <a:t> </a:t>
            </a:r>
            <a:r>
              <a:rPr lang="en-IN" sz="1200" b="1" dirty="0"/>
              <a:t>class</a:t>
            </a:r>
            <a:r>
              <a:rPr lang="en-IN" sz="1200" dirty="0"/>
              <a:t> </a:t>
            </a:r>
            <a:r>
              <a:rPr lang="en-IN" sz="1200" dirty="0" err="1"/>
              <a:t>MethodReference</a:t>
            </a:r>
            <a:r>
              <a:rPr lang="en-IN" sz="1200" dirty="0"/>
              <a:t> {  </a:t>
            </a:r>
          </a:p>
          <a:p>
            <a:pPr marL="0">
              <a:lnSpc>
                <a:spcPct val="100000"/>
              </a:lnSpc>
              <a:spcBef>
                <a:spcPts val="600"/>
              </a:spcBef>
              <a:spcAft>
                <a:spcPts val="0"/>
              </a:spcAft>
            </a:pPr>
            <a:r>
              <a:rPr lang="en-IN" sz="1200" dirty="0"/>
              <a:t>    </a:t>
            </a:r>
            <a:r>
              <a:rPr lang="en-IN" sz="1200" b="1" dirty="0"/>
              <a:t>public</a:t>
            </a:r>
            <a:r>
              <a:rPr lang="en-IN" sz="1200" dirty="0"/>
              <a:t> </a:t>
            </a:r>
            <a:r>
              <a:rPr lang="en-IN" sz="1200" b="1" dirty="0"/>
              <a:t>static</a:t>
            </a:r>
            <a:r>
              <a:rPr lang="en-IN" sz="1200" dirty="0"/>
              <a:t> </a:t>
            </a:r>
            <a:r>
              <a:rPr lang="en-IN" sz="1200" b="1" dirty="0"/>
              <a:t>void</a:t>
            </a:r>
            <a:r>
              <a:rPr lang="en-IN" sz="1200" dirty="0"/>
              <a:t> </a:t>
            </a:r>
            <a:r>
              <a:rPr lang="en-IN" sz="1200" dirty="0" err="1"/>
              <a:t>saySomething</a:t>
            </a:r>
            <a:r>
              <a:rPr lang="en-IN" sz="1200" dirty="0"/>
              <a:t>(){  </a:t>
            </a:r>
          </a:p>
          <a:p>
            <a:pPr marL="0">
              <a:lnSpc>
                <a:spcPct val="100000"/>
              </a:lnSpc>
              <a:spcBef>
                <a:spcPts val="600"/>
              </a:spcBef>
              <a:spcAft>
                <a:spcPts val="0"/>
              </a:spcAft>
            </a:pPr>
            <a:r>
              <a:rPr lang="en-IN" sz="1200" dirty="0"/>
              <a:t>        </a:t>
            </a:r>
            <a:r>
              <a:rPr lang="en-IN" sz="1200" dirty="0" err="1"/>
              <a:t>System.out.println</a:t>
            </a:r>
            <a:r>
              <a:rPr lang="en-IN" sz="1200" dirty="0"/>
              <a:t>("Hello, this is static method.");  </a:t>
            </a:r>
          </a:p>
          <a:p>
            <a:pPr marL="0">
              <a:lnSpc>
                <a:spcPct val="100000"/>
              </a:lnSpc>
              <a:spcBef>
                <a:spcPts val="600"/>
              </a:spcBef>
              <a:spcAft>
                <a:spcPts val="0"/>
              </a:spcAft>
            </a:pPr>
            <a:r>
              <a:rPr lang="en-IN" sz="1200" dirty="0"/>
              <a:t>    }  </a:t>
            </a:r>
          </a:p>
          <a:p>
            <a:pPr marL="0">
              <a:lnSpc>
                <a:spcPct val="100000"/>
              </a:lnSpc>
              <a:spcBef>
                <a:spcPts val="600"/>
              </a:spcBef>
              <a:spcAft>
                <a:spcPts val="0"/>
              </a:spcAft>
            </a:pPr>
            <a:r>
              <a:rPr lang="en-IN" sz="1200" dirty="0"/>
              <a:t>    </a:t>
            </a:r>
            <a:r>
              <a:rPr lang="en-IN" sz="1200" b="1" dirty="0"/>
              <a:t>public</a:t>
            </a:r>
            <a:r>
              <a:rPr lang="en-IN" sz="1200" dirty="0"/>
              <a:t> </a:t>
            </a:r>
            <a:r>
              <a:rPr lang="en-IN" sz="1200" b="1" dirty="0"/>
              <a:t>static</a:t>
            </a:r>
            <a:r>
              <a:rPr lang="en-IN" sz="1200" dirty="0"/>
              <a:t> </a:t>
            </a:r>
            <a:r>
              <a:rPr lang="en-IN" sz="1200" b="1" dirty="0"/>
              <a:t>void</a:t>
            </a:r>
            <a:r>
              <a:rPr lang="en-IN" sz="1200" dirty="0"/>
              <a:t> main(String[] </a:t>
            </a:r>
            <a:r>
              <a:rPr lang="en-IN" sz="1200" dirty="0" err="1"/>
              <a:t>args</a:t>
            </a:r>
            <a:r>
              <a:rPr lang="en-IN" sz="1200" dirty="0"/>
              <a:t>) {  </a:t>
            </a:r>
          </a:p>
          <a:p>
            <a:pPr marL="0">
              <a:lnSpc>
                <a:spcPct val="100000"/>
              </a:lnSpc>
              <a:spcBef>
                <a:spcPts val="600"/>
              </a:spcBef>
              <a:spcAft>
                <a:spcPts val="0"/>
              </a:spcAft>
            </a:pPr>
            <a:r>
              <a:rPr lang="en-IN" sz="1200" dirty="0"/>
              <a:t>        // Referring static method  </a:t>
            </a:r>
          </a:p>
          <a:p>
            <a:pPr marL="0">
              <a:lnSpc>
                <a:spcPct val="100000"/>
              </a:lnSpc>
              <a:spcBef>
                <a:spcPts val="600"/>
              </a:spcBef>
              <a:spcAft>
                <a:spcPts val="0"/>
              </a:spcAft>
            </a:pPr>
            <a:r>
              <a:rPr lang="en-IN" sz="1200" dirty="0"/>
              <a:t>        </a:t>
            </a:r>
            <a:r>
              <a:rPr lang="en-IN" sz="1200" dirty="0" err="1"/>
              <a:t>Sayable</a:t>
            </a:r>
            <a:r>
              <a:rPr lang="en-IN" sz="1200" dirty="0"/>
              <a:t> </a:t>
            </a:r>
            <a:r>
              <a:rPr lang="en-IN" sz="1200" dirty="0" err="1"/>
              <a:t>sayable</a:t>
            </a:r>
            <a:r>
              <a:rPr lang="en-IN" sz="1200" dirty="0"/>
              <a:t> = </a:t>
            </a:r>
            <a:r>
              <a:rPr lang="en-IN" sz="1200" dirty="0" err="1"/>
              <a:t>MethodReference</a:t>
            </a:r>
            <a:r>
              <a:rPr lang="en-IN" sz="1200" dirty="0"/>
              <a:t>::</a:t>
            </a:r>
            <a:r>
              <a:rPr lang="en-IN" sz="1200" dirty="0" err="1"/>
              <a:t>saySomething</a:t>
            </a:r>
            <a:r>
              <a:rPr lang="en-IN" sz="1200" dirty="0"/>
              <a:t>;  </a:t>
            </a:r>
          </a:p>
          <a:p>
            <a:pPr marL="0">
              <a:lnSpc>
                <a:spcPct val="100000"/>
              </a:lnSpc>
              <a:spcBef>
                <a:spcPts val="600"/>
              </a:spcBef>
              <a:spcAft>
                <a:spcPts val="0"/>
              </a:spcAft>
            </a:pPr>
            <a:r>
              <a:rPr lang="en-IN" sz="1200" dirty="0"/>
              <a:t>        // Calling interface method  </a:t>
            </a:r>
          </a:p>
          <a:p>
            <a:pPr marL="0">
              <a:lnSpc>
                <a:spcPct val="100000"/>
              </a:lnSpc>
              <a:spcBef>
                <a:spcPts val="600"/>
              </a:spcBef>
              <a:spcAft>
                <a:spcPts val="0"/>
              </a:spcAft>
            </a:pPr>
            <a:r>
              <a:rPr lang="en-IN" sz="1200" dirty="0"/>
              <a:t>        </a:t>
            </a:r>
            <a:r>
              <a:rPr lang="en-IN" sz="1200" dirty="0" err="1"/>
              <a:t>sayable.say</a:t>
            </a:r>
            <a:r>
              <a:rPr lang="en-IN" sz="1200" dirty="0"/>
              <a:t>();  </a:t>
            </a:r>
          </a:p>
          <a:p>
            <a:pPr marL="0">
              <a:lnSpc>
                <a:spcPct val="100000"/>
              </a:lnSpc>
              <a:spcBef>
                <a:spcPts val="600"/>
              </a:spcBef>
              <a:spcAft>
                <a:spcPts val="0"/>
              </a:spcAft>
            </a:pPr>
            <a:r>
              <a:rPr lang="en-IN" sz="1200" dirty="0"/>
              <a:t>    }  </a:t>
            </a:r>
          </a:p>
          <a:p>
            <a:pPr marL="0">
              <a:lnSpc>
                <a:spcPct val="100000"/>
              </a:lnSpc>
              <a:spcBef>
                <a:spcPts val="600"/>
              </a:spcBef>
              <a:spcAft>
                <a:spcPts val="0"/>
              </a:spcAft>
            </a:pPr>
            <a:r>
              <a:rPr lang="en-IN" sz="1200" dirty="0"/>
              <a:t>}  </a:t>
            </a:r>
          </a:p>
        </p:txBody>
      </p:sp>
    </p:spTree>
    <p:extLst>
      <p:ext uri="{BB962C8B-B14F-4D97-AF65-F5344CB8AC3E}">
        <p14:creationId xmlns:p14="http://schemas.microsoft.com/office/powerpoint/2010/main" val="275742031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references</a:t>
            </a:r>
            <a:endParaRPr lang="en-IN" dirty="0"/>
          </a:p>
        </p:txBody>
      </p:sp>
      <p:sp>
        <p:nvSpPr>
          <p:cNvPr id="5" name="Content Placeholder 4"/>
          <p:cNvSpPr>
            <a:spLocks noGrp="1"/>
          </p:cNvSpPr>
          <p:nvPr>
            <p:ph idx="1"/>
          </p:nvPr>
        </p:nvSpPr>
        <p:spPr/>
        <p:txBody>
          <a:bodyPr>
            <a:normAutofit lnSpcReduction="10000"/>
          </a:bodyPr>
          <a:lstStyle/>
          <a:p>
            <a:r>
              <a:rPr lang="en-US" dirty="0"/>
              <a:t>As we've seen so far, method references are a great way to make our code and intentions very clear and readable. </a:t>
            </a:r>
          </a:p>
          <a:p>
            <a:r>
              <a:rPr lang="en-US" dirty="0"/>
              <a:t>However, we can't use them to replace all kinds of lambda expressions since they have some limitations.</a:t>
            </a:r>
          </a:p>
          <a:p>
            <a:r>
              <a:rPr lang="en-US" dirty="0"/>
              <a:t>Their main limitation is a result of what's also their biggest strength: </a:t>
            </a:r>
            <a:r>
              <a:rPr lang="en-US" b="1" dirty="0"/>
              <a:t>the output from the previous expression needs to match the input parameters of the referenced method signature</a:t>
            </a:r>
            <a:r>
              <a:rPr lang="en-US" dirty="0"/>
              <a:t>.</a:t>
            </a:r>
          </a:p>
          <a:p>
            <a:r>
              <a:rPr lang="en-US" dirty="0"/>
              <a:t>Let's see an example of this limitation:</a:t>
            </a:r>
          </a:p>
          <a:p>
            <a:r>
              <a:rPr lang="en-IN" dirty="0" err="1"/>
              <a:t>createBicyclesList</a:t>
            </a:r>
            <a:r>
              <a:rPr lang="en-IN" dirty="0"/>
              <a:t>()</a:t>
            </a:r>
          </a:p>
          <a:p>
            <a:pPr marL="201168" lvl="1" indent="0">
              <a:buNone/>
            </a:pPr>
            <a:r>
              <a:rPr lang="en-IN" dirty="0"/>
              <a:t>	.</a:t>
            </a:r>
            <a:r>
              <a:rPr lang="en-IN" dirty="0" err="1"/>
              <a:t>forEach</a:t>
            </a:r>
            <a:r>
              <a:rPr lang="en-IN" dirty="0"/>
              <a:t>(b -&gt; </a:t>
            </a:r>
            <a:r>
              <a:rPr lang="en-IN" dirty="0" err="1"/>
              <a:t>System.out.printf</a:t>
            </a:r>
            <a:r>
              <a:rPr lang="en-IN" dirty="0"/>
              <a:t>(  "Bike brand is '%s' and frame size is '%</a:t>
            </a:r>
            <a:r>
              <a:rPr lang="en-IN" dirty="0" err="1"/>
              <a:t>d'%n</a:t>
            </a:r>
            <a:r>
              <a:rPr lang="en-IN" dirty="0"/>
              <a:t>",  </a:t>
            </a:r>
            <a:r>
              <a:rPr lang="en-IN" dirty="0" err="1"/>
              <a:t>b.getBrand</a:t>
            </a:r>
            <a:r>
              <a:rPr lang="en-IN" dirty="0"/>
              <a:t>(),  										</a:t>
            </a:r>
            <a:r>
              <a:rPr lang="en-IN" dirty="0" err="1"/>
              <a:t>b.getFrameSize</a:t>
            </a:r>
            <a:r>
              <a:rPr lang="en-IN" dirty="0"/>
              <a:t>()));</a:t>
            </a:r>
          </a:p>
          <a:p>
            <a:pPr marL="201168" lvl="1" indent="0">
              <a:buNone/>
            </a:pPr>
            <a:r>
              <a:rPr lang="en-US" dirty="0"/>
              <a:t>This simple case can't be expressed with a method reference, because the </a:t>
            </a:r>
            <a:r>
              <a:rPr lang="en-US" i="1" dirty="0" err="1"/>
              <a:t>printf</a:t>
            </a:r>
            <a:r>
              <a:rPr lang="en-US" dirty="0"/>
              <a:t> method requires 3 parameters in our case, and using </a:t>
            </a:r>
            <a:r>
              <a:rPr lang="en-US" i="1" dirty="0" err="1"/>
              <a:t>createBicyclesList</a:t>
            </a:r>
            <a:r>
              <a:rPr lang="en-US" i="1" dirty="0"/>
              <a:t>().</a:t>
            </a:r>
            <a:r>
              <a:rPr lang="en-US" i="1" dirty="0" err="1"/>
              <a:t>forEach</a:t>
            </a:r>
            <a:r>
              <a:rPr lang="en-US" i="1" dirty="0"/>
              <a:t>()</a:t>
            </a:r>
            <a:r>
              <a:rPr lang="en-US" dirty="0"/>
              <a:t> would only allow the method reference to infer one parameter (the </a:t>
            </a:r>
            <a:r>
              <a:rPr lang="en-US" i="1" dirty="0"/>
              <a:t>Bicycle</a:t>
            </a:r>
            <a:r>
              <a:rPr lang="en-US" dirty="0"/>
              <a:t> object).</a:t>
            </a:r>
            <a:endParaRPr lang="en-IN" dirty="0"/>
          </a:p>
        </p:txBody>
      </p:sp>
    </p:spTree>
    <p:extLst>
      <p:ext uri="{BB962C8B-B14F-4D97-AF65-F5344CB8AC3E}">
        <p14:creationId xmlns:p14="http://schemas.microsoft.com/office/powerpoint/2010/main" val="6503092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Date and Time API</a:t>
            </a:r>
            <a:endParaRPr lang="en-IN" dirty="0"/>
          </a:p>
        </p:txBody>
      </p:sp>
      <p:sp>
        <p:nvSpPr>
          <p:cNvPr id="3" name="Content Placeholder 2"/>
          <p:cNvSpPr>
            <a:spLocks noGrp="1"/>
          </p:cNvSpPr>
          <p:nvPr>
            <p:ph idx="1"/>
          </p:nvPr>
        </p:nvSpPr>
        <p:spPr/>
        <p:txBody>
          <a:bodyPr>
            <a:normAutofit lnSpcReduction="10000"/>
          </a:bodyPr>
          <a:lstStyle/>
          <a:p>
            <a:pPr fontAlgn="base"/>
            <a:r>
              <a:rPr lang="en-US" dirty="0"/>
              <a:t>Java 8 introduced new APIs for </a:t>
            </a:r>
            <a:r>
              <a:rPr lang="en-US" i="1" dirty="0"/>
              <a:t>Date</a:t>
            </a:r>
            <a:r>
              <a:rPr lang="en-US" dirty="0"/>
              <a:t> and </a:t>
            </a:r>
            <a:r>
              <a:rPr lang="en-US" i="1" dirty="0"/>
              <a:t>Time</a:t>
            </a:r>
            <a:r>
              <a:rPr lang="en-US" dirty="0"/>
              <a:t> to address the shortcomings of the older </a:t>
            </a:r>
            <a:r>
              <a:rPr lang="en-US" i="1" dirty="0" err="1"/>
              <a:t>java.util.Date</a:t>
            </a:r>
            <a:r>
              <a:rPr lang="en-US" dirty="0"/>
              <a:t> and </a:t>
            </a:r>
            <a:r>
              <a:rPr lang="en-US" i="1" dirty="0" err="1"/>
              <a:t>java.util.Calendar</a:t>
            </a:r>
            <a:r>
              <a:rPr lang="en-US" dirty="0"/>
              <a:t>.</a:t>
            </a:r>
          </a:p>
          <a:p>
            <a:r>
              <a:rPr lang="en-US" b="1" dirty="0"/>
              <a:t>Issues with the Existing </a:t>
            </a:r>
            <a:r>
              <a:rPr lang="en-US" b="1" i="1" dirty="0"/>
              <a:t>Date</a:t>
            </a:r>
            <a:r>
              <a:rPr lang="en-US" b="1" dirty="0"/>
              <a:t>/</a:t>
            </a:r>
            <a:r>
              <a:rPr lang="en-US" b="1" i="1" dirty="0"/>
              <a:t>Time </a:t>
            </a:r>
            <a:r>
              <a:rPr lang="en-US" b="1" dirty="0"/>
              <a:t>APIs</a:t>
            </a:r>
          </a:p>
          <a:p>
            <a:pPr lvl="1"/>
            <a:r>
              <a:rPr lang="en-US" b="1" dirty="0"/>
              <a:t>Thread Safety</a:t>
            </a:r>
            <a:r>
              <a:rPr lang="en-US" dirty="0"/>
              <a:t> </a:t>
            </a:r>
          </a:p>
          <a:p>
            <a:pPr lvl="2"/>
            <a:r>
              <a:rPr lang="en-US" dirty="0"/>
              <a:t>The </a:t>
            </a:r>
            <a:r>
              <a:rPr lang="en-US" i="1" dirty="0"/>
              <a:t>Date</a:t>
            </a:r>
            <a:r>
              <a:rPr lang="en-US" dirty="0"/>
              <a:t> and </a:t>
            </a:r>
            <a:r>
              <a:rPr lang="en-US" i="1" dirty="0"/>
              <a:t>Calendar</a:t>
            </a:r>
            <a:r>
              <a:rPr lang="en-US" dirty="0"/>
              <a:t> classes are not thread safe, leaving developers to deal with the headache of hard to debug concurrency issues and to write additional code to handle thread safety. </a:t>
            </a:r>
          </a:p>
          <a:p>
            <a:pPr lvl="2"/>
            <a:r>
              <a:rPr lang="en-US" dirty="0"/>
              <a:t>On the contrary the new </a:t>
            </a:r>
            <a:r>
              <a:rPr lang="en-US" i="1" dirty="0"/>
              <a:t>Date</a:t>
            </a:r>
            <a:r>
              <a:rPr lang="en-US" dirty="0"/>
              <a:t> and </a:t>
            </a:r>
            <a:r>
              <a:rPr lang="en-US" i="1" dirty="0"/>
              <a:t>Time</a:t>
            </a:r>
            <a:r>
              <a:rPr lang="en-US" dirty="0"/>
              <a:t> APIs introduced in Java 8 are immutable and thread safe, thus taking that concurrency headache away from developers.</a:t>
            </a:r>
          </a:p>
          <a:p>
            <a:pPr lvl="1"/>
            <a:r>
              <a:rPr lang="en-US" b="1" dirty="0"/>
              <a:t>APIs Design and Ease of Understanding</a:t>
            </a:r>
            <a:r>
              <a:rPr lang="en-US" dirty="0"/>
              <a:t> </a:t>
            </a:r>
          </a:p>
          <a:p>
            <a:pPr lvl="2"/>
            <a:r>
              <a:rPr lang="en-US" dirty="0"/>
              <a:t>The </a:t>
            </a:r>
            <a:r>
              <a:rPr lang="en-US" i="1" dirty="0"/>
              <a:t>Date</a:t>
            </a:r>
            <a:r>
              <a:rPr lang="en-US" dirty="0"/>
              <a:t> and </a:t>
            </a:r>
            <a:r>
              <a:rPr lang="en-US" i="1" dirty="0"/>
              <a:t>Calendar</a:t>
            </a:r>
            <a:r>
              <a:rPr lang="en-US" dirty="0"/>
              <a:t> APIs are poorly designed with inadequate methods to perform day-to-day operations. </a:t>
            </a:r>
          </a:p>
          <a:p>
            <a:pPr lvl="2"/>
            <a:r>
              <a:rPr lang="en-US" dirty="0"/>
              <a:t>The new </a:t>
            </a:r>
            <a:r>
              <a:rPr lang="en-US" i="1" dirty="0"/>
              <a:t>Date/Time </a:t>
            </a:r>
            <a:r>
              <a:rPr lang="en-US" dirty="0"/>
              <a:t>APIs follow consistent domain models for date, time, duration and periods. </a:t>
            </a:r>
          </a:p>
          <a:p>
            <a:pPr lvl="2"/>
            <a:r>
              <a:rPr lang="en-US" dirty="0"/>
              <a:t>There are a wide variety of utility methods that support the commonest operations.</a:t>
            </a:r>
          </a:p>
          <a:p>
            <a:pPr lvl="1"/>
            <a:r>
              <a:rPr lang="en-US" b="1" i="1" dirty="0"/>
              <a:t>Zoned Date</a:t>
            </a:r>
            <a:r>
              <a:rPr lang="en-US" b="1" dirty="0"/>
              <a:t> and </a:t>
            </a:r>
            <a:r>
              <a:rPr lang="en-US" b="1" i="1" dirty="0"/>
              <a:t>Time</a:t>
            </a:r>
            <a:endParaRPr lang="en-US" dirty="0"/>
          </a:p>
          <a:p>
            <a:pPr lvl="2"/>
            <a:r>
              <a:rPr lang="en-US" dirty="0"/>
              <a:t>Developers had to write additional logic to handle </a:t>
            </a:r>
            <a:r>
              <a:rPr lang="en-US" dirty="0" err="1"/>
              <a:t>timezone</a:t>
            </a:r>
            <a:r>
              <a:rPr lang="en-US" dirty="0"/>
              <a:t> logic with the old APIs, whereas with the new APIs, handling of </a:t>
            </a:r>
            <a:r>
              <a:rPr lang="en-US" dirty="0" err="1"/>
              <a:t>timezone</a:t>
            </a:r>
            <a:r>
              <a:rPr lang="en-US" dirty="0"/>
              <a:t> can be done with </a:t>
            </a:r>
            <a:r>
              <a:rPr lang="en-US" i="1" dirty="0"/>
              <a:t>Local</a:t>
            </a:r>
            <a:r>
              <a:rPr lang="en-US" dirty="0"/>
              <a:t> and </a:t>
            </a:r>
            <a:r>
              <a:rPr lang="en-US" i="1" dirty="0" err="1"/>
              <a:t>ZonedDate</a:t>
            </a:r>
            <a:r>
              <a:rPr lang="en-US" dirty="0"/>
              <a:t>/</a:t>
            </a:r>
            <a:r>
              <a:rPr lang="en-US" i="1" dirty="0"/>
              <a:t>Time</a:t>
            </a:r>
            <a:r>
              <a:rPr lang="en-US" dirty="0"/>
              <a:t> APIs.</a:t>
            </a:r>
          </a:p>
          <a:p>
            <a:pPr fontAlgn="base"/>
            <a:endParaRPr lang="en-US" dirty="0"/>
          </a:p>
          <a:p>
            <a:endParaRPr lang="en-IN" dirty="0"/>
          </a:p>
        </p:txBody>
      </p:sp>
    </p:spTree>
    <p:extLst>
      <p:ext uri="{BB962C8B-B14F-4D97-AF65-F5344CB8AC3E}">
        <p14:creationId xmlns:p14="http://schemas.microsoft.com/office/powerpoint/2010/main" val="270705182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Date and Time API</a:t>
            </a:r>
            <a:endParaRPr lang="en-IN" dirty="0"/>
          </a:p>
        </p:txBody>
      </p:sp>
      <p:sp>
        <p:nvSpPr>
          <p:cNvPr id="3" name="Content Placeholder 2"/>
          <p:cNvSpPr>
            <a:spLocks noGrp="1"/>
          </p:cNvSpPr>
          <p:nvPr>
            <p:ph idx="1"/>
          </p:nvPr>
        </p:nvSpPr>
        <p:spPr/>
        <p:txBody>
          <a:bodyPr/>
          <a:lstStyle/>
          <a:p>
            <a:r>
              <a:rPr lang="en-US" b="1" dirty="0"/>
              <a:t>Using </a:t>
            </a:r>
            <a:r>
              <a:rPr lang="en-US" b="1" i="1" dirty="0" err="1"/>
              <a:t>LocalDate</a:t>
            </a:r>
            <a:r>
              <a:rPr lang="en-US" b="1" dirty="0"/>
              <a:t>, </a:t>
            </a:r>
            <a:r>
              <a:rPr lang="en-US" b="1" i="1" dirty="0" err="1"/>
              <a:t>LocalTime</a:t>
            </a:r>
            <a:r>
              <a:rPr lang="en-US" b="1" dirty="0"/>
              <a:t> and </a:t>
            </a:r>
            <a:r>
              <a:rPr lang="en-US" b="1" i="1" dirty="0" err="1"/>
              <a:t>LocalDateTime</a:t>
            </a:r>
            <a:endParaRPr lang="en-US" b="1" dirty="0"/>
          </a:p>
          <a:p>
            <a:pPr lvl="1"/>
            <a:r>
              <a:rPr lang="en-US" dirty="0"/>
              <a:t>The most commonly used classes are </a:t>
            </a:r>
            <a:r>
              <a:rPr lang="en-US" i="1" dirty="0" err="1"/>
              <a:t>LocalDate</a:t>
            </a:r>
            <a:r>
              <a:rPr lang="en-US" dirty="0"/>
              <a:t>, </a:t>
            </a:r>
            <a:r>
              <a:rPr lang="en-US" i="1" dirty="0" err="1"/>
              <a:t>LocalTime</a:t>
            </a:r>
            <a:r>
              <a:rPr lang="en-US" dirty="0"/>
              <a:t> and </a:t>
            </a:r>
            <a:r>
              <a:rPr lang="en-US" i="1" dirty="0" err="1"/>
              <a:t>LocalDateTime</a:t>
            </a:r>
            <a:r>
              <a:rPr lang="en-US" dirty="0"/>
              <a:t>. As their names indicate, they represent the local Date/Time from the context of the observer.</a:t>
            </a:r>
          </a:p>
          <a:p>
            <a:pPr lvl="1"/>
            <a:r>
              <a:rPr lang="en-US" dirty="0"/>
              <a:t>These classes are mainly used when </a:t>
            </a:r>
            <a:r>
              <a:rPr lang="en-US" dirty="0" err="1"/>
              <a:t>timezone</a:t>
            </a:r>
            <a:r>
              <a:rPr lang="en-US" dirty="0"/>
              <a:t> are not required to be explicitly specified in the context. </a:t>
            </a:r>
          </a:p>
          <a:p>
            <a:r>
              <a:rPr lang="en-US" b="1" dirty="0"/>
              <a:t>Working With </a:t>
            </a:r>
            <a:r>
              <a:rPr lang="en-US" b="1" i="1" dirty="0" err="1"/>
              <a:t>LocalDate</a:t>
            </a:r>
            <a:endParaRPr lang="en-US" b="1" dirty="0"/>
          </a:p>
          <a:p>
            <a:pPr lvl="1"/>
            <a:r>
              <a:rPr lang="en-US" dirty="0"/>
              <a:t>The</a:t>
            </a:r>
            <a:r>
              <a:rPr lang="en-US" i="1" dirty="0"/>
              <a:t> </a:t>
            </a:r>
            <a:r>
              <a:rPr lang="en-US" i="1" dirty="0" err="1"/>
              <a:t>LocalDate</a:t>
            </a:r>
            <a:r>
              <a:rPr lang="en-US" dirty="0"/>
              <a:t> represents </a:t>
            </a:r>
            <a:r>
              <a:rPr lang="en-US" b="1" dirty="0"/>
              <a:t>a date in ISO format (</a:t>
            </a:r>
            <a:r>
              <a:rPr lang="en-US" b="1" dirty="0" err="1"/>
              <a:t>yyyy</a:t>
            </a:r>
            <a:r>
              <a:rPr lang="en-US" b="1" dirty="0"/>
              <a:t>-MM-</a:t>
            </a:r>
            <a:r>
              <a:rPr lang="en-US" b="1" dirty="0" err="1"/>
              <a:t>dd</a:t>
            </a:r>
            <a:r>
              <a:rPr lang="en-US" b="1" dirty="0"/>
              <a:t>) without time</a:t>
            </a:r>
            <a:r>
              <a:rPr lang="en-US" dirty="0"/>
              <a:t>.</a:t>
            </a:r>
          </a:p>
          <a:p>
            <a:pPr lvl="1"/>
            <a:r>
              <a:rPr lang="en-US" dirty="0"/>
              <a:t>It can be used to store dates like birthdays and paydays.</a:t>
            </a:r>
          </a:p>
          <a:p>
            <a:pPr lvl="1"/>
            <a:r>
              <a:rPr lang="en-US" dirty="0"/>
              <a:t>An instance of current date can be created from the system clock as below:</a:t>
            </a:r>
          </a:p>
          <a:p>
            <a:pPr lvl="3"/>
            <a:r>
              <a:rPr lang="en-US" dirty="0" err="1"/>
              <a:t>LocalDate</a:t>
            </a:r>
            <a:r>
              <a:rPr lang="en-US" dirty="0"/>
              <a:t> </a:t>
            </a:r>
            <a:r>
              <a:rPr lang="en-US" dirty="0" err="1"/>
              <a:t>localDate</a:t>
            </a:r>
            <a:r>
              <a:rPr lang="en-US" dirty="0"/>
              <a:t> = </a:t>
            </a:r>
            <a:r>
              <a:rPr lang="en-US" dirty="0" err="1"/>
              <a:t>LocalDate.now</a:t>
            </a:r>
            <a:r>
              <a:rPr lang="en-US" dirty="0"/>
              <a:t>();</a:t>
            </a:r>
          </a:p>
        </p:txBody>
      </p:sp>
    </p:spTree>
    <p:extLst>
      <p:ext uri="{BB962C8B-B14F-4D97-AF65-F5344CB8AC3E}">
        <p14:creationId xmlns:p14="http://schemas.microsoft.com/office/powerpoint/2010/main" val="215303176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Date and Time API</a:t>
            </a:r>
            <a:endParaRPr lang="en-IN" dirty="0"/>
          </a:p>
        </p:txBody>
      </p:sp>
      <p:sp>
        <p:nvSpPr>
          <p:cNvPr id="3" name="Content Placeholder 2"/>
          <p:cNvSpPr>
            <a:spLocks noGrp="1"/>
          </p:cNvSpPr>
          <p:nvPr>
            <p:ph idx="1"/>
          </p:nvPr>
        </p:nvSpPr>
        <p:spPr/>
        <p:txBody>
          <a:bodyPr>
            <a:normAutofit/>
          </a:bodyPr>
          <a:lstStyle/>
          <a:p>
            <a:r>
              <a:rPr lang="en-US" b="1" dirty="0"/>
              <a:t>Working With </a:t>
            </a:r>
            <a:r>
              <a:rPr lang="en-US" b="1" i="1" dirty="0" err="1"/>
              <a:t>LocalTime</a:t>
            </a:r>
            <a:endParaRPr lang="en-US" b="1" dirty="0"/>
          </a:p>
          <a:p>
            <a:pPr lvl="1"/>
            <a:r>
              <a:rPr lang="en-US" dirty="0"/>
              <a:t>The</a:t>
            </a:r>
            <a:r>
              <a:rPr lang="en-US" i="1" dirty="0"/>
              <a:t> </a:t>
            </a:r>
            <a:r>
              <a:rPr lang="en-US" i="1" dirty="0" err="1"/>
              <a:t>LocalTime</a:t>
            </a:r>
            <a:r>
              <a:rPr lang="en-US" dirty="0"/>
              <a:t> represents </a:t>
            </a:r>
            <a:r>
              <a:rPr lang="en-US" b="1" dirty="0"/>
              <a:t>time without a date</a:t>
            </a:r>
            <a:r>
              <a:rPr lang="en-US" dirty="0"/>
              <a:t>.</a:t>
            </a:r>
          </a:p>
          <a:p>
            <a:pPr lvl="1"/>
            <a:r>
              <a:rPr lang="en-US" dirty="0"/>
              <a:t>Similar to </a:t>
            </a:r>
            <a:r>
              <a:rPr lang="en-US" i="1" dirty="0" err="1"/>
              <a:t>LocalDate</a:t>
            </a:r>
            <a:r>
              <a:rPr lang="en-US" dirty="0"/>
              <a:t> an instance of </a:t>
            </a:r>
            <a:r>
              <a:rPr lang="en-US" i="1" dirty="0" err="1"/>
              <a:t>LocalTime</a:t>
            </a:r>
            <a:r>
              <a:rPr lang="en-US" dirty="0"/>
              <a:t> can be created from system clock or by using “parse” and “of” method.</a:t>
            </a:r>
          </a:p>
          <a:p>
            <a:pPr lvl="1"/>
            <a:r>
              <a:rPr lang="en-US" dirty="0"/>
              <a:t>An instance of current </a:t>
            </a:r>
            <a:r>
              <a:rPr lang="en-US" i="1" dirty="0" err="1"/>
              <a:t>LocalTime</a:t>
            </a:r>
            <a:r>
              <a:rPr lang="en-US" dirty="0"/>
              <a:t> can be created from the system clock as below:</a:t>
            </a:r>
          </a:p>
          <a:p>
            <a:pPr lvl="5"/>
            <a:r>
              <a:rPr lang="en-US" dirty="0" err="1"/>
              <a:t>LocalTime</a:t>
            </a:r>
            <a:r>
              <a:rPr lang="en-US" dirty="0"/>
              <a:t> </a:t>
            </a:r>
            <a:r>
              <a:rPr lang="en-US" dirty="0" err="1"/>
              <a:t>localTime</a:t>
            </a:r>
            <a:r>
              <a:rPr lang="en-US" dirty="0"/>
              <a:t> = </a:t>
            </a:r>
            <a:r>
              <a:rPr lang="en-US" dirty="0" err="1"/>
              <a:t>LocalTime.now</a:t>
            </a:r>
            <a:r>
              <a:rPr lang="en-US" dirty="0"/>
              <a:t>();</a:t>
            </a:r>
          </a:p>
          <a:p>
            <a:r>
              <a:rPr lang="en-US" b="1" dirty="0"/>
              <a:t>Working With </a:t>
            </a:r>
            <a:r>
              <a:rPr lang="en-US" b="1" i="1" dirty="0" err="1"/>
              <a:t>LocalDateTime</a:t>
            </a:r>
            <a:endParaRPr lang="en-US" b="1" dirty="0"/>
          </a:p>
          <a:p>
            <a:pPr lvl="1"/>
            <a:r>
              <a:rPr lang="en-US" dirty="0"/>
              <a:t>The </a:t>
            </a:r>
            <a:r>
              <a:rPr lang="en-US" i="1" dirty="0" err="1"/>
              <a:t>LocalDateTime</a:t>
            </a:r>
            <a:r>
              <a:rPr lang="en-US" dirty="0"/>
              <a:t> is used to represent </a:t>
            </a:r>
            <a:r>
              <a:rPr lang="en-US" b="1" dirty="0"/>
              <a:t>a combination of date and time</a:t>
            </a:r>
            <a:r>
              <a:rPr lang="en-US" dirty="0"/>
              <a:t>.</a:t>
            </a:r>
          </a:p>
          <a:p>
            <a:pPr lvl="1"/>
            <a:r>
              <a:rPr lang="en-US" dirty="0"/>
              <a:t>This is the most commonly used class when we need a combination of date and time. </a:t>
            </a:r>
          </a:p>
          <a:p>
            <a:pPr lvl="1"/>
            <a:r>
              <a:rPr lang="en-US" dirty="0"/>
              <a:t>An instance of </a:t>
            </a:r>
            <a:r>
              <a:rPr lang="en-US" i="1" dirty="0" err="1"/>
              <a:t>LocalDateTime</a:t>
            </a:r>
            <a:r>
              <a:rPr lang="en-US" i="1" dirty="0"/>
              <a:t> </a:t>
            </a:r>
            <a:r>
              <a:rPr lang="en-US" dirty="0"/>
              <a:t>can be obtained from the system clock similar to </a:t>
            </a:r>
            <a:r>
              <a:rPr lang="en-US" i="1" dirty="0" err="1"/>
              <a:t>LocalDate</a:t>
            </a:r>
            <a:r>
              <a:rPr lang="en-US" dirty="0"/>
              <a:t> and </a:t>
            </a:r>
            <a:r>
              <a:rPr lang="en-US" i="1" dirty="0" err="1"/>
              <a:t>LocalTime</a:t>
            </a:r>
            <a:r>
              <a:rPr lang="en-US" i="1" dirty="0"/>
              <a:t>:</a:t>
            </a:r>
          </a:p>
          <a:p>
            <a:pPr lvl="4"/>
            <a:r>
              <a:rPr lang="en-US" i="1" dirty="0" err="1"/>
              <a:t>LocalDateTime</a:t>
            </a:r>
            <a:r>
              <a:rPr lang="en-US" i="1" dirty="0"/>
              <a:t> </a:t>
            </a:r>
            <a:r>
              <a:rPr lang="en-US" i="1" dirty="0" err="1"/>
              <a:t>localDateTime</a:t>
            </a:r>
            <a:r>
              <a:rPr lang="en-US" i="1" dirty="0"/>
              <a:t> = </a:t>
            </a:r>
            <a:r>
              <a:rPr lang="en-US" i="1" dirty="0" err="1"/>
              <a:t>LocalDateTime.now</a:t>
            </a:r>
            <a:r>
              <a:rPr lang="en-US" i="1" dirty="0"/>
              <a:t>();</a:t>
            </a:r>
            <a:endParaRPr lang="en-US" dirty="0"/>
          </a:p>
          <a:p>
            <a:endParaRPr lang="en-IN" dirty="0"/>
          </a:p>
        </p:txBody>
      </p:sp>
    </p:spTree>
    <p:extLst>
      <p:ext uri="{BB962C8B-B14F-4D97-AF65-F5344CB8AC3E}">
        <p14:creationId xmlns:p14="http://schemas.microsoft.com/office/powerpoint/2010/main" val="87215097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Date and Time API</a:t>
            </a:r>
            <a:endParaRPr lang="en-IN" dirty="0"/>
          </a:p>
        </p:txBody>
      </p:sp>
      <p:sp>
        <p:nvSpPr>
          <p:cNvPr id="3" name="Content Placeholder 2"/>
          <p:cNvSpPr>
            <a:spLocks noGrp="1"/>
          </p:cNvSpPr>
          <p:nvPr>
            <p:ph idx="1"/>
          </p:nvPr>
        </p:nvSpPr>
        <p:spPr/>
        <p:txBody>
          <a:bodyPr/>
          <a:lstStyle/>
          <a:p>
            <a:r>
              <a:rPr lang="en-US" b="1" dirty="0"/>
              <a:t>Using </a:t>
            </a:r>
            <a:r>
              <a:rPr lang="en-US" b="1" i="1" dirty="0" err="1"/>
              <a:t>ZonedDateTime</a:t>
            </a:r>
            <a:r>
              <a:rPr lang="en-US" b="1" dirty="0"/>
              <a:t> API</a:t>
            </a:r>
          </a:p>
          <a:p>
            <a:pPr lvl="1"/>
            <a:r>
              <a:rPr lang="en-US" dirty="0"/>
              <a:t>Java 8 provides </a:t>
            </a:r>
            <a:r>
              <a:rPr lang="en-US" i="1" dirty="0" err="1"/>
              <a:t>ZonedDateTime</a:t>
            </a:r>
            <a:r>
              <a:rPr lang="en-US" i="1" dirty="0"/>
              <a:t> </a:t>
            </a:r>
            <a:r>
              <a:rPr lang="en-US" dirty="0"/>
              <a:t>when we need to deal with time zone specific date and time.</a:t>
            </a:r>
          </a:p>
          <a:p>
            <a:pPr lvl="1"/>
            <a:r>
              <a:rPr lang="en-US" dirty="0"/>
              <a:t>The </a:t>
            </a:r>
            <a:r>
              <a:rPr lang="en-US" i="1" dirty="0" err="1"/>
              <a:t>ZoneId</a:t>
            </a:r>
            <a:r>
              <a:rPr lang="en-US" dirty="0"/>
              <a:t> is an identifier used to represent different zones. </a:t>
            </a:r>
          </a:p>
          <a:p>
            <a:pPr lvl="1"/>
            <a:r>
              <a:rPr lang="en-US" dirty="0"/>
              <a:t>There are about 40 different time zones and the </a:t>
            </a:r>
            <a:r>
              <a:rPr lang="en-US" i="1" dirty="0" err="1"/>
              <a:t>ZoneId</a:t>
            </a:r>
            <a:r>
              <a:rPr lang="en-US" dirty="0"/>
              <a:t> are used to represent them as follows.</a:t>
            </a:r>
          </a:p>
          <a:p>
            <a:pPr lvl="2"/>
            <a:r>
              <a:rPr lang="en-US" dirty="0"/>
              <a:t>In this code snippet we create a </a:t>
            </a:r>
            <a:r>
              <a:rPr lang="en-US" i="1" dirty="0"/>
              <a:t>Zone</a:t>
            </a:r>
            <a:r>
              <a:rPr lang="en-US" dirty="0"/>
              <a:t> for Paris:</a:t>
            </a:r>
          </a:p>
          <a:p>
            <a:pPr lvl="3"/>
            <a:r>
              <a:rPr lang="en-US" dirty="0" err="1"/>
              <a:t>ZoneId</a:t>
            </a:r>
            <a:r>
              <a:rPr lang="en-US" dirty="0"/>
              <a:t> </a:t>
            </a:r>
            <a:r>
              <a:rPr lang="en-US" dirty="0" err="1"/>
              <a:t>zoneId</a:t>
            </a:r>
            <a:r>
              <a:rPr lang="en-US" dirty="0"/>
              <a:t> = </a:t>
            </a:r>
            <a:r>
              <a:rPr lang="en-US" dirty="0" err="1"/>
              <a:t>ZoneId.of</a:t>
            </a:r>
            <a:r>
              <a:rPr lang="en-US" dirty="0"/>
              <a:t>("Europe/Paris");</a:t>
            </a:r>
          </a:p>
          <a:p>
            <a:pPr lvl="2"/>
            <a:r>
              <a:rPr lang="en-US" dirty="0"/>
              <a:t>A set of all zone ids can be obtained as below:</a:t>
            </a:r>
          </a:p>
          <a:p>
            <a:pPr lvl="3"/>
            <a:r>
              <a:rPr lang="en-US" dirty="0"/>
              <a:t>Set&lt;String&gt; </a:t>
            </a:r>
            <a:r>
              <a:rPr lang="en-US" dirty="0" err="1"/>
              <a:t>allZoneIds</a:t>
            </a:r>
            <a:r>
              <a:rPr lang="en-US" dirty="0"/>
              <a:t> = </a:t>
            </a:r>
            <a:r>
              <a:rPr lang="en-US" dirty="0" err="1"/>
              <a:t>ZoneId.getAvailableZoneIds</a:t>
            </a:r>
            <a:r>
              <a:rPr lang="en-US" dirty="0"/>
              <a:t>();</a:t>
            </a:r>
          </a:p>
          <a:p>
            <a:pPr lvl="2"/>
            <a:r>
              <a:rPr lang="en-US" dirty="0"/>
              <a:t>The</a:t>
            </a:r>
            <a:r>
              <a:rPr lang="en-US" i="1" dirty="0"/>
              <a:t> </a:t>
            </a:r>
            <a:r>
              <a:rPr lang="en-US" i="1" dirty="0" err="1"/>
              <a:t>LocalDateTime</a:t>
            </a:r>
            <a:r>
              <a:rPr lang="en-US" dirty="0"/>
              <a:t> can be converted to a specific zone:</a:t>
            </a:r>
          </a:p>
          <a:p>
            <a:pPr lvl="3"/>
            <a:r>
              <a:rPr lang="en-US" dirty="0" err="1"/>
              <a:t>ZonedDateTime</a:t>
            </a:r>
            <a:r>
              <a:rPr lang="en-US" dirty="0"/>
              <a:t> </a:t>
            </a:r>
            <a:r>
              <a:rPr lang="en-US" dirty="0" err="1"/>
              <a:t>zonedDateTime</a:t>
            </a:r>
            <a:r>
              <a:rPr lang="en-US" dirty="0"/>
              <a:t> = </a:t>
            </a:r>
            <a:r>
              <a:rPr lang="en-US" dirty="0" err="1"/>
              <a:t>ZonedDateTime.of</a:t>
            </a:r>
            <a:r>
              <a:rPr lang="en-US" dirty="0"/>
              <a:t>(</a:t>
            </a:r>
            <a:r>
              <a:rPr lang="en-US" dirty="0" err="1"/>
              <a:t>localDateTime</a:t>
            </a:r>
            <a:r>
              <a:rPr lang="en-US" dirty="0"/>
              <a:t>, </a:t>
            </a:r>
            <a:r>
              <a:rPr lang="en-US" dirty="0" err="1"/>
              <a:t>zoneId</a:t>
            </a:r>
            <a:r>
              <a:rPr lang="en-US" dirty="0"/>
              <a:t>);</a:t>
            </a:r>
          </a:p>
          <a:p>
            <a:endParaRPr lang="en-IN" dirty="0"/>
          </a:p>
        </p:txBody>
      </p:sp>
    </p:spTree>
    <p:extLst>
      <p:ext uri="{BB962C8B-B14F-4D97-AF65-F5344CB8AC3E}">
        <p14:creationId xmlns:p14="http://schemas.microsoft.com/office/powerpoint/2010/main" val="290375227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Date and Time API</a:t>
            </a:r>
            <a:endParaRPr lang="en-IN" dirty="0"/>
          </a:p>
        </p:txBody>
      </p:sp>
      <p:sp>
        <p:nvSpPr>
          <p:cNvPr id="3" name="Content Placeholder 2"/>
          <p:cNvSpPr>
            <a:spLocks noGrp="1"/>
          </p:cNvSpPr>
          <p:nvPr>
            <p:ph idx="1"/>
          </p:nvPr>
        </p:nvSpPr>
        <p:spPr/>
        <p:txBody>
          <a:bodyPr/>
          <a:lstStyle/>
          <a:p>
            <a:r>
              <a:rPr lang="en-US" b="1" dirty="0"/>
              <a:t>Using </a:t>
            </a:r>
            <a:r>
              <a:rPr lang="en-US" b="1" i="1" dirty="0"/>
              <a:t>Period</a:t>
            </a:r>
            <a:r>
              <a:rPr lang="en-US" b="1" dirty="0"/>
              <a:t> and </a:t>
            </a:r>
            <a:r>
              <a:rPr lang="en-US" b="1" i="1" dirty="0"/>
              <a:t>Duration</a:t>
            </a:r>
            <a:endParaRPr lang="en-US" b="1" dirty="0"/>
          </a:p>
          <a:p>
            <a:pPr lvl="1"/>
            <a:r>
              <a:rPr lang="en-US" dirty="0"/>
              <a:t>The</a:t>
            </a:r>
            <a:r>
              <a:rPr lang="en-US" i="1" dirty="0"/>
              <a:t> Period </a:t>
            </a:r>
            <a:r>
              <a:rPr lang="en-US" dirty="0"/>
              <a:t>class represents a quantity of time in terms of years, months and days and the </a:t>
            </a:r>
            <a:r>
              <a:rPr lang="en-US" i="1" dirty="0"/>
              <a:t>Duration</a:t>
            </a:r>
            <a:r>
              <a:rPr lang="en-US" dirty="0"/>
              <a:t> class represents a quantity of time in terms of seconds and </a:t>
            </a:r>
            <a:r>
              <a:rPr lang="en-US" dirty="0" err="1"/>
              <a:t>nano</a:t>
            </a:r>
            <a:r>
              <a:rPr lang="en-US" dirty="0"/>
              <a:t> seconds.</a:t>
            </a:r>
          </a:p>
          <a:p>
            <a:r>
              <a:rPr lang="en-US" b="1" dirty="0"/>
              <a:t>Working With </a:t>
            </a:r>
            <a:r>
              <a:rPr lang="en-US" b="1" i="1" dirty="0"/>
              <a:t>Period</a:t>
            </a:r>
            <a:endParaRPr lang="en-US" b="1" dirty="0"/>
          </a:p>
          <a:p>
            <a:pPr lvl="1"/>
            <a:r>
              <a:rPr lang="en-US" dirty="0"/>
              <a:t>The</a:t>
            </a:r>
            <a:r>
              <a:rPr lang="en-US" i="1" dirty="0"/>
              <a:t> Period</a:t>
            </a:r>
            <a:r>
              <a:rPr lang="en-US" dirty="0"/>
              <a:t> class is widely used to modify values of given a date or to obtain the difference between two dates.</a:t>
            </a:r>
          </a:p>
          <a:p>
            <a:pPr lvl="1"/>
            <a:r>
              <a:rPr lang="en-US" dirty="0"/>
              <a:t>The </a:t>
            </a:r>
            <a:r>
              <a:rPr lang="en-US" i="1" dirty="0"/>
              <a:t>Date</a:t>
            </a:r>
            <a:r>
              <a:rPr lang="en-US" dirty="0"/>
              <a:t> can be manipulated using </a:t>
            </a:r>
            <a:r>
              <a:rPr lang="en-US" i="1" dirty="0"/>
              <a:t>Period </a:t>
            </a:r>
            <a:r>
              <a:rPr lang="en-US" dirty="0"/>
              <a:t>as shown in the following code snippet:</a:t>
            </a:r>
          </a:p>
          <a:p>
            <a:pPr lvl="2"/>
            <a:r>
              <a:rPr lang="en-IN" dirty="0" err="1"/>
              <a:t>LocalDate</a:t>
            </a:r>
            <a:r>
              <a:rPr lang="en-IN" dirty="0"/>
              <a:t> </a:t>
            </a:r>
            <a:r>
              <a:rPr lang="en-IN" dirty="0" err="1"/>
              <a:t>initialDate</a:t>
            </a:r>
            <a:r>
              <a:rPr lang="en-IN" dirty="0"/>
              <a:t> = </a:t>
            </a:r>
            <a:r>
              <a:rPr lang="en-IN" dirty="0" err="1"/>
              <a:t>LocalDate.parse</a:t>
            </a:r>
            <a:r>
              <a:rPr lang="en-IN" dirty="0"/>
              <a:t>("2007-05-10");</a:t>
            </a:r>
          </a:p>
          <a:p>
            <a:pPr lvl="2"/>
            <a:r>
              <a:rPr lang="en-IN" dirty="0" err="1"/>
              <a:t>LocalDate</a:t>
            </a:r>
            <a:r>
              <a:rPr lang="en-IN" dirty="0"/>
              <a:t> </a:t>
            </a:r>
            <a:r>
              <a:rPr lang="en-IN" dirty="0" err="1"/>
              <a:t>finalDate</a:t>
            </a:r>
            <a:r>
              <a:rPr lang="en-IN" dirty="0"/>
              <a:t> = </a:t>
            </a:r>
            <a:r>
              <a:rPr lang="en-IN" dirty="0" err="1"/>
              <a:t>initialDate.plus</a:t>
            </a:r>
            <a:r>
              <a:rPr lang="en-IN" dirty="0"/>
              <a:t>(</a:t>
            </a:r>
            <a:r>
              <a:rPr lang="en-IN" dirty="0" err="1"/>
              <a:t>Period.ofDays</a:t>
            </a:r>
            <a:r>
              <a:rPr lang="en-IN" dirty="0"/>
              <a:t>(5));</a:t>
            </a:r>
          </a:p>
          <a:p>
            <a:pPr lvl="1"/>
            <a:r>
              <a:rPr lang="en-US" dirty="0"/>
              <a:t>The </a:t>
            </a:r>
            <a:r>
              <a:rPr lang="en-US" i="1" dirty="0"/>
              <a:t>Period</a:t>
            </a:r>
            <a:r>
              <a:rPr lang="en-US" dirty="0"/>
              <a:t> class has various getter methods such as </a:t>
            </a:r>
            <a:r>
              <a:rPr lang="en-US" i="1" dirty="0" err="1"/>
              <a:t>getYears</a:t>
            </a:r>
            <a:r>
              <a:rPr lang="en-US" i="1" dirty="0"/>
              <a:t>, </a:t>
            </a:r>
            <a:r>
              <a:rPr lang="en-US" i="1" dirty="0" err="1"/>
              <a:t>getMonths</a:t>
            </a:r>
            <a:r>
              <a:rPr lang="en-US" i="1" dirty="0"/>
              <a:t> </a:t>
            </a:r>
            <a:r>
              <a:rPr lang="en-US" dirty="0"/>
              <a:t>and</a:t>
            </a:r>
            <a:r>
              <a:rPr lang="en-US" i="1" dirty="0"/>
              <a:t> </a:t>
            </a:r>
            <a:r>
              <a:rPr lang="en-US" i="1" dirty="0" err="1"/>
              <a:t>getDays</a:t>
            </a:r>
            <a:r>
              <a:rPr lang="en-US" i="1" dirty="0"/>
              <a:t> </a:t>
            </a:r>
            <a:r>
              <a:rPr lang="en-US" dirty="0"/>
              <a:t>to get values from a </a:t>
            </a:r>
            <a:r>
              <a:rPr lang="en-US" i="1" dirty="0"/>
              <a:t>Period </a:t>
            </a:r>
            <a:r>
              <a:rPr lang="en-US" dirty="0"/>
              <a:t>object. </a:t>
            </a:r>
          </a:p>
          <a:p>
            <a:pPr lvl="1"/>
            <a:r>
              <a:rPr lang="en-US" dirty="0"/>
              <a:t>The below code example returns an </a:t>
            </a:r>
            <a:r>
              <a:rPr lang="en-US" i="1" dirty="0" err="1"/>
              <a:t>int</a:t>
            </a:r>
            <a:r>
              <a:rPr lang="en-US" i="1" dirty="0"/>
              <a:t> </a:t>
            </a:r>
            <a:r>
              <a:rPr lang="en-US" dirty="0"/>
              <a:t>value of 5 as we try to get difference in terms of days</a:t>
            </a:r>
            <a:r>
              <a:rPr lang="en-US" i="1" dirty="0"/>
              <a:t>:</a:t>
            </a:r>
          </a:p>
          <a:p>
            <a:pPr lvl="2"/>
            <a:r>
              <a:rPr lang="en-US" dirty="0" err="1"/>
              <a:t>int</a:t>
            </a:r>
            <a:r>
              <a:rPr lang="en-US" dirty="0"/>
              <a:t> five = </a:t>
            </a:r>
            <a:r>
              <a:rPr lang="en-US" dirty="0" err="1"/>
              <a:t>Period.between</a:t>
            </a:r>
            <a:r>
              <a:rPr lang="en-US" dirty="0"/>
              <a:t>(</a:t>
            </a:r>
            <a:r>
              <a:rPr lang="en-US" dirty="0" err="1"/>
              <a:t>initialDate</a:t>
            </a:r>
            <a:r>
              <a:rPr lang="en-US" dirty="0"/>
              <a:t>, </a:t>
            </a:r>
            <a:r>
              <a:rPr lang="en-US" dirty="0" err="1"/>
              <a:t>finalDate</a:t>
            </a:r>
            <a:r>
              <a:rPr lang="en-US" dirty="0"/>
              <a:t>).</a:t>
            </a:r>
            <a:r>
              <a:rPr lang="en-US" dirty="0" err="1"/>
              <a:t>getDays</a:t>
            </a:r>
            <a:r>
              <a:rPr lang="en-US" dirty="0"/>
              <a:t>();</a:t>
            </a:r>
            <a:endParaRPr lang="en-IN" dirty="0"/>
          </a:p>
        </p:txBody>
      </p:sp>
    </p:spTree>
    <p:extLst>
      <p:ext uri="{BB962C8B-B14F-4D97-AF65-F5344CB8AC3E}">
        <p14:creationId xmlns:p14="http://schemas.microsoft.com/office/powerpoint/2010/main" val="71364154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Date and Time API</a:t>
            </a:r>
            <a:endParaRPr lang="en-IN" dirty="0"/>
          </a:p>
        </p:txBody>
      </p:sp>
      <p:sp>
        <p:nvSpPr>
          <p:cNvPr id="3" name="Content Placeholder 2"/>
          <p:cNvSpPr>
            <a:spLocks noGrp="1"/>
          </p:cNvSpPr>
          <p:nvPr>
            <p:ph idx="1"/>
          </p:nvPr>
        </p:nvSpPr>
        <p:spPr/>
        <p:txBody>
          <a:bodyPr/>
          <a:lstStyle/>
          <a:p>
            <a:r>
              <a:rPr lang="en-US" b="1" dirty="0"/>
              <a:t> Working With </a:t>
            </a:r>
            <a:r>
              <a:rPr lang="en-US" b="1" i="1" dirty="0"/>
              <a:t>Duration</a:t>
            </a:r>
            <a:endParaRPr lang="en-US" b="1" dirty="0"/>
          </a:p>
          <a:p>
            <a:pPr lvl="1"/>
            <a:r>
              <a:rPr lang="en-US" dirty="0"/>
              <a:t>Similar to </a:t>
            </a:r>
            <a:r>
              <a:rPr lang="en-US" i="1" dirty="0"/>
              <a:t>Period, </a:t>
            </a:r>
            <a:r>
              <a:rPr lang="en-US" dirty="0"/>
              <a:t>the </a:t>
            </a:r>
            <a:r>
              <a:rPr lang="en-US" i="1" dirty="0"/>
              <a:t>Duration class </a:t>
            </a:r>
            <a:r>
              <a:rPr lang="en-US" dirty="0"/>
              <a:t>is use to deal with </a:t>
            </a:r>
            <a:r>
              <a:rPr lang="en-US" i="1" dirty="0"/>
              <a:t>Time.</a:t>
            </a:r>
          </a:p>
          <a:p>
            <a:pPr lvl="1"/>
            <a:r>
              <a:rPr lang="en-US" dirty="0"/>
              <a:t>In the following code we create a </a:t>
            </a:r>
            <a:r>
              <a:rPr lang="en-US" i="1" dirty="0" err="1"/>
              <a:t>LocalTime</a:t>
            </a:r>
            <a:r>
              <a:rPr lang="en-US" dirty="0"/>
              <a:t> of 6:30 am and then add a duration of 30 seconds to make a </a:t>
            </a:r>
            <a:r>
              <a:rPr lang="en-US" i="1" dirty="0" err="1"/>
              <a:t>LocalTime</a:t>
            </a:r>
            <a:r>
              <a:rPr lang="en-US" dirty="0"/>
              <a:t> of 06:30:30am:</a:t>
            </a:r>
          </a:p>
          <a:p>
            <a:pPr lvl="2"/>
            <a:r>
              <a:rPr lang="en-US" dirty="0" err="1"/>
              <a:t>LocalTime</a:t>
            </a:r>
            <a:r>
              <a:rPr lang="en-US" dirty="0"/>
              <a:t> </a:t>
            </a:r>
            <a:r>
              <a:rPr lang="en-US" dirty="0" err="1"/>
              <a:t>initialTime</a:t>
            </a:r>
            <a:r>
              <a:rPr lang="en-US" dirty="0"/>
              <a:t> = </a:t>
            </a:r>
            <a:r>
              <a:rPr lang="en-US" dirty="0" err="1"/>
              <a:t>LocalTime.of</a:t>
            </a:r>
            <a:r>
              <a:rPr lang="en-US" dirty="0"/>
              <a:t>(6, 30, 0); </a:t>
            </a:r>
          </a:p>
          <a:p>
            <a:pPr lvl="2"/>
            <a:r>
              <a:rPr lang="en-US" dirty="0" err="1"/>
              <a:t>LocalTime</a:t>
            </a:r>
            <a:r>
              <a:rPr lang="en-US" dirty="0"/>
              <a:t> </a:t>
            </a:r>
            <a:r>
              <a:rPr lang="en-US" dirty="0" err="1"/>
              <a:t>finalTime</a:t>
            </a:r>
            <a:r>
              <a:rPr lang="en-US" dirty="0"/>
              <a:t> = </a:t>
            </a:r>
            <a:r>
              <a:rPr lang="en-US" dirty="0" err="1"/>
              <a:t>initialTime.plus</a:t>
            </a:r>
            <a:r>
              <a:rPr lang="en-US" dirty="0"/>
              <a:t>(</a:t>
            </a:r>
            <a:r>
              <a:rPr lang="en-US" dirty="0" err="1"/>
              <a:t>Duration.ofSeconds</a:t>
            </a:r>
            <a:r>
              <a:rPr lang="en-US" dirty="0"/>
              <a:t>(30));</a:t>
            </a:r>
          </a:p>
          <a:p>
            <a:pPr lvl="1"/>
            <a:r>
              <a:rPr lang="en-US" dirty="0"/>
              <a:t>The</a:t>
            </a:r>
            <a:r>
              <a:rPr lang="en-US" i="1" dirty="0"/>
              <a:t> Duration</a:t>
            </a:r>
            <a:r>
              <a:rPr lang="en-US" dirty="0"/>
              <a:t> between two instants can be obtained either as a </a:t>
            </a:r>
            <a:r>
              <a:rPr lang="en-US" i="1" dirty="0"/>
              <a:t>Duration</a:t>
            </a:r>
            <a:r>
              <a:rPr lang="en-US" dirty="0"/>
              <a:t> or as a specific unit. </a:t>
            </a:r>
          </a:p>
          <a:p>
            <a:pPr lvl="1"/>
            <a:r>
              <a:rPr lang="en-US" dirty="0"/>
              <a:t>In the first code snippet we use the </a:t>
            </a:r>
            <a:r>
              <a:rPr lang="en-US" i="1" dirty="0"/>
              <a:t>between()</a:t>
            </a:r>
            <a:r>
              <a:rPr lang="en-US" dirty="0"/>
              <a:t> method of the </a:t>
            </a:r>
            <a:r>
              <a:rPr lang="en-US" i="1" dirty="0"/>
              <a:t>Duration</a:t>
            </a:r>
            <a:r>
              <a:rPr lang="en-US" dirty="0"/>
              <a:t> class to find the time difference between </a:t>
            </a:r>
            <a:r>
              <a:rPr lang="en-US" i="1" dirty="0" err="1"/>
              <a:t>finalTime</a:t>
            </a:r>
            <a:r>
              <a:rPr lang="en-US" dirty="0"/>
              <a:t> and </a:t>
            </a:r>
            <a:r>
              <a:rPr lang="en-US" i="1" dirty="0" err="1"/>
              <a:t>initialTime</a:t>
            </a:r>
            <a:r>
              <a:rPr lang="en-US" dirty="0"/>
              <a:t> and return the difference in seconds:</a:t>
            </a:r>
          </a:p>
          <a:p>
            <a:pPr lvl="2"/>
            <a:r>
              <a:rPr lang="en-US" dirty="0"/>
              <a:t>long thirty = </a:t>
            </a:r>
            <a:r>
              <a:rPr lang="en-US" dirty="0" err="1"/>
              <a:t>Duration.between</a:t>
            </a:r>
            <a:r>
              <a:rPr lang="en-US" dirty="0"/>
              <a:t>(</a:t>
            </a:r>
            <a:r>
              <a:rPr lang="en-US" dirty="0" err="1"/>
              <a:t>initialTime</a:t>
            </a:r>
            <a:r>
              <a:rPr lang="en-US" dirty="0"/>
              <a:t>, </a:t>
            </a:r>
            <a:r>
              <a:rPr lang="en-US" dirty="0" err="1"/>
              <a:t>finalTime</a:t>
            </a:r>
            <a:r>
              <a:rPr lang="en-US" dirty="0"/>
              <a:t>).</a:t>
            </a:r>
            <a:r>
              <a:rPr lang="en-US" dirty="0" err="1"/>
              <a:t>getSeconds</a:t>
            </a:r>
            <a:r>
              <a:rPr lang="en-US" dirty="0"/>
              <a:t>();</a:t>
            </a:r>
          </a:p>
        </p:txBody>
      </p:sp>
    </p:spTree>
    <p:extLst>
      <p:ext uri="{BB962C8B-B14F-4D97-AF65-F5344CB8AC3E}">
        <p14:creationId xmlns:p14="http://schemas.microsoft.com/office/powerpoint/2010/main" val="791379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 Interfaces</a:t>
            </a:r>
            <a:endParaRPr lang="en-IN" dirty="0"/>
          </a:p>
        </p:txBody>
      </p:sp>
      <p:sp>
        <p:nvSpPr>
          <p:cNvPr id="3" name="Content Placeholder 2"/>
          <p:cNvSpPr>
            <a:spLocks noGrp="1"/>
          </p:cNvSpPr>
          <p:nvPr>
            <p:ph idx="1"/>
          </p:nvPr>
        </p:nvSpPr>
        <p:spPr>
          <a:xfrm>
            <a:off x="1097280" y="1845734"/>
            <a:ext cx="10058400" cy="4375604"/>
          </a:xfrm>
        </p:spPr>
        <p:txBody>
          <a:bodyPr>
            <a:normAutofit fontScale="92500" lnSpcReduction="20000"/>
          </a:bodyPr>
          <a:lstStyle/>
          <a:p>
            <a:r>
              <a:rPr lang="en-US" dirty="0"/>
              <a:t>In the following example, a functional interface is extending to a non-functional interface.</a:t>
            </a:r>
          </a:p>
          <a:p>
            <a:r>
              <a:rPr lang="en-US" b="1" u="sng" dirty="0"/>
              <a:t>EXAMPLE 4:</a:t>
            </a:r>
          </a:p>
          <a:p>
            <a:r>
              <a:rPr lang="en-IN" b="1" dirty="0"/>
              <a:t>interface</a:t>
            </a:r>
            <a:r>
              <a:rPr lang="en-IN" dirty="0"/>
              <a:t> Doable{  </a:t>
            </a:r>
          </a:p>
          <a:p>
            <a:r>
              <a:rPr lang="en-IN" dirty="0"/>
              <a:t>    </a:t>
            </a:r>
            <a:r>
              <a:rPr lang="en-IN" b="1" dirty="0"/>
              <a:t>default</a:t>
            </a:r>
            <a:r>
              <a:rPr lang="en-IN" dirty="0"/>
              <a:t> </a:t>
            </a:r>
            <a:r>
              <a:rPr lang="en-IN" b="1" dirty="0"/>
              <a:t>void</a:t>
            </a:r>
            <a:r>
              <a:rPr lang="en-IN" dirty="0"/>
              <a:t> </a:t>
            </a:r>
            <a:r>
              <a:rPr lang="en-IN" dirty="0" err="1"/>
              <a:t>doIt</a:t>
            </a:r>
            <a:r>
              <a:rPr lang="en-IN" dirty="0"/>
              <a:t>(){  </a:t>
            </a:r>
          </a:p>
          <a:p>
            <a:r>
              <a:rPr lang="en-IN" dirty="0"/>
              <a:t>        </a:t>
            </a:r>
            <a:r>
              <a:rPr lang="en-IN" dirty="0" err="1"/>
              <a:t>System.out.println</a:t>
            </a:r>
            <a:r>
              <a:rPr lang="en-IN" dirty="0"/>
              <a:t>("Do it now");  </a:t>
            </a:r>
          </a:p>
          <a:p>
            <a:r>
              <a:rPr lang="en-IN" dirty="0"/>
              <a:t>    }  </a:t>
            </a:r>
          </a:p>
          <a:p>
            <a:r>
              <a:rPr lang="en-IN" dirty="0"/>
              <a:t>}  </a:t>
            </a:r>
          </a:p>
          <a:p>
            <a:r>
              <a:rPr lang="en-IN" dirty="0"/>
              <a:t>@</a:t>
            </a:r>
            <a:r>
              <a:rPr lang="en-IN" dirty="0" err="1"/>
              <a:t>FunctionalInterface</a:t>
            </a:r>
            <a:r>
              <a:rPr lang="en-IN" dirty="0"/>
              <a:t>  </a:t>
            </a:r>
          </a:p>
          <a:p>
            <a:r>
              <a:rPr lang="en-IN" b="1" dirty="0"/>
              <a:t>interface</a:t>
            </a:r>
            <a:r>
              <a:rPr lang="en-IN" dirty="0"/>
              <a:t> </a:t>
            </a:r>
            <a:r>
              <a:rPr lang="en-IN" dirty="0" err="1"/>
              <a:t>Sayable</a:t>
            </a:r>
            <a:r>
              <a:rPr lang="en-IN" dirty="0"/>
              <a:t> </a:t>
            </a:r>
            <a:r>
              <a:rPr lang="en-IN" b="1" dirty="0"/>
              <a:t>extends</a:t>
            </a:r>
            <a:r>
              <a:rPr lang="en-IN" dirty="0"/>
              <a:t> Doable{  </a:t>
            </a:r>
          </a:p>
          <a:p>
            <a:r>
              <a:rPr lang="en-IN" dirty="0"/>
              <a:t>    </a:t>
            </a:r>
            <a:r>
              <a:rPr lang="en-IN" b="1" dirty="0"/>
              <a:t>void</a:t>
            </a:r>
            <a:r>
              <a:rPr lang="en-IN" dirty="0"/>
              <a:t> say(String </a:t>
            </a:r>
            <a:r>
              <a:rPr lang="en-IN" dirty="0" err="1"/>
              <a:t>msg</a:t>
            </a:r>
            <a:r>
              <a:rPr lang="en-IN" dirty="0"/>
              <a:t>);   // abstract method  </a:t>
            </a:r>
          </a:p>
          <a:p>
            <a:r>
              <a:rPr lang="en-IN" dirty="0"/>
              <a:t>}  </a:t>
            </a:r>
          </a:p>
          <a:p>
            <a:endParaRPr lang="en-US" b="1" u="sng" dirty="0"/>
          </a:p>
          <a:p>
            <a:endParaRPr lang="en-US" dirty="0"/>
          </a:p>
          <a:p>
            <a:endParaRPr lang="en-IN" dirty="0"/>
          </a:p>
        </p:txBody>
      </p:sp>
    </p:spTree>
    <p:extLst>
      <p:ext uri="{BB962C8B-B14F-4D97-AF65-F5344CB8AC3E}">
        <p14:creationId xmlns:p14="http://schemas.microsoft.com/office/powerpoint/2010/main" val="382623971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Date and Time API</a:t>
            </a:r>
            <a:endParaRPr lang="en-IN" dirty="0"/>
          </a:p>
        </p:txBody>
      </p:sp>
      <p:sp>
        <p:nvSpPr>
          <p:cNvPr id="3" name="Content Placeholder 2"/>
          <p:cNvSpPr>
            <a:spLocks noGrp="1"/>
          </p:cNvSpPr>
          <p:nvPr>
            <p:ph idx="1"/>
          </p:nvPr>
        </p:nvSpPr>
        <p:spPr/>
        <p:txBody>
          <a:bodyPr>
            <a:normAutofit/>
          </a:bodyPr>
          <a:lstStyle/>
          <a:p>
            <a:r>
              <a:rPr lang="en-US" b="1" dirty="0"/>
              <a:t>Compatibility with </a:t>
            </a:r>
            <a:r>
              <a:rPr lang="en-US" b="1" i="1" dirty="0"/>
              <a:t>Date</a:t>
            </a:r>
            <a:r>
              <a:rPr lang="en-US" b="1" dirty="0"/>
              <a:t> and </a:t>
            </a:r>
            <a:r>
              <a:rPr lang="en-US" b="1" i="1" dirty="0"/>
              <a:t>Calendar</a:t>
            </a:r>
            <a:endParaRPr lang="en-US" b="1" dirty="0"/>
          </a:p>
          <a:p>
            <a:pPr lvl="1"/>
            <a:r>
              <a:rPr lang="en-US" dirty="0"/>
              <a:t>Java 8 has added the </a:t>
            </a:r>
            <a:r>
              <a:rPr lang="en-US" i="1" dirty="0" err="1"/>
              <a:t>toInstant</a:t>
            </a:r>
            <a:r>
              <a:rPr lang="en-US" i="1" dirty="0"/>
              <a:t>()</a:t>
            </a:r>
            <a:r>
              <a:rPr lang="en-US" dirty="0"/>
              <a:t> method which helps to convert existing </a:t>
            </a:r>
            <a:r>
              <a:rPr lang="en-US" i="1" dirty="0"/>
              <a:t>Date</a:t>
            </a:r>
            <a:r>
              <a:rPr lang="en-US" dirty="0"/>
              <a:t> and </a:t>
            </a:r>
            <a:r>
              <a:rPr lang="en-US" i="1" dirty="0"/>
              <a:t>Calendar</a:t>
            </a:r>
            <a:r>
              <a:rPr lang="en-US" dirty="0"/>
              <a:t> instance to new Date Time API as in the following code snippet:</a:t>
            </a:r>
          </a:p>
          <a:p>
            <a:pPr lvl="2"/>
            <a:r>
              <a:rPr lang="en-US" dirty="0" err="1"/>
              <a:t>LocalDateTime.ofInstant</a:t>
            </a:r>
            <a:r>
              <a:rPr lang="en-US" dirty="0"/>
              <a:t>(</a:t>
            </a:r>
            <a:r>
              <a:rPr lang="en-US" dirty="0" err="1"/>
              <a:t>date.toInstant</a:t>
            </a:r>
            <a:r>
              <a:rPr lang="en-US" dirty="0"/>
              <a:t>(), </a:t>
            </a:r>
            <a:r>
              <a:rPr lang="en-US" dirty="0" err="1"/>
              <a:t>ZoneId.systemDefault</a:t>
            </a:r>
            <a:r>
              <a:rPr lang="en-US" dirty="0"/>
              <a:t>());</a:t>
            </a:r>
          </a:p>
          <a:p>
            <a:pPr lvl="2"/>
            <a:r>
              <a:rPr lang="en-US" dirty="0" err="1"/>
              <a:t>LocalDateTime.ofInstant</a:t>
            </a:r>
            <a:r>
              <a:rPr lang="en-US" dirty="0"/>
              <a:t>(</a:t>
            </a:r>
            <a:r>
              <a:rPr lang="en-US" dirty="0" err="1"/>
              <a:t>calendar.toInstant</a:t>
            </a:r>
            <a:r>
              <a:rPr lang="en-US" dirty="0"/>
              <a:t>(), </a:t>
            </a:r>
            <a:r>
              <a:rPr lang="en-US" dirty="0" err="1"/>
              <a:t>ZoneId.systemDefault</a:t>
            </a:r>
            <a:r>
              <a:rPr lang="en-US" dirty="0"/>
              <a:t>());</a:t>
            </a:r>
          </a:p>
        </p:txBody>
      </p:sp>
    </p:spTree>
    <p:extLst>
      <p:ext uri="{BB962C8B-B14F-4D97-AF65-F5344CB8AC3E}">
        <p14:creationId xmlns:p14="http://schemas.microsoft.com/office/powerpoint/2010/main" val="285259435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Date and Time API</a:t>
            </a:r>
            <a:endParaRPr lang="en-IN" dirty="0"/>
          </a:p>
        </p:txBody>
      </p:sp>
      <p:sp>
        <p:nvSpPr>
          <p:cNvPr id="3" name="Content Placeholder 2"/>
          <p:cNvSpPr>
            <a:spLocks noGrp="1"/>
          </p:cNvSpPr>
          <p:nvPr>
            <p:ph idx="1"/>
          </p:nvPr>
        </p:nvSpPr>
        <p:spPr/>
        <p:txBody>
          <a:bodyPr>
            <a:normAutofit/>
          </a:bodyPr>
          <a:lstStyle/>
          <a:p>
            <a:r>
              <a:rPr lang="en-US" b="1" i="1" dirty="0"/>
              <a:t>Date</a:t>
            </a:r>
            <a:r>
              <a:rPr lang="en-US" b="1" dirty="0"/>
              <a:t> and </a:t>
            </a:r>
            <a:r>
              <a:rPr lang="en-US" b="1" i="1" dirty="0"/>
              <a:t>Time</a:t>
            </a:r>
            <a:r>
              <a:rPr lang="en-US" b="1" dirty="0"/>
              <a:t> Formatting</a:t>
            </a:r>
          </a:p>
          <a:p>
            <a:pPr lvl="1"/>
            <a:r>
              <a:rPr lang="en-US" dirty="0"/>
              <a:t>Java 8 provides APIs for the easy formatting of </a:t>
            </a:r>
            <a:r>
              <a:rPr lang="en-US" i="1" dirty="0"/>
              <a:t>Date</a:t>
            </a:r>
            <a:r>
              <a:rPr lang="en-US" dirty="0"/>
              <a:t> and </a:t>
            </a:r>
            <a:r>
              <a:rPr lang="en-US" i="1" dirty="0"/>
              <a:t>Time</a:t>
            </a:r>
            <a:r>
              <a:rPr lang="en-US" dirty="0"/>
              <a:t>:</a:t>
            </a:r>
          </a:p>
          <a:p>
            <a:pPr lvl="2"/>
            <a:r>
              <a:rPr lang="en-US" dirty="0" err="1"/>
              <a:t>LocalDateTime</a:t>
            </a:r>
            <a:r>
              <a:rPr lang="en-US" dirty="0"/>
              <a:t> </a:t>
            </a:r>
            <a:r>
              <a:rPr lang="en-US" dirty="0" err="1"/>
              <a:t>localDateTime</a:t>
            </a:r>
            <a:r>
              <a:rPr lang="en-US" dirty="0"/>
              <a:t> = </a:t>
            </a:r>
            <a:r>
              <a:rPr lang="en-US" dirty="0" err="1"/>
              <a:t>LocalDateTime.of</a:t>
            </a:r>
            <a:r>
              <a:rPr lang="en-US" dirty="0"/>
              <a:t>(2015, </a:t>
            </a:r>
            <a:r>
              <a:rPr lang="en-US" dirty="0" err="1"/>
              <a:t>Month.JANUARY</a:t>
            </a:r>
            <a:r>
              <a:rPr lang="en-US" dirty="0"/>
              <a:t>, 25, 6, 30);</a:t>
            </a:r>
          </a:p>
          <a:p>
            <a:pPr lvl="1"/>
            <a:r>
              <a:rPr lang="en-US" dirty="0"/>
              <a:t>The below code passes an ISO date format to format the local date. The result would be 2015-01-25 :</a:t>
            </a:r>
          </a:p>
          <a:p>
            <a:pPr lvl="2"/>
            <a:r>
              <a:rPr lang="en-US" dirty="0"/>
              <a:t>String </a:t>
            </a:r>
            <a:r>
              <a:rPr lang="en-US" dirty="0" err="1"/>
              <a:t>localDateString</a:t>
            </a:r>
            <a:r>
              <a:rPr lang="en-US" dirty="0"/>
              <a:t> = </a:t>
            </a:r>
            <a:r>
              <a:rPr lang="en-US" dirty="0" err="1"/>
              <a:t>localDateTime.format</a:t>
            </a:r>
            <a:r>
              <a:rPr lang="en-US" dirty="0"/>
              <a:t>(</a:t>
            </a:r>
            <a:r>
              <a:rPr lang="en-US" dirty="0" err="1"/>
              <a:t>DateTimeFormatter.ISO_DATE</a:t>
            </a:r>
            <a:r>
              <a:rPr lang="en-US" dirty="0"/>
              <a:t>);</a:t>
            </a:r>
          </a:p>
          <a:p>
            <a:pPr lvl="1"/>
            <a:r>
              <a:rPr lang="en-US" dirty="0"/>
              <a:t>The</a:t>
            </a:r>
            <a:r>
              <a:rPr lang="en-US" i="1" dirty="0"/>
              <a:t> </a:t>
            </a:r>
            <a:r>
              <a:rPr lang="en-US" i="1" dirty="0" err="1"/>
              <a:t>DateTimeFormatter</a:t>
            </a:r>
            <a:r>
              <a:rPr lang="en-US" dirty="0"/>
              <a:t> provides various standard formatting options. </a:t>
            </a:r>
          </a:p>
          <a:p>
            <a:pPr lvl="1"/>
            <a:r>
              <a:rPr lang="en-US" dirty="0"/>
              <a:t>Custom patterns can be provided to format method as well, like below, which would return a </a:t>
            </a:r>
            <a:r>
              <a:rPr lang="en-US" i="1" dirty="0" err="1"/>
              <a:t>LocalDate</a:t>
            </a:r>
            <a:r>
              <a:rPr lang="en-US" dirty="0"/>
              <a:t> as 2015/01/25:</a:t>
            </a:r>
          </a:p>
          <a:p>
            <a:pPr lvl="2"/>
            <a:r>
              <a:rPr lang="en-US" dirty="0" err="1"/>
              <a:t>localDateTime.format</a:t>
            </a:r>
            <a:r>
              <a:rPr lang="en-US" dirty="0"/>
              <a:t>(</a:t>
            </a:r>
            <a:r>
              <a:rPr lang="en-US" dirty="0" err="1"/>
              <a:t>DateTimeFormatter.ofPattern</a:t>
            </a:r>
            <a:r>
              <a:rPr lang="en-US" dirty="0"/>
              <a:t>("</a:t>
            </a:r>
            <a:r>
              <a:rPr lang="en-US" dirty="0" err="1"/>
              <a:t>yyyy</a:t>
            </a:r>
            <a:r>
              <a:rPr lang="en-US" dirty="0"/>
              <a:t>/MM/</a:t>
            </a:r>
            <a:r>
              <a:rPr lang="en-US" dirty="0" err="1"/>
              <a:t>dd</a:t>
            </a:r>
            <a:r>
              <a:rPr lang="en-US" dirty="0"/>
              <a:t>"));</a:t>
            </a:r>
          </a:p>
          <a:p>
            <a:pPr lvl="1"/>
            <a:r>
              <a:rPr lang="en-US" dirty="0"/>
              <a:t>We can pass in formatting style either as </a:t>
            </a:r>
            <a:r>
              <a:rPr lang="en-US" i="1" dirty="0"/>
              <a:t>SHORT</a:t>
            </a:r>
            <a:r>
              <a:rPr lang="en-US" dirty="0"/>
              <a:t>, </a:t>
            </a:r>
            <a:r>
              <a:rPr lang="en-US" i="1" dirty="0"/>
              <a:t>LONG</a:t>
            </a:r>
            <a:r>
              <a:rPr lang="en-US" dirty="0"/>
              <a:t> or </a:t>
            </a:r>
            <a:r>
              <a:rPr lang="en-US" i="1" dirty="0"/>
              <a:t>MEDIUM</a:t>
            </a:r>
            <a:r>
              <a:rPr lang="en-US" dirty="0"/>
              <a:t> as part of the formatting option. </a:t>
            </a:r>
          </a:p>
          <a:p>
            <a:pPr lvl="1"/>
            <a:r>
              <a:rPr lang="en-US" dirty="0"/>
              <a:t>The below code sample would give an output representing </a:t>
            </a:r>
            <a:r>
              <a:rPr lang="en-US" i="1" dirty="0" err="1"/>
              <a:t>LocalDateTime</a:t>
            </a:r>
            <a:r>
              <a:rPr lang="en-US" dirty="0"/>
              <a:t> in 25-Jan-2015, 06:30:00:</a:t>
            </a:r>
          </a:p>
          <a:p>
            <a:pPr lvl="2"/>
            <a:r>
              <a:rPr lang="en-IN" dirty="0" err="1"/>
              <a:t>localDateTime</a:t>
            </a:r>
            <a:r>
              <a:rPr lang="en-IN" dirty="0"/>
              <a:t> .format(</a:t>
            </a:r>
            <a:r>
              <a:rPr lang="en-IN" dirty="0" err="1"/>
              <a:t>DateTimeFormatter.ofLocalizedDateTime</a:t>
            </a:r>
            <a:r>
              <a:rPr lang="en-IN" dirty="0"/>
              <a:t>(</a:t>
            </a:r>
            <a:r>
              <a:rPr lang="en-IN" dirty="0" err="1"/>
              <a:t>FormatStyle.MEDIUM</a:t>
            </a:r>
            <a:r>
              <a:rPr lang="en-IN" dirty="0"/>
              <a:t>))  .</a:t>
            </a:r>
            <a:r>
              <a:rPr lang="en-IN" dirty="0" err="1"/>
              <a:t>withLocale</a:t>
            </a:r>
            <a:r>
              <a:rPr lang="en-IN" dirty="0"/>
              <a:t>(Locale.UK);</a:t>
            </a:r>
          </a:p>
          <a:p>
            <a:pPr lvl="1"/>
            <a:endParaRPr lang="en-IN" dirty="0"/>
          </a:p>
        </p:txBody>
      </p:sp>
    </p:spTree>
    <p:extLst>
      <p:ext uri="{BB962C8B-B14F-4D97-AF65-F5344CB8AC3E}">
        <p14:creationId xmlns:p14="http://schemas.microsoft.com/office/powerpoint/2010/main" val="219035434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Stream API</a:t>
            </a:r>
            <a:endParaRPr lang="en-IN" dirty="0"/>
          </a:p>
        </p:txBody>
      </p:sp>
      <p:sp>
        <p:nvSpPr>
          <p:cNvPr id="3" name="Content Placeholder 2"/>
          <p:cNvSpPr>
            <a:spLocks noGrp="1"/>
          </p:cNvSpPr>
          <p:nvPr>
            <p:ph idx="1"/>
          </p:nvPr>
        </p:nvSpPr>
        <p:spPr/>
        <p:txBody>
          <a:bodyPr>
            <a:normAutofit fontScale="85000" lnSpcReduction="10000"/>
          </a:bodyPr>
          <a:lstStyle/>
          <a:p>
            <a:r>
              <a:rPr lang="en-US" dirty="0"/>
              <a:t>The Stream API is a powerful but simple to understand set of tools for processing sequence of elements. </a:t>
            </a:r>
          </a:p>
          <a:p>
            <a:r>
              <a:rPr lang="en-US" dirty="0"/>
              <a:t>It allows us to reduce a huge amount of boilerplate code, create more readable programs and improve app’s productivity when used properly.</a:t>
            </a:r>
          </a:p>
          <a:p>
            <a:r>
              <a:rPr lang="en-IN" b="1" dirty="0"/>
              <a:t>Java Stream </a:t>
            </a:r>
            <a:r>
              <a:rPr lang="en-IN" b="1" dirty="0" err="1"/>
              <a:t>vs</a:t>
            </a:r>
            <a:r>
              <a:rPr lang="en-IN" b="1" dirty="0"/>
              <a:t> Collection</a:t>
            </a:r>
          </a:p>
          <a:p>
            <a:pPr lvl="1"/>
            <a:r>
              <a:rPr lang="en-US" dirty="0"/>
              <a:t>At a very high level, we can think of that small portions of the video file as a stream, and the whole video as a Collection.</a:t>
            </a:r>
          </a:p>
          <a:p>
            <a:pPr lvl="1"/>
            <a:r>
              <a:rPr lang="en-US" dirty="0"/>
              <a:t>At the granular level, the difference between a Collection and a Stream is to do with when the things are computed. </a:t>
            </a:r>
          </a:p>
          <a:p>
            <a:pPr lvl="1"/>
            <a:r>
              <a:rPr lang="en-US" dirty="0"/>
              <a:t>A </a:t>
            </a:r>
            <a:r>
              <a:rPr lang="en-US" b="1" dirty="0"/>
              <a:t>Collection is an in-memory data structure</a:t>
            </a:r>
            <a:r>
              <a:rPr lang="en-US" dirty="0"/>
              <a:t>, which holds all the values that the data structure currently has. </a:t>
            </a:r>
          </a:p>
          <a:p>
            <a:pPr lvl="1"/>
            <a:r>
              <a:rPr lang="en-US" dirty="0"/>
              <a:t>Every element in the Collection has to be computed before it can be added to the Collection.</a:t>
            </a:r>
          </a:p>
          <a:p>
            <a:pPr lvl="1"/>
            <a:r>
              <a:rPr lang="en-US" dirty="0"/>
              <a:t>While a Stream is a conceptually a pipeline, in which elements are computed on demand.</a:t>
            </a:r>
          </a:p>
          <a:p>
            <a:r>
              <a:rPr lang="en-US" dirty="0"/>
              <a:t>In Java </a:t>
            </a:r>
            <a:r>
              <a:rPr lang="en-US" dirty="0" err="1"/>
              <a:t>java.util.Stream</a:t>
            </a:r>
            <a:r>
              <a:rPr lang="en-US" dirty="0"/>
              <a:t> represents a stream on which one or more operations can be performed. </a:t>
            </a:r>
          </a:p>
          <a:p>
            <a:r>
              <a:rPr lang="en-US" dirty="0"/>
              <a:t>Stream operations are either intermediate or terminal.</a:t>
            </a:r>
          </a:p>
          <a:p>
            <a:r>
              <a:rPr lang="en-US" dirty="0"/>
              <a:t>The </a:t>
            </a:r>
            <a:r>
              <a:rPr lang="en-US" b="1" dirty="0"/>
              <a:t>terminal operations</a:t>
            </a:r>
            <a:r>
              <a:rPr lang="en-US" dirty="0"/>
              <a:t> return a result of a certain type and </a:t>
            </a:r>
            <a:r>
              <a:rPr lang="en-US" b="1" dirty="0"/>
              <a:t>intermediate operations</a:t>
            </a:r>
            <a:r>
              <a:rPr lang="en-US" dirty="0"/>
              <a:t> return the stream itself so we can chain multiple methods in a row to perform the operation in multiple steps.</a:t>
            </a:r>
          </a:p>
          <a:p>
            <a:endParaRPr lang="en-US" dirty="0"/>
          </a:p>
          <a:p>
            <a:endParaRPr lang="en-US" dirty="0"/>
          </a:p>
          <a:p>
            <a:endParaRPr lang="en-IN" dirty="0"/>
          </a:p>
        </p:txBody>
      </p:sp>
    </p:spTree>
    <p:extLst>
      <p:ext uri="{BB962C8B-B14F-4D97-AF65-F5344CB8AC3E}">
        <p14:creationId xmlns:p14="http://schemas.microsoft.com/office/powerpoint/2010/main" val="71422209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endParaRPr lang="en-IN" dirty="0"/>
          </a:p>
        </p:txBody>
      </p:sp>
      <p:sp>
        <p:nvSpPr>
          <p:cNvPr id="3" name="Content Placeholder 2"/>
          <p:cNvSpPr>
            <a:spLocks noGrp="1"/>
          </p:cNvSpPr>
          <p:nvPr>
            <p:ph idx="1"/>
          </p:nvPr>
        </p:nvSpPr>
        <p:spPr/>
        <p:txBody>
          <a:bodyPr/>
          <a:lstStyle/>
          <a:p>
            <a:endParaRPr lang="en-US" dirty="0"/>
          </a:p>
          <a:p>
            <a:endParaRPr lang="en-US" dirty="0"/>
          </a:p>
          <a:p>
            <a:endParaRPr lang="en-US" dirty="0"/>
          </a:p>
          <a:p>
            <a:endParaRPr lang="en-US" dirty="0"/>
          </a:p>
          <a:p>
            <a:r>
              <a:rPr lang="en-US" dirty="0"/>
              <a:t>Demo on Date and Time API…..</a:t>
            </a:r>
            <a:endParaRPr lang="en-IN" dirty="0"/>
          </a:p>
        </p:txBody>
      </p:sp>
    </p:spTree>
    <p:extLst>
      <p:ext uri="{BB962C8B-B14F-4D97-AF65-F5344CB8AC3E}">
        <p14:creationId xmlns:p14="http://schemas.microsoft.com/office/powerpoint/2010/main" val="425036539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Stream API</a:t>
            </a:r>
            <a:endParaRPr lang="en-IN" dirty="0"/>
          </a:p>
        </p:txBody>
      </p:sp>
      <p:sp>
        <p:nvSpPr>
          <p:cNvPr id="3" name="Content Placeholder 2"/>
          <p:cNvSpPr>
            <a:spLocks noGrp="1"/>
          </p:cNvSpPr>
          <p:nvPr>
            <p:ph idx="1"/>
          </p:nvPr>
        </p:nvSpPr>
        <p:spPr/>
        <p:txBody>
          <a:bodyPr/>
          <a:lstStyle/>
          <a:p>
            <a:r>
              <a:rPr lang="en-US" b="1" dirty="0"/>
              <a:t>Stream Creation</a:t>
            </a:r>
          </a:p>
          <a:p>
            <a:pPr lvl="1"/>
            <a:r>
              <a:rPr lang="en-US" dirty="0"/>
              <a:t>There are many ways to create a stream instance of different sources. Once created, the instance </a:t>
            </a:r>
            <a:r>
              <a:rPr lang="en-US" b="1" dirty="0"/>
              <a:t>will not modify its source, </a:t>
            </a:r>
            <a:r>
              <a:rPr lang="en-US" dirty="0"/>
              <a:t>therefore allowing the creation of multiple instances from a single source.</a:t>
            </a:r>
          </a:p>
          <a:p>
            <a:r>
              <a:rPr lang="en-US" b="1" dirty="0"/>
              <a:t>Empty Stream</a:t>
            </a:r>
          </a:p>
          <a:p>
            <a:pPr lvl="1"/>
            <a:r>
              <a:rPr lang="en-US" dirty="0"/>
              <a:t>The </a:t>
            </a:r>
            <a:r>
              <a:rPr lang="en-US" b="1" i="1" dirty="0"/>
              <a:t>empty()</a:t>
            </a:r>
            <a:r>
              <a:rPr lang="en-US" dirty="0"/>
              <a:t> method should be used in case of a creation of an empty stream:</a:t>
            </a:r>
          </a:p>
          <a:p>
            <a:pPr lvl="2"/>
            <a:r>
              <a:rPr lang="en-US" dirty="0"/>
              <a:t>Stream&lt;String&gt; </a:t>
            </a:r>
            <a:r>
              <a:rPr lang="en-US" dirty="0" err="1"/>
              <a:t>streamEmpty</a:t>
            </a:r>
            <a:r>
              <a:rPr lang="en-US" dirty="0"/>
              <a:t> = </a:t>
            </a:r>
            <a:r>
              <a:rPr lang="en-US" dirty="0" err="1"/>
              <a:t>Stream.empty</a:t>
            </a:r>
            <a:r>
              <a:rPr lang="en-US" dirty="0"/>
              <a:t>();</a:t>
            </a:r>
          </a:p>
          <a:p>
            <a:pPr lvl="1"/>
            <a:r>
              <a:rPr lang="en-US" dirty="0"/>
              <a:t>Its often the case that the </a:t>
            </a:r>
            <a:r>
              <a:rPr lang="en-US" i="1" dirty="0"/>
              <a:t>empty() </a:t>
            </a:r>
            <a:r>
              <a:rPr lang="en-US" dirty="0"/>
              <a:t>method is used upon creation to avoid returning </a:t>
            </a:r>
            <a:r>
              <a:rPr lang="en-US" i="1" dirty="0"/>
              <a:t>null</a:t>
            </a:r>
            <a:r>
              <a:rPr lang="en-US" dirty="0"/>
              <a:t> for streams with no element:</a:t>
            </a:r>
          </a:p>
          <a:p>
            <a:pPr lvl="2"/>
            <a:r>
              <a:rPr lang="en-US" dirty="0"/>
              <a:t>public Stream&lt;String&gt; </a:t>
            </a:r>
            <a:r>
              <a:rPr lang="en-US" dirty="0" err="1"/>
              <a:t>streamOf</a:t>
            </a:r>
            <a:r>
              <a:rPr lang="en-US" dirty="0"/>
              <a:t>(List&lt;String&gt; list) {    return list == null || </a:t>
            </a:r>
            <a:r>
              <a:rPr lang="en-US" dirty="0" err="1"/>
              <a:t>list.isEmpty</a:t>
            </a:r>
            <a:r>
              <a:rPr lang="en-US" dirty="0"/>
              <a:t>() ? </a:t>
            </a:r>
            <a:r>
              <a:rPr lang="en-US" dirty="0" err="1"/>
              <a:t>Stream.empty</a:t>
            </a:r>
            <a:r>
              <a:rPr lang="en-US" dirty="0"/>
              <a:t>() : </a:t>
            </a:r>
            <a:r>
              <a:rPr lang="en-US" dirty="0" err="1"/>
              <a:t>list.stream</a:t>
            </a:r>
            <a:r>
              <a:rPr lang="en-US" dirty="0"/>
              <a:t>();}</a:t>
            </a:r>
          </a:p>
          <a:p>
            <a:endParaRPr lang="en-IN" dirty="0"/>
          </a:p>
        </p:txBody>
      </p:sp>
    </p:spTree>
    <p:extLst>
      <p:ext uri="{BB962C8B-B14F-4D97-AF65-F5344CB8AC3E}">
        <p14:creationId xmlns:p14="http://schemas.microsoft.com/office/powerpoint/2010/main" val="255701616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Stream API</a:t>
            </a:r>
            <a:endParaRPr lang="en-IN" dirty="0"/>
          </a:p>
        </p:txBody>
      </p:sp>
      <p:sp>
        <p:nvSpPr>
          <p:cNvPr id="3" name="Content Placeholder 2"/>
          <p:cNvSpPr>
            <a:spLocks noGrp="1"/>
          </p:cNvSpPr>
          <p:nvPr>
            <p:ph idx="1"/>
          </p:nvPr>
        </p:nvSpPr>
        <p:spPr/>
        <p:txBody>
          <a:bodyPr>
            <a:normAutofit fontScale="92500" lnSpcReduction="20000"/>
          </a:bodyPr>
          <a:lstStyle/>
          <a:p>
            <a:r>
              <a:rPr lang="en-US" b="1" dirty="0"/>
              <a:t>Stream of </a:t>
            </a:r>
            <a:r>
              <a:rPr lang="en-US" b="1" i="1" dirty="0"/>
              <a:t>Collection</a:t>
            </a:r>
            <a:endParaRPr lang="en-US" b="1" dirty="0"/>
          </a:p>
          <a:p>
            <a:pPr lvl="1"/>
            <a:r>
              <a:rPr lang="en-US" dirty="0"/>
              <a:t>Stream can also be created of any type of </a:t>
            </a:r>
            <a:r>
              <a:rPr lang="en-US" i="1" dirty="0"/>
              <a:t>Collection </a:t>
            </a:r>
            <a:r>
              <a:rPr lang="en-US" dirty="0"/>
              <a:t>(</a:t>
            </a:r>
            <a:r>
              <a:rPr lang="en-US" i="1" dirty="0"/>
              <a:t>Collection, List, Set</a:t>
            </a:r>
            <a:r>
              <a:rPr lang="en-US" dirty="0"/>
              <a:t>):</a:t>
            </a:r>
          </a:p>
          <a:p>
            <a:pPr lvl="2"/>
            <a:r>
              <a:rPr lang="en-US" dirty="0"/>
              <a:t>Collection&lt;String&gt; collection = </a:t>
            </a:r>
            <a:r>
              <a:rPr lang="en-US" dirty="0" err="1"/>
              <a:t>Arrays.asList</a:t>
            </a:r>
            <a:r>
              <a:rPr lang="en-US" dirty="0"/>
              <a:t>("a", "b", "c");</a:t>
            </a:r>
          </a:p>
          <a:p>
            <a:pPr lvl="2"/>
            <a:r>
              <a:rPr lang="en-US" dirty="0"/>
              <a:t>Stream&lt;String&gt; </a:t>
            </a:r>
            <a:r>
              <a:rPr lang="en-US" dirty="0" err="1"/>
              <a:t>streamOfCollection</a:t>
            </a:r>
            <a:r>
              <a:rPr lang="en-US" dirty="0"/>
              <a:t> = </a:t>
            </a:r>
            <a:r>
              <a:rPr lang="en-US" dirty="0" err="1"/>
              <a:t>collection.stream</a:t>
            </a:r>
            <a:r>
              <a:rPr lang="en-US" dirty="0"/>
              <a:t>();</a:t>
            </a:r>
          </a:p>
          <a:p>
            <a:r>
              <a:rPr lang="en-US" b="1" dirty="0"/>
              <a:t>Stream of Array</a:t>
            </a:r>
          </a:p>
          <a:p>
            <a:pPr lvl="1"/>
            <a:r>
              <a:rPr lang="en-US" dirty="0"/>
              <a:t>Array can also be a source of a Stream:</a:t>
            </a:r>
          </a:p>
          <a:p>
            <a:pPr lvl="2"/>
            <a:r>
              <a:rPr lang="en-US" dirty="0"/>
              <a:t>Stream&lt;String&gt; </a:t>
            </a:r>
            <a:r>
              <a:rPr lang="en-US" dirty="0" err="1"/>
              <a:t>streamOfArray</a:t>
            </a:r>
            <a:r>
              <a:rPr lang="en-US" dirty="0"/>
              <a:t> = </a:t>
            </a:r>
            <a:r>
              <a:rPr lang="en-US" dirty="0" err="1"/>
              <a:t>Stream.of</a:t>
            </a:r>
            <a:r>
              <a:rPr lang="en-US" dirty="0"/>
              <a:t>("a", "b", "c");</a:t>
            </a:r>
          </a:p>
          <a:p>
            <a:pPr lvl="1"/>
            <a:r>
              <a:rPr lang="en-US" dirty="0"/>
              <a:t>They can also be created out of an existing array or of a part of an array:</a:t>
            </a:r>
          </a:p>
          <a:p>
            <a:pPr lvl="2"/>
            <a:r>
              <a:rPr lang="en-US" dirty="0"/>
              <a:t>String[] </a:t>
            </a:r>
            <a:r>
              <a:rPr lang="en-US" dirty="0" err="1"/>
              <a:t>arr</a:t>
            </a:r>
            <a:r>
              <a:rPr lang="en-US" dirty="0"/>
              <a:t> = new String[]{"a", "b", "c"};</a:t>
            </a:r>
          </a:p>
          <a:p>
            <a:pPr lvl="2"/>
            <a:r>
              <a:rPr lang="en-US" dirty="0"/>
              <a:t>Stream&lt;String&gt; </a:t>
            </a:r>
            <a:r>
              <a:rPr lang="en-US" dirty="0" err="1"/>
              <a:t>streamOfArrayFull</a:t>
            </a:r>
            <a:r>
              <a:rPr lang="en-US" dirty="0"/>
              <a:t> = </a:t>
            </a:r>
            <a:r>
              <a:rPr lang="en-US" dirty="0" err="1"/>
              <a:t>Arrays.stream</a:t>
            </a:r>
            <a:r>
              <a:rPr lang="en-US" dirty="0"/>
              <a:t>(</a:t>
            </a:r>
            <a:r>
              <a:rPr lang="en-US" dirty="0" err="1"/>
              <a:t>arr</a:t>
            </a:r>
            <a:r>
              <a:rPr lang="en-US" dirty="0"/>
              <a:t>);</a:t>
            </a:r>
          </a:p>
          <a:p>
            <a:pPr lvl="2"/>
            <a:r>
              <a:rPr lang="en-US" dirty="0"/>
              <a:t>Stream&lt;String&gt; </a:t>
            </a:r>
            <a:r>
              <a:rPr lang="en-US" dirty="0" err="1"/>
              <a:t>streamOfArrayPart</a:t>
            </a:r>
            <a:r>
              <a:rPr lang="en-US" dirty="0"/>
              <a:t> = </a:t>
            </a:r>
            <a:r>
              <a:rPr lang="en-US" dirty="0" err="1"/>
              <a:t>Arrays.stream</a:t>
            </a:r>
            <a:r>
              <a:rPr lang="en-US" dirty="0"/>
              <a:t>(</a:t>
            </a:r>
            <a:r>
              <a:rPr lang="en-US" dirty="0" err="1"/>
              <a:t>arr</a:t>
            </a:r>
            <a:r>
              <a:rPr lang="en-US" dirty="0"/>
              <a:t>, 1, 3);</a:t>
            </a:r>
          </a:p>
          <a:p>
            <a:r>
              <a:rPr lang="en-US" b="1" i="1" dirty="0" err="1"/>
              <a:t>Stream.builder</a:t>
            </a:r>
            <a:r>
              <a:rPr lang="en-US" b="1" i="1" dirty="0"/>
              <a:t>()</a:t>
            </a:r>
            <a:endParaRPr lang="en-US" b="1" dirty="0"/>
          </a:p>
          <a:p>
            <a:pPr lvl="1"/>
            <a:r>
              <a:rPr lang="en-US" b="1" dirty="0"/>
              <a:t>When builder is used the desired type should be additionally specified in the right part of the statement,</a:t>
            </a:r>
            <a:r>
              <a:rPr lang="en-US" dirty="0"/>
              <a:t> otherwise the </a:t>
            </a:r>
            <a:r>
              <a:rPr lang="en-US" i="1" dirty="0"/>
              <a:t>build()</a:t>
            </a:r>
            <a:r>
              <a:rPr lang="en-US" dirty="0"/>
              <a:t> method will create an instance of the </a:t>
            </a:r>
            <a:r>
              <a:rPr lang="en-US" i="1" dirty="0"/>
              <a:t>Stream&lt;Object&gt;:</a:t>
            </a:r>
          </a:p>
          <a:p>
            <a:pPr lvl="2"/>
            <a:r>
              <a:rPr lang="en-US" dirty="0"/>
              <a:t>Stream&lt;String&gt; </a:t>
            </a:r>
            <a:r>
              <a:rPr lang="en-US" dirty="0" err="1"/>
              <a:t>streamBuilder</a:t>
            </a:r>
            <a:r>
              <a:rPr lang="en-US" dirty="0"/>
              <a:t> =  Stream.&lt;String&gt;builder().add("a").add("b").add("c").build();</a:t>
            </a:r>
          </a:p>
          <a:p>
            <a:endParaRPr lang="en-US" dirty="0"/>
          </a:p>
          <a:p>
            <a:endParaRPr lang="en-US" dirty="0"/>
          </a:p>
          <a:p>
            <a:endParaRPr lang="en-IN" dirty="0"/>
          </a:p>
        </p:txBody>
      </p:sp>
    </p:spTree>
    <p:extLst>
      <p:ext uri="{BB962C8B-B14F-4D97-AF65-F5344CB8AC3E}">
        <p14:creationId xmlns:p14="http://schemas.microsoft.com/office/powerpoint/2010/main" val="113778070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Stream API</a:t>
            </a:r>
            <a:endParaRPr lang="en-IN" dirty="0"/>
          </a:p>
        </p:txBody>
      </p:sp>
      <p:sp>
        <p:nvSpPr>
          <p:cNvPr id="3" name="Content Placeholder 2"/>
          <p:cNvSpPr>
            <a:spLocks noGrp="1"/>
          </p:cNvSpPr>
          <p:nvPr>
            <p:ph idx="1"/>
          </p:nvPr>
        </p:nvSpPr>
        <p:spPr/>
        <p:txBody>
          <a:bodyPr/>
          <a:lstStyle/>
          <a:p>
            <a:r>
              <a:rPr lang="en-US" b="1" i="1" dirty="0" err="1"/>
              <a:t>Stream.generate</a:t>
            </a:r>
            <a:r>
              <a:rPr lang="en-US" b="1" i="1" dirty="0"/>
              <a:t>()</a:t>
            </a:r>
            <a:endParaRPr lang="en-US" dirty="0"/>
          </a:p>
          <a:p>
            <a:pPr lvl="1"/>
            <a:r>
              <a:rPr lang="en-US" dirty="0"/>
              <a:t>The </a:t>
            </a:r>
            <a:r>
              <a:rPr lang="en-US" b="1" i="1" dirty="0"/>
              <a:t>generate()</a:t>
            </a:r>
            <a:r>
              <a:rPr lang="en-US" dirty="0"/>
              <a:t> method accepts a </a:t>
            </a:r>
            <a:r>
              <a:rPr lang="en-US" i="1" dirty="0"/>
              <a:t>Supplier&lt;T&gt; </a:t>
            </a:r>
            <a:r>
              <a:rPr lang="en-US" dirty="0"/>
              <a:t>for element generation. </a:t>
            </a:r>
          </a:p>
          <a:p>
            <a:pPr lvl="1"/>
            <a:r>
              <a:rPr lang="en-US" dirty="0"/>
              <a:t>As the resulting stream is infinite, developer should specify the desired size or the </a:t>
            </a:r>
            <a:r>
              <a:rPr lang="en-US" i="1" dirty="0"/>
              <a:t>generate()</a:t>
            </a:r>
            <a:r>
              <a:rPr lang="en-US" dirty="0"/>
              <a:t> method will work until it reaches the memory limit:</a:t>
            </a:r>
          </a:p>
          <a:p>
            <a:pPr lvl="2"/>
            <a:r>
              <a:rPr lang="en-US" dirty="0"/>
              <a:t>Stream&lt;String&gt; </a:t>
            </a:r>
            <a:r>
              <a:rPr lang="en-US" dirty="0" err="1"/>
              <a:t>streamGenerated</a:t>
            </a:r>
            <a:r>
              <a:rPr lang="en-US" dirty="0"/>
              <a:t> =  </a:t>
            </a:r>
            <a:r>
              <a:rPr lang="en-US" dirty="0" err="1"/>
              <a:t>Stream.generate</a:t>
            </a:r>
            <a:r>
              <a:rPr lang="en-US" dirty="0"/>
              <a:t>(() -&gt; "element").limit(10);</a:t>
            </a:r>
          </a:p>
          <a:p>
            <a:pPr lvl="1"/>
            <a:r>
              <a:rPr lang="en-US" dirty="0"/>
              <a:t>The code above creates a sequence of ten strings with the value – </a:t>
            </a:r>
            <a:r>
              <a:rPr lang="en-US" i="1" dirty="0"/>
              <a:t>“element”</a:t>
            </a:r>
            <a:r>
              <a:rPr lang="en-US" dirty="0"/>
              <a:t>.</a:t>
            </a:r>
          </a:p>
          <a:p>
            <a:r>
              <a:rPr lang="en-US" b="1" i="1" dirty="0" err="1"/>
              <a:t>Stream.iterate</a:t>
            </a:r>
            <a:r>
              <a:rPr lang="en-US" b="1" i="1" dirty="0"/>
              <a:t>()</a:t>
            </a:r>
            <a:endParaRPr lang="en-US" b="1" dirty="0"/>
          </a:p>
          <a:p>
            <a:pPr lvl="1"/>
            <a:r>
              <a:rPr lang="en-US" dirty="0"/>
              <a:t>Another way of creating an infinite stream is by using the </a:t>
            </a:r>
            <a:r>
              <a:rPr lang="en-US" b="1" i="1" dirty="0"/>
              <a:t>iterate()</a:t>
            </a:r>
            <a:r>
              <a:rPr lang="en-US" dirty="0"/>
              <a:t> method:</a:t>
            </a:r>
          </a:p>
          <a:p>
            <a:pPr lvl="2"/>
            <a:r>
              <a:rPr lang="en-US" dirty="0"/>
              <a:t>Stream&lt;Integer&gt; </a:t>
            </a:r>
            <a:r>
              <a:rPr lang="en-US" dirty="0" err="1"/>
              <a:t>streamIterated</a:t>
            </a:r>
            <a:r>
              <a:rPr lang="en-US" dirty="0"/>
              <a:t> = </a:t>
            </a:r>
            <a:r>
              <a:rPr lang="en-US" dirty="0" err="1"/>
              <a:t>Stream.iterate</a:t>
            </a:r>
            <a:r>
              <a:rPr lang="en-US" dirty="0"/>
              <a:t>(40, n -&gt; n + 2).limit(20);</a:t>
            </a:r>
          </a:p>
          <a:p>
            <a:pPr lvl="1"/>
            <a:r>
              <a:rPr lang="en-US" dirty="0"/>
              <a:t>The first element of the resulting stream is a first parameter of the </a:t>
            </a:r>
            <a:r>
              <a:rPr lang="en-US" i="1" dirty="0"/>
              <a:t>iterate()</a:t>
            </a:r>
            <a:r>
              <a:rPr lang="en-US" dirty="0"/>
              <a:t> method. </a:t>
            </a:r>
          </a:p>
          <a:p>
            <a:pPr lvl="1"/>
            <a:r>
              <a:rPr lang="en-US" dirty="0"/>
              <a:t>For creating every following element the specified function is applied to the previous element. </a:t>
            </a:r>
          </a:p>
          <a:p>
            <a:pPr lvl="1"/>
            <a:r>
              <a:rPr lang="en-US" dirty="0"/>
              <a:t>In the example above the second element will be 42.</a:t>
            </a:r>
          </a:p>
          <a:p>
            <a:endParaRPr lang="en-US" dirty="0"/>
          </a:p>
          <a:p>
            <a:endParaRPr lang="en-IN" dirty="0"/>
          </a:p>
        </p:txBody>
      </p:sp>
    </p:spTree>
    <p:extLst>
      <p:ext uri="{BB962C8B-B14F-4D97-AF65-F5344CB8AC3E}">
        <p14:creationId xmlns:p14="http://schemas.microsoft.com/office/powerpoint/2010/main" val="37896820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Stream API</a:t>
            </a:r>
            <a:endParaRPr lang="en-IN" dirty="0"/>
          </a:p>
        </p:txBody>
      </p:sp>
      <p:sp>
        <p:nvSpPr>
          <p:cNvPr id="3" name="Content Placeholder 2"/>
          <p:cNvSpPr>
            <a:spLocks noGrp="1"/>
          </p:cNvSpPr>
          <p:nvPr>
            <p:ph idx="1"/>
          </p:nvPr>
        </p:nvSpPr>
        <p:spPr/>
        <p:txBody>
          <a:bodyPr>
            <a:normAutofit lnSpcReduction="10000"/>
          </a:bodyPr>
          <a:lstStyle/>
          <a:p>
            <a:r>
              <a:rPr lang="en-US" b="1" dirty="0"/>
              <a:t>Stream of Primitives</a:t>
            </a:r>
          </a:p>
          <a:p>
            <a:pPr lvl="1"/>
            <a:r>
              <a:rPr lang="en-US" dirty="0"/>
              <a:t>Java 8 offers a possibility to create streams out of three primitive types: </a:t>
            </a:r>
            <a:r>
              <a:rPr lang="en-US" i="1" dirty="0" err="1"/>
              <a:t>int</a:t>
            </a:r>
            <a:r>
              <a:rPr lang="en-US" i="1" dirty="0"/>
              <a:t>, long</a:t>
            </a:r>
            <a:r>
              <a:rPr lang="en-US" dirty="0"/>
              <a:t> and </a:t>
            </a:r>
            <a:r>
              <a:rPr lang="en-US" i="1" dirty="0"/>
              <a:t>double.</a:t>
            </a:r>
            <a:r>
              <a:rPr lang="en-US" dirty="0"/>
              <a:t> </a:t>
            </a:r>
          </a:p>
          <a:p>
            <a:pPr lvl="1"/>
            <a:r>
              <a:rPr lang="en-US" dirty="0"/>
              <a:t>As </a:t>
            </a:r>
            <a:r>
              <a:rPr lang="en-US" i="1" dirty="0"/>
              <a:t>Stream&lt;T&gt;</a:t>
            </a:r>
            <a:r>
              <a:rPr lang="en-US" dirty="0"/>
              <a:t> is a generic interface and there is no way to use primitives as a type parameter with generics, three new special interfaces were created: </a:t>
            </a:r>
            <a:r>
              <a:rPr lang="en-US" b="1" i="1" dirty="0" err="1"/>
              <a:t>IntStream</a:t>
            </a:r>
            <a:r>
              <a:rPr lang="en-US" b="1" i="1" dirty="0"/>
              <a:t>, </a:t>
            </a:r>
            <a:r>
              <a:rPr lang="en-US" b="1" i="1" dirty="0" err="1"/>
              <a:t>LongStream</a:t>
            </a:r>
            <a:r>
              <a:rPr lang="en-US" b="1" i="1" dirty="0"/>
              <a:t>, </a:t>
            </a:r>
            <a:r>
              <a:rPr lang="en-US" b="1" i="1" dirty="0" err="1"/>
              <a:t>DoubleStream</a:t>
            </a:r>
            <a:r>
              <a:rPr lang="en-US" b="1" i="1" dirty="0"/>
              <a:t>.</a:t>
            </a:r>
            <a:endParaRPr lang="en-US" dirty="0"/>
          </a:p>
          <a:p>
            <a:pPr lvl="1"/>
            <a:r>
              <a:rPr lang="en-US" dirty="0"/>
              <a:t>Using the new interfaces alleviates unnecessary auto-boxing allows increased productivity:</a:t>
            </a:r>
          </a:p>
          <a:p>
            <a:pPr lvl="2"/>
            <a:r>
              <a:rPr lang="en-US" dirty="0" err="1"/>
              <a:t>IntStream</a:t>
            </a:r>
            <a:r>
              <a:rPr lang="en-US" dirty="0"/>
              <a:t> </a:t>
            </a:r>
            <a:r>
              <a:rPr lang="en-US" dirty="0" err="1"/>
              <a:t>intStream</a:t>
            </a:r>
            <a:r>
              <a:rPr lang="en-US" dirty="0"/>
              <a:t> = </a:t>
            </a:r>
            <a:r>
              <a:rPr lang="en-US" dirty="0" err="1"/>
              <a:t>IntStream.range</a:t>
            </a:r>
            <a:r>
              <a:rPr lang="en-US" dirty="0"/>
              <a:t>(1, 3);</a:t>
            </a:r>
          </a:p>
          <a:p>
            <a:pPr lvl="2"/>
            <a:r>
              <a:rPr lang="en-US" dirty="0" err="1"/>
              <a:t>LongStream</a:t>
            </a:r>
            <a:r>
              <a:rPr lang="en-US" dirty="0"/>
              <a:t> </a:t>
            </a:r>
            <a:r>
              <a:rPr lang="en-US" dirty="0" err="1"/>
              <a:t>longStream</a:t>
            </a:r>
            <a:r>
              <a:rPr lang="en-US" dirty="0"/>
              <a:t> = </a:t>
            </a:r>
            <a:r>
              <a:rPr lang="en-US" dirty="0" err="1"/>
              <a:t>LongStream.rangeClosed</a:t>
            </a:r>
            <a:r>
              <a:rPr lang="en-US" dirty="0"/>
              <a:t>(1, 3);</a:t>
            </a:r>
          </a:p>
          <a:p>
            <a:pPr lvl="1"/>
            <a:r>
              <a:rPr lang="en-US" dirty="0"/>
              <a:t>The </a:t>
            </a:r>
            <a:r>
              <a:rPr lang="en-US" b="1" i="1" dirty="0"/>
              <a:t>range(</a:t>
            </a:r>
            <a:r>
              <a:rPr lang="en-US" b="1" i="1" dirty="0" err="1"/>
              <a:t>int</a:t>
            </a:r>
            <a:r>
              <a:rPr lang="en-US" b="1" i="1" dirty="0"/>
              <a:t> </a:t>
            </a:r>
            <a:r>
              <a:rPr lang="en-US" b="1" i="1" dirty="0" err="1"/>
              <a:t>startInclusive</a:t>
            </a:r>
            <a:r>
              <a:rPr lang="en-US" b="1" i="1" dirty="0"/>
              <a:t>, </a:t>
            </a:r>
            <a:r>
              <a:rPr lang="en-US" b="1" i="1" dirty="0" err="1"/>
              <a:t>int</a:t>
            </a:r>
            <a:r>
              <a:rPr lang="en-US" b="1" i="1" dirty="0"/>
              <a:t> </a:t>
            </a:r>
            <a:r>
              <a:rPr lang="en-US" b="1" i="1" dirty="0" err="1"/>
              <a:t>endExclusive</a:t>
            </a:r>
            <a:r>
              <a:rPr lang="en-US" b="1" i="1" dirty="0"/>
              <a:t>)</a:t>
            </a:r>
            <a:r>
              <a:rPr lang="en-US" dirty="0"/>
              <a:t> method creates an ordered stream from the first parameter to the second parameter. </a:t>
            </a:r>
          </a:p>
          <a:p>
            <a:pPr lvl="1"/>
            <a:r>
              <a:rPr lang="en-US" dirty="0"/>
              <a:t>It increments the value of subsequent elements with the step equal to 1. </a:t>
            </a:r>
          </a:p>
          <a:p>
            <a:pPr lvl="1"/>
            <a:r>
              <a:rPr lang="en-US" dirty="0"/>
              <a:t>The result doesn't include the last parameter, it is just an upper bound of the sequence.</a:t>
            </a:r>
          </a:p>
          <a:p>
            <a:pPr lvl="1"/>
            <a:r>
              <a:rPr lang="en-US" dirty="0"/>
              <a:t>The </a:t>
            </a:r>
            <a:r>
              <a:rPr lang="en-US" b="1" i="1" dirty="0" err="1"/>
              <a:t>rangeClosed</a:t>
            </a:r>
            <a:r>
              <a:rPr lang="en-US" b="1" i="1" dirty="0"/>
              <a:t>(</a:t>
            </a:r>
            <a:r>
              <a:rPr lang="en-US" b="1" i="1" dirty="0" err="1"/>
              <a:t>int</a:t>
            </a:r>
            <a:r>
              <a:rPr lang="en-US" b="1" i="1" dirty="0"/>
              <a:t> </a:t>
            </a:r>
            <a:r>
              <a:rPr lang="en-US" b="1" i="1" dirty="0" err="1"/>
              <a:t>startInclusive</a:t>
            </a:r>
            <a:r>
              <a:rPr lang="en-US" b="1" i="1" dirty="0"/>
              <a:t>, </a:t>
            </a:r>
            <a:r>
              <a:rPr lang="en-US" b="1" i="1" dirty="0" err="1"/>
              <a:t>int</a:t>
            </a:r>
            <a:r>
              <a:rPr lang="en-US" b="1" i="1" dirty="0"/>
              <a:t> </a:t>
            </a:r>
            <a:r>
              <a:rPr lang="en-US" b="1" i="1" dirty="0" err="1"/>
              <a:t>endInclusive</a:t>
            </a:r>
            <a:r>
              <a:rPr lang="en-US" b="1" i="1" dirty="0"/>
              <a:t>)</a:t>
            </a:r>
            <a:r>
              <a:rPr lang="en-US" i="1" dirty="0"/>
              <a:t> </a:t>
            </a:r>
            <a:r>
              <a:rPr lang="en-US" dirty="0"/>
              <a:t>method does the same with only one difference – the second element is included. </a:t>
            </a:r>
          </a:p>
          <a:p>
            <a:pPr lvl="1"/>
            <a:r>
              <a:rPr lang="en-US" dirty="0"/>
              <a:t>These two methods can be used to generate any of the three types of streams of primitives.</a:t>
            </a:r>
          </a:p>
        </p:txBody>
      </p:sp>
    </p:spTree>
    <p:extLst>
      <p:ext uri="{BB962C8B-B14F-4D97-AF65-F5344CB8AC3E}">
        <p14:creationId xmlns:p14="http://schemas.microsoft.com/office/powerpoint/2010/main" val="191280053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Stream API</a:t>
            </a:r>
            <a:endParaRPr lang="en-IN" dirty="0"/>
          </a:p>
        </p:txBody>
      </p:sp>
      <p:sp>
        <p:nvSpPr>
          <p:cNvPr id="3" name="Content Placeholder 2"/>
          <p:cNvSpPr>
            <a:spLocks noGrp="1"/>
          </p:cNvSpPr>
          <p:nvPr>
            <p:ph idx="1"/>
          </p:nvPr>
        </p:nvSpPr>
        <p:spPr/>
        <p:txBody>
          <a:bodyPr>
            <a:normAutofit lnSpcReduction="10000"/>
          </a:bodyPr>
          <a:lstStyle/>
          <a:p>
            <a:r>
              <a:rPr lang="en-US" b="1" dirty="0"/>
              <a:t> Stream of </a:t>
            </a:r>
            <a:r>
              <a:rPr lang="en-US" b="1" i="1" dirty="0"/>
              <a:t>String</a:t>
            </a:r>
            <a:endParaRPr lang="en-US" b="1" dirty="0"/>
          </a:p>
          <a:p>
            <a:pPr lvl="1"/>
            <a:r>
              <a:rPr lang="en-US" i="1" dirty="0"/>
              <a:t>String</a:t>
            </a:r>
            <a:r>
              <a:rPr lang="en-US" dirty="0"/>
              <a:t> can also be used as a source for creating a stream.</a:t>
            </a:r>
          </a:p>
          <a:p>
            <a:pPr lvl="1"/>
            <a:r>
              <a:rPr lang="en-US" dirty="0"/>
              <a:t>With the help of the </a:t>
            </a:r>
            <a:r>
              <a:rPr lang="en-US" i="1" dirty="0"/>
              <a:t>chars()</a:t>
            </a:r>
            <a:r>
              <a:rPr lang="en-US" dirty="0"/>
              <a:t> method of the </a:t>
            </a:r>
            <a:r>
              <a:rPr lang="en-US" i="1" dirty="0"/>
              <a:t>String</a:t>
            </a:r>
            <a:r>
              <a:rPr lang="en-US" dirty="0"/>
              <a:t> class. </a:t>
            </a:r>
          </a:p>
          <a:p>
            <a:pPr lvl="1"/>
            <a:r>
              <a:rPr lang="en-US" dirty="0"/>
              <a:t>Since there is no interface </a:t>
            </a:r>
            <a:r>
              <a:rPr lang="en-US" i="1" dirty="0" err="1"/>
              <a:t>CharStream</a:t>
            </a:r>
            <a:r>
              <a:rPr lang="en-US" i="1" dirty="0"/>
              <a:t> </a:t>
            </a:r>
            <a:r>
              <a:rPr lang="en-US" dirty="0"/>
              <a:t>in JDK, the </a:t>
            </a:r>
            <a:r>
              <a:rPr lang="en-US" i="1" dirty="0" err="1"/>
              <a:t>IntStream</a:t>
            </a:r>
            <a:r>
              <a:rPr lang="en-US" dirty="0"/>
              <a:t> is used to represent a stream of chars instead.</a:t>
            </a:r>
          </a:p>
          <a:p>
            <a:pPr lvl="2"/>
            <a:r>
              <a:rPr lang="en-US" dirty="0" err="1"/>
              <a:t>IntStream</a:t>
            </a:r>
            <a:r>
              <a:rPr lang="en-US" dirty="0"/>
              <a:t> </a:t>
            </a:r>
            <a:r>
              <a:rPr lang="en-US" dirty="0" err="1"/>
              <a:t>streamOfChars</a:t>
            </a:r>
            <a:r>
              <a:rPr lang="en-US" dirty="0"/>
              <a:t> = "</a:t>
            </a:r>
            <a:r>
              <a:rPr lang="en-US" dirty="0" err="1"/>
              <a:t>abc</a:t>
            </a:r>
            <a:r>
              <a:rPr lang="en-US" dirty="0"/>
              <a:t>".chars();</a:t>
            </a:r>
          </a:p>
          <a:p>
            <a:pPr lvl="1"/>
            <a:r>
              <a:rPr lang="en-US" dirty="0"/>
              <a:t>The following example breaks a </a:t>
            </a:r>
            <a:r>
              <a:rPr lang="en-US" i="1" dirty="0"/>
              <a:t>String </a:t>
            </a:r>
            <a:r>
              <a:rPr lang="en-US" dirty="0"/>
              <a:t>into sub-strings according to specified </a:t>
            </a:r>
            <a:r>
              <a:rPr lang="en-US" i="1" dirty="0" err="1"/>
              <a:t>RegEx</a:t>
            </a:r>
            <a:r>
              <a:rPr lang="en-US" dirty="0"/>
              <a:t>:</a:t>
            </a:r>
          </a:p>
          <a:p>
            <a:pPr lvl="2"/>
            <a:r>
              <a:rPr lang="en-US" dirty="0"/>
              <a:t>Stream&lt;String&gt; </a:t>
            </a:r>
            <a:r>
              <a:rPr lang="en-US" dirty="0" err="1"/>
              <a:t>streamOfString</a:t>
            </a:r>
            <a:r>
              <a:rPr lang="en-US" dirty="0"/>
              <a:t> =  </a:t>
            </a:r>
            <a:r>
              <a:rPr lang="en-US" dirty="0" err="1"/>
              <a:t>Pattern.compile</a:t>
            </a:r>
            <a:r>
              <a:rPr lang="en-US" dirty="0"/>
              <a:t>(", ").</a:t>
            </a:r>
            <a:r>
              <a:rPr lang="en-US" dirty="0" err="1"/>
              <a:t>splitAsStream</a:t>
            </a:r>
            <a:r>
              <a:rPr lang="en-US" dirty="0"/>
              <a:t>("a, b, c");</a:t>
            </a:r>
          </a:p>
          <a:p>
            <a:r>
              <a:rPr lang="en-US" b="1" dirty="0"/>
              <a:t>Stream of File</a:t>
            </a:r>
          </a:p>
          <a:p>
            <a:pPr lvl="1"/>
            <a:r>
              <a:rPr lang="en-US" dirty="0"/>
              <a:t>Java IO class </a:t>
            </a:r>
            <a:r>
              <a:rPr lang="en-US" i="1" dirty="0"/>
              <a:t>Files </a:t>
            </a:r>
            <a:r>
              <a:rPr lang="en-US" dirty="0"/>
              <a:t>allows to generate a </a:t>
            </a:r>
            <a:r>
              <a:rPr lang="en-US" i="1" dirty="0"/>
              <a:t>Stream&lt;String&gt;</a:t>
            </a:r>
            <a:r>
              <a:rPr lang="en-US" dirty="0"/>
              <a:t> of a text file through the </a:t>
            </a:r>
            <a:r>
              <a:rPr lang="en-US" i="1" dirty="0"/>
              <a:t>lines()</a:t>
            </a:r>
            <a:r>
              <a:rPr lang="en-US" dirty="0"/>
              <a:t> method. </a:t>
            </a:r>
          </a:p>
          <a:p>
            <a:pPr lvl="1"/>
            <a:r>
              <a:rPr lang="en-US" dirty="0"/>
              <a:t>Every line of the text becomes an element of the stream:</a:t>
            </a:r>
          </a:p>
          <a:p>
            <a:pPr lvl="2"/>
            <a:r>
              <a:rPr lang="en-US" dirty="0"/>
              <a:t>Path </a:t>
            </a:r>
            <a:r>
              <a:rPr lang="en-US" dirty="0" err="1"/>
              <a:t>path</a:t>
            </a:r>
            <a:r>
              <a:rPr lang="en-US" dirty="0"/>
              <a:t> = </a:t>
            </a:r>
            <a:r>
              <a:rPr lang="en-US" dirty="0" err="1"/>
              <a:t>Paths.get</a:t>
            </a:r>
            <a:r>
              <a:rPr lang="en-US" dirty="0"/>
              <a:t>("C:\\file.txt");</a:t>
            </a:r>
          </a:p>
          <a:p>
            <a:pPr lvl="2"/>
            <a:r>
              <a:rPr lang="en-US" dirty="0"/>
              <a:t>Stream&lt;String&gt; </a:t>
            </a:r>
            <a:r>
              <a:rPr lang="en-US" dirty="0" err="1"/>
              <a:t>streamOfStrings</a:t>
            </a:r>
            <a:r>
              <a:rPr lang="en-US" dirty="0"/>
              <a:t> = </a:t>
            </a:r>
            <a:r>
              <a:rPr lang="en-US" dirty="0" err="1"/>
              <a:t>Files.lines</a:t>
            </a:r>
            <a:r>
              <a:rPr lang="en-US" dirty="0"/>
              <a:t>(path);</a:t>
            </a:r>
          </a:p>
          <a:p>
            <a:pPr lvl="1"/>
            <a:endParaRPr lang="en-US" dirty="0"/>
          </a:p>
          <a:p>
            <a:endParaRPr lang="en-US" dirty="0"/>
          </a:p>
          <a:p>
            <a:endParaRPr lang="en-IN" dirty="0"/>
          </a:p>
        </p:txBody>
      </p:sp>
    </p:spTree>
    <p:extLst>
      <p:ext uri="{BB962C8B-B14F-4D97-AF65-F5344CB8AC3E}">
        <p14:creationId xmlns:p14="http://schemas.microsoft.com/office/powerpoint/2010/main" val="88053604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Stream API</a:t>
            </a:r>
            <a:endParaRPr lang="en-IN" dirty="0"/>
          </a:p>
        </p:txBody>
      </p:sp>
      <p:sp>
        <p:nvSpPr>
          <p:cNvPr id="3" name="Content Placeholder 2"/>
          <p:cNvSpPr>
            <a:spLocks noGrp="1"/>
          </p:cNvSpPr>
          <p:nvPr>
            <p:ph idx="1"/>
          </p:nvPr>
        </p:nvSpPr>
        <p:spPr/>
        <p:txBody>
          <a:bodyPr>
            <a:normAutofit lnSpcReduction="10000"/>
          </a:bodyPr>
          <a:lstStyle/>
          <a:p>
            <a:r>
              <a:rPr lang="en-US" b="1" dirty="0"/>
              <a:t>Stream Operations</a:t>
            </a:r>
          </a:p>
          <a:p>
            <a:pPr lvl="1"/>
            <a:r>
              <a:rPr lang="en-US" b="1" dirty="0"/>
              <a:t>Intermediate Operations</a:t>
            </a:r>
          </a:p>
          <a:p>
            <a:pPr lvl="2"/>
            <a:r>
              <a:rPr lang="en-US" dirty="0"/>
              <a:t>Intermediate operations return the stream itself so you can chain multiple methods calls in a row. Let’s learn important ones.</a:t>
            </a:r>
          </a:p>
          <a:p>
            <a:pPr lvl="3"/>
            <a:r>
              <a:rPr lang="en-US" dirty="0"/>
              <a:t>filter()</a:t>
            </a:r>
          </a:p>
          <a:p>
            <a:pPr lvl="3"/>
            <a:r>
              <a:rPr lang="en-US" dirty="0"/>
              <a:t>map()</a:t>
            </a:r>
          </a:p>
          <a:p>
            <a:pPr lvl="3"/>
            <a:r>
              <a:rPr lang="en-US" dirty="0"/>
              <a:t>sorted()</a:t>
            </a:r>
          </a:p>
          <a:p>
            <a:pPr lvl="1"/>
            <a:r>
              <a:rPr lang="en-US" b="1" dirty="0"/>
              <a:t>Terminal operations</a:t>
            </a:r>
          </a:p>
          <a:p>
            <a:pPr lvl="2"/>
            <a:r>
              <a:rPr lang="en-US" dirty="0"/>
              <a:t>Terminal operations return a result of a certain type after processing all the stream elements.</a:t>
            </a:r>
          </a:p>
          <a:p>
            <a:pPr lvl="2"/>
            <a:r>
              <a:rPr lang="en-US" dirty="0"/>
              <a:t>Once the terminal operation is invoked on a Stream, the iteration of the Stream and any of the chained streams will get started. </a:t>
            </a:r>
          </a:p>
          <a:p>
            <a:pPr lvl="2"/>
            <a:r>
              <a:rPr lang="en-US" dirty="0"/>
              <a:t>Once the iteration is done, the result of the terminal operation is returned.</a:t>
            </a:r>
          </a:p>
          <a:p>
            <a:pPr lvl="3"/>
            <a:r>
              <a:rPr lang="en-US" dirty="0" err="1"/>
              <a:t>forEach</a:t>
            </a:r>
            <a:r>
              <a:rPr lang="en-US" dirty="0"/>
              <a:t>()</a:t>
            </a:r>
          </a:p>
          <a:p>
            <a:pPr lvl="3"/>
            <a:r>
              <a:rPr lang="en-US" dirty="0"/>
              <a:t>collect()</a:t>
            </a:r>
          </a:p>
          <a:p>
            <a:pPr lvl="3"/>
            <a:r>
              <a:rPr lang="en-US" dirty="0"/>
              <a:t>match()</a:t>
            </a:r>
          </a:p>
          <a:p>
            <a:pPr lvl="3"/>
            <a:r>
              <a:rPr lang="en-US" dirty="0"/>
              <a:t>count()</a:t>
            </a:r>
          </a:p>
          <a:p>
            <a:pPr lvl="3"/>
            <a:r>
              <a:rPr lang="en-US" dirty="0"/>
              <a:t>reduce()</a:t>
            </a:r>
          </a:p>
          <a:p>
            <a:pPr marL="384048" lvl="2" indent="0">
              <a:buNone/>
            </a:pPr>
            <a:endParaRPr lang="en-IN" dirty="0"/>
          </a:p>
        </p:txBody>
      </p:sp>
    </p:spTree>
    <p:extLst>
      <p:ext uri="{BB962C8B-B14F-4D97-AF65-F5344CB8AC3E}">
        <p14:creationId xmlns:p14="http://schemas.microsoft.com/office/powerpoint/2010/main" val="17813716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 Interfaces - Predefined</a:t>
            </a:r>
            <a:endParaRPr lang="en-IN" dirty="0"/>
          </a:p>
        </p:txBody>
      </p:sp>
      <p:sp>
        <p:nvSpPr>
          <p:cNvPr id="3" name="Content Placeholder 2"/>
          <p:cNvSpPr>
            <a:spLocks noGrp="1"/>
          </p:cNvSpPr>
          <p:nvPr>
            <p:ph idx="1"/>
          </p:nvPr>
        </p:nvSpPr>
        <p:spPr/>
        <p:txBody>
          <a:bodyPr/>
          <a:lstStyle/>
          <a:p>
            <a:r>
              <a:rPr lang="en-US" dirty="0"/>
              <a:t>Java provides predefined functional interfaces to deal with functional programming by using lambda and method references.</a:t>
            </a:r>
          </a:p>
          <a:p>
            <a:r>
              <a:rPr lang="en-US" dirty="0"/>
              <a:t>Following is the list of few functional interface which are placed in </a:t>
            </a:r>
            <a:r>
              <a:rPr lang="en-US" dirty="0" err="1"/>
              <a:t>java.util.function</a:t>
            </a:r>
            <a:r>
              <a:rPr lang="en-US" dirty="0"/>
              <a:t> package.</a:t>
            </a:r>
          </a:p>
          <a:p>
            <a:br>
              <a:rPr lang="en-US" dirty="0"/>
            </a:br>
            <a:endParaRPr lang="en-IN" dirty="0"/>
          </a:p>
        </p:txBody>
      </p:sp>
      <p:graphicFrame>
        <p:nvGraphicFramePr>
          <p:cNvPr id="5" name="Table 4"/>
          <p:cNvGraphicFramePr>
            <a:graphicFrameLocks noGrp="1"/>
          </p:cNvGraphicFramePr>
          <p:nvPr>
            <p:extLst>
              <p:ext uri="{D42A27DB-BD31-4B8C-83A1-F6EECF244321}">
                <p14:modId xmlns:p14="http://schemas.microsoft.com/office/powerpoint/2010/main" val="317040288"/>
              </p:ext>
            </p:extLst>
          </p:nvPr>
        </p:nvGraphicFramePr>
        <p:xfrm>
          <a:off x="1350234" y="3110668"/>
          <a:ext cx="9434558" cy="2973937"/>
        </p:xfrm>
        <a:graphic>
          <a:graphicData uri="http://schemas.openxmlformats.org/drawingml/2006/table">
            <a:tbl>
              <a:tblPr/>
              <a:tblGrid>
                <a:gridCol w="4717279">
                  <a:extLst>
                    <a:ext uri="{9D8B030D-6E8A-4147-A177-3AD203B41FA5}">
                      <a16:colId xmlns:a16="http://schemas.microsoft.com/office/drawing/2014/main" val="20000"/>
                    </a:ext>
                  </a:extLst>
                </a:gridCol>
                <a:gridCol w="4717279">
                  <a:extLst>
                    <a:ext uri="{9D8B030D-6E8A-4147-A177-3AD203B41FA5}">
                      <a16:colId xmlns:a16="http://schemas.microsoft.com/office/drawing/2014/main" val="20001"/>
                    </a:ext>
                  </a:extLst>
                </a:gridCol>
              </a:tblGrid>
              <a:tr h="356747">
                <a:tc>
                  <a:txBody>
                    <a:bodyPr/>
                    <a:lstStyle/>
                    <a:p>
                      <a:pPr algn="l" fontAlgn="t"/>
                      <a:r>
                        <a:rPr lang="en-IN" sz="1400">
                          <a:solidFill>
                            <a:srgbClr val="000000"/>
                          </a:solidFill>
                          <a:effectLst/>
                          <a:latin typeface="times new roman" panose="02020603050405020304" pitchFamily="18" charset="0"/>
                        </a:rPr>
                        <a:t>Interface</a:t>
                      </a:r>
                    </a:p>
                  </a:txBody>
                  <a:tcPr marL="70989" marR="70989" marT="70989" marB="70989">
                    <a:lnL w="7620" cap="flat" cmpd="sng" algn="ctr">
                      <a:solidFill>
                        <a:srgbClr val="B8745E"/>
                      </a:solidFill>
                      <a:prstDash val="solid"/>
                      <a:round/>
                      <a:headEnd type="none" w="med" len="med"/>
                      <a:tailEnd type="none" w="med" len="med"/>
                    </a:lnL>
                    <a:lnR w="7620" cap="flat" cmpd="sng" algn="ctr">
                      <a:solidFill>
                        <a:srgbClr val="B8745E"/>
                      </a:solidFill>
                      <a:prstDash val="solid"/>
                      <a:round/>
                      <a:headEnd type="none" w="med" len="med"/>
                      <a:tailEnd type="none" w="med" len="med"/>
                    </a:lnR>
                    <a:lnT w="7620" cap="flat" cmpd="sng" algn="ctr">
                      <a:solidFill>
                        <a:srgbClr val="B8745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400">
                          <a:solidFill>
                            <a:srgbClr val="000000"/>
                          </a:solidFill>
                          <a:effectLst/>
                          <a:latin typeface="times new roman" panose="02020603050405020304" pitchFamily="18" charset="0"/>
                        </a:rPr>
                        <a:t>Description</a:t>
                      </a:r>
                    </a:p>
                  </a:txBody>
                  <a:tcPr marL="70989" marR="70989" marT="70989" marB="70989">
                    <a:lnL w="7620" cap="flat" cmpd="sng" algn="ctr">
                      <a:solidFill>
                        <a:srgbClr val="B8745E"/>
                      </a:solidFill>
                      <a:prstDash val="solid"/>
                      <a:round/>
                      <a:headEnd type="none" w="med" len="med"/>
                      <a:tailEnd type="none" w="med" len="med"/>
                    </a:lnL>
                    <a:lnR w="7620" cap="flat" cmpd="sng" algn="ctr">
                      <a:solidFill>
                        <a:srgbClr val="B8745E"/>
                      </a:solidFill>
                      <a:prstDash val="solid"/>
                      <a:round/>
                      <a:headEnd type="none" w="med" len="med"/>
                      <a:tailEnd type="none" w="med" len="med"/>
                    </a:lnR>
                    <a:lnT w="7620" cap="flat" cmpd="sng" algn="ctr">
                      <a:solidFill>
                        <a:srgbClr val="B8745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000"/>
                  </a:ext>
                </a:extLst>
              </a:tr>
              <a:tr h="523438">
                <a:tc>
                  <a:txBody>
                    <a:bodyPr/>
                    <a:lstStyle/>
                    <a:p>
                      <a:pPr algn="l" fontAlgn="t"/>
                      <a:r>
                        <a:rPr lang="en-IN" sz="1400" u="none" strike="noStrike">
                          <a:solidFill>
                            <a:srgbClr val="008000"/>
                          </a:solidFill>
                          <a:effectLst/>
                          <a:latin typeface="verdana" panose="020B0604030504040204" pitchFamily="34" charset="0"/>
                          <a:hlinkClick r:id="rId2"/>
                        </a:rPr>
                        <a:t>BiConsumer&lt;T,U&gt;</a:t>
                      </a:r>
                      <a:endParaRPr lang="en-IN" sz="1400">
                        <a:solidFill>
                          <a:srgbClr val="000000"/>
                        </a:solidFill>
                        <a:effectLst/>
                        <a:latin typeface="verdana" panose="020B0604030504040204" pitchFamily="34" charset="0"/>
                      </a:endParaRPr>
                    </a:p>
                  </a:txBody>
                  <a:tcPr marL="47326" marR="47326" marT="47326" marB="4732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a:solidFill>
                            <a:srgbClr val="000000"/>
                          </a:solidFill>
                          <a:effectLst/>
                          <a:latin typeface="verdana" panose="020B0604030504040204" pitchFamily="34" charset="0"/>
                        </a:rPr>
                        <a:t>It represents an operation that accepts two input arguments and returns no result.</a:t>
                      </a:r>
                    </a:p>
                  </a:txBody>
                  <a:tcPr marL="47326" marR="47326" marT="47326" marB="4732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523438">
                <a:tc>
                  <a:txBody>
                    <a:bodyPr/>
                    <a:lstStyle/>
                    <a:p>
                      <a:pPr algn="l" fontAlgn="t"/>
                      <a:r>
                        <a:rPr lang="en-IN" sz="1400" u="none" strike="noStrike">
                          <a:solidFill>
                            <a:srgbClr val="008000"/>
                          </a:solidFill>
                          <a:effectLst/>
                          <a:latin typeface="verdana" panose="020B0604030504040204" pitchFamily="34" charset="0"/>
                          <a:hlinkClick r:id="rId3"/>
                        </a:rPr>
                        <a:t>Consumer&lt;T&gt;</a:t>
                      </a:r>
                      <a:endParaRPr lang="en-IN" sz="1400">
                        <a:solidFill>
                          <a:srgbClr val="000000"/>
                        </a:solidFill>
                        <a:effectLst/>
                        <a:latin typeface="verdana" panose="020B0604030504040204" pitchFamily="34" charset="0"/>
                      </a:endParaRPr>
                    </a:p>
                  </a:txBody>
                  <a:tcPr marL="47326" marR="47326" marT="47326" marB="4732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400">
                          <a:solidFill>
                            <a:srgbClr val="000000"/>
                          </a:solidFill>
                          <a:effectLst/>
                          <a:latin typeface="verdana" panose="020B0604030504040204" pitchFamily="34" charset="0"/>
                        </a:rPr>
                        <a:t>It represents an operation that accepts a single argument and returns no result.</a:t>
                      </a:r>
                    </a:p>
                  </a:txBody>
                  <a:tcPr marL="47326" marR="47326" marT="47326" marB="4732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r h="523438">
                <a:tc>
                  <a:txBody>
                    <a:bodyPr/>
                    <a:lstStyle/>
                    <a:p>
                      <a:pPr algn="l" fontAlgn="t"/>
                      <a:r>
                        <a:rPr lang="en-IN" sz="1400" u="none" strike="noStrike">
                          <a:solidFill>
                            <a:srgbClr val="008000"/>
                          </a:solidFill>
                          <a:effectLst/>
                          <a:latin typeface="verdana" panose="020B0604030504040204" pitchFamily="34" charset="0"/>
                          <a:hlinkClick r:id="rId4"/>
                        </a:rPr>
                        <a:t>Function&lt;T,R&gt;</a:t>
                      </a:r>
                      <a:endParaRPr lang="en-IN" sz="1400">
                        <a:solidFill>
                          <a:srgbClr val="000000"/>
                        </a:solidFill>
                        <a:effectLst/>
                        <a:latin typeface="verdana" panose="020B0604030504040204" pitchFamily="34" charset="0"/>
                      </a:endParaRPr>
                    </a:p>
                  </a:txBody>
                  <a:tcPr marL="47326" marR="47326" marT="47326" marB="4732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a:solidFill>
                            <a:srgbClr val="000000"/>
                          </a:solidFill>
                          <a:effectLst/>
                          <a:latin typeface="verdana" panose="020B0604030504040204" pitchFamily="34" charset="0"/>
                        </a:rPr>
                        <a:t>It represents a function that accepts one argument and returns a result.</a:t>
                      </a:r>
                    </a:p>
                  </a:txBody>
                  <a:tcPr marL="47326" marR="47326" marT="47326" marB="4732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523438">
                <a:tc>
                  <a:txBody>
                    <a:bodyPr/>
                    <a:lstStyle/>
                    <a:p>
                      <a:pPr algn="l" fontAlgn="t"/>
                      <a:r>
                        <a:rPr lang="en-IN" sz="1400" u="none" strike="noStrike">
                          <a:solidFill>
                            <a:srgbClr val="008000"/>
                          </a:solidFill>
                          <a:effectLst/>
                          <a:latin typeface="verdana" panose="020B0604030504040204" pitchFamily="34" charset="0"/>
                          <a:hlinkClick r:id="rId5"/>
                        </a:rPr>
                        <a:t>Predicate&lt;T&gt;</a:t>
                      </a:r>
                      <a:endParaRPr lang="en-IN" sz="1400">
                        <a:solidFill>
                          <a:srgbClr val="000000"/>
                        </a:solidFill>
                        <a:effectLst/>
                        <a:latin typeface="verdana" panose="020B0604030504040204" pitchFamily="34" charset="0"/>
                      </a:endParaRPr>
                    </a:p>
                  </a:txBody>
                  <a:tcPr marL="47326" marR="47326" marT="47326" marB="4732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400">
                          <a:solidFill>
                            <a:srgbClr val="000000"/>
                          </a:solidFill>
                          <a:effectLst/>
                          <a:latin typeface="verdana" panose="020B0604030504040204" pitchFamily="34" charset="0"/>
                        </a:rPr>
                        <a:t>It represents a predicate (boolean-valued function) of one argument.</a:t>
                      </a:r>
                    </a:p>
                  </a:txBody>
                  <a:tcPr marL="47326" marR="47326" marT="47326" marB="4732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4"/>
                  </a:ext>
                </a:extLst>
              </a:tr>
              <a:tr h="523438">
                <a:tc>
                  <a:txBody>
                    <a:bodyPr/>
                    <a:lstStyle/>
                    <a:p>
                      <a:pPr algn="l" fontAlgn="t"/>
                      <a:r>
                        <a:rPr lang="en-IN" sz="1400">
                          <a:solidFill>
                            <a:srgbClr val="000000"/>
                          </a:solidFill>
                          <a:effectLst/>
                          <a:latin typeface="verdana" panose="020B0604030504040204" pitchFamily="34" charset="0"/>
                        </a:rPr>
                        <a:t>BiFunction&lt;T,U,R&gt;</a:t>
                      </a:r>
                    </a:p>
                  </a:txBody>
                  <a:tcPr marL="47326" marR="47326" marT="47326" marB="4732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400" dirty="0">
                          <a:solidFill>
                            <a:srgbClr val="000000"/>
                          </a:solidFill>
                          <a:effectLst/>
                          <a:latin typeface="verdana" panose="020B0604030504040204" pitchFamily="34" charset="0"/>
                        </a:rPr>
                        <a:t>It represents a function that accepts two arguments and returns a </a:t>
                      </a:r>
                      <a:r>
                        <a:rPr lang="en-US" sz="1400" dirty="0" err="1">
                          <a:solidFill>
                            <a:srgbClr val="000000"/>
                          </a:solidFill>
                          <a:effectLst/>
                          <a:latin typeface="verdana" panose="020B0604030504040204" pitchFamily="34" charset="0"/>
                        </a:rPr>
                        <a:t>a</a:t>
                      </a:r>
                      <a:r>
                        <a:rPr lang="en-US" sz="1400" dirty="0">
                          <a:solidFill>
                            <a:srgbClr val="000000"/>
                          </a:solidFill>
                          <a:effectLst/>
                          <a:latin typeface="verdana" panose="020B0604030504040204" pitchFamily="34" charset="0"/>
                        </a:rPr>
                        <a:t> result.</a:t>
                      </a:r>
                    </a:p>
                  </a:txBody>
                  <a:tcPr marL="47326" marR="47326" marT="47326" marB="47326">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52637324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Stream API</a:t>
            </a:r>
            <a:endParaRPr lang="en-IN" dirty="0"/>
          </a:p>
        </p:txBody>
      </p:sp>
      <p:sp>
        <p:nvSpPr>
          <p:cNvPr id="3" name="Content Placeholder 2"/>
          <p:cNvSpPr>
            <a:spLocks noGrp="1"/>
          </p:cNvSpPr>
          <p:nvPr>
            <p:ph idx="1"/>
          </p:nvPr>
        </p:nvSpPr>
        <p:spPr/>
        <p:txBody>
          <a:bodyPr>
            <a:normAutofit/>
          </a:bodyPr>
          <a:lstStyle/>
          <a:p>
            <a:r>
              <a:rPr lang="en-US" b="1" dirty="0"/>
              <a:t>Referencing a Stream</a:t>
            </a:r>
          </a:p>
          <a:p>
            <a:pPr lvl="1"/>
            <a:r>
              <a:rPr lang="en-US" dirty="0"/>
              <a:t>It is possible to instantiate a stream and to have an accessible reference to it as long as only intermediate operations were called. </a:t>
            </a:r>
          </a:p>
          <a:p>
            <a:pPr lvl="1"/>
            <a:r>
              <a:rPr lang="en-US" dirty="0"/>
              <a:t>Executing a terminal operation makes a stream inaccessible</a:t>
            </a:r>
            <a:r>
              <a:rPr lang="en-US" i="1" dirty="0"/>
              <a:t>.</a:t>
            </a:r>
            <a:endParaRPr lang="en-US" dirty="0"/>
          </a:p>
          <a:p>
            <a:pPr lvl="1"/>
            <a:r>
              <a:rPr lang="en-US" dirty="0"/>
              <a:t>To demonstrate this we will forget for a while that the best practice is to chain sequence of operation. </a:t>
            </a:r>
          </a:p>
          <a:p>
            <a:pPr lvl="1"/>
            <a:r>
              <a:rPr lang="en-US" dirty="0"/>
              <a:t>Technically the following code is valid:</a:t>
            </a:r>
          </a:p>
          <a:p>
            <a:pPr lvl="2"/>
            <a:r>
              <a:rPr lang="en-US" dirty="0"/>
              <a:t>Stream&lt;String&gt; stream =   </a:t>
            </a:r>
            <a:r>
              <a:rPr lang="en-US" dirty="0" err="1"/>
              <a:t>Stream.of</a:t>
            </a:r>
            <a:r>
              <a:rPr lang="en-US" dirty="0"/>
              <a:t>("a", "b", "c").filter(element -&gt; </a:t>
            </a:r>
            <a:r>
              <a:rPr lang="en-US" dirty="0" err="1"/>
              <a:t>element.contains</a:t>
            </a:r>
            <a:r>
              <a:rPr lang="en-US" dirty="0"/>
              <a:t>("b"));</a:t>
            </a:r>
          </a:p>
          <a:p>
            <a:pPr lvl="2"/>
            <a:r>
              <a:rPr lang="en-US" dirty="0"/>
              <a:t>Optional&lt;String&gt; </a:t>
            </a:r>
            <a:r>
              <a:rPr lang="en-US" dirty="0" err="1"/>
              <a:t>anyElement</a:t>
            </a:r>
            <a:r>
              <a:rPr lang="en-US" dirty="0"/>
              <a:t> = </a:t>
            </a:r>
            <a:r>
              <a:rPr lang="en-US" dirty="0" err="1"/>
              <a:t>stream.findAny</a:t>
            </a:r>
            <a:r>
              <a:rPr lang="en-US" dirty="0"/>
              <a:t>();</a:t>
            </a:r>
          </a:p>
          <a:p>
            <a:pPr lvl="1"/>
            <a:r>
              <a:rPr lang="en-US" dirty="0"/>
              <a:t>But an attempt to reuse the same reference after calling the terminal operation will trigger the </a:t>
            </a:r>
            <a:r>
              <a:rPr lang="en-US" i="1" dirty="0" err="1"/>
              <a:t>IllegalStateException</a:t>
            </a:r>
            <a:r>
              <a:rPr lang="en-US" i="1" dirty="0"/>
              <a:t>:</a:t>
            </a:r>
          </a:p>
          <a:p>
            <a:pPr lvl="2"/>
            <a:r>
              <a:rPr lang="en-US" dirty="0"/>
              <a:t>Optional&lt;String&gt; </a:t>
            </a:r>
            <a:r>
              <a:rPr lang="en-US" dirty="0" err="1"/>
              <a:t>firstElement</a:t>
            </a:r>
            <a:r>
              <a:rPr lang="en-US" dirty="0"/>
              <a:t> = </a:t>
            </a:r>
            <a:r>
              <a:rPr lang="en-US" dirty="0" err="1"/>
              <a:t>stream.findFirst</a:t>
            </a:r>
            <a:r>
              <a:rPr lang="en-US" dirty="0"/>
              <a:t>();</a:t>
            </a:r>
          </a:p>
          <a:p>
            <a:pPr lvl="1"/>
            <a:r>
              <a:rPr lang="en-US" dirty="0"/>
              <a:t>As the </a:t>
            </a:r>
            <a:r>
              <a:rPr lang="en-US" i="1" dirty="0" err="1"/>
              <a:t>IllegalStateException</a:t>
            </a:r>
            <a:r>
              <a:rPr lang="en-US" dirty="0"/>
              <a:t> is a</a:t>
            </a:r>
            <a:r>
              <a:rPr lang="en-US" i="1" dirty="0"/>
              <a:t> </a:t>
            </a:r>
            <a:r>
              <a:rPr lang="en-US" i="1" dirty="0" err="1"/>
              <a:t>RuntimeException</a:t>
            </a:r>
            <a:r>
              <a:rPr lang="en-US" dirty="0"/>
              <a:t>, a compiler will not signalize about a problem.</a:t>
            </a:r>
          </a:p>
          <a:p>
            <a:pPr lvl="1"/>
            <a:endParaRPr lang="en-US" dirty="0"/>
          </a:p>
        </p:txBody>
      </p:sp>
    </p:spTree>
    <p:extLst>
      <p:ext uri="{BB962C8B-B14F-4D97-AF65-F5344CB8AC3E}">
        <p14:creationId xmlns:p14="http://schemas.microsoft.com/office/powerpoint/2010/main" val="82923022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Stream API</a:t>
            </a:r>
            <a:endParaRPr lang="en-IN" dirty="0"/>
          </a:p>
        </p:txBody>
      </p:sp>
      <p:sp>
        <p:nvSpPr>
          <p:cNvPr id="3" name="Content Placeholder 2"/>
          <p:cNvSpPr>
            <a:spLocks noGrp="1"/>
          </p:cNvSpPr>
          <p:nvPr>
            <p:ph idx="1"/>
          </p:nvPr>
        </p:nvSpPr>
        <p:spPr/>
        <p:txBody>
          <a:bodyPr/>
          <a:lstStyle/>
          <a:p>
            <a:pPr lvl="1"/>
            <a:r>
              <a:rPr lang="en-US" dirty="0"/>
              <a:t>So, it is very important to remember that </a:t>
            </a:r>
            <a:r>
              <a:rPr lang="en-US" b="1" dirty="0"/>
              <a:t>Java 8 streams can't be reused.</a:t>
            </a:r>
            <a:endParaRPr lang="en-US" dirty="0"/>
          </a:p>
          <a:p>
            <a:pPr lvl="1"/>
            <a:r>
              <a:rPr lang="en-US" dirty="0"/>
              <a:t>This kind of behavior is logical because streams were designed to provide an ability to apply a finite sequence of operations to the source of elements in a functional style, but not to store elements.</a:t>
            </a:r>
          </a:p>
          <a:p>
            <a:pPr lvl="1"/>
            <a:r>
              <a:rPr lang="en-US" dirty="0"/>
              <a:t>So, to make previous code work properly some changes should be done:</a:t>
            </a:r>
          </a:p>
          <a:p>
            <a:pPr lvl="2"/>
            <a:r>
              <a:rPr lang="en-US" dirty="0"/>
              <a:t>List&lt;String&gt; elements =  </a:t>
            </a:r>
            <a:r>
              <a:rPr lang="en-US" dirty="0" err="1"/>
              <a:t>Stream.of</a:t>
            </a:r>
            <a:r>
              <a:rPr lang="en-US" dirty="0"/>
              <a:t>("a", "b", "c").filter(element -&gt; </a:t>
            </a:r>
            <a:r>
              <a:rPr lang="en-US" dirty="0" err="1"/>
              <a:t>element.contains</a:t>
            </a:r>
            <a:r>
              <a:rPr lang="en-US" dirty="0"/>
              <a:t>("b"))    .collect(</a:t>
            </a:r>
            <a:r>
              <a:rPr lang="en-US" dirty="0" err="1"/>
              <a:t>Collectors.toList</a:t>
            </a:r>
            <a:r>
              <a:rPr lang="en-US" dirty="0"/>
              <a:t>());</a:t>
            </a:r>
          </a:p>
          <a:p>
            <a:pPr lvl="2"/>
            <a:r>
              <a:rPr lang="en-US" dirty="0"/>
              <a:t>Optional&lt;String&gt; </a:t>
            </a:r>
            <a:r>
              <a:rPr lang="en-US" dirty="0" err="1"/>
              <a:t>anyElement</a:t>
            </a:r>
            <a:r>
              <a:rPr lang="en-US" dirty="0"/>
              <a:t> = </a:t>
            </a:r>
            <a:r>
              <a:rPr lang="en-US" dirty="0" err="1"/>
              <a:t>elements.stream</a:t>
            </a:r>
            <a:r>
              <a:rPr lang="en-US" dirty="0"/>
              <a:t>().</a:t>
            </a:r>
            <a:r>
              <a:rPr lang="en-US" dirty="0" err="1"/>
              <a:t>findAny</a:t>
            </a:r>
            <a:r>
              <a:rPr lang="en-US" dirty="0"/>
              <a:t>();</a:t>
            </a:r>
          </a:p>
          <a:p>
            <a:pPr lvl="2"/>
            <a:r>
              <a:rPr lang="en-US" dirty="0"/>
              <a:t>Optional&lt;String&gt; </a:t>
            </a:r>
            <a:r>
              <a:rPr lang="en-US" dirty="0" err="1"/>
              <a:t>firstElement</a:t>
            </a:r>
            <a:r>
              <a:rPr lang="en-US" dirty="0"/>
              <a:t> = </a:t>
            </a:r>
            <a:r>
              <a:rPr lang="en-US" dirty="0" err="1"/>
              <a:t>elements.stream</a:t>
            </a:r>
            <a:r>
              <a:rPr lang="en-US" dirty="0"/>
              <a:t>().</a:t>
            </a:r>
            <a:r>
              <a:rPr lang="en-US" dirty="0" err="1"/>
              <a:t>findFirst</a:t>
            </a:r>
            <a:r>
              <a:rPr lang="en-US" dirty="0"/>
              <a:t>();</a:t>
            </a:r>
          </a:p>
          <a:p>
            <a:endParaRPr lang="en-IN" dirty="0"/>
          </a:p>
        </p:txBody>
      </p:sp>
    </p:spTree>
    <p:extLst>
      <p:ext uri="{BB962C8B-B14F-4D97-AF65-F5344CB8AC3E}">
        <p14:creationId xmlns:p14="http://schemas.microsoft.com/office/powerpoint/2010/main" val="24396237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Stream API</a:t>
            </a:r>
            <a:endParaRPr lang="en-IN" dirty="0"/>
          </a:p>
        </p:txBody>
      </p:sp>
      <p:sp>
        <p:nvSpPr>
          <p:cNvPr id="3" name="Content Placeholder 2"/>
          <p:cNvSpPr>
            <a:spLocks noGrp="1"/>
          </p:cNvSpPr>
          <p:nvPr>
            <p:ph idx="1"/>
          </p:nvPr>
        </p:nvSpPr>
        <p:spPr/>
        <p:txBody>
          <a:bodyPr>
            <a:normAutofit lnSpcReduction="10000"/>
          </a:bodyPr>
          <a:lstStyle/>
          <a:p>
            <a:r>
              <a:rPr lang="en-US" b="1" dirty="0"/>
              <a:t>Stream Pipeline</a:t>
            </a:r>
          </a:p>
          <a:p>
            <a:pPr lvl="1"/>
            <a:r>
              <a:rPr lang="en-US" dirty="0"/>
              <a:t>To perform a sequence of operations over the elements of the data source and aggregate their results, three parts are needed – the </a:t>
            </a:r>
            <a:r>
              <a:rPr lang="en-US" b="1" dirty="0"/>
              <a:t>source</a:t>
            </a:r>
            <a:r>
              <a:rPr lang="en-US" dirty="0"/>
              <a:t>, </a:t>
            </a:r>
            <a:r>
              <a:rPr lang="en-US" b="1" dirty="0"/>
              <a:t>intermediate operation(s)</a:t>
            </a:r>
            <a:r>
              <a:rPr lang="en-US" dirty="0"/>
              <a:t> and a </a:t>
            </a:r>
            <a:r>
              <a:rPr lang="en-US" b="1" dirty="0"/>
              <a:t>terminal operation.</a:t>
            </a:r>
            <a:endParaRPr lang="en-US" dirty="0"/>
          </a:p>
          <a:p>
            <a:pPr lvl="1"/>
            <a:r>
              <a:rPr lang="en-US" dirty="0"/>
              <a:t>Intermediate operations return a new modified stream. For example, to create a new stream of the existing one without few elements the </a:t>
            </a:r>
            <a:r>
              <a:rPr lang="en-US" i="1" dirty="0"/>
              <a:t>skip()</a:t>
            </a:r>
            <a:r>
              <a:rPr lang="en-US" dirty="0"/>
              <a:t> method should be used:</a:t>
            </a:r>
          </a:p>
          <a:p>
            <a:pPr lvl="2"/>
            <a:r>
              <a:rPr lang="en-US" dirty="0"/>
              <a:t>Stream&lt;String&gt; </a:t>
            </a:r>
            <a:r>
              <a:rPr lang="en-US" dirty="0" err="1"/>
              <a:t>onceModifiedStream</a:t>
            </a:r>
            <a:r>
              <a:rPr lang="en-US" dirty="0"/>
              <a:t> =  </a:t>
            </a:r>
            <a:r>
              <a:rPr lang="en-US" dirty="0" err="1"/>
              <a:t>Stream.of</a:t>
            </a:r>
            <a:r>
              <a:rPr lang="en-US" dirty="0"/>
              <a:t>("</a:t>
            </a:r>
            <a:r>
              <a:rPr lang="en-US" dirty="0" err="1"/>
              <a:t>abcd</a:t>
            </a:r>
            <a:r>
              <a:rPr lang="en-US" dirty="0"/>
              <a:t>", "</a:t>
            </a:r>
            <a:r>
              <a:rPr lang="en-US" dirty="0" err="1"/>
              <a:t>bbcd</a:t>
            </a:r>
            <a:r>
              <a:rPr lang="en-US" dirty="0"/>
              <a:t>", "</a:t>
            </a:r>
            <a:r>
              <a:rPr lang="en-US" dirty="0" err="1"/>
              <a:t>cbcd</a:t>
            </a:r>
            <a:r>
              <a:rPr lang="en-US" dirty="0"/>
              <a:t>").skip(1);</a:t>
            </a:r>
          </a:p>
          <a:p>
            <a:pPr lvl="1"/>
            <a:r>
              <a:rPr lang="en-US" dirty="0"/>
              <a:t>If more than one modification is needed, intermediate operations can be chained.</a:t>
            </a:r>
          </a:p>
          <a:p>
            <a:pPr lvl="1"/>
            <a:r>
              <a:rPr lang="en-US" dirty="0"/>
              <a:t>Assume that we also need to substitute every element of current </a:t>
            </a:r>
            <a:r>
              <a:rPr lang="en-US" i="1" dirty="0"/>
              <a:t>Stream&lt;String&gt;</a:t>
            </a:r>
            <a:r>
              <a:rPr lang="en-US" dirty="0"/>
              <a:t> with a sub-string of first few chars. </a:t>
            </a:r>
          </a:p>
          <a:p>
            <a:pPr lvl="1"/>
            <a:r>
              <a:rPr lang="en-US" dirty="0"/>
              <a:t>This will be done by chaining the </a:t>
            </a:r>
            <a:r>
              <a:rPr lang="en-US" i="1" dirty="0"/>
              <a:t>skip()</a:t>
            </a:r>
            <a:r>
              <a:rPr lang="en-US" dirty="0"/>
              <a:t> and the </a:t>
            </a:r>
            <a:r>
              <a:rPr lang="en-US" i="1" dirty="0"/>
              <a:t>map()</a:t>
            </a:r>
            <a:r>
              <a:rPr lang="en-US" dirty="0"/>
              <a:t> methods:</a:t>
            </a:r>
          </a:p>
          <a:p>
            <a:pPr lvl="2"/>
            <a:r>
              <a:rPr lang="en-US" dirty="0"/>
              <a:t>Stream&lt;String&gt; </a:t>
            </a:r>
            <a:r>
              <a:rPr lang="en-US" dirty="0" err="1"/>
              <a:t>twiceModifiedStream</a:t>
            </a:r>
            <a:r>
              <a:rPr lang="en-US" dirty="0"/>
              <a:t> =  </a:t>
            </a:r>
            <a:r>
              <a:rPr lang="en-US" dirty="0" err="1"/>
              <a:t>stream.skip</a:t>
            </a:r>
            <a:r>
              <a:rPr lang="en-US" dirty="0"/>
              <a:t>(1).map(element -&gt; </a:t>
            </a:r>
            <a:r>
              <a:rPr lang="en-US" dirty="0" err="1"/>
              <a:t>element.substring</a:t>
            </a:r>
            <a:r>
              <a:rPr lang="en-US" dirty="0"/>
              <a:t>(0, 3));</a:t>
            </a:r>
          </a:p>
          <a:p>
            <a:pPr lvl="1"/>
            <a:r>
              <a:rPr lang="en-US" dirty="0"/>
              <a:t>As you can see, the </a:t>
            </a:r>
            <a:r>
              <a:rPr lang="en-US" i="1" dirty="0"/>
              <a:t>map()</a:t>
            </a:r>
            <a:r>
              <a:rPr lang="en-US" dirty="0"/>
              <a:t> method takes a lambda expression as a parameter. </a:t>
            </a:r>
          </a:p>
          <a:p>
            <a:br>
              <a:rPr lang="en-US" dirty="0"/>
            </a:br>
            <a:endParaRPr lang="en-IN" dirty="0"/>
          </a:p>
        </p:txBody>
      </p:sp>
    </p:spTree>
    <p:extLst>
      <p:ext uri="{BB962C8B-B14F-4D97-AF65-F5344CB8AC3E}">
        <p14:creationId xmlns:p14="http://schemas.microsoft.com/office/powerpoint/2010/main" val="85159481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Stream API</a:t>
            </a:r>
            <a:endParaRPr lang="en-IN" dirty="0"/>
          </a:p>
        </p:txBody>
      </p:sp>
      <p:sp>
        <p:nvSpPr>
          <p:cNvPr id="3" name="Content Placeholder 2"/>
          <p:cNvSpPr>
            <a:spLocks noGrp="1"/>
          </p:cNvSpPr>
          <p:nvPr>
            <p:ph idx="1"/>
          </p:nvPr>
        </p:nvSpPr>
        <p:spPr/>
        <p:txBody>
          <a:bodyPr/>
          <a:lstStyle/>
          <a:p>
            <a:pPr lvl="1"/>
            <a:r>
              <a:rPr lang="en-US" dirty="0"/>
              <a:t>A stream by itself is worthless, the real thing a user is interested in is a result of the terminal operation, which can be a value of some type or an action applied to every element of the stream. </a:t>
            </a:r>
          </a:p>
          <a:p>
            <a:pPr lvl="1"/>
            <a:r>
              <a:rPr lang="en-US" b="1" dirty="0"/>
              <a:t>Only one terminal operation can be used per stream.</a:t>
            </a:r>
          </a:p>
          <a:p>
            <a:pPr lvl="1"/>
            <a:r>
              <a:rPr lang="en-US" dirty="0"/>
              <a:t>The right and most convenient way to use streams are by a </a:t>
            </a:r>
            <a:r>
              <a:rPr lang="en-US" b="1" dirty="0"/>
              <a:t>stream pipeline, which is a chain of stream source, intermediate operations, and a terminal operation. </a:t>
            </a:r>
          </a:p>
          <a:p>
            <a:pPr lvl="1"/>
            <a:r>
              <a:rPr lang="en-US" dirty="0"/>
              <a:t>For example:</a:t>
            </a:r>
          </a:p>
          <a:p>
            <a:pPr lvl="2"/>
            <a:r>
              <a:rPr lang="en-IN" dirty="0"/>
              <a:t>List&lt;String&gt; list = </a:t>
            </a:r>
            <a:r>
              <a:rPr lang="en-IN" dirty="0" err="1"/>
              <a:t>Arrays.asList</a:t>
            </a:r>
            <a:r>
              <a:rPr lang="en-IN" dirty="0"/>
              <a:t>("abc1", "abc2", "abc3");</a:t>
            </a:r>
          </a:p>
          <a:p>
            <a:pPr lvl="2"/>
            <a:r>
              <a:rPr lang="en-IN" dirty="0"/>
              <a:t>long size = </a:t>
            </a:r>
            <a:r>
              <a:rPr lang="en-IN" dirty="0" err="1"/>
              <a:t>list.stream</a:t>
            </a:r>
            <a:r>
              <a:rPr lang="en-IN" dirty="0"/>
              <a:t>().skip(1)  .map(element -&gt; </a:t>
            </a:r>
            <a:r>
              <a:rPr lang="en-IN" dirty="0" err="1"/>
              <a:t>element.substring</a:t>
            </a:r>
            <a:r>
              <a:rPr lang="en-IN" dirty="0"/>
              <a:t>(0, 3)).sorted().count();</a:t>
            </a:r>
          </a:p>
        </p:txBody>
      </p:sp>
    </p:spTree>
    <p:extLst>
      <p:ext uri="{BB962C8B-B14F-4D97-AF65-F5344CB8AC3E}">
        <p14:creationId xmlns:p14="http://schemas.microsoft.com/office/powerpoint/2010/main" val="231056821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Stream API</a:t>
            </a:r>
            <a:endParaRPr lang="en-IN" dirty="0"/>
          </a:p>
        </p:txBody>
      </p:sp>
      <p:sp>
        <p:nvSpPr>
          <p:cNvPr id="3" name="Content Placeholder 2"/>
          <p:cNvSpPr>
            <a:spLocks noGrp="1"/>
          </p:cNvSpPr>
          <p:nvPr>
            <p:ph idx="1"/>
          </p:nvPr>
        </p:nvSpPr>
        <p:spPr/>
        <p:txBody>
          <a:bodyPr>
            <a:normAutofit lnSpcReduction="10000"/>
          </a:bodyPr>
          <a:lstStyle/>
          <a:p>
            <a:r>
              <a:rPr lang="en-US" b="1" dirty="0"/>
              <a:t>Lazy Invocation</a:t>
            </a:r>
          </a:p>
          <a:p>
            <a:pPr lvl="1"/>
            <a:r>
              <a:rPr lang="en-US" b="1" dirty="0"/>
              <a:t>Intermediate operations are lazy.</a:t>
            </a:r>
            <a:r>
              <a:rPr lang="en-US" dirty="0"/>
              <a:t> </a:t>
            </a:r>
          </a:p>
          <a:p>
            <a:pPr lvl="1"/>
            <a:r>
              <a:rPr lang="en-US" dirty="0"/>
              <a:t>This means that </a:t>
            </a:r>
            <a:r>
              <a:rPr lang="en-US" b="1" dirty="0"/>
              <a:t>they will be invoked only if it is necessary for the terminal operation execution.</a:t>
            </a:r>
            <a:endParaRPr lang="en-US" dirty="0"/>
          </a:p>
          <a:p>
            <a:pPr lvl="1"/>
            <a:r>
              <a:rPr lang="en-US" dirty="0"/>
              <a:t>To demonstrate this, imagine that we have method</a:t>
            </a:r>
            <a:r>
              <a:rPr lang="en-US" i="1" dirty="0"/>
              <a:t> </a:t>
            </a:r>
            <a:r>
              <a:rPr lang="en-US" i="1" dirty="0" err="1"/>
              <a:t>wasCalled</a:t>
            </a:r>
            <a:r>
              <a:rPr lang="en-US" i="1" dirty="0"/>
              <a:t>(), </a:t>
            </a:r>
            <a:r>
              <a:rPr lang="en-US" dirty="0"/>
              <a:t>which increments an inner counter every time it was called:</a:t>
            </a:r>
          </a:p>
          <a:p>
            <a:pPr lvl="2"/>
            <a:r>
              <a:rPr lang="en-US" dirty="0"/>
              <a:t>private long counter; </a:t>
            </a:r>
          </a:p>
          <a:p>
            <a:pPr lvl="2"/>
            <a:r>
              <a:rPr lang="en-US" dirty="0"/>
              <a:t>private void </a:t>
            </a:r>
            <a:r>
              <a:rPr lang="en-US" dirty="0" err="1"/>
              <a:t>wasCalled</a:t>
            </a:r>
            <a:r>
              <a:rPr lang="en-US" dirty="0"/>
              <a:t>() {    counter++;}</a:t>
            </a:r>
          </a:p>
          <a:p>
            <a:pPr lvl="1"/>
            <a:r>
              <a:rPr lang="en-US" dirty="0"/>
              <a:t>Let's call method </a:t>
            </a:r>
            <a:r>
              <a:rPr lang="en-US" dirty="0" err="1"/>
              <a:t>was</a:t>
            </a:r>
            <a:r>
              <a:rPr lang="en-US" i="1" dirty="0" err="1"/>
              <a:t>Called</a:t>
            </a:r>
            <a:r>
              <a:rPr lang="en-US" i="1" dirty="0"/>
              <a:t>()</a:t>
            </a:r>
            <a:r>
              <a:rPr lang="en-US" dirty="0"/>
              <a:t> from operation </a:t>
            </a:r>
            <a:r>
              <a:rPr lang="en-US" i="1" dirty="0"/>
              <a:t>filter()</a:t>
            </a:r>
            <a:r>
              <a:rPr lang="en-US" dirty="0"/>
              <a:t>:</a:t>
            </a:r>
          </a:p>
          <a:p>
            <a:pPr lvl="2"/>
            <a:r>
              <a:rPr lang="en-US" dirty="0"/>
              <a:t>List&lt;String&gt; list = </a:t>
            </a:r>
            <a:r>
              <a:rPr lang="en-US" dirty="0" err="1"/>
              <a:t>Arrays.asList</a:t>
            </a:r>
            <a:r>
              <a:rPr lang="en-US" dirty="0"/>
              <a:t>(“abc1”, “abc2”, “abc3”);</a:t>
            </a:r>
          </a:p>
          <a:p>
            <a:pPr lvl="2"/>
            <a:r>
              <a:rPr lang="en-US" dirty="0"/>
              <a:t>counter = 0;</a:t>
            </a:r>
          </a:p>
          <a:p>
            <a:pPr lvl="2"/>
            <a:r>
              <a:rPr lang="en-US" dirty="0"/>
              <a:t>Stream&lt;String&gt; stream = </a:t>
            </a:r>
            <a:r>
              <a:rPr lang="en-US" dirty="0" err="1"/>
              <a:t>list.stream</a:t>
            </a:r>
            <a:r>
              <a:rPr lang="en-US" dirty="0"/>
              <a:t>().filter(element -&gt; {    </a:t>
            </a:r>
            <a:r>
              <a:rPr lang="en-US" dirty="0" err="1"/>
              <a:t>wasCalled</a:t>
            </a:r>
            <a:r>
              <a:rPr lang="en-US" dirty="0"/>
              <a:t>();    return </a:t>
            </a:r>
            <a:r>
              <a:rPr lang="en-US" dirty="0" err="1"/>
              <a:t>element.contains</a:t>
            </a:r>
            <a:r>
              <a:rPr lang="en-US" dirty="0"/>
              <a:t>("2");});</a:t>
            </a:r>
          </a:p>
          <a:p>
            <a:pPr lvl="1"/>
            <a:r>
              <a:rPr lang="en-US" dirty="0"/>
              <a:t>But running this code doesn't change </a:t>
            </a:r>
            <a:r>
              <a:rPr lang="en-US" i="1" dirty="0"/>
              <a:t>counter </a:t>
            </a:r>
            <a:r>
              <a:rPr lang="en-US" dirty="0"/>
              <a:t>at all, it is still zero, so, the </a:t>
            </a:r>
            <a:r>
              <a:rPr lang="en-US" i="1" dirty="0"/>
              <a:t>filter()</a:t>
            </a:r>
            <a:r>
              <a:rPr lang="en-US" dirty="0"/>
              <a:t> method wasn't called even once. </a:t>
            </a:r>
          </a:p>
          <a:p>
            <a:pPr lvl="1"/>
            <a:r>
              <a:rPr lang="en-US" dirty="0"/>
              <a:t>The reason why – is missing of the terminal operation.</a:t>
            </a:r>
          </a:p>
          <a:p>
            <a:endParaRPr lang="en-IN" dirty="0"/>
          </a:p>
        </p:txBody>
      </p:sp>
    </p:spTree>
    <p:extLst>
      <p:ext uri="{BB962C8B-B14F-4D97-AF65-F5344CB8AC3E}">
        <p14:creationId xmlns:p14="http://schemas.microsoft.com/office/powerpoint/2010/main" val="416692265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Stream API</a:t>
            </a:r>
            <a:endParaRPr lang="en-IN" dirty="0"/>
          </a:p>
        </p:txBody>
      </p:sp>
      <p:sp>
        <p:nvSpPr>
          <p:cNvPr id="3" name="Content Placeholder 2"/>
          <p:cNvSpPr>
            <a:spLocks noGrp="1"/>
          </p:cNvSpPr>
          <p:nvPr>
            <p:ph idx="1"/>
          </p:nvPr>
        </p:nvSpPr>
        <p:spPr/>
        <p:txBody>
          <a:bodyPr>
            <a:normAutofit fontScale="92500" lnSpcReduction="20000"/>
          </a:bodyPr>
          <a:lstStyle/>
          <a:p>
            <a:pPr lvl="1"/>
            <a:r>
              <a:rPr lang="en-US" dirty="0"/>
              <a:t>Let's rewrite this code a little bit by adding a </a:t>
            </a:r>
            <a:r>
              <a:rPr lang="en-US" i="1" dirty="0"/>
              <a:t>map()</a:t>
            </a:r>
            <a:r>
              <a:rPr lang="en-US" dirty="0"/>
              <a:t> operation and a terminal operation – </a:t>
            </a:r>
            <a:r>
              <a:rPr lang="en-US" i="1" dirty="0" err="1"/>
              <a:t>findFirst</a:t>
            </a:r>
            <a:r>
              <a:rPr lang="en-US" i="1" dirty="0"/>
              <a:t>().</a:t>
            </a:r>
          </a:p>
          <a:p>
            <a:pPr marL="384048" lvl="2" indent="0">
              <a:buNone/>
            </a:pPr>
            <a:r>
              <a:rPr lang="en-US" dirty="0"/>
              <a:t>Optional&lt;String&gt; stream = </a:t>
            </a:r>
            <a:r>
              <a:rPr lang="en-US" dirty="0" err="1"/>
              <a:t>list.stream</a:t>
            </a:r>
            <a:r>
              <a:rPr lang="en-US" dirty="0"/>
              <a:t>().filter(element -&gt; {   </a:t>
            </a:r>
          </a:p>
          <a:p>
            <a:pPr marL="1471400" lvl="8" indent="0">
              <a:buNone/>
            </a:pPr>
            <a:r>
              <a:rPr lang="en-US" dirty="0"/>
              <a:t>				log.info("filter() was called");   </a:t>
            </a:r>
          </a:p>
          <a:p>
            <a:pPr marL="1471400" lvl="8" indent="0">
              <a:buNone/>
            </a:pPr>
            <a:r>
              <a:rPr lang="en-US" dirty="0"/>
              <a:t>				return </a:t>
            </a:r>
            <a:r>
              <a:rPr lang="en-US" dirty="0" err="1"/>
              <a:t>element.contains</a:t>
            </a:r>
            <a:r>
              <a:rPr lang="en-US" dirty="0"/>
              <a:t>("2");</a:t>
            </a:r>
          </a:p>
          <a:p>
            <a:pPr marL="1471400" lvl="8" indent="0">
              <a:buNone/>
            </a:pPr>
            <a:r>
              <a:rPr lang="en-US" dirty="0"/>
              <a:t>			}).map(element -&gt; {   </a:t>
            </a:r>
          </a:p>
          <a:p>
            <a:pPr marL="1471400" lvl="8" indent="0">
              <a:buNone/>
            </a:pPr>
            <a:r>
              <a:rPr lang="en-US" dirty="0"/>
              <a:t>				 log.info("map() was called");    </a:t>
            </a:r>
          </a:p>
          <a:p>
            <a:pPr marL="1471400" lvl="8" indent="0">
              <a:buNone/>
            </a:pPr>
            <a:r>
              <a:rPr lang="en-US" dirty="0"/>
              <a:t>				return </a:t>
            </a:r>
            <a:r>
              <a:rPr lang="en-US" dirty="0" err="1"/>
              <a:t>element.toUpperCase</a:t>
            </a:r>
            <a:r>
              <a:rPr lang="en-US" dirty="0"/>
              <a:t>();</a:t>
            </a:r>
          </a:p>
          <a:p>
            <a:pPr marL="1471400" lvl="8" indent="0">
              <a:buNone/>
            </a:pPr>
            <a:r>
              <a:rPr lang="en-US" dirty="0"/>
              <a:t>			}).</a:t>
            </a:r>
            <a:r>
              <a:rPr lang="en-US" dirty="0" err="1"/>
              <a:t>findFirst</a:t>
            </a:r>
            <a:r>
              <a:rPr lang="en-US" dirty="0"/>
              <a:t>(); </a:t>
            </a:r>
            <a:endParaRPr lang="en-IN" dirty="0"/>
          </a:p>
          <a:p>
            <a:pPr lvl="1"/>
            <a:r>
              <a:rPr lang="en-US" dirty="0"/>
              <a:t>Resulting log shows that the </a:t>
            </a:r>
            <a:r>
              <a:rPr lang="en-US" i="1" dirty="0"/>
              <a:t>filter()</a:t>
            </a:r>
            <a:r>
              <a:rPr lang="en-US" dirty="0"/>
              <a:t> method was called twice and the </a:t>
            </a:r>
            <a:r>
              <a:rPr lang="en-US" i="1" dirty="0"/>
              <a:t>map()</a:t>
            </a:r>
            <a:r>
              <a:rPr lang="en-US" dirty="0"/>
              <a:t> method just once. </a:t>
            </a:r>
          </a:p>
          <a:p>
            <a:pPr lvl="1"/>
            <a:r>
              <a:rPr lang="en-US" dirty="0"/>
              <a:t>It is so because the pipeline executes vertically. </a:t>
            </a:r>
          </a:p>
          <a:p>
            <a:pPr lvl="1"/>
            <a:r>
              <a:rPr lang="en-US" dirty="0"/>
              <a:t>In our example the first element of the stream didn't satisfy filter's predicate, then the </a:t>
            </a:r>
            <a:r>
              <a:rPr lang="en-US" i="1" dirty="0"/>
              <a:t>filter()</a:t>
            </a:r>
            <a:r>
              <a:rPr lang="en-US" dirty="0"/>
              <a:t> method was invoked for the second element, which passed the filter. Without calling the </a:t>
            </a:r>
            <a:r>
              <a:rPr lang="en-US" i="1" dirty="0"/>
              <a:t>filter()</a:t>
            </a:r>
            <a:r>
              <a:rPr lang="en-US" dirty="0"/>
              <a:t> for third element we went down through pipeline to the </a:t>
            </a:r>
            <a:r>
              <a:rPr lang="en-US" i="1" dirty="0"/>
              <a:t>map()</a:t>
            </a:r>
            <a:r>
              <a:rPr lang="en-US" dirty="0"/>
              <a:t> method.</a:t>
            </a:r>
          </a:p>
          <a:p>
            <a:pPr lvl="1"/>
            <a:r>
              <a:rPr lang="en-US" dirty="0"/>
              <a:t>The </a:t>
            </a:r>
            <a:r>
              <a:rPr lang="en-US" i="1" dirty="0" err="1"/>
              <a:t>findFirst</a:t>
            </a:r>
            <a:r>
              <a:rPr lang="en-US" i="1" dirty="0"/>
              <a:t>()</a:t>
            </a:r>
            <a:r>
              <a:rPr lang="en-US" dirty="0"/>
              <a:t> operation satisfies by just one element. </a:t>
            </a:r>
          </a:p>
          <a:p>
            <a:pPr lvl="1"/>
            <a:r>
              <a:rPr lang="en-US" dirty="0"/>
              <a:t>So, in this particular example the lazy invocation allowed to avoid two method calls – one for the </a:t>
            </a:r>
            <a:r>
              <a:rPr lang="en-US" i="1" dirty="0"/>
              <a:t>filter()</a:t>
            </a:r>
            <a:r>
              <a:rPr lang="en-US" dirty="0"/>
              <a:t> and one for the </a:t>
            </a:r>
            <a:r>
              <a:rPr lang="en-US" i="1" dirty="0"/>
              <a:t>map().</a:t>
            </a:r>
            <a:endParaRPr lang="en-US" dirty="0"/>
          </a:p>
          <a:p>
            <a:pPr marL="1471400" lvl="8" indent="0">
              <a:buNone/>
            </a:pPr>
            <a:endParaRPr lang="en-US" dirty="0"/>
          </a:p>
        </p:txBody>
      </p:sp>
    </p:spTree>
    <p:extLst>
      <p:ext uri="{BB962C8B-B14F-4D97-AF65-F5344CB8AC3E}">
        <p14:creationId xmlns:p14="http://schemas.microsoft.com/office/powerpoint/2010/main" val="97747195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Stream API</a:t>
            </a:r>
            <a:endParaRPr lang="en-IN" dirty="0"/>
          </a:p>
        </p:txBody>
      </p:sp>
      <p:sp>
        <p:nvSpPr>
          <p:cNvPr id="3" name="Content Placeholder 2"/>
          <p:cNvSpPr>
            <a:spLocks noGrp="1"/>
          </p:cNvSpPr>
          <p:nvPr>
            <p:ph idx="1"/>
          </p:nvPr>
        </p:nvSpPr>
        <p:spPr/>
        <p:txBody>
          <a:bodyPr>
            <a:normAutofit fontScale="92500" lnSpcReduction="10000"/>
          </a:bodyPr>
          <a:lstStyle/>
          <a:p>
            <a:r>
              <a:rPr lang="en-US" b="1" dirty="0"/>
              <a:t>Order of Execution</a:t>
            </a:r>
          </a:p>
          <a:p>
            <a:pPr lvl="1"/>
            <a:r>
              <a:rPr lang="en-US" dirty="0"/>
              <a:t>From the performance point of view, </a:t>
            </a:r>
            <a:r>
              <a:rPr lang="en-US" b="1" dirty="0"/>
              <a:t>the right order is one of the most important aspects of chaining operations in the stream pipeline:</a:t>
            </a:r>
          </a:p>
          <a:p>
            <a:pPr lvl="2"/>
            <a:r>
              <a:rPr lang="en-US" dirty="0"/>
              <a:t>long size = </a:t>
            </a:r>
            <a:r>
              <a:rPr lang="en-US" dirty="0" err="1"/>
              <a:t>list.stream</a:t>
            </a:r>
            <a:r>
              <a:rPr lang="en-US" dirty="0"/>
              <a:t>().map(element -&gt; {    </a:t>
            </a:r>
            <a:r>
              <a:rPr lang="en-US" dirty="0" err="1"/>
              <a:t>wasCalled</a:t>
            </a:r>
            <a:r>
              <a:rPr lang="en-US" dirty="0"/>
              <a:t>();    return </a:t>
            </a:r>
            <a:r>
              <a:rPr lang="en-US" dirty="0" err="1"/>
              <a:t>element.substring</a:t>
            </a:r>
            <a:r>
              <a:rPr lang="en-US" dirty="0"/>
              <a:t>(0, 3);}).skip(2).count();</a:t>
            </a:r>
          </a:p>
          <a:p>
            <a:pPr lvl="1"/>
            <a:r>
              <a:rPr lang="en-US" dirty="0"/>
              <a:t>Execution of this code will increase the value of the counter by three. </a:t>
            </a:r>
          </a:p>
          <a:p>
            <a:pPr lvl="1"/>
            <a:r>
              <a:rPr lang="en-US" dirty="0"/>
              <a:t>This means that the </a:t>
            </a:r>
            <a:r>
              <a:rPr lang="en-US" i="1" dirty="0"/>
              <a:t>map()</a:t>
            </a:r>
            <a:r>
              <a:rPr lang="en-US" dirty="0"/>
              <a:t> method of the stream was called three times. </a:t>
            </a:r>
          </a:p>
          <a:p>
            <a:pPr lvl="1"/>
            <a:r>
              <a:rPr lang="en-US" dirty="0"/>
              <a:t>But the value of the </a:t>
            </a:r>
            <a:r>
              <a:rPr lang="en-US" i="1" dirty="0"/>
              <a:t>size</a:t>
            </a:r>
            <a:r>
              <a:rPr lang="en-US" dirty="0"/>
              <a:t> is one. </a:t>
            </a:r>
          </a:p>
          <a:p>
            <a:pPr lvl="1"/>
            <a:r>
              <a:rPr lang="en-US" dirty="0"/>
              <a:t>So, resulting stream has just one element and we executed the expensive </a:t>
            </a:r>
            <a:r>
              <a:rPr lang="en-US" i="1" dirty="0"/>
              <a:t>map()</a:t>
            </a:r>
            <a:r>
              <a:rPr lang="en-US" dirty="0"/>
              <a:t> operations for no reason twice out of three times.</a:t>
            </a:r>
          </a:p>
          <a:p>
            <a:pPr lvl="1"/>
            <a:r>
              <a:rPr lang="en-US" dirty="0"/>
              <a:t>If we change the order of the </a:t>
            </a:r>
            <a:r>
              <a:rPr lang="en-US" i="1" dirty="0"/>
              <a:t>skip() </a:t>
            </a:r>
            <a:r>
              <a:rPr lang="en-US" dirty="0"/>
              <a:t>and the </a:t>
            </a:r>
            <a:r>
              <a:rPr lang="en-US" i="1" dirty="0"/>
              <a:t>map()</a:t>
            </a:r>
            <a:r>
              <a:rPr lang="en-US" dirty="0"/>
              <a:t> methods</a:t>
            </a:r>
            <a:r>
              <a:rPr lang="en-US" i="1" dirty="0"/>
              <a:t>, </a:t>
            </a:r>
            <a:r>
              <a:rPr lang="en-US" dirty="0"/>
              <a:t>the </a:t>
            </a:r>
            <a:r>
              <a:rPr lang="en-US" i="1" dirty="0"/>
              <a:t>counter </a:t>
            </a:r>
            <a:r>
              <a:rPr lang="en-US" dirty="0"/>
              <a:t>will increase only by one. So, the method </a:t>
            </a:r>
            <a:r>
              <a:rPr lang="en-US" i="1" dirty="0"/>
              <a:t>map()</a:t>
            </a:r>
            <a:r>
              <a:rPr lang="en-US" dirty="0"/>
              <a:t> will be called just once:</a:t>
            </a:r>
          </a:p>
          <a:p>
            <a:pPr lvl="2"/>
            <a:r>
              <a:rPr lang="en-US" dirty="0"/>
              <a:t>long size = </a:t>
            </a:r>
            <a:r>
              <a:rPr lang="en-US" dirty="0" err="1"/>
              <a:t>list.stream</a:t>
            </a:r>
            <a:r>
              <a:rPr lang="en-US" dirty="0"/>
              <a:t>().skip(2).map(element -&gt; {    </a:t>
            </a:r>
            <a:r>
              <a:rPr lang="en-US" dirty="0" err="1"/>
              <a:t>wasCalled</a:t>
            </a:r>
            <a:r>
              <a:rPr lang="en-US" dirty="0"/>
              <a:t>();    return </a:t>
            </a:r>
            <a:r>
              <a:rPr lang="en-US" dirty="0" err="1"/>
              <a:t>element.substring</a:t>
            </a:r>
            <a:r>
              <a:rPr lang="en-US" dirty="0"/>
              <a:t>(0, 3);}).count();</a:t>
            </a:r>
          </a:p>
          <a:p>
            <a:pPr lvl="1"/>
            <a:r>
              <a:rPr lang="en-US" dirty="0"/>
              <a:t>This brings us up to the rule: </a:t>
            </a:r>
            <a:r>
              <a:rPr lang="en-US" b="1" dirty="0"/>
              <a:t>intermediate operations which reduce the size of the stream should be placed before operations which are applying to each element.</a:t>
            </a:r>
            <a:r>
              <a:rPr lang="en-US" dirty="0"/>
              <a:t> </a:t>
            </a:r>
          </a:p>
          <a:p>
            <a:pPr lvl="1"/>
            <a:r>
              <a:rPr lang="en-US" dirty="0"/>
              <a:t>So, keep such methods as s</a:t>
            </a:r>
            <a:r>
              <a:rPr lang="en-US" i="1" dirty="0"/>
              <a:t>kip(), filter(), distinct() </a:t>
            </a:r>
            <a:r>
              <a:rPr lang="en-US" dirty="0"/>
              <a:t>at the top of your stream pipeline.</a:t>
            </a:r>
          </a:p>
          <a:p>
            <a:endParaRPr lang="en-IN" dirty="0"/>
          </a:p>
        </p:txBody>
      </p:sp>
    </p:spTree>
    <p:extLst>
      <p:ext uri="{BB962C8B-B14F-4D97-AF65-F5344CB8AC3E}">
        <p14:creationId xmlns:p14="http://schemas.microsoft.com/office/powerpoint/2010/main" val="428505891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Stream API</a:t>
            </a:r>
            <a:endParaRPr lang="en-IN" dirty="0"/>
          </a:p>
        </p:txBody>
      </p:sp>
      <p:sp>
        <p:nvSpPr>
          <p:cNvPr id="3" name="Content Placeholder 2"/>
          <p:cNvSpPr>
            <a:spLocks noGrp="1"/>
          </p:cNvSpPr>
          <p:nvPr>
            <p:ph idx="1"/>
          </p:nvPr>
        </p:nvSpPr>
        <p:spPr/>
        <p:txBody>
          <a:bodyPr>
            <a:normAutofit lnSpcReduction="10000"/>
          </a:bodyPr>
          <a:lstStyle/>
          <a:p>
            <a:r>
              <a:rPr lang="en-US" b="1" dirty="0"/>
              <a:t>Stream Reduction</a:t>
            </a:r>
          </a:p>
          <a:p>
            <a:pPr lvl="1"/>
            <a:r>
              <a:rPr lang="en-US" dirty="0"/>
              <a:t>The API has many terminal operations which aggregate a stream to a type or to a primitive, for example, </a:t>
            </a:r>
            <a:r>
              <a:rPr lang="en-US" i="1" dirty="0"/>
              <a:t>count(), max(), min(), sum(), </a:t>
            </a:r>
            <a:r>
              <a:rPr lang="en-US" dirty="0"/>
              <a:t>but these operations work according to the predefined implementation.</a:t>
            </a:r>
          </a:p>
          <a:p>
            <a:pPr lvl="1"/>
            <a:r>
              <a:rPr lang="en-US" dirty="0"/>
              <a:t>And what </a:t>
            </a:r>
            <a:r>
              <a:rPr lang="en-US" b="1" dirty="0"/>
              <a:t>if a developer needs to customize a Stream's reduction mechanism?</a:t>
            </a:r>
            <a:r>
              <a:rPr lang="en-US" dirty="0"/>
              <a:t> There are two methods which allow to do this – the </a:t>
            </a:r>
            <a:r>
              <a:rPr lang="en-US" b="1" i="1" dirty="0"/>
              <a:t>reduce()</a:t>
            </a:r>
            <a:r>
              <a:rPr lang="en-US" i="1" dirty="0"/>
              <a:t> </a:t>
            </a:r>
            <a:r>
              <a:rPr lang="en-US" dirty="0"/>
              <a:t>and the </a:t>
            </a:r>
            <a:r>
              <a:rPr lang="en-US" b="1" i="1" dirty="0"/>
              <a:t>collect()</a:t>
            </a:r>
            <a:r>
              <a:rPr lang="en-US" dirty="0"/>
              <a:t> methods.</a:t>
            </a:r>
          </a:p>
          <a:p>
            <a:r>
              <a:rPr lang="en-US" b="1" dirty="0"/>
              <a:t>The </a:t>
            </a:r>
            <a:r>
              <a:rPr lang="en-US" b="1" i="1" dirty="0"/>
              <a:t>reduce()</a:t>
            </a:r>
            <a:r>
              <a:rPr lang="en-US" b="1" dirty="0"/>
              <a:t> Method</a:t>
            </a:r>
          </a:p>
          <a:p>
            <a:pPr lvl="1"/>
            <a:r>
              <a:rPr lang="en-US" dirty="0"/>
              <a:t>There are three variations of this method, which differ by their signatures and returning types. </a:t>
            </a:r>
          </a:p>
          <a:p>
            <a:pPr lvl="1"/>
            <a:r>
              <a:rPr lang="en-US" dirty="0"/>
              <a:t>They can have the following parameters:</a:t>
            </a:r>
          </a:p>
          <a:p>
            <a:pPr lvl="2"/>
            <a:r>
              <a:rPr lang="en-US" b="1" dirty="0"/>
              <a:t>identity – </a:t>
            </a:r>
            <a:r>
              <a:rPr lang="en-US" dirty="0"/>
              <a:t>the initial value for an accumulator or a default value if a stream is empty and there is nothing to accumulate;</a:t>
            </a:r>
          </a:p>
          <a:p>
            <a:pPr lvl="2"/>
            <a:r>
              <a:rPr lang="en-US" b="1" dirty="0"/>
              <a:t>accumulator – </a:t>
            </a:r>
            <a:r>
              <a:rPr lang="en-US" dirty="0"/>
              <a:t>a function which specifies a logic of aggregation of elements. As accumulator creates a new value for every step of reducing, the quantity of new values equals to the stream's size and only the last value is useful. This is not very good for the performance.</a:t>
            </a:r>
          </a:p>
          <a:p>
            <a:pPr lvl="2"/>
            <a:r>
              <a:rPr lang="en-US" b="1" dirty="0"/>
              <a:t>combiner – </a:t>
            </a:r>
            <a:r>
              <a:rPr lang="en-US" dirty="0"/>
              <a:t>a function which aggregates results of the accumulator. Combiner is called only in a parallel mode to reduce results of accumulators from different threads.</a:t>
            </a:r>
          </a:p>
          <a:p>
            <a:pPr lvl="1"/>
            <a:endParaRPr lang="en-US" dirty="0"/>
          </a:p>
          <a:p>
            <a:endParaRPr lang="en-IN" dirty="0"/>
          </a:p>
        </p:txBody>
      </p:sp>
    </p:spTree>
    <p:extLst>
      <p:ext uri="{BB962C8B-B14F-4D97-AF65-F5344CB8AC3E}">
        <p14:creationId xmlns:p14="http://schemas.microsoft.com/office/powerpoint/2010/main" val="315992982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Stream API</a:t>
            </a:r>
            <a:endParaRPr lang="en-IN" dirty="0"/>
          </a:p>
        </p:txBody>
      </p:sp>
      <p:sp>
        <p:nvSpPr>
          <p:cNvPr id="3" name="Content Placeholder 2"/>
          <p:cNvSpPr>
            <a:spLocks noGrp="1"/>
          </p:cNvSpPr>
          <p:nvPr>
            <p:ph idx="1"/>
          </p:nvPr>
        </p:nvSpPr>
        <p:spPr/>
        <p:txBody>
          <a:bodyPr/>
          <a:lstStyle/>
          <a:p>
            <a:pPr lvl="1"/>
            <a:r>
              <a:rPr lang="en-US" dirty="0"/>
              <a:t>So, let's look at these three methods in action:</a:t>
            </a:r>
          </a:p>
          <a:p>
            <a:pPr lvl="2"/>
            <a:r>
              <a:rPr lang="en-US" dirty="0" err="1"/>
              <a:t>OptionalInt</a:t>
            </a:r>
            <a:r>
              <a:rPr lang="en-US" dirty="0"/>
              <a:t> reduced =  </a:t>
            </a:r>
            <a:r>
              <a:rPr lang="en-US" dirty="0" err="1"/>
              <a:t>IntStream.range</a:t>
            </a:r>
            <a:r>
              <a:rPr lang="en-US" dirty="0"/>
              <a:t>(1, 4).reduce((a, b) -&gt; a + b);</a:t>
            </a:r>
          </a:p>
          <a:p>
            <a:pPr lvl="1"/>
            <a:r>
              <a:rPr lang="en-US" i="1" dirty="0"/>
              <a:t>reduced </a:t>
            </a:r>
            <a:r>
              <a:rPr lang="en-US" dirty="0"/>
              <a:t>= 6 (1 + 2 + 3)</a:t>
            </a:r>
          </a:p>
          <a:p>
            <a:pPr lvl="2"/>
            <a:r>
              <a:rPr lang="en-US" dirty="0" err="1"/>
              <a:t>int</a:t>
            </a:r>
            <a:r>
              <a:rPr lang="en-US" dirty="0"/>
              <a:t> </a:t>
            </a:r>
            <a:r>
              <a:rPr lang="en-US" dirty="0" err="1"/>
              <a:t>reducedTwoParams</a:t>
            </a:r>
            <a:r>
              <a:rPr lang="en-US" dirty="0"/>
              <a:t> =  </a:t>
            </a:r>
            <a:r>
              <a:rPr lang="en-US" dirty="0" err="1"/>
              <a:t>IntStream.range</a:t>
            </a:r>
            <a:r>
              <a:rPr lang="en-US" dirty="0"/>
              <a:t>(1, 4).reduce(10, (a, b) -&gt; a + b);</a:t>
            </a:r>
          </a:p>
          <a:p>
            <a:pPr lvl="1"/>
            <a:r>
              <a:rPr lang="en-US" i="1" dirty="0" err="1"/>
              <a:t>reducedTwoParams</a:t>
            </a:r>
            <a:r>
              <a:rPr lang="en-US" dirty="0"/>
              <a:t> = 16 (10 + 1 + 2 + 3)</a:t>
            </a:r>
          </a:p>
          <a:p>
            <a:pPr lvl="1"/>
            <a:endParaRPr lang="en-US" dirty="0"/>
          </a:p>
        </p:txBody>
      </p:sp>
    </p:spTree>
    <p:extLst>
      <p:ext uri="{BB962C8B-B14F-4D97-AF65-F5344CB8AC3E}">
        <p14:creationId xmlns:p14="http://schemas.microsoft.com/office/powerpoint/2010/main" val="263540379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Stream API</a:t>
            </a:r>
            <a:endParaRPr lang="en-IN" dirty="0"/>
          </a:p>
        </p:txBody>
      </p:sp>
      <p:sp>
        <p:nvSpPr>
          <p:cNvPr id="3" name="Content Placeholder 2"/>
          <p:cNvSpPr>
            <a:spLocks noGrp="1"/>
          </p:cNvSpPr>
          <p:nvPr>
            <p:ph idx="1"/>
          </p:nvPr>
        </p:nvSpPr>
        <p:spPr/>
        <p:txBody>
          <a:bodyPr/>
          <a:lstStyle/>
          <a:p>
            <a:r>
              <a:rPr lang="en-US" b="1" dirty="0"/>
              <a:t>The </a:t>
            </a:r>
            <a:r>
              <a:rPr lang="en-US" b="1" i="1" dirty="0"/>
              <a:t>collect()</a:t>
            </a:r>
            <a:r>
              <a:rPr lang="en-US" b="1" dirty="0"/>
              <a:t> Method</a:t>
            </a:r>
          </a:p>
          <a:p>
            <a:pPr lvl="1"/>
            <a:r>
              <a:rPr lang="en-US" dirty="0"/>
              <a:t>Reduction of a stream can also be executed by another terminal operation – the </a:t>
            </a:r>
            <a:r>
              <a:rPr lang="en-US" i="1" dirty="0"/>
              <a:t>collect()</a:t>
            </a:r>
            <a:r>
              <a:rPr lang="en-US" dirty="0"/>
              <a:t> method. </a:t>
            </a:r>
          </a:p>
          <a:p>
            <a:pPr lvl="1"/>
            <a:r>
              <a:rPr lang="en-US" dirty="0"/>
              <a:t>It accepts an argument of the type </a:t>
            </a:r>
            <a:r>
              <a:rPr lang="en-US" i="1" dirty="0"/>
              <a:t>Collector, </a:t>
            </a:r>
            <a:r>
              <a:rPr lang="en-US" dirty="0"/>
              <a:t>which specifies the mechanism of reduction. </a:t>
            </a:r>
          </a:p>
          <a:p>
            <a:pPr lvl="1"/>
            <a:r>
              <a:rPr lang="en-US" dirty="0"/>
              <a:t>There are already created predefined collectors for most common operations. </a:t>
            </a:r>
          </a:p>
          <a:p>
            <a:pPr lvl="1"/>
            <a:r>
              <a:rPr lang="en-US" dirty="0"/>
              <a:t>They can be accessed with the help of the </a:t>
            </a:r>
            <a:r>
              <a:rPr lang="en-US" i="1" dirty="0"/>
              <a:t>Collectors</a:t>
            </a:r>
            <a:r>
              <a:rPr lang="en-US" dirty="0"/>
              <a:t> type.</a:t>
            </a:r>
          </a:p>
          <a:p>
            <a:pPr lvl="1"/>
            <a:r>
              <a:rPr lang="en-US" dirty="0"/>
              <a:t>In this section we will use the following </a:t>
            </a:r>
            <a:r>
              <a:rPr lang="en-US" i="1" dirty="0"/>
              <a:t>List</a:t>
            </a:r>
            <a:r>
              <a:rPr lang="en-US" dirty="0"/>
              <a:t> as a source for all streams:</a:t>
            </a:r>
          </a:p>
          <a:p>
            <a:pPr lvl="2"/>
            <a:r>
              <a:rPr lang="en-US" dirty="0"/>
              <a:t>List&lt;Product&gt; </a:t>
            </a:r>
            <a:r>
              <a:rPr lang="en-US" dirty="0" err="1"/>
              <a:t>productList</a:t>
            </a:r>
            <a:r>
              <a:rPr lang="en-US" dirty="0"/>
              <a:t> = </a:t>
            </a:r>
            <a:r>
              <a:rPr lang="en-US" dirty="0" err="1"/>
              <a:t>Arrays.asList</a:t>
            </a:r>
            <a:r>
              <a:rPr lang="en-US" dirty="0"/>
              <a:t>(new Product(23, "potatoes"),  new Product(14, "orange"), new Product(13, "lemon"),  new Product(23, "bread"), new Product(13, "sugar"));</a:t>
            </a:r>
          </a:p>
          <a:p>
            <a:pPr lvl="1"/>
            <a:r>
              <a:rPr lang="en-US" b="1" dirty="0"/>
              <a:t>Converting a stream to the </a:t>
            </a:r>
            <a:r>
              <a:rPr lang="en-US" b="1" i="1" dirty="0"/>
              <a:t>Collection</a:t>
            </a:r>
            <a:r>
              <a:rPr lang="en-US" b="1" dirty="0"/>
              <a:t> (</a:t>
            </a:r>
            <a:r>
              <a:rPr lang="en-US" b="1" i="1" dirty="0"/>
              <a:t>Collection, List </a:t>
            </a:r>
            <a:r>
              <a:rPr lang="en-US" b="1" dirty="0"/>
              <a:t>or</a:t>
            </a:r>
            <a:r>
              <a:rPr lang="en-US" b="1" i="1" dirty="0"/>
              <a:t> Set</a:t>
            </a:r>
            <a:r>
              <a:rPr lang="en-US" b="1" dirty="0"/>
              <a:t>):</a:t>
            </a:r>
          </a:p>
          <a:p>
            <a:pPr lvl="2"/>
            <a:r>
              <a:rPr lang="en-US" dirty="0"/>
              <a:t>List&lt;String&gt; </a:t>
            </a:r>
            <a:r>
              <a:rPr lang="en-US" dirty="0" err="1"/>
              <a:t>collectorCollection</a:t>
            </a:r>
            <a:r>
              <a:rPr lang="en-US" dirty="0"/>
              <a:t> =   </a:t>
            </a:r>
            <a:r>
              <a:rPr lang="en-US" dirty="0" err="1"/>
              <a:t>productList.stream</a:t>
            </a:r>
            <a:r>
              <a:rPr lang="en-US" dirty="0"/>
              <a:t>().map(Product::</a:t>
            </a:r>
            <a:r>
              <a:rPr lang="en-US" dirty="0" err="1"/>
              <a:t>getName</a:t>
            </a:r>
            <a:r>
              <a:rPr lang="en-US" dirty="0"/>
              <a:t>).collect(</a:t>
            </a:r>
            <a:r>
              <a:rPr lang="en-US" dirty="0" err="1"/>
              <a:t>Collectors.toList</a:t>
            </a:r>
            <a:r>
              <a:rPr lang="en-US" dirty="0"/>
              <a:t>());</a:t>
            </a:r>
          </a:p>
          <a:p>
            <a:pPr lvl="1"/>
            <a:r>
              <a:rPr lang="en-IN" b="1" dirty="0"/>
              <a:t>Reducing to </a:t>
            </a:r>
            <a:r>
              <a:rPr lang="en-IN" b="1" i="1" dirty="0"/>
              <a:t>String</a:t>
            </a:r>
            <a:r>
              <a:rPr lang="en-IN" b="1" dirty="0"/>
              <a:t>:</a:t>
            </a:r>
          </a:p>
          <a:p>
            <a:pPr lvl="2"/>
            <a:r>
              <a:rPr lang="en-US" dirty="0"/>
              <a:t>String </a:t>
            </a:r>
            <a:r>
              <a:rPr lang="en-US" dirty="0" err="1"/>
              <a:t>listToString</a:t>
            </a:r>
            <a:r>
              <a:rPr lang="en-US" dirty="0"/>
              <a:t> = </a:t>
            </a:r>
            <a:r>
              <a:rPr lang="en-US" dirty="0" err="1"/>
              <a:t>productList.stream</a:t>
            </a:r>
            <a:r>
              <a:rPr lang="en-US" dirty="0"/>
              <a:t>().map(Product::</a:t>
            </a:r>
            <a:r>
              <a:rPr lang="en-US" dirty="0" err="1"/>
              <a:t>getName</a:t>
            </a:r>
            <a:r>
              <a:rPr lang="en-US" dirty="0"/>
              <a:t>)  .collect(</a:t>
            </a:r>
            <a:r>
              <a:rPr lang="en-US" dirty="0" err="1"/>
              <a:t>Collectors.joining</a:t>
            </a:r>
            <a:r>
              <a:rPr lang="en-US" dirty="0"/>
              <a:t>(", ", "[", "]"));</a:t>
            </a:r>
          </a:p>
          <a:p>
            <a:endParaRPr lang="en-IN" dirty="0"/>
          </a:p>
        </p:txBody>
      </p:sp>
    </p:spTree>
    <p:extLst>
      <p:ext uri="{BB962C8B-B14F-4D97-AF65-F5344CB8AC3E}">
        <p14:creationId xmlns:p14="http://schemas.microsoft.com/office/powerpoint/2010/main" val="41436726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Lambda Expressions</a:t>
            </a:r>
          </a:p>
        </p:txBody>
      </p:sp>
      <p:sp>
        <p:nvSpPr>
          <p:cNvPr id="3" name="Content Placeholder 2"/>
          <p:cNvSpPr>
            <a:spLocks noGrp="1"/>
          </p:cNvSpPr>
          <p:nvPr>
            <p:ph idx="1"/>
          </p:nvPr>
        </p:nvSpPr>
        <p:spPr/>
        <p:txBody>
          <a:bodyPr>
            <a:normAutofit/>
          </a:bodyPr>
          <a:lstStyle/>
          <a:p>
            <a:r>
              <a:rPr lang="en-US" dirty="0"/>
              <a:t>Lambda expression is an important feature of Java which was included in Java SE 8. </a:t>
            </a:r>
          </a:p>
          <a:p>
            <a:r>
              <a:rPr lang="en-US" dirty="0"/>
              <a:t>It provides a clear and concise way to represent one method interface(Functional Interface) using an expression </a:t>
            </a:r>
          </a:p>
          <a:p>
            <a:r>
              <a:rPr lang="en-US" dirty="0"/>
              <a:t>It provides the implementation for the same. </a:t>
            </a:r>
          </a:p>
          <a:p>
            <a:r>
              <a:rPr lang="en-IN" dirty="0"/>
              <a:t>Functional Interface - </a:t>
            </a:r>
            <a:r>
              <a:rPr lang="en-US" dirty="0"/>
              <a:t>An interface which has only one abstract method is called functional interface.</a:t>
            </a:r>
          </a:p>
          <a:p>
            <a:r>
              <a:rPr lang="en-US" dirty="0"/>
              <a:t>It saves a lot of code. </a:t>
            </a:r>
          </a:p>
          <a:p>
            <a:r>
              <a:rPr lang="en-US" dirty="0"/>
              <a:t>Java lambda expression is treated as a function, so compiler does not create .class file.</a:t>
            </a:r>
          </a:p>
          <a:p>
            <a:endParaRPr lang="en-IN" dirty="0"/>
          </a:p>
        </p:txBody>
      </p:sp>
    </p:spTree>
    <p:extLst>
      <p:ext uri="{BB962C8B-B14F-4D97-AF65-F5344CB8AC3E}">
        <p14:creationId xmlns:p14="http://schemas.microsoft.com/office/powerpoint/2010/main" val="394530304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Stream API</a:t>
            </a:r>
            <a:endParaRPr lang="en-IN" dirty="0"/>
          </a:p>
        </p:txBody>
      </p:sp>
      <p:sp>
        <p:nvSpPr>
          <p:cNvPr id="3" name="Content Placeholder 2"/>
          <p:cNvSpPr>
            <a:spLocks noGrp="1"/>
          </p:cNvSpPr>
          <p:nvPr>
            <p:ph idx="1"/>
          </p:nvPr>
        </p:nvSpPr>
        <p:spPr/>
        <p:txBody>
          <a:bodyPr>
            <a:normAutofit/>
          </a:bodyPr>
          <a:lstStyle/>
          <a:p>
            <a:pPr lvl="1"/>
            <a:r>
              <a:rPr lang="en-US" b="1" dirty="0"/>
              <a:t>Processing the average value of all numeric elements of the stream:</a:t>
            </a:r>
          </a:p>
          <a:p>
            <a:pPr lvl="2"/>
            <a:r>
              <a:rPr lang="en-US" dirty="0"/>
              <a:t>double </a:t>
            </a:r>
            <a:r>
              <a:rPr lang="en-US" dirty="0" err="1"/>
              <a:t>averagePrice</a:t>
            </a:r>
            <a:r>
              <a:rPr lang="en-US" dirty="0"/>
              <a:t> = </a:t>
            </a:r>
            <a:r>
              <a:rPr lang="en-US" dirty="0" err="1"/>
              <a:t>productList.stream</a:t>
            </a:r>
            <a:r>
              <a:rPr lang="en-US" dirty="0"/>
              <a:t>()  .collect(</a:t>
            </a:r>
            <a:r>
              <a:rPr lang="en-US" dirty="0" err="1"/>
              <a:t>Collectors.averagingInt</a:t>
            </a:r>
            <a:r>
              <a:rPr lang="en-US" dirty="0"/>
              <a:t>(Product::</a:t>
            </a:r>
            <a:r>
              <a:rPr lang="en-US" dirty="0" err="1"/>
              <a:t>getPrice</a:t>
            </a:r>
            <a:r>
              <a:rPr lang="en-US" dirty="0"/>
              <a:t>));</a:t>
            </a:r>
          </a:p>
          <a:p>
            <a:pPr lvl="1"/>
            <a:r>
              <a:rPr lang="en-US" b="1" dirty="0"/>
              <a:t>Processing the sum of all numeric elements of the stream:</a:t>
            </a:r>
          </a:p>
          <a:p>
            <a:pPr lvl="2"/>
            <a:r>
              <a:rPr lang="en-US" dirty="0" err="1"/>
              <a:t>int</a:t>
            </a:r>
            <a:r>
              <a:rPr lang="en-US" dirty="0"/>
              <a:t> </a:t>
            </a:r>
            <a:r>
              <a:rPr lang="en-US" dirty="0" err="1"/>
              <a:t>summingPrice</a:t>
            </a:r>
            <a:r>
              <a:rPr lang="en-US" dirty="0"/>
              <a:t> = </a:t>
            </a:r>
            <a:r>
              <a:rPr lang="en-US" dirty="0" err="1"/>
              <a:t>productList.stream</a:t>
            </a:r>
            <a:r>
              <a:rPr lang="en-US" dirty="0"/>
              <a:t>()  .collect(</a:t>
            </a:r>
            <a:r>
              <a:rPr lang="en-US" dirty="0" err="1"/>
              <a:t>Collectors.summingInt</a:t>
            </a:r>
            <a:r>
              <a:rPr lang="en-US" dirty="0"/>
              <a:t>(Product::</a:t>
            </a:r>
            <a:r>
              <a:rPr lang="en-US" dirty="0" err="1"/>
              <a:t>getPrice</a:t>
            </a:r>
            <a:r>
              <a:rPr lang="en-US" dirty="0"/>
              <a:t>));</a:t>
            </a:r>
          </a:p>
          <a:p>
            <a:pPr lvl="2"/>
            <a:r>
              <a:rPr lang="en-US" dirty="0"/>
              <a:t>Methods </a:t>
            </a:r>
            <a:r>
              <a:rPr lang="en-US" i="1" dirty="0" err="1"/>
              <a:t>averagingXX</a:t>
            </a:r>
            <a:r>
              <a:rPr lang="en-US" i="1" dirty="0"/>
              <a:t>(), </a:t>
            </a:r>
            <a:r>
              <a:rPr lang="en-US" i="1" dirty="0" err="1"/>
              <a:t>summingXX</a:t>
            </a:r>
            <a:r>
              <a:rPr lang="en-US" i="1" dirty="0"/>
              <a:t>()</a:t>
            </a:r>
            <a:r>
              <a:rPr lang="en-US" dirty="0"/>
              <a:t> and </a:t>
            </a:r>
            <a:r>
              <a:rPr lang="en-US" i="1" dirty="0" err="1"/>
              <a:t>summarizingXX</a:t>
            </a:r>
            <a:r>
              <a:rPr lang="en-US" i="1" dirty="0"/>
              <a:t>()</a:t>
            </a:r>
            <a:r>
              <a:rPr lang="en-US" dirty="0"/>
              <a:t> can work as with primitives (</a:t>
            </a:r>
            <a:r>
              <a:rPr lang="en-US" i="1" dirty="0" err="1"/>
              <a:t>int</a:t>
            </a:r>
            <a:r>
              <a:rPr lang="en-US" i="1" dirty="0"/>
              <a:t>, long, double</a:t>
            </a:r>
            <a:r>
              <a:rPr lang="en-US" dirty="0"/>
              <a:t>) as with their wrapper classes (</a:t>
            </a:r>
            <a:r>
              <a:rPr lang="en-US" i="1" dirty="0"/>
              <a:t>Integer, Long, Double</a:t>
            </a:r>
            <a:r>
              <a:rPr lang="en-US" dirty="0"/>
              <a:t>). </a:t>
            </a:r>
          </a:p>
          <a:p>
            <a:pPr lvl="1"/>
            <a:r>
              <a:rPr lang="en-US" b="1" dirty="0"/>
              <a:t>Collecting statistical information about stream’s elements:</a:t>
            </a:r>
          </a:p>
          <a:p>
            <a:pPr lvl="2"/>
            <a:r>
              <a:rPr lang="en-US" dirty="0" err="1"/>
              <a:t>IntSummaryStatistics</a:t>
            </a:r>
            <a:r>
              <a:rPr lang="en-US" dirty="0"/>
              <a:t> statistics = </a:t>
            </a:r>
            <a:r>
              <a:rPr lang="en-US" dirty="0" err="1"/>
              <a:t>productList.stream</a:t>
            </a:r>
            <a:r>
              <a:rPr lang="en-US" dirty="0"/>
              <a:t>()  .collect(</a:t>
            </a:r>
            <a:r>
              <a:rPr lang="en-US" dirty="0" err="1"/>
              <a:t>Collectors.summarizingInt</a:t>
            </a:r>
            <a:r>
              <a:rPr lang="en-US" dirty="0"/>
              <a:t>(Product::</a:t>
            </a:r>
            <a:r>
              <a:rPr lang="en-US" dirty="0" err="1"/>
              <a:t>getPrice</a:t>
            </a:r>
            <a:r>
              <a:rPr lang="en-US" dirty="0"/>
              <a:t>));</a:t>
            </a:r>
          </a:p>
          <a:p>
            <a:pPr lvl="2"/>
            <a:r>
              <a:rPr lang="en-US" dirty="0"/>
              <a:t>By using the resulting instance of type </a:t>
            </a:r>
            <a:r>
              <a:rPr lang="en-US" i="1" dirty="0" err="1"/>
              <a:t>IntSummaryStatistics</a:t>
            </a:r>
            <a:r>
              <a:rPr lang="en-US" dirty="0"/>
              <a:t> developer can create a statistical report by applying </a:t>
            </a:r>
            <a:r>
              <a:rPr lang="en-US" i="1" dirty="0" err="1"/>
              <a:t>toString</a:t>
            </a:r>
            <a:r>
              <a:rPr lang="en-US" i="1" dirty="0"/>
              <a:t>()</a:t>
            </a:r>
            <a:r>
              <a:rPr lang="en-US" dirty="0"/>
              <a:t> method.</a:t>
            </a:r>
          </a:p>
          <a:p>
            <a:pPr lvl="2"/>
            <a:r>
              <a:rPr lang="en-US" dirty="0"/>
              <a:t>The result will be a </a:t>
            </a:r>
            <a:r>
              <a:rPr lang="en-US" i="1" dirty="0"/>
              <a:t>String</a:t>
            </a:r>
            <a:r>
              <a:rPr lang="en-US" dirty="0"/>
              <a:t> common to this one </a:t>
            </a:r>
            <a:r>
              <a:rPr lang="en-US" i="1" dirty="0"/>
              <a:t>“</a:t>
            </a:r>
            <a:r>
              <a:rPr lang="en-US" i="1" dirty="0" err="1"/>
              <a:t>IntSummaryStatistics</a:t>
            </a:r>
            <a:r>
              <a:rPr lang="en-US" i="1" dirty="0"/>
              <a:t>{count=5, sum=86, min=13, average=17,200000, max=23}”.</a:t>
            </a:r>
            <a:endParaRPr lang="en-US" dirty="0"/>
          </a:p>
          <a:p>
            <a:pPr lvl="2"/>
            <a:r>
              <a:rPr lang="en-US" dirty="0"/>
              <a:t>It is also easy to extract from this object separate values for </a:t>
            </a:r>
            <a:r>
              <a:rPr lang="en-US" i="1" dirty="0"/>
              <a:t>count, sum, min, average</a:t>
            </a:r>
            <a:r>
              <a:rPr lang="en-US" dirty="0"/>
              <a:t> by applying methods </a:t>
            </a:r>
            <a:r>
              <a:rPr lang="en-US" i="1" dirty="0" err="1"/>
              <a:t>getCount</a:t>
            </a:r>
            <a:r>
              <a:rPr lang="en-US" i="1" dirty="0"/>
              <a:t>(), </a:t>
            </a:r>
            <a:r>
              <a:rPr lang="en-US" i="1" dirty="0" err="1"/>
              <a:t>getSum</a:t>
            </a:r>
            <a:r>
              <a:rPr lang="en-US" i="1" dirty="0"/>
              <a:t>(), </a:t>
            </a:r>
            <a:r>
              <a:rPr lang="en-US" i="1" dirty="0" err="1"/>
              <a:t>getMin</a:t>
            </a:r>
            <a:r>
              <a:rPr lang="en-US" i="1" dirty="0"/>
              <a:t>(), </a:t>
            </a:r>
            <a:r>
              <a:rPr lang="en-US" i="1" dirty="0" err="1"/>
              <a:t>getAverage</a:t>
            </a:r>
            <a:r>
              <a:rPr lang="en-US" i="1" dirty="0"/>
              <a:t>(), </a:t>
            </a:r>
            <a:r>
              <a:rPr lang="en-US" i="1" dirty="0" err="1"/>
              <a:t>getMax</a:t>
            </a:r>
            <a:r>
              <a:rPr lang="en-US" i="1" dirty="0"/>
              <a:t>(). </a:t>
            </a:r>
          </a:p>
          <a:p>
            <a:pPr lvl="2"/>
            <a:r>
              <a:rPr lang="en-US" dirty="0"/>
              <a:t>All these values can be extracted from a single pipeline.</a:t>
            </a:r>
          </a:p>
          <a:p>
            <a:pPr lvl="2"/>
            <a:endParaRPr lang="en-US" dirty="0"/>
          </a:p>
        </p:txBody>
      </p:sp>
    </p:spTree>
    <p:extLst>
      <p:ext uri="{BB962C8B-B14F-4D97-AF65-F5344CB8AC3E}">
        <p14:creationId xmlns:p14="http://schemas.microsoft.com/office/powerpoint/2010/main" val="180540574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Stream API</a:t>
            </a:r>
            <a:endParaRPr lang="en-IN" dirty="0"/>
          </a:p>
        </p:txBody>
      </p:sp>
      <p:sp>
        <p:nvSpPr>
          <p:cNvPr id="3" name="Content Placeholder 2"/>
          <p:cNvSpPr>
            <a:spLocks noGrp="1"/>
          </p:cNvSpPr>
          <p:nvPr>
            <p:ph idx="1"/>
          </p:nvPr>
        </p:nvSpPr>
        <p:spPr/>
        <p:txBody>
          <a:bodyPr/>
          <a:lstStyle/>
          <a:p>
            <a:pPr lvl="1"/>
            <a:r>
              <a:rPr lang="en-US" b="1" dirty="0"/>
              <a:t>Grouping of stream’s elements according to the specified function:</a:t>
            </a:r>
          </a:p>
          <a:p>
            <a:pPr lvl="2"/>
            <a:r>
              <a:rPr lang="en-US" dirty="0"/>
              <a:t>Map&lt;Integer, List&lt;Product&gt;&gt; </a:t>
            </a:r>
            <a:r>
              <a:rPr lang="en-US" dirty="0" err="1"/>
              <a:t>collectorMapOfLists</a:t>
            </a:r>
            <a:r>
              <a:rPr lang="en-US" dirty="0"/>
              <a:t> = </a:t>
            </a:r>
            <a:r>
              <a:rPr lang="en-US" dirty="0" err="1"/>
              <a:t>productList.stream</a:t>
            </a:r>
            <a:r>
              <a:rPr lang="en-US" dirty="0"/>
              <a:t>()  .collect(</a:t>
            </a:r>
            <a:r>
              <a:rPr lang="en-US" dirty="0" err="1"/>
              <a:t>Collectors.groupingBy</a:t>
            </a:r>
            <a:r>
              <a:rPr lang="en-US" dirty="0"/>
              <a:t>(Product::</a:t>
            </a:r>
            <a:r>
              <a:rPr lang="en-US" dirty="0" err="1"/>
              <a:t>getPrice</a:t>
            </a:r>
            <a:r>
              <a:rPr lang="en-US" dirty="0"/>
              <a:t>));</a:t>
            </a:r>
          </a:p>
          <a:p>
            <a:pPr lvl="2"/>
            <a:r>
              <a:rPr lang="en-US" dirty="0"/>
              <a:t>In the example above the stream was reduced to the </a:t>
            </a:r>
            <a:r>
              <a:rPr lang="en-US" i="1" dirty="0"/>
              <a:t>Map</a:t>
            </a:r>
            <a:r>
              <a:rPr lang="en-US" dirty="0"/>
              <a:t> which groups all products by their price.</a:t>
            </a:r>
          </a:p>
          <a:p>
            <a:pPr lvl="1"/>
            <a:r>
              <a:rPr lang="en-US" b="1" dirty="0"/>
              <a:t>Dividing stream’s elements into groups according to some predicate:</a:t>
            </a:r>
          </a:p>
          <a:p>
            <a:pPr lvl="2"/>
            <a:r>
              <a:rPr lang="en-IN" dirty="0"/>
              <a:t>Map&lt;Boolean, List&lt;Product&gt;&gt; </a:t>
            </a:r>
            <a:r>
              <a:rPr lang="en-IN" dirty="0" err="1"/>
              <a:t>mapPartioned</a:t>
            </a:r>
            <a:r>
              <a:rPr lang="en-IN" dirty="0"/>
              <a:t> = </a:t>
            </a:r>
            <a:r>
              <a:rPr lang="en-IN" dirty="0" err="1"/>
              <a:t>productList.stream</a:t>
            </a:r>
            <a:r>
              <a:rPr lang="en-IN" dirty="0"/>
              <a:t>()  .collect(</a:t>
            </a:r>
            <a:r>
              <a:rPr lang="en-IN" dirty="0" err="1"/>
              <a:t>Collectors.partitioningBy</a:t>
            </a:r>
            <a:r>
              <a:rPr lang="en-IN" dirty="0"/>
              <a:t>(element -&gt; </a:t>
            </a:r>
            <a:r>
              <a:rPr lang="en-IN" dirty="0" err="1"/>
              <a:t>element.getPrice</a:t>
            </a:r>
            <a:r>
              <a:rPr lang="en-IN" dirty="0"/>
              <a:t>() &gt; 15));</a:t>
            </a:r>
          </a:p>
          <a:p>
            <a:pPr lvl="2"/>
            <a:endParaRPr lang="en-IN" dirty="0"/>
          </a:p>
        </p:txBody>
      </p:sp>
    </p:spTree>
    <p:extLst>
      <p:ext uri="{BB962C8B-B14F-4D97-AF65-F5344CB8AC3E}">
        <p14:creationId xmlns:p14="http://schemas.microsoft.com/office/powerpoint/2010/main" val="386852028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endParaRPr lang="en-IN" dirty="0"/>
          </a:p>
        </p:txBody>
      </p:sp>
      <p:sp>
        <p:nvSpPr>
          <p:cNvPr id="3" name="Content Placeholder 2"/>
          <p:cNvSpPr>
            <a:spLocks noGrp="1"/>
          </p:cNvSpPr>
          <p:nvPr>
            <p:ph idx="1"/>
          </p:nvPr>
        </p:nvSpPr>
        <p:spPr/>
        <p:txBody>
          <a:bodyPr/>
          <a:lstStyle/>
          <a:p>
            <a:endParaRPr lang="en-US" dirty="0"/>
          </a:p>
          <a:p>
            <a:endParaRPr lang="en-US" dirty="0"/>
          </a:p>
          <a:p>
            <a:endParaRPr lang="en-US" dirty="0"/>
          </a:p>
          <a:p>
            <a:r>
              <a:rPr lang="en-US" dirty="0"/>
              <a:t>Demo on Stream API…</a:t>
            </a:r>
            <a:endParaRPr lang="en-IN" dirty="0"/>
          </a:p>
        </p:txBody>
      </p:sp>
    </p:spTree>
    <p:extLst>
      <p:ext uri="{BB962C8B-B14F-4D97-AF65-F5344CB8AC3E}">
        <p14:creationId xmlns:p14="http://schemas.microsoft.com/office/powerpoint/2010/main" val="329092148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8491671" y="3987667"/>
            <a:ext cx="2401998" cy="1449387"/>
          </a:xfrm>
        </p:spPr>
        <p:txBody>
          <a:bodyPr>
            <a:normAutofit/>
          </a:bodyPr>
          <a:lstStyle/>
          <a:p>
            <a:r>
              <a:rPr lang="en-US" dirty="0"/>
              <a:t>END….</a:t>
            </a:r>
            <a:endParaRPr lang="en-IN" dirty="0"/>
          </a:p>
        </p:txBody>
      </p:sp>
    </p:spTree>
    <p:extLst>
      <p:ext uri="{BB962C8B-B14F-4D97-AF65-F5344CB8AC3E}">
        <p14:creationId xmlns:p14="http://schemas.microsoft.com/office/powerpoint/2010/main" val="3898962941"/>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7874</TotalTime>
  <Words>9023</Words>
  <Application>Microsoft Office PowerPoint</Application>
  <PresentationFormat>Widescreen</PresentationFormat>
  <Paragraphs>903</Paragraphs>
  <Slides>93</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93</vt:i4>
      </vt:variant>
    </vt:vector>
  </HeadingPairs>
  <TitlesOfParts>
    <vt:vector size="104" baseType="lpstr">
      <vt:lpstr>Arial</vt:lpstr>
      <vt:lpstr>Arial Unicode MS</vt:lpstr>
      <vt:lpstr>Calibri</vt:lpstr>
      <vt:lpstr>Calibri Light</vt:lpstr>
      <vt:lpstr>Cambira</vt:lpstr>
      <vt:lpstr>Consolas</vt:lpstr>
      <vt:lpstr>Monaco</vt:lpstr>
      <vt:lpstr>times new roman</vt:lpstr>
      <vt:lpstr>verdana</vt:lpstr>
      <vt:lpstr>Wingdings</vt:lpstr>
      <vt:lpstr>Retrospect</vt:lpstr>
      <vt:lpstr>Java 8 Features</vt:lpstr>
      <vt:lpstr>Functional Interfaces</vt:lpstr>
      <vt:lpstr>Functional Interfaces</vt:lpstr>
      <vt:lpstr>Functional Interfaces</vt:lpstr>
      <vt:lpstr>Functional Interfaces</vt:lpstr>
      <vt:lpstr>Functional Interfaces</vt:lpstr>
      <vt:lpstr>Functional Interfaces</vt:lpstr>
      <vt:lpstr>Functional Interfaces - Predefined</vt:lpstr>
      <vt:lpstr>Lambda Expressions</vt:lpstr>
      <vt:lpstr>Lambda Expressions</vt:lpstr>
      <vt:lpstr>Lambda Expressions</vt:lpstr>
      <vt:lpstr>Lambda Expressions</vt:lpstr>
      <vt:lpstr>DEMO</vt:lpstr>
      <vt:lpstr>Collection Overview</vt:lpstr>
      <vt:lpstr>Comparator Interface</vt:lpstr>
      <vt:lpstr>Comparator Interface</vt:lpstr>
      <vt:lpstr>DEMO</vt:lpstr>
      <vt:lpstr>Java Default Methods</vt:lpstr>
      <vt:lpstr>Java Default Methods</vt:lpstr>
      <vt:lpstr>Java Default Methods</vt:lpstr>
      <vt:lpstr>Java Default Methods</vt:lpstr>
      <vt:lpstr>Functional Interface - Predicate</vt:lpstr>
      <vt:lpstr>Functional Interface - Predicate</vt:lpstr>
      <vt:lpstr>Functional Interface - Predicate</vt:lpstr>
      <vt:lpstr>Functional Interface - Predicate</vt:lpstr>
      <vt:lpstr>Functional Interface - Predicate</vt:lpstr>
      <vt:lpstr>Functional Interface - Predicate</vt:lpstr>
      <vt:lpstr>DEMO</vt:lpstr>
      <vt:lpstr>Functional Interface - Function</vt:lpstr>
      <vt:lpstr>DEMO</vt:lpstr>
      <vt:lpstr>Functional Interface - Consumer</vt:lpstr>
      <vt:lpstr>Functional Interface - Consumer</vt:lpstr>
      <vt:lpstr>DEMO</vt:lpstr>
      <vt:lpstr>Functional Interface - Supplier</vt:lpstr>
      <vt:lpstr>Functional Interface - Supplier</vt:lpstr>
      <vt:lpstr>DEMO</vt:lpstr>
      <vt:lpstr>Comparison… </vt:lpstr>
      <vt:lpstr>Two-Argument (Bi) Functional Interfaces</vt:lpstr>
      <vt:lpstr>Primitive Type Functional Interface</vt:lpstr>
      <vt:lpstr>Primitive Type Functional Interface</vt:lpstr>
      <vt:lpstr>Primitive Type Functional Interface</vt:lpstr>
      <vt:lpstr>Primitive Type Functional Interface</vt:lpstr>
      <vt:lpstr>Primitive Type Functional Interface</vt:lpstr>
      <vt:lpstr>Primitive Type Functional Interface</vt:lpstr>
      <vt:lpstr>Primitive Type Functional Interface</vt:lpstr>
      <vt:lpstr>Primitive Type Functional Interface</vt:lpstr>
      <vt:lpstr>Primitive Type Functional Interface</vt:lpstr>
      <vt:lpstr>Primitive Type Functional Interface</vt:lpstr>
      <vt:lpstr>Primitive Type Functional Interface</vt:lpstr>
      <vt:lpstr>Primitive Type Functional Interface</vt:lpstr>
      <vt:lpstr>Functional Interface - Summary</vt:lpstr>
      <vt:lpstr>Functional Interface - Summary</vt:lpstr>
      <vt:lpstr>Functional Interface - Summary</vt:lpstr>
      <vt:lpstr>Functional Interface - Summary</vt:lpstr>
      <vt:lpstr>Functional Interface - Summary</vt:lpstr>
      <vt:lpstr>Functional Interface - Summary</vt:lpstr>
      <vt:lpstr>Functional Interface - Summary</vt:lpstr>
      <vt:lpstr>Functional Interface - Summary</vt:lpstr>
      <vt:lpstr>Method references</vt:lpstr>
      <vt:lpstr>Method references</vt:lpstr>
      <vt:lpstr>Method references</vt:lpstr>
      <vt:lpstr>Method references</vt:lpstr>
      <vt:lpstr>Method references</vt:lpstr>
      <vt:lpstr>Date and Time API</vt:lpstr>
      <vt:lpstr>Date and Time API</vt:lpstr>
      <vt:lpstr>Date and Time API</vt:lpstr>
      <vt:lpstr>Date and Time API</vt:lpstr>
      <vt:lpstr>Date and Time API</vt:lpstr>
      <vt:lpstr>Date and Time API</vt:lpstr>
      <vt:lpstr>Date and Time API</vt:lpstr>
      <vt:lpstr>Date and Time API</vt:lpstr>
      <vt:lpstr>Stream API</vt:lpstr>
      <vt:lpstr>Demo</vt:lpstr>
      <vt:lpstr>Stream API</vt:lpstr>
      <vt:lpstr>Stream API</vt:lpstr>
      <vt:lpstr>Stream API</vt:lpstr>
      <vt:lpstr>Stream API</vt:lpstr>
      <vt:lpstr>Stream API</vt:lpstr>
      <vt:lpstr>Stream API</vt:lpstr>
      <vt:lpstr>Stream API</vt:lpstr>
      <vt:lpstr>Stream API</vt:lpstr>
      <vt:lpstr>Stream API</vt:lpstr>
      <vt:lpstr>Stream API</vt:lpstr>
      <vt:lpstr>Stream API</vt:lpstr>
      <vt:lpstr>Stream API</vt:lpstr>
      <vt:lpstr>Stream API</vt:lpstr>
      <vt:lpstr>Stream API</vt:lpstr>
      <vt:lpstr>Stream API</vt:lpstr>
      <vt:lpstr>Stream API</vt:lpstr>
      <vt:lpstr>Stream API</vt:lpstr>
      <vt:lpstr>Stream API</vt:lpstr>
      <vt:lpstr>Demo</vt:lpstr>
      <vt:lpstr>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8 Features</dc:title>
  <dc:creator>User</dc:creator>
  <cp:lastModifiedBy>POONKUZHALI ANAND</cp:lastModifiedBy>
  <cp:revision>105</cp:revision>
  <dcterms:created xsi:type="dcterms:W3CDTF">2020-09-12T16:22:49Z</dcterms:created>
  <dcterms:modified xsi:type="dcterms:W3CDTF">2024-08-20T09:08:52Z</dcterms:modified>
</cp:coreProperties>
</file>