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4"/>
  </p:notesMasterIdLst>
  <p:sldIdLst>
    <p:sldId id="256" r:id="rId2"/>
    <p:sldId id="295" r:id="rId3"/>
    <p:sldId id="298" r:id="rId4"/>
    <p:sldId id="299" r:id="rId5"/>
    <p:sldId id="300" r:id="rId6"/>
    <p:sldId id="301" r:id="rId7"/>
    <p:sldId id="302" r:id="rId8"/>
    <p:sldId id="303" r:id="rId9"/>
    <p:sldId id="304" r:id="rId10"/>
    <p:sldId id="305" r:id="rId11"/>
    <p:sldId id="317" r:id="rId12"/>
    <p:sldId id="296" r:id="rId13"/>
    <p:sldId id="297" r:id="rId14"/>
    <p:sldId id="307" r:id="rId15"/>
    <p:sldId id="308" r:id="rId16"/>
    <p:sldId id="309" r:id="rId17"/>
    <p:sldId id="310" r:id="rId18"/>
    <p:sldId id="312" r:id="rId19"/>
    <p:sldId id="313" r:id="rId20"/>
    <p:sldId id="314" r:id="rId21"/>
    <p:sldId id="315" r:id="rId22"/>
    <p:sldId id="318" r:id="rId23"/>
    <p:sldId id="320" r:id="rId24"/>
    <p:sldId id="325" r:id="rId25"/>
    <p:sldId id="321" r:id="rId26"/>
    <p:sldId id="326" r:id="rId27"/>
    <p:sldId id="322" r:id="rId28"/>
    <p:sldId id="327" r:id="rId29"/>
    <p:sldId id="328" r:id="rId30"/>
    <p:sldId id="323" r:id="rId31"/>
    <p:sldId id="329" r:id="rId32"/>
    <p:sldId id="324" r:id="rId33"/>
    <p:sldId id="257" r:id="rId34"/>
    <p:sldId id="258" r:id="rId35"/>
    <p:sldId id="259" r:id="rId36"/>
    <p:sldId id="260" r:id="rId37"/>
    <p:sldId id="272" r:id="rId38"/>
    <p:sldId id="266" r:id="rId39"/>
    <p:sldId id="267" r:id="rId40"/>
    <p:sldId id="268" r:id="rId41"/>
    <p:sldId id="269" r:id="rId42"/>
    <p:sldId id="270" r:id="rId43"/>
    <p:sldId id="271" r:id="rId44"/>
    <p:sldId id="278" r:id="rId45"/>
    <p:sldId id="262" r:id="rId46"/>
    <p:sldId id="264" r:id="rId47"/>
    <p:sldId id="286" r:id="rId48"/>
    <p:sldId id="287" r:id="rId49"/>
    <p:sldId id="288" r:id="rId50"/>
    <p:sldId id="289" r:id="rId51"/>
    <p:sldId id="290" r:id="rId52"/>
    <p:sldId id="291" r:id="rId53"/>
    <p:sldId id="292" r:id="rId54"/>
    <p:sldId id="293" r:id="rId55"/>
    <p:sldId id="294" r:id="rId56"/>
    <p:sldId id="330" r:id="rId57"/>
    <p:sldId id="343" r:id="rId58"/>
    <p:sldId id="331" r:id="rId59"/>
    <p:sldId id="344" r:id="rId60"/>
    <p:sldId id="345" r:id="rId61"/>
    <p:sldId id="332" r:id="rId62"/>
    <p:sldId id="388" r:id="rId63"/>
    <p:sldId id="333" r:id="rId64"/>
    <p:sldId id="334" r:id="rId65"/>
    <p:sldId id="335" r:id="rId66"/>
    <p:sldId id="336" r:id="rId67"/>
    <p:sldId id="337" r:id="rId68"/>
    <p:sldId id="338" r:id="rId69"/>
    <p:sldId id="339" r:id="rId70"/>
    <p:sldId id="340" r:id="rId71"/>
    <p:sldId id="341" r:id="rId72"/>
    <p:sldId id="342"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59" r:id="rId87"/>
    <p:sldId id="360" r:id="rId88"/>
    <p:sldId id="361" r:id="rId89"/>
    <p:sldId id="362" r:id="rId90"/>
    <p:sldId id="363" r:id="rId91"/>
    <p:sldId id="364"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81" r:id="rId107"/>
    <p:sldId id="382" r:id="rId108"/>
    <p:sldId id="383" r:id="rId109"/>
    <p:sldId id="384" r:id="rId110"/>
    <p:sldId id="385" r:id="rId111"/>
    <p:sldId id="386" r:id="rId112"/>
    <p:sldId id="387"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4660"/>
  </p:normalViewPr>
  <p:slideViewPr>
    <p:cSldViewPr snapToGrid="0">
      <p:cViewPr>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75390-CA6E-4107-82F0-3DCEEC433C45}" type="datetimeFigureOut">
              <a:rPr lang="en-IN" smtClean="0"/>
              <a:t>12-08-2024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4BA82-6881-426F-89BF-E0604BCCD2B7}" type="slidenum">
              <a:rPr lang="en-IN" smtClean="0"/>
              <a:t>‹#›</a:t>
            </a:fld>
            <a:endParaRPr lang="en-IN"/>
          </a:p>
        </p:txBody>
      </p:sp>
    </p:spTree>
    <p:extLst>
      <p:ext uri="{BB962C8B-B14F-4D97-AF65-F5344CB8AC3E}">
        <p14:creationId xmlns:p14="http://schemas.microsoft.com/office/powerpoint/2010/main" val="2364490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5DB0D539-1D52-D030-70E6-C10BEDFB3BA5}"/>
              </a:ext>
            </a:extLst>
          </p:cNvPr>
          <p:cNvSpPr>
            <a:spLocks noGrp="1" noRot="1" noChangeAspect="1" noTextEdit="1"/>
          </p:cNvSpPr>
          <p:nvPr>
            <p:ph type="sldImg"/>
          </p:nvPr>
        </p:nvSpPr>
        <p:spPr>
          <a:ln/>
        </p:spPr>
      </p:sp>
      <p:sp>
        <p:nvSpPr>
          <p:cNvPr id="129027" name="Notes Placeholder 2">
            <a:extLst>
              <a:ext uri="{FF2B5EF4-FFF2-40B4-BE49-F238E27FC236}">
                <a16:creationId xmlns:a16="http://schemas.microsoft.com/office/drawing/2014/main" id="{F9635994-50E1-B3FD-F229-801007A5C65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9028" name="Slide Number Placeholder 3">
            <a:extLst>
              <a:ext uri="{FF2B5EF4-FFF2-40B4-BE49-F238E27FC236}">
                <a16:creationId xmlns:a16="http://schemas.microsoft.com/office/drawing/2014/main" id="{EA6611FF-9174-B773-3CAE-10C20817743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40831F-93D1-40D5-9D35-75B6BCEA460B}" type="slidenum">
              <a:rPr lang="en-US" altLang="en-US"/>
              <a:pPr eaLnBrk="1" hangingPunct="1"/>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92115CB-A732-50DF-B3EF-9F51C89E89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F01774-BC5D-4953-8075-E2DED79BEA82}" type="slidenum">
              <a:rPr lang="en-US" altLang="en-US"/>
              <a:pPr eaLnBrk="1" hangingPunct="1"/>
              <a:t>38</a:t>
            </a:fld>
            <a:endParaRPr lang="en-US" altLang="en-US"/>
          </a:p>
        </p:txBody>
      </p:sp>
      <p:sp>
        <p:nvSpPr>
          <p:cNvPr id="130051" name="Rectangle 2">
            <a:extLst>
              <a:ext uri="{FF2B5EF4-FFF2-40B4-BE49-F238E27FC236}">
                <a16:creationId xmlns:a16="http://schemas.microsoft.com/office/drawing/2014/main" id="{CECDA549-7B22-3FFA-B690-F5699F269B6D}"/>
              </a:ext>
            </a:extLst>
          </p:cNvPr>
          <p:cNvSpPr>
            <a:spLocks noRot="1" noChangeArrowheads="1" noTextEdit="1"/>
          </p:cNvSpPr>
          <p:nvPr>
            <p:ph type="sldImg"/>
          </p:nvPr>
        </p:nvSpPr>
        <p:spPr>
          <a:ln/>
        </p:spPr>
      </p:sp>
      <p:sp>
        <p:nvSpPr>
          <p:cNvPr id="130052" name="Rectangle 3">
            <a:extLst>
              <a:ext uri="{FF2B5EF4-FFF2-40B4-BE49-F238E27FC236}">
                <a16:creationId xmlns:a16="http://schemas.microsoft.com/office/drawing/2014/main" id="{8FCBC305-68B1-28EE-029C-F06A92AFE377}"/>
              </a:ext>
            </a:extLst>
          </p:cNvPr>
          <p:cNvSpPr>
            <a:spLocks noGrp="1" noChangeArrowheads="1"/>
          </p:cNvSpPr>
          <p:nvPr>
            <p:ph type="body" idx="1"/>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eaLnBrk="1" hangingPunct="1"/>
            <a:r>
              <a:rPr lang="en-US" altLang="en-US">
                <a:latin typeface="Arial" panose="020B0604020202020204" pitchFamily="34" charset="0"/>
              </a:rPr>
              <a:t>Ex: </a:t>
            </a:r>
            <a:r>
              <a:rPr lang="en-US" altLang="en-US" b="1">
                <a:latin typeface="Arial" panose="020B0604020202020204" pitchFamily="34" charset="0"/>
              </a:rPr>
              <a:t>int</a:t>
            </a:r>
            <a:r>
              <a:rPr lang="en-US" altLang="en-US">
                <a:latin typeface="Arial" panose="020B0604020202020204" pitchFamily="34" charset="0"/>
              </a:rPr>
              <a:t> type: can store values -2147483648 to 2147483647</a:t>
            </a:r>
          </a:p>
          <a:p>
            <a:pPr lvl="4" eaLnBrk="1" hangingPunct="1"/>
            <a:r>
              <a:rPr lang="en-US" altLang="en-US">
                <a:latin typeface="Arial" panose="020B0604020202020204" pitchFamily="34" charset="0"/>
              </a:rPr>
              <a:t>Has operations +, –, *, /, %</a:t>
            </a:r>
          </a:p>
          <a:p>
            <a:pPr eaLnBrk="1" hangingPunct="1"/>
            <a:endParaRPr lang="en-US" altLang="en-US">
              <a:latin typeface="Arial" panose="020B0604020202020204" pitchFamily="34" charset="0"/>
            </a:endParaRPr>
          </a:p>
          <a:p>
            <a:pPr lvl="4" eaLnBrk="1" hangingPunct="1"/>
            <a:r>
              <a:rPr lang="en-US" altLang="en-US">
                <a:latin typeface="Arial" panose="020B0604020202020204" pitchFamily="34" charset="0"/>
              </a:rPr>
              <a:t>Study of various data types is a large part of the CS 0445 Data Structures course (blatant plug for CS 0445)</a:t>
            </a: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AEF52A-7B31-4CB0-8359-6064E49A726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234004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AEF52A-7B31-4CB0-8359-6064E49A726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241120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AEF52A-7B31-4CB0-8359-6064E49A726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58F0F7-758E-4B50-8FD2-230454F7E8F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35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AEF52A-7B31-4CB0-8359-6064E49A726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379054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AEF52A-7B31-4CB0-8359-6064E49A726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8F0F7-758E-4B50-8FD2-230454F7E8F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128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AEF52A-7B31-4CB0-8359-6064E49A726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3216628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AEF52A-7B31-4CB0-8359-6064E49A726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3967036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AEF52A-7B31-4CB0-8359-6064E49A726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18756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AEF52A-7B31-4CB0-8359-6064E49A726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75551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AEF52A-7B31-4CB0-8359-6064E49A7261}"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232231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AEF52A-7B31-4CB0-8359-6064E49A726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256135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AEF52A-7B31-4CB0-8359-6064E49A7261}"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363419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AEF52A-7B31-4CB0-8359-6064E49A7261}"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295527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EF52A-7B31-4CB0-8359-6064E49A7261}"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301314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AEF52A-7B31-4CB0-8359-6064E49A726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99943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AEF52A-7B31-4CB0-8359-6064E49A7261}"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8F0F7-758E-4B50-8FD2-230454F7E8FD}" type="slidenum">
              <a:rPr lang="en-IN" smtClean="0"/>
              <a:t>‹#›</a:t>
            </a:fld>
            <a:endParaRPr lang="en-IN"/>
          </a:p>
        </p:txBody>
      </p:sp>
    </p:spTree>
    <p:extLst>
      <p:ext uri="{BB962C8B-B14F-4D97-AF65-F5344CB8AC3E}">
        <p14:creationId xmlns:p14="http://schemas.microsoft.com/office/powerpoint/2010/main" val="9690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AEF52A-7B31-4CB0-8359-6064E49A7261}" type="datetimeFigureOut">
              <a:rPr lang="en-IN" smtClean="0"/>
              <a:t>12-08-2024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58F0F7-758E-4B50-8FD2-230454F7E8FD}" type="slidenum">
              <a:rPr lang="en-IN" smtClean="0"/>
              <a:t>‹#›</a:t>
            </a:fld>
            <a:endParaRPr lang="en-IN"/>
          </a:p>
        </p:txBody>
      </p:sp>
    </p:spTree>
    <p:extLst>
      <p:ext uri="{BB962C8B-B14F-4D97-AF65-F5344CB8AC3E}">
        <p14:creationId xmlns:p14="http://schemas.microsoft.com/office/powerpoint/2010/main" val="8879485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DA969F4-8E7D-08FA-1D08-54D833550110}"/>
              </a:ext>
            </a:extLst>
          </p:cNvPr>
          <p:cNvSpPr>
            <a:spLocks noGrp="1" noChangeArrowheads="1"/>
          </p:cNvSpPr>
          <p:nvPr>
            <p:ph type="ctrTitle"/>
          </p:nvPr>
        </p:nvSpPr>
        <p:spPr>
          <a:xfrm>
            <a:off x="2209800" y="2416176"/>
            <a:ext cx="7772400" cy="1470025"/>
          </a:xfrm>
        </p:spPr>
        <p:txBody>
          <a:bodyPr>
            <a:normAutofit/>
          </a:bodyPr>
          <a:lstStyle/>
          <a:p>
            <a:pPr>
              <a:lnSpc>
                <a:spcPct val="150000"/>
              </a:lnSpc>
              <a:spcBef>
                <a:spcPts val="1800"/>
              </a:spcBef>
              <a:spcAft>
                <a:spcPts val="1800"/>
              </a:spcAft>
            </a:pPr>
            <a:r>
              <a:rPr lang="en-US" altLang="en-US" dirty="0"/>
              <a:t>Java Basics</a:t>
            </a:r>
            <a:endParaRPr lang="en-US" alt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B0F87FF-4E55-8617-0682-873E83C7481C}"/>
              </a:ext>
            </a:extLst>
          </p:cNvPr>
          <p:cNvSpPr>
            <a:spLocks noGrp="1"/>
          </p:cNvSpPr>
          <p:nvPr>
            <p:ph type="title"/>
          </p:nvPr>
        </p:nvSpPr>
        <p:spPr>
          <a:xfrm>
            <a:off x="1981200" y="76200"/>
            <a:ext cx="8229600" cy="1143000"/>
          </a:xfrm>
        </p:spPr>
        <p:txBody>
          <a:bodyPr/>
          <a:lstStyle/>
          <a:p>
            <a:pPr eaLnBrk="1" hangingPunct="1"/>
            <a:r>
              <a:rPr lang="en-US" altLang="en-US" sz="3600"/>
              <a:t>Multithreading</a:t>
            </a:r>
          </a:p>
        </p:txBody>
      </p:sp>
      <p:sp>
        <p:nvSpPr>
          <p:cNvPr id="24579" name="Content Placeholder 2">
            <a:extLst>
              <a:ext uri="{FF2B5EF4-FFF2-40B4-BE49-F238E27FC236}">
                <a16:creationId xmlns:a16="http://schemas.microsoft.com/office/drawing/2014/main" id="{C38AD6CF-3DA9-11CD-7FF2-77A4C5D82376}"/>
              </a:ext>
            </a:extLst>
          </p:cNvPr>
          <p:cNvSpPr>
            <a:spLocks noGrp="1"/>
          </p:cNvSpPr>
          <p:nvPr>
            <p:ph idx="1"/>
          </p:nvPr>
        </p:nvSpPr>
        <p:spPr/>
        <p:txBody>
          <a:bodyPr/>
          <a:lstStyle/>
          <a:p>
            <a:pPr eaLnBrk="1" hangingPunct="1"/>
            <a:r>
              <a:rPr lang="en-US" altLang="en-US"/>
              <a:t>Enables a program to perform several tasks simultaneously.</a:t>
            </a:r>
          </a:p>
          <a:p>
            <a:pPr eaLnBrk="1" hangingPunct="1">
              <a:buFont typeface="Wingdings 2" panose="05020102010507070707" pitchFamily="18" charset="2"/>
              <a:buNone/>
            </a:pPr>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240196-8A0E-40A8-0251-F4A325B56F14}"/>
              </a:ext>
            </a:extLst>
          </p:cNvPr>
          <p:cNvSpPr>
            <a:spLocks noGrp="1"/>
          </p:cNvSpPr>
          <p:nvPr>
            <p:ph type="subTitle" idx="1"/>
          </p:nvPr>
        </p:nvSpPr>
        <p:spPr>
          <a:xfrm>
            <a:off x="2133600" y="609600"/>
            <a:ext cx="8001000" cy="5105400"/>
          </a:xfrm>
        </p:spPr>
        <p:txBody>
          <a:bodyPr>
            <a:noAutofit/>
          </a:bodyPr>
          <a:lstStyle/>
          <a:p>
            <a:pPr>
              <a:spcBef>
                <a:spcPts val="0"/>
              </a:spcBef>
              <a:spcAft>
                <a:spcPts val="2400"/>
              </a:spcAft>
              <a:defRPr/>
            </a:pPr>
            <a:r>
              <a:rPr lang="en-US" sz="3600" b="1" dirty="0"/>
              <a:t>Multithreading</a:t>
            </a:r>
            <a:endParaRPr lang="en-IN" dirty="0"/>
          </a:p>
          <a:p>
            <a:pPr marL="342900" indent="-342900" algn="just">
              <a:spcBef>
                <a:spcPts val="600"/>
              </a:spcBef>
              <a:spcAft>
                <a:spcPts val="1200"/>
              </a:spcAft>
              <a:buFont typeface="Arial" pitchFamily="34" charset="0"/>
              <a:buChar char="•"/>
              <a:defRPr/>
            </a:pPr>
            <a:r>
              <a:rPr lang="en-US" sz="2000" dirty="0"/>
              <a:t>Multithreading is a technique that allows a program or a process to execute many tasks concurrently (at the same time and parallel)</a:t>
            </a:r>
          </a:p>
          <a:p>
            <a:pPr marL="342900" indent="-342900" algn="just">
              <a:spcBef>
                <a:spcPts val="600"/>
              </a:spcBef>
              <a:spcAft>
                <a:spcPts val="1200"/>
              </a:spcAft>
              <a:buFont typeface="Arial" pitchFamily="34" charset="0"/>
              <a:buChar char="•"/>
              <a:defRPr/>
            </a:pPr>
            <a:r>
              <a:rPr lang="en-US" sz="2000" dirty="0"/>
              <a:t>Multithreading allows a process to run its tasks in parallel mode on a single processor system </a:t>
            </a:r>
          </a:p>
          <a:p>
            <a:pPr marL="342900" indent="-342900" algn="just">
              <a:spcBef>
                <a:spcPts val="600"/>
              </a:spcBef>
              <a:spcAft>
                <a:spcPts val="1200"/>
              </a:spcAft>
              <a:buFont typeface="Arial" pitchFamily="34" charset="0"/>
              <a:buChar char="•"/>
              <a:defRPr/>
            </a:pPr>
            <a:r>
              <a:rPr lang="en-US" sz="2000" dirty="0"/>
              <a:t>In the multithreading concept, several multiple </a:t>
            </a:r>
            <a:r>
              <a:rPr lang="en-US" sz="2000" b="1" dirty="0"/>
              <a:t>lightweight</a:t>
            </a:r>
            <a:r>
              <a:rPr lang="en-US" sz="2000" dirty="0"/>
              <a:t> processes are run in a single process/task or program by a single processor.</a:t>
            </a:r>
          </a:p>
          <a:p>
            <a:pPr marL="342900" indent="-342900" algn="just">
              <a:spcBef>
                <a:spcPts val="600"/>
              </a:spcBef>
              <a:spcAft>
                <a:spcPts val="1200"/>
              </a:spcAft>
              <a:buFont typeface="Arial" pitchFamily="34" charset="0"/>
              <a:buChar char="•"/>
              <a:defRPr/>
            </a:pPr>
            <a:r>
              <a:rPr lang="en-US" sz="2000" dirty="0"/>
              <a:t>For Example, When you use a </a:t>
            </a:r>
            <a:r>
              <a:rPr lang="en-US" sz="2000" b="1" dirty="0"/>
              <a:t>word processor</a:t>
            </a:r>
            <a:r>
              <a:rPr lang="en-US" sz="2000" dirty="0"/>
              <a:t> you perform a many different tasks such as </a:t>
            </a:r>
            <a:r>
              <a:rPr lang="en-US" sz="2000" b="1" dirty="0"/>
              <a:t>printing, spell checking</a:t>
            </a:r>
            <a:r>
              <a:rPr lang="en-US" sz="2000" dirty="0"/>
              <a:t> and so on</a:t>
            </a:r>
          </a:p>
          <a:p>
            <a:pPr marL="342900" indent="-342900" algn="just">
              <a:spcBef>
                <a:spcPts val="600"/>
              </a:spcBef>
              <a:spcAft>
                <a:spcPts val="1200"/>
              </a:spcAft>
              <a:buFont typeface="Arial" pitchFamily="34" charset="0"/>
              <a:buChar char="•"/>
              <a:defRPr/>
            </a:pPr>
            <a:r>
              <a:rPr lang="en-US" sz="2000" dirty="0"/>
              <a:t>Multithreaded software treats each process as a separate program</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C3735C-DE5A-656E-F168-BC45E98A1D03}"/>
              </a:ext>
            </a:extLst>
          </p:cNvPr>
          <p:cNvSpPr>
            <a:spLocks noGrp="1"/>
          </p:cNvSpPr>
          <p:nvPr>
            <p:ph type="subTitle" idx="1"/>
          </p:nvPr>
        </p:nvSpPr>
        <p:spPr>
          <a:xfrm>
            <a:off x="2057400" y="381000"/>
            <a:ext cx="8153400" cy="3962400"/>
          </a:xfrm>
        </p:spPr>
        <p:txBody>
          <a:bodyPr>
            <a:noAutofit/>
          </a:bodyPr>
          <a:lstStyle/>
          <a:p>
            <a:pPr>
              <a:spcBef>
                <a:spcPts val="0"/>
              </a:spcBef>
              <a:spcAft>
                <a:spcPts val="2400"/>
              </a:spcAft>
              <a:defRPr/>
            </a:pPr>
            <a:r>
              <a:rPr lang="en-US" b="1" dirty="0"/>
              <a:t>Multithreading</a:t>
            </a:r>
          </a:p>
          <a:p>
            <a:pPr marL="342900" indent="-342900" algn="just">
              <a:lnSpc>
                <a:spcPts val="2000"/>
              </a:lnSpc>
              <a:spcBef>
                <a:spcPts val="600"/>
              </a:spcBef>
              <a:spcAft>
                <a:spcPts val="600"/>
              </a:spcAft>
              <a:buFont typeface="Arial" pitchFamily="34" charset="0"/>
              <a:buChar char="•"/>
              <a:defRPr/>
            </a:pPr>
            <a:r>
              <a:rPr lang="en-US" sz="1800" dirty="0"/>
              <a:t>In Java, the Java Virtual Machine </a:t>
            </a:r>
            <a:r>
              <a:rPr lang="en-US" sz="1800" b="1" dirty="0"/>
              <a:t>(JVM)</a:t>
            </a:r>
            <a:r>
              <a:rPr lang="en-US" sz="1800" dirty="0"/>
              <a:t> allows an application to have multiple threads of execution running concurrently</a:t>
            </a:r>
          </a:p>
          <a:p>
            <a:pPr marL="342900" indent="-342900" algn="just">
              <a:lnSpc>
                <a:spcPts val="2000"/>
              </a:lnSpc>
              <a:spcBef>
                <a:spcPts val="600"/>
              </a:spcBef>
              <a:spcAft>
                <a:spcPts val="600"/>
              </a:spcAft>
              <a:buFont typeface="Arial" pitchFamily="34" charset="0"/>
              <a:buChar char="•"/>
              <a:defRPr/>
            </a:pPr>
            <a:r>
              <a:rPr lang="en-US" sz="1800" dirty="0"/>
              <a:t>A multithreaded program contains two or more parts that can run concurrently. Each part of such a program is called a thread, and each thread defines a separate path of execution</a:t>
            </a:r>
          </a:p>
          <a:p>
            <a:pPr marL="342900" indent="-342900" algn="just">
              <a:lnSpc>
                <a:spcPts val="2000"/>
              </a:lnSpc>
              <a:spcBef>
                <a:spcPts val="600"/>
              </a:spcBef>
              <a:spcAft>
                <a:spcPts val="600"/>
              </a:spcAft>
              <a:buFont typeface="Arial" pitchFamily="34" charset="0"/>
              <a:buChar char="•"/>
              <a:defRPr/>
            </a:pPr>
            <a:r>
              <a:rPr lang="en-US" sz="1800" dirty="0"/>
              <a:t>It allows a program to be more responsive to the user</a:t>
            </a:r>
          </a:p>
          <a:p>
            <a:pPr marL="342900" indent="-342900" algn="just">
              <a:lnSpc>
                <a:spcPts val="2000"/>
              </a:lnSpc>
              <a:spcBef>
                <a:spcPts val="600"/>
              </a:spcBef>
              <a:spcAft>
                <a:spcPts val="600"/>
              </a:spcAft>
              <a:buFont typeface="Arial" pitchFamily="34" charset="0"/>
              <a:buChar char="•"/>
              <a:defRPr/>
            </a:pPr>
            <a:r>
              <a:rPr lang="en-US" sz="1800" dirty="0"/>
              <a:t>When a program contains multiple threads then the CPU can switch between the two threads to execute them at the same time</a:t>
            </a:r>
          </a:p>
          <a:p>
            <a:pPr marL="342900" indent="-342900" algn="just">
              <a:lnSpc>
                <a:spcPts val="2000"/>
              </a:lnSpc>
              <a:spcBef>
                <a:spcPts val="1200"/>
              </a:spcBef>
              <a:spcAft>
                <a:spcPts val="1200"/>
              </a:spcAft>
              <a:buFont typeface="Arial" pitchFamily="34" charset="0"/>
              <a:buChar char="•"/>
              <a:defRPr/>
            </a:pPr>
            <a:endParaRPr lang="en-US" sz="1800" dirty="0"/>
          </a:p>
        </p:txBody>
      </p:sp>
      <p:pic>
        <p:nvPicPr>
          <p:cNvPr id="116739" name="Picture 1">
            <a:extLst>
              <a:ext uri="{FF2B5EF4-FFF2-40B4-BE49-F238E27FC236}">
                <a16:creationId xmlns:a16="http://schemas.microsoft.com/office/drawing/2014/main" id="{FB2C8DAF-DEE4-5DB9-E7E2-8B7F9AFEB1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3581400"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3">
            <a:extLst>
              <a:ext uri="{FF2B5EF4-FFF2-40B4-BE49-F238E27FC236}">
                <a16:creationId xmlns:a16="http://schemas.microsoft.com/office/drawing/2014/main" id="{5928EEC1-E437-2A3E-B5C5-FC35392A94B1}"/>
              </a:ext>
            </a:extLst>
          </p:cNvPr>
          <p:cNvSpPr>
            <a:spLocks noChangeArrowheads="1"/>
          </p:cNvSpPr>
          <p:nvPr/>
        </p:nvSpPr>
        <p:spPr bwMode="auto">
          <a:xfrm>
            <a:off x="5711826" y="3962400"/>
            <a:ext cx="4498975"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marL="180975" indent="-1682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a:t>A process consists of the memory space allocated by the operating system that can contain one or more threads</a:t>
            </a:r>
          </a:p>
          <a:p>
            <a:pPr algn="just" eaLnBrk="1" hangingPunct="1">
              <a:spcAft>
                <a:spcPts val="1200"/>
              </a:spcAft>
              <a:buFont typeface="Arial" panose="020B0604020202020204" pitchFamily="34" charset="0"/>
              <a:buChar char="•"/>
            </a:pPr>
            <a:r>
              <a:rPr lang="en-US" altLang="en-US"/>
              <a:t>A thread cannot exist on its own; it must be a part of a process</a:t>
            </a:r>
          </a:p>
          <a:p>
            <a:pPr algn="just" eaLnBrk="1" hangingPunct="1">
              <a:spcAft>
                <a:spcPts val="1200"/>
              </a:spcAft>
              <a:buFont typeface="Arial" panose="020B0604020202020204" pitchFamily="34" charset="0"/>
              <a:buChar char="•"/>
            </a:pPr>
            <a:r>
              <a:rPr lang="en-US" altLang="en-US"/>
              <a:t>A process remains running until all of the threads are done executing</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ubtitle 2">
            <a:extLst>
              <a:ext uri="{FF2B5EF4-FFF2-40B4-BE49-F238E27FC236}">
                <a16:creationId xmlns:a16="http://schemas.microsoft.com/office/drawing/2014/main" id="{85D3555D-894D-6E26-BE5D-3F2A37A85B4B}"/>
              </a:ext>
            </a:extLst>
          </p:cNvPr>
          <p:cNvSpPr>
            <a:spLocks noGrp="1"/>
          </p:cNvSpPr>
          <p:nvPr>
            <p:ph type="subTitle" idx="1"/>
          </p:nvPr>
        </p:nvSpPr>
        <p:spPr>
          <a:xfrm>
            <a:off x="2209800" y="457200"/>
            <a:ext cx="7924800" cy="6324600"/>
          </a:xfrm>
        </p:spPr>
        <p:txBody>
          <a:bodyPr/>
          <a:lstStyle/>
          <a:p>
            <a:pPr>
              <a:spcBef>
                <a:spcPct val="0"/>
              </a:spcBef>
              <a:spcAft>
                <a:spcPts val="2400"/>
              </a:spcAft>
            </a:pPr>
            <a:r>
              <a:rPr lang="en-US" altLang="en-US" b="1"/>
              <a:t>Creating a Thread</a:t>
            </a:r>
          </a:p>
          <a:p>
            <a:pPr algn="l">
              <a:lnSpc>
                <a:spcPts val="2000"/>
              </a:lnSpc>
              <a:spcBef>
                <a:spcPts val="600"/>
              </a:spcBef>
              <a:spcAft>
                <a:spcPts val="1200"/>
              </a:spcAft>
              <a:buFontTx/>
              <a:buAutoNum type="arabicPeriod"/>
            </a:pPr>
            <a:r>
              <a:rPr lang="en-US" altLang="en-US" sz="2000"/>
              <a:t>By implementing Runnable interface</a:t>
            </a:r>
          </a:p>
          <a:p>
            <a:pPr marL="800100" lvl="1" indent="-342900" algn="l">
              <a:lnSpc>
                <a:spcPts val="2000"/>
              </a:lnSpc>
              <a:spcBef>
                <a:spcPts val="600"/>
              </a:spcBef>
              <a:spcAft>
                <a:spcPts val="1200"/>
              </a:spcAft>
              <a:buFont typeface="Calibri" panose="020F0502020204030204" pitchFamily="34" charset="0"/>
              <a:buChar char="₋"/>
            </a:pPr>
            <a:r>
              <a:rPr lang="en-US" altLang="en-US" sz="1800"/>
              <a:t>The class must override the run() method</a:t>
            </a:r>
          </a:p>
          <a:p>
            <a:pPr lvl="2" algn="l">
              <a:lnSpc>
                <a:spcPts val="2000"/>
              </a:lnSpc>
              <a:spcBef>
                <a:spcPts val="1200"/>
              </a:spcBef>
              <a:spcAft>
                <a:spcPts val="1200"/>
              </a:spcAft>
            </a:pPr>
            <a:r>
              <a:rPr lang="en-US" altLang="en-US"/>
              <a:t>public class Test implements Runnable { </a:t>
            </a:r>
            <a:br>
              <a:rPr lang="en-US" altLang="en-US"/>
            </a:br>
            <a:r>
              <a:rPr lang="en-US" altLang="en-US"/>
              <a:t>public void run(){ </a:t>
            </a:r>
            <a:br>
              <a:rPr lang="en-US" altLang="en-US"/>
            </a:br>
            <a:r>
              <a:rPr lang="en-US" altLang="en-US"/>
              <a:t>.... </a:t>
            </a:r>
            <a:br>
              <a:rPr lang="en-US" altLang="en-US"/>
            </a:br>
            <a:r>
              <a:rPr lang="en-US" altLang="en-US"/>
              <a:t>} </a:t>
            </a:r>
            <a:br>
              <a:rPr lang="en-US" altLang="en-US"/>
            </a:br>
            <a:r>
              <a:rPr lang="en-US" altLang="en-US"/>
              <a:t>}</a:t>
            </a:r>
          </a:p>
          <a:p>
            <a:pPr marL="800100" lvl="1" indent="-342900" algn="l">
              <a:lnSpc>
                <a:spcPts val="2000"/>
              </a:lnSpc>
              <a:spcBef>
                <a:spcPts val="1200"/>
              </a:spcBef>
              <a:spcAft>
                <a:spcPts val="1200"/>
              </a:spcAft>
              <a:buFont typeface="Calibri" panose="020F0502020204030204" pitchFamily="34" charset="0"/>
              <a:buChar char="₋"/>
            </a:pPr>
            <a:r>
              <a:rPr lang="en-US" altLang="en-US" sz="1800"/>
              <a:t>Must instantiate the Thread class  and call start() method</a:t>
            </a:r>
          </a:p>
          <a:p>
            <a:pPr algn="l">
              <a:lnSpc>
                <a:spcPts val="2000"/>
              </a:lnSpc>
              <a:spcBef>
                <a:spcPts val="1200"/>
              </a:spcBef>
              <a:spcAft>
                <a:spcPts val="600"/>
              </a:spcAft>
              <a:buFontTx/>
              <a:buAutoNum type="arabicPeriod"/>
            </a:pPr>
            <a:r>
              <a:rPr lang="en-US" altLang="en-US" sz="2000"/>
              <a:t>By extending Thread class</a:t>
            </a:r>
          </a:p>
          <a:p>
            <a:pPr marL="800100" lvl="1" indent="-342900" algn="l">
              <a:lnSpc>
                <a:spcPts val="2000"/>
              </a:lnSpc>
              <a:spcBef>
                <a:spcPts val="1200"/>
              </a:spcBef>
              <a:spcAft>
                <a:spcPts val="600"/>
              </a:spcAft>
              <a:buFont typeface="Calibri" panose="020F0502020204030204" pitchFamily="34" charset="0"/>
              <a:buChar char="₋"/>
            </a:pPr>
            <a:r>
              <a:rPr lang="en-US" altLang="en-US" sz="1800"/>
              <a:t>The class must override the run() method</a:t>
            </a:r>
          </a:p>
          <a:p>
            <a:pPr marL="800100" lvl="1" indent="-342900" algn="l">
              <a:lnSpc>
                <a:spcPts val="2000"/>
              </a:lnSpc>
              <a:spcBef>
                <a:spcPts val="1200"/>
              </a:spcBef>
              <a:spcAft>
                <a:spcPts val="600"/>
              </a:spcAft>
              <a:buFont typeface="Calibri" panose="020F0502020204030204" pitchFamily="34" charset="0"/>
              <a:buChar char="₋"/>
            </a:pPr>
            <a:r>
              <a:rPr lang="en-US" altLang="en-US" sz="1800"/>
              <a:t>Must also call </a:t>
            </a:r>
            <a:r>
              <a:rPr lang="en-US" altLang="en-US" sz="1800" b="1"/>
              <a:t>start( )</a:t>
            </a:r>
            <a:r>
              <a:rPr lang="en-US" altLang="en-US" sz="1800"/>
              <a:t> using the instance of the sub class, to begin execution of the new thread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D25DE0-A835-18C6-11E1-5B776194C223}"/>
              </a:ext>
            </a:extLst>
          </p:cNvPr>
          <p:cNvSpPr>
            <a:spLocks noGrp="1"/>
          </p:cNvSpPr>
          <p:nvPr>
            <p:ph type="subTitle" idx="1"/>
          </p:nvPr>
        </p:nvSpPr>
        <p:spPr>
          <a:xfrm>
            <a:off x="2209800" y="609600"/>
            <a:ext cx="7848600" cy="5638800"/>
          </a:xfrm>
        </p:spPr>
        <p:txBody>
          <a:bodyPr>
            <a:noAutofit/>
          </a:bodyPr>
          <a:lstStyle/>
          <a:p>
            <a:pPr>
              <a:spcBef>
                <a:spcPts val="0"/>
              </a:spcBef>
              <a:spcAft>
                <a:spcPts val="2400"/>
              </a:spcAft>
              <a:defRPr/>
            </a:pPr>
            <a:r>
              <a:rPr lang="en-US" b="1" dirty="0"/>
              <a:t>Creating a Thread</a:t>
            </a:r>
          </a:p>
          <a:p>
            <a:pPr marL="342900" indent="-342900" algn="l">
              <a:spcBef>
                <a:spcPts val="600"/>
              </a:spcBef>
              <a:spcAft>
                <a:spcPts val="1200"/>
              </a:spcAft>
              <a:buFont typeface="Arial" pitchFamily="34" charset="0"/>
              <a:buChar char="•"/>
              <a:defRPr/>
            </a:pPr>
            <a:r>
              <a:rPr lang="en-US" sz="2000" dirty="0"/>
              <a:t>Step 1: Define a class to implement the Runnable Interface</a:t>
            </a:r>
          </a:p>
          <a:p>
            <a:pPr marL="342900" indent="-342900" algn="l">
              <a:spcBef>
                <a:spcPts val="600"/>
              </a:spcBef>
              <a:spcAft>
                <a:spcPts val="1200"/>
              </a:spcAft>
              <a:buFont typeface="Arial" pitchFamily="34" charset="0"/>
              <a:buChar char="•"/>
              <a:defRPr/>
            </a:pPr>
            <a:r>
              <a:rPr lang="en-US" sz="2000" dirty="0"/>
              <a:t>Step 2: Define a class member of type Thread</a:t>
            </a:r>
          </a:p>
          <a:p>
            <a:pPr marL="342900" indent="-342900" algn="l">
              <a:spcBef>
                <a:spcPts val="600"/>
              </a:spcBef>
              <a:spcAft>
                <a:spcPts val="1200"/>
              </a:spcAft>
              <a:buFont typeface="Arial" pitchFamily="34" charset="0"/>
              <a:buChar char="•"/>
              <a:defRPr/>
            </a:pPr>
            <a:r>
              <a:rPr lang="en-US" sz="2000" dirty="0"/>
              <a:t>Step 3: In the constructor of this class, instantiate Thread class</a:t>
            </a:r>
          </a:p>
          <a:p>
            <a:pPr marL="342900" indent="-342900" algn="l">
              <a:spcBef>
                <a:spcPts val="600"/>
              </a:spcBef>
              <a:spcAft>
                <a:spcPts val="1200"/>
              </a:spcAft>
              <a:buFont typeface="Arial" pitchFamily="34" charset="0"/>
              <a:buChar char="•"/>
              <a:defRPr/>
            </a:pPr>
            <a:r>
              <a:rPr lang="en-US" sz="2000" dirty="0"/>
              <a:t>Step 4: Invoke the start() method</a:t>
            </a:r>
          </a:p>
          <a:p>
            <a:pPr marL="342900" indent="-342900" algn="l">
              <a:spcBef>
                <a:spcPts val="600"/>
              </a:spcBef>
              <a:spcAft>
                <a:spcPts val="1200"/>
              </a:spcAft>
              <a:buFont typeface="Arial" pitchFamily="34" charset="0"/>
              <a:buChar char="•"/>
              <a:defRPr/>
            </a:pPr>
            <a:r>
              <a:rPr lang="en-US" sz="2000" dirty="0"/>
              <a:t>Step 5: Override run() method (This methods is invoked automatically when start() method is invoked)</a:t>
            </a:r>
          </a:p>
          <a:p>
            <a:pPr marL="342900" indent="-342900" algn="l">
              <a:spcBef>
                <a:spcPts val="600"/>
              </a:spcBef>
              <a:spcAft>
                <a:spcPts val="1200"/>
              </a:spcAft>
              <a:buFont typeface="Arial" pitchFamily="34" charset="0"/>
              <a:buChar char="•"/>
              <a:defRPr/>
            </a:pPr>
            <a:r>
              <a:rPr lang="en-US" sz="2000" dirty="0"/>
              <a:t>Step 6: In the main class, instantiate the above class and invoke the default constructor</a:t>
            </a:r>
          </a:p>
        </p:txBody>
      </p:sp>
      <p:graphicFrame>
        <p:nvGraphicFramePr>
          <p:cNvPr id="2050" name="Object 1">
            <a:extLst>
              <a:ext uri="{FF2B5EF4-FFF2-40B4-BE49-F238E27FC236}">
                <a16:creationId xmlns:a16="http://schemas.microsoft.com/office/drawing/2014/main" id="{20C6F9B4-85BB-5DDE-3630-679790A4C94E}"/>
              </a:ext>
            </a:extLst>
          </p:cNvPr>
          <p:cNvGraphicFramePr>
            <a:graphicFrameLocks noChangeAspect="1"/>
          </p:cNvGraphicFramePr>
          <p:nvPr/>
        </p:nvGraphicFramePr>
        <p:xfrm>
          <a:off x="3810000" y="5400676"/>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480" progId="Package">
                  <p:embed/>
                </p:oleObj>
              </mc:Choice>
              <mc:Fallback>
                <p:oleObj name="Packager Shell Object" showAsIcon="1" r:id="rId2" imgW="914400" imgH="771480" progId="Package">
                  <p:embed/>
                  <p:pic>
                    <p:nvPicPr>
                      <p:cNvPr id="2050" name="Object 1">
                        <a:extLst>
                          <a:ext uri="{FF2B5EF4-FFF2-40B4-BE49-F238E27FC236}">
                            <a16:creationId xmlns:a16="http://schemas.microsoft.com/office/drawing/2014/main" id="{20C6F9B4-85BB-5DDE-3630-679790A4C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400676"/>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 name="Object 3">
            <a:extLst>
              <a:ext uri="{FF2B5EF4-FFF2-40B4-BE49-F238E27FC236}">
                <a16:creationId xmlns:a16="http://schemas.microsoft.com/office/drawing/2014/main" id="{0BC1445C-B6CF-EFE3-8B5C-7C876B234C48}"/>
              </a:ext>
            </a:extLst>
          </p:cNvPr>
          <p:cNvGraphicFramePr>
            <a:graphicFrameLocks noChangeAspect="1"/>
          </p:cNvGraphicFramePr>
          <p:nvPr/>
        </p:nvGraphicFramePr>
        <p:xfrm>
          <a:off x="7086600" y="5314951"/>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4" imgW="914400" imgH="771480" progId="Package">
                  <p:embed/>
                </p:oleObj>
              </mc:Choice>
              <mc:Fallback>
                <p:oleObj name="Packager Shell Object" showAsIcon="1" r:id="rId4" imgW="914400" imgH="771480" progId="Package">
                  <p:embed/>
                  <p:pic>
                    <p:nvPicPr>
                      <p:cNvPr id="2051" name="Object 3">
                        <a:extLst>
                          <a:ext uri="{FF2B5EF4-FFF2-40B4-BE49-F238E27FC236}">
                            <a16:creationId xmlns:a16="http://schemas.microsoft.com/office/drawing/2014/main" id="{0BC1445C-B6CF-EFE3-8B5C-7C876B234C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5314951"/>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A3F8C8-04F5-8A05-09E9-43F29B75E11D}"/>
              </a:ext>
            </a:extLst>
          </p:cNvPr>
          <p:cNvSpPr>
            <a:spLocks noGrp="1"/>
          </p:cNvSpPr>
          <p:nvPr>
            <p:ph type="subTitle" idx="1"/>
          </p:nvPr>
        </p:nvSpPr>
        <p:spPr>
          <a:xfrm>
            <a:off x="2286000" y="609600"/>
            <a:ext cx="7772400" cy="5334000"/>
          </a:xfrm>
        </p:spPr>
        <p:txBody>
          <a:bodyPr>
            <a:noAutofit/>
          </a:bodyPr>
          <a:lstStyle/>
          <a:p>
            <a:pPr>
              <a:spcBef>
                <a:spcPts val="0"/>
              </a:spcBef>
              <a:spcAft>
                <a:spcPts val="2400"/>
              </a:spcAft>
              <a:defRPr/>
            </a:pPr>
            <a:r>
              <a:rPr lang="en-US" b="1" dirty="0"/>
              <a:t>Thread Priorities</a:t>
            </a:r>
          </a:p>
          <a:p>
            <a:pPr marL="342900" indent="-342900" algn="l">
              <a:spcBef>
                <a:spcPts val="0"/>
              </a:spcBef>
              <a:buFont typeface="Arial" pitchFamily="34" charset="0"/>
              <a:buChar char="•"/>
              <a:defRPr/>
            </a:pPr>
            <a:r>
              <a:rPr lang="en-US" sz="2000" dirty="0"/>
              <a:t>Every Java thread has a priority that helps the operating system determine the order in which threads are scheduled.</a:t>
            </a:r>
          </a:p>
          <a:p>
            <a:pPr marL="342900" indent="-342900" algn="l">
              <a:spcBef>
                <a:spcPts val="0"/>
              </a:spcBef>
              <a:buFont typeface="Arial" pitchFamily="34" charset="0"/>
              <a:buChar char="•"/>
              <a:defRPr/>
            </a:pPr>
            <a:endParaRPr lang="en-US" sz="2000" dirty="0"/>
          </a:p>
          <a:p>
            <a:pPr marL="342900" indent="-342900" algn="l">
              <a:spcBef>
                <a:spcPts val="0"/>
              </a:spcBef>
              <a:buFont typeface="Arial" pitchFamily="34" charset="0"/>
              <a:buChar char="•"/>
              <a:defRPr/>
            </a:pPr>
            <a:r>
              <a:rPr lang="en-US" sz="2000" dirty="0"/>
              <a:t>Java priorities are in the range between MIN_PRIORITY (a constant of 1) and MAX_PRIORITY (a constant of 10)</a:t>
            </a:r>
          </a:p>
          <a:p>
            <a:pPr marL="342900" indent="-342900" algn="l">
              <a:spcBef>
                <a:spcPts val="0"/>
              </a:spcBef>
              <a:buFont typeface="Arial" pitchFamily="34" charset="0"/>
              <a:buChar char="•"/>
              <a:defRPr/>
            </a:pPr>
            <a:endParaRPr lang="en-US" sz="2000" dirty="0"/>
          </a:p>
          <a:p>
            <a:pPr marL="342900" indent="-342900" algn="l">
              <a:spcBef>
                <a:spcPts val="0"/>
              </a:spcBef>
              <a:buFont typeface="Arial" pitchFamily="34" charset="0"/>
              <a:buChar char="•"/>
              <a:defRPr/>
            </a:pPr>
            <a:r>
              <a:rPr lang="en-US" sz="2000" dirty="0"/>
              <a:t>By default, every thread is given priority NORM_PRIORITY (a constant of 5).</a:t>
            </a:r>
          </a:p>
          <a:p>
            <a:pPr marL="342900" indent="-342900" algn="l">
              <a:spcBef>
                <a:spcPts val="0"/>
              </a:spcBef>
              <a:buFont typeface="Arial" pitchFamily="34" charset="0"/>
              <a:buChar char="•"/>
              <a:defRPr/>
            </a:pPr>
            <a:endParaRPr lang="en-US" sz="2000" dirty="0"/>
          </a:p>
          <a:p>
            <a:pPr marL="342900" indent="-342900" algn="l">
              <a:spcBef>
                <a:spcPts val="0"/>
              </a:spcBef>
              <a:buFont typeface="Arial" pitchFamily="34" charset="0"/>
              <a:buChar char="•"/>
              <a:defRPr/>
            </a:pPr>
            <a:r>
              <a:rPr lang="en-US" sz="2000" dirty="0"/>
              <a:t>Threads with higher priority are more important to a program and should be allocated processor time before lower priority threads</a:t>
            </a:r>
          </a:p>
          <a:p>
            <a:pPr marL="342900" indent="-342900" algn="l">
              <a:spcBef>
                <a:spcPts val="0"/>
              </a:spcBef>
              <a:buFont typeface="Arial" pitchFamily="34" charset="0"/>
              <a:buChar char="•"/>
              <a:defRPr/>
            </a:pPr>
            <a:endParaRPr lang="en-US" sz="2000" dirty="0"/>
          </a:p>
          <a:p>
            <a:pPr marL="342900" indent="-342900" algn="l">
              <a:spcBef>
                <a:spcPts val="0"/>
              </a:spcBef>
              <a:buFont typeface="Arial" pitchFamily="34" charset="0"/>
              <a:buChar char="•"/>
              <a:defRPr/>
            </a:pPr>
            <a:r>
              <a:rPr lang="en-US" sz="2000" dirty="0"/>
              <a:t>However, thread priorities cannot guarantee the order in which threads execute and very much platform dependent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ubtitle 2">
            <a:extLst>
              <a:ext uri="{FF2B5EF4-FFF2-40B4-BE49-F238E27FC236}">
                <a16:creationId xmlns:a16="http://schemas.microsoft.com/office/drawing/2014/main" id="{6807EA8E-B1C1-F247-24F4-51BE1B9C0CB0}"/>
              </a:ext>
            </a:extLst>
          </p:cNvPr>
          <p:cNvSpPr>
            <a:spLocks noGrp="1"/>
          </p:cNvSpPr>
          <p:nvPr>
            <p:ph type="subTitle" idx="1"/>
          </p:nvPr>
        </p:nvSpPr>
        <p:spPr>
          <a:xfrm>
            <a:off x="1981200" y="533400"/>
            <a:ext cx="8382000" cy="1143000"/>
          </a:xfrm>
        </p:spPr>
        <p:txBody>
          <a:bodyPr/>
          <a:lstStyle/>
          <a:p>
            <a:pPr>
              <a:spcBef>
                <a:spcPct val="0"/>
              </a:spcBef>
            </a:pPr>
            <a:r>
              <a:rPr lang="en-US" altLang="en-US" b="1"/>
              <a:t>Life Cycle of a Thread</a:t>
            </a:r>
          </a:p>
        </p:txBody>
      </p:sp>
      <p:sp>
        <p:nvSpPr>
          <p:cNvPr id="119811" name="Rectangle 4">
            <a:extLst>
              <a:ext uri="{FF2B5EF4-FFF2-40B4-BE49-F238E27FC236}">
                <a16:creationId xmlns:a16="http://schemas.microsoft.com/office/drawing/2014/main" id="{6B32E627-9BF3-6EC9-B703-8479FF2BDF24}"/>
              </a:ext>
            </a:extLst>
          </p:cNvPr>
          <p:cNvSpPr>
            <a:spLocks noChangeArrowheads="1"/>
          </p:cNvSpPr>
          <p:nvPr/>
        </p:nvSpPr>
        <p:spPr bwMode="auto">
          <a:xfrm>
            <a:off x="2146300" y="2514600"/>
            <a:ext cx="7226300" cy="3657600"/>
          </a:xfrm>
          <a:prstGeom prst="rect">
            <a:avLst/>
          </a:prstGeom>
          <a:solidFill>
            <a:srgbClr val="FFFFCC"/>
          </a:solidFill>
          <a:ln w="127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12" name="AutoShape 5">
            <a:extLst>
              <a:ext uri="{FF2B5EF4-FFF2-40B4-BE49-F238E27FC236}">
                <a16:creationId xmlns:a16="http://schemas.microsoft.com/office/drawing/2014/main" id="{42CC1F1C-DD1D-4508-B3F7-0AEFEC12544D}"/>
              </a:ext>
            </a:extLst>
          </p:cNvPr>
          <p:cNvSpPr>
            <a:spLocks noChangeArrowheads="1"/>
          </p:cNvSpPr>
          <p:nvPr/>
        </p:nvSpPr>
        <p:spPr bwMode="auto">
          <a:xfrm>
            <a:off x="2438400" y="2667000"/>
            <a:ext cx="1898650" cy="3352800"/>
          </a:xfrm>
          <a:prstGeom prst="roundRect">
            <a:avLst>
              <a:gd name="adj" fmla="val 16667"/>
            </a:avLst>
          </a:prstGeom>
          <a:solidFill>
            <a:srgbClr val="FFCC99"/>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13" name="Oval 6">
            <a:extLst>
              <a:ext uri="{FF2B5EF4-FFF2-40B4-BE49-F238E27FC236}">
                <a16:creationId xmlns:a16="http://schemas.microsoft.com/office/drawing/2014/main" id="{445675BE-1916-CC97-9FEE-F3A9DA1C83F2}"/>
              </a:ext>
            </a:extLst>
          </p:cNvPr>
          <p:cNvSpPr>
            <a:spLocks noChangeArrowheads="1"/>
          </p:cNvSpPr>
          <p:nvPr/>
        </p:nvSpPr>
        <p:spPr bwMode="auto">
          <a:xfrm>
            <a:off x="2603500" y="2971800"/>
            <a:ext cx="1568450" cy="762000"/>
          </a:xfrm>
          <a:prstGeom prst="ellipse">
            <a:avLst/>
          </a:prstGeom>
          <a:solidFill>
            <a:srgbClr val="99CCFF"/>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14" name="Oval 7">
            <a:extLst>
              <a:ext uri="{FF2B5EF4-FFF2-40B4-BE49-F238E27FC236}">
                <a16:creationId xmlns:a16="http://schemas.microsoft.com/office/drawing/2014/main" id="{6BB06EFA-E429-45BA-0588-862E226822FA}"/>
              </a:ext>
            </a:extLst>
          </p:cNvPr>
          <p:cNvSpPr>
            <a:spLocks noChangeArrowheads="1"/>
          </p:cNvSpPr>
          <p:nvPr/>
        </p:nvSpPr>
        <p:spPr bwMode="auto">
          <a:xfrm>
            <a:off x="2603500" y="3962400"/>
            <a:ext cx="1568450" cy="762000"/>
          </a:xfrm>
          <a:prstGeom prst="ellipse">
            <a:avLst/>
          </a:prstGeom>
          <a:solidFill>
            <a:srgbClr val="99CCFF"/>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15" name="Oval 8">
            <a:extLst>
              <a:ext uri="{FF2B5EF4-FFF2-40B4-BE49-F238E27FC236}">
                <a16:creationId xmlns:a16="http://schemas.microsoft.com/office/drawing/2014/main" id="{4F70E35D-B0D3-84AA-437E-0825D4A19F1B}"/>
              </a:ext>
            </a:extLst>
          </p:cNvPr>
          <p:cNvSpPr>
            <a:spLocks noChangeArrowheads="1"/>
          </p:cNvSpPr>
          <p:nvPr/>
        </p:nvSpPr>
        <p:spPr bwMode="auto">
          <a:xfrm>
            <a:off x="2603500" y="4953000"/>
            <a:ext cx="1568450" cy="762000"/>
          </a:xfrm>
          <a:prstGeom prst="ellipse">
            <a:avLst/>
          </a:prstGeom>
          <a:solidFill>
            <a:srgbClr val="99CCFF"/>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16" name="Text Box 9">
            <a:extLst>
              <a:ext uri="{FF2B5EF4-FFF2-40B4-BE49-F238E27FC236}">
                <a16:creationId xmlns:a16="http://schemas.microsoft.com/office/drawing/2014/main" id="{D0DCEFDC-AEF8-DF77-6E5C-4583AF09B12E}"/>
              </a:ext>
            </a:extLst>
          </p:cNvPr>
          <p:cNvSpPr txBox="1">
            <a:spLocks noChangeArrowheads="1"/>
          </p:cNvSpPr>
          <p:nvPr/>
        </p:nvSpPr>
        <p:spPr bwMode="auto">
          <a:xfrm>
            <a:off x="2851150" y="3200400"/>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WAITING</a:t>
            </a:r>
          </a:p>
        </p:txBody>
      </p:sp>
      <p:sp>
        <p:nvSpPr>
          <p:cNvPr id="119817" name="Text Box 10">
            <a:extLst>
              <a:ext uri="{FF2B5EF4-FFF2-40B4-BE49-F238E27FC236}">
                <a16:creationId xmlns:a16="http://schemas.microsoft.com/office/drawing/2014/main" id="{8EAC6E6C-A9A0-728A-D4B0-B02FD9D8201E}"/>
              </a:ext>
            </a:extLst>
          </p:cNvPr>
          <p:cNvSpPr txBox="1">
            <a:spLocks noChangeArrowheads="1"/>
          </p:cNvSpPr>
          <p:nvPr/>
        </p:nvSpPr>
        <p:spPr bwMode="auto">
          <a:xfrm>
            <a:off x="2768600" y="4191000"/>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SLEEPING</a:t>
            </a:r>
          </a:p>
        </p:txBody>
      </p:sp>
      <p:sp>
        <p:nvSpPr>
          <p:cNvPr id="119818" name="Text Box 11">
            <a:extLst>
              <a:ext uri="{FF2B5EF4-FFF2-40B4-BE49-F238E27FC236}">
                <a16:creationId xmlns:a16="http://schemas.microsoft.com/office/drawing/2014/main" id="{97CD5767-D274-01D9-7400-EE1F08204B86}"/>
              </a:ext>
            </a:extLst>
          </p:cNvPr>
          <p:cNvSpPr txBox="1">
            <a:spLocks noChangeArrowheads="1"/>
          </p:cNvSpPr>
          <p:nvPr/>
        </p:nvSpPr>
        <p:spPr bwMode="auto">
          <a:xfrm>
            <a:off x="2768600" y="5181600"/>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BLOCKED</a:t>
            </a:r>
          </a:p>
        </p:txBody>
      </p:sp>
      <p:sp>
        <p:nvSpPr>
          <p:cNvPr id="119819" name="Text Box 12">
            <a:extLst>
              <a:ext uri="{FF2B5EF4-FFF2-40B4-BE49-F238E27FC236}">
                <a16:creationId xmlns:a16="http://schemas.microsoft.com/office/drawing/2014/main" id="{1590C822-55C4-7CA7-DFA6-D7A8AAB7C6D5}"/>
              </a:ext>
            </a:extLst>
          </p:cNvPr>
          <p:cNvSpPr txBox="1">
            <a:spLocks noChangeArrowheads="1"/>
          </p:cNvSpPr>
          <p:nvPr/>
        </p:nvSpPr>
        <p:spPr bwMode="auto">
          <a:xfrm>
            <a:off x="8299450" y="58674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ALIVE</a:t>
            </a:r>
          </a:p>
        </p:txBody>
      </p:sp>
      <p:sp>
        <p:nvSpPr>
          <p:cNvPr id="119820" name="Oval 13">
            <a:extLst>
              <a:ext uri="{FF2B5EF4-FFF2-40B4-BE49-F238E27FC236}">
                <a16:creationId xmlns:a16="http://schemas.microsoft.com/office/drawing/2014/main" id="{7F0EBE70-7C39-17C2-1007-3A6E066EC471}"/>
              </a:ext>
            </a:extLst>
          </p:cNvPr>
          <p:cNvSpPr>
            <a:spLocks noChangeArrowheads="1"/>
          </p:cNvSpPr>
          <p:nvPr/>
        </p:nvSpPr>
        <p:spPr bwMode="auto">
          <a:xfrm>
            <a:off x="7556500" y="3048000"/>
            <a:ext cx="1568450" cy="762000"/>
          </a:xfrm>
          <a:prstGeom prst="ellipse">
            <a:avLst/>
          </a:prstGeom>
          <a:solidFill>
            <a:srgbClr val="99CCFF"/>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21" name="Text Box 14">
            <a:extLst>
              <a:ext uri="{FF2B5EF4-FFF2-40B4-BE49-F238E27FC236}">
                <a16:creationId xmlns:a16="http://schemas.microsoft.com/office/drawing/2014/main" id="{BA8829E2-4A85-57CE-062A-4BCCD71DCF7C}"/>
              </a:ext>
            </a:extLst>
          </p:cNvPr>
          <p:cNvSpPr txBox="1">
            <a:spLocks noChangeArrowheads="1"/>
          </p:cNvSpPr>
          <p:nvPr/>
        </p:nvSpPr>
        <p:spPr bwMode="auto">
          <a:xfrm>
            <a:off x="7639050" y="3276600"/>
            <a:ext cx="140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RUNNABLE</a:t>
            </a:r>
          </a:p>
        </p:txBody>
      </p:sp>
      <p:sp>
        <p:nvSpPr>
          <p:cNvPr id="119822" name="Oval 15">
            <a:extLst>
              <a:ext uri="{FF2B5EF4-FFF2-40B4-BE49-F238E27FC236}">
                <a16:creationId xmlns:a16="http://schemas.microsoft.com/office/drawing/2014/main" id="{C39539D3-4AFE-07C9-D846-6669AF097168}"/>
              </a:ext>
            </a:extLst>
          </p:cNvPr>
          <p:cNvSpPr>
            <a:spLocks noChangeArrowheads="1"/>
          </p:cNvSpPr>
          <p:nvPr/>
        </p:nvSpPr>
        <p:spPr bwMode="auto">
          <a:xfrm>
            <a:off x="7556500" y="4648200"/>
            <a:ext cx="1568450" cy="762000"/>
          </a:xfrm>
          <a:prstGeom prst="ellipse">
            <a:avLst/>
          </a:prstGeom>
          <a:solidFill>
            <a:srgbClr val="99CCFF"/>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23" name="Text Box 16">
            <a:extLst>
              <a:ext uri="{FF2B5EF4-FFF2-40B4-BE49-F238E27FC236}">
                <a16:creationId xmlns:a16="http://schemas.microsoft.com/office/drawing/2014/main" id="{7FA1D26A-E3DE-5E00-0CA5-59A5FC8629D9}"/>
              </a:ext>
            </a:extLst>
          </p:cNvPr>
          <p:cNvSpPr txBox="1">
            <a:spLocks noChangeArrowheads="1"/>
          </p:cNvSpPr>
          <p:nvPr/>
        </p:nvSpPr>
        <p:spPr bwMode="auto">
          <a:xfrm>
            <a:off x="7639050" y="4876800"/>
            <a:ext cx="140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RUNNING</a:t>
            </a:r>
          </a:p>
        </p:txBody>
      </p:sp>
      <p:sp>
        <p:nvSpPr>
          <p:cNvPr id="119824" name="Line 17">
            <a:extLst>
              <a:ext uri="{FF2B5EF4-FFF2-40B4-BE49-F238E27FC236}">
                <a16:creationId xmlns:a16="http://schemas.microsoft.com/office/drawing/2014/main" id="{41D16B6F-87E8-B0D7-6C4C-9DDAC889D66B}"/>
              </a:ext>
            </a:extLst>
          </p:cNvPr>
          <p:cNvSpPr>
            <a:spLocks noChangeShapeType="1"/>
          </p:cNvSpPr>
          <p:nvPr/>
        </p:nvSpPr>
        <p:spPr bwMode="auto">
          <a:xfrm>
            <a:off x="8712200" y="3733800"/>
            <a:ext cx="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25" name="Line 18">
            <a:extLst>
              <a:ext uri="{FF2B5EF4-FFF2-40B4-BE49-F238E27FC236}">
                <a16:creationId xmlns:a16="http://schemas.microsoft.com/office/drawing/2014/main" id="{7E4C9622-6493-3D9F-DB63-6FF7216EBD91}"/>
              </a:ext>
            </a:extLst>
          </p:cNvPr>
          <p:cNvSpPr>
            <a:spLocks noChangeShapeType="1"/>
          </p:cNvSpPr>
          <p:nvPr/>
        </p:nvSpPr>
        <p:spPr bwMode="auto">
          <a:xfrm flipV="1">
            <a:off x="7969250" y="3733800"/>
            <a:ext cx="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26" name="Line 19">
            <a:extLst>
              <a:ext uri="{FF2B5EF4-FFF2-40B4-BE49-F238E27FC236}">
                <a16:creationId xmlns:a16="http://schemas.microsoft.com/office/drawing/2014/main" id="{4D128047-1C20-5FA4-8DFC-59E73870B404}"/>
              </a:ext>
            </a:extLst>
          </p:cNvPr>
          <p:cNvSpPr>
            <a:spLocks noChangeShapeType="1"/>
          </p:cNvSpPr>
          <p:nvPr/>
        </p:nvSpPr>
        <p:spPr bwMode="auto">
          <a:xfrm flipH="1" flipV="1">
            <a:off x="4171950" y="3352800"/>
            <a:ext cx="3549650" cy="1447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27" name="Line 20">
            <a:extLst>
              <a:ext uri="{FF2B5EF4-FFF2-40B4-BE49-F238E27FC236}">
                <a16:creationId xmlns:a16="http://schemas.microsoft.com/office/drawing/2014/main" id="{D4DAD859-08E2-804A-1F8F-631CA892009E}"/>
              </a:ext>
            </a:extLst>
          </p:cNvPr>
          <p:cNvSpPr>
            <a:spLocks noChangeShapeType="1"/>
          </p:cNvSpPr>
          <p:nvPr/>
        </p:nvSpPr>
        <p:spPr bwMode="auto">
          <a:xfrm flipH="1" flipV="1">
            <a:off x="4171950" y="4419600"/>
            <a:ext cx="338455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28" name="Line 21">
            <a:extLst>
              <a:ext uri="{FF2B5EF4-FFF2-40B4-BE49-F238E27FC236}">
                <a16:creationId xmlns:a16="http://schemas.microsoft.com/office/drawing/2014/main" id="{D3CFFF0F-4BC7-6CF7-5EC1-F76B3AB0292E}"/>
              </a:ext>
            </a:extLst>
          </p:cNvPr>
          <p:cNvSpPr>
            <a:spLocks noChangeShapeType="1"/>
          </p:cNvSpPr>
          <p:nvPr/>
        </p:nvSpPr>
        <p:spPr bwMode="auto">
          <a:xfrm flipH="1">
            <a:off x="4171950" y="5105400"/>
            <a:ext cx="338455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29" name="Line 22">
            <a:extLst>
              <a:ext uri="{FF2B5EF4-FFF2-40B4-BE49-F238E27FC236}">
                <a16:creationId xmlns:a16="http://schemas.microsoft.com/office/drawing/2014/main" id="{2BB4A034-4983-2DC2-60EB-41D83019C9B3}"/>
              </a:ext>
            </a:extLst>
          </p:cNvPr>
          <p:cNvSpPr>
            <a:spLocks noChangeShapeType="1"/>
          </p:cNvSpPr>
          <p:nvPr/>
        </p:nvSpPr>
        <p:spPr bwMode="auto">
          <a:xfrm>
            <a:off x="4584700" y="1905000"/>
            <a:ext cx="31369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30" name="Line 23">
            <a:extLst>
              <a:ext uri="{FF2B5EF4-FFF2-40B4-BE49-F238E27FC236}">
                <a16:creationId xmlns:a16="http://schemas.microsoft.com/office/drawing/2014/main" id="{7CE694DB-E5D8-2D81-ECAE-0B35911BC7B8}"/>
              </a:ext>
            </a:extLst>
          </p:cNvPr>
          <p:cNvSpPr>
            <a:spLocks noChangeShapeType="1"/>
          </p:cNvSpPr>
          <p:nvPr/>
        </p:nvSpPr>
        <p:spPr bwMode="auto">
          <a:xfrm flipV="1">
            <a:off x="4171950" y="3429000"/>
            <a:ext cx="338455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31" name="Line 24">
            <a:extLst>
              <a:ext uri="{FF2B5EF4-FFF2-40B4-BE49-F238E27FC236}">
                <a16:creationId xmlns:a16="http://schemas.microsoft.com/office/drawing/2014/main" id="{A6FC9011-E8E9-1E6E-79E3-D26D2F275D2C}"/>
              </a:ext>
            </a:extLst>
          </p:cNvPr>
          <p:cNvSpPr>
            <a:spLocks noChangeShapeType="1"/>
          </p:cNvSpPr>
          <p:nvPr/>
        </p:nvSpPr>
        <p:spPr bwMode="auto">
          <a:xfrm flipV="1">
            <a:off x="4171950" y="3581400"/>
            <a:ext cx="3467100" cy="1828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32" name="Rectangle 25">
            <a:extLst>
              <a:ext uri="{FF2B5EF4-FFF2-40B4-BE49-F238E27FC236}">
                <a16:creationId xmlns:a16="http://schemas.microsoft.com/office/drawing/2014/main" id="{19A957A4-3058-E6A9-25CE-E8C05E80A201}"/>
              </a:ext>
            </a:extLst>
          </p:cNvPr>
          <p:cNvSpPr>
            <a:spLocks noChangeArrowheads="1"/>
          </p:cNvSpPr>
          <p:nvPr/>
        </p:nvSpPr>
        <p:spPr bwMode="auto">
          <a:xfrm>
            <a:off x="1943100" y="1676400"/>
            <a:ext cx="8172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33" name="Oval 26">
            <a:extLst>
              <a:ext uri="{FF2B5EF4-FFF2-40B4-BE49-F238E27FC236}">
                <a16:creationId xmlns:a16="http://schemas.microsoft.com/office/drawing/2014/main" id="{C77EB450-BB92-C4A8-8853-6F803E00358B}"/>
              </a:ext>
            </a:extLst>
          </p:cNvPr>
          <p:cNvSpPr>
            <a:spLocks noChangeArrowheads="1"/>
          </p:cNvSpPr>
          <p:nvPr/>
        </p:nvSpPr>
        <p:spPr bwMode="auto">
          <a:xfrm>
            <a:off x="3098800" y="1371600"/>
            <a:ext cx="1568450" cy="762000"/>
          </a:xfrm>
          <a:prstGeom prst="ellipse">
            <a:avLst/>
          </a:prstGeom>
          <a:solidFill>
            <a:srgbClr val="99CCFF"/>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34" name="Text Box 27">
            <a:extLst>
              <a:ext uri="{FF2B5EF4-FFF2-40B4-BE49-F238E27FC236}">
                <a16:creationId xmlns:a16="http://schemas.microsoft.com/office/drawing/2014/main" id="{7FC6FC98-EDD3-2E30-A5DA-27970D38A667}"/>
              </a:ext>
            </a:extLst>
          </p:cNvPr>
          <p:cNvSpPr txBox="1">
            <a:spLocks noChangeArrowheads="1"/>
          </p:cNvSpPr>
          <p:nvPr/>
        </p:nvSpPr>
        <p:spPr bwMode="auto">
          <a:xfrm>
            <a:off x="3263900" y="1600200"/>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NEWBORN</a:t>
            </a:r>
          </a:p>
        </p:txBody>
      </p:sp>
      <p:sp>
        <p:nvSpPr>
          <p:cNvPr id="119835" name="Oval 28">
            <a:extLst>
              <a:ext uri="{FF2B5EF4-FFF2-40B4-BE49-F238E27FC236}">
                <a16:creationId xmlns:a16="http://schemas.microsoft.com/office/drawing/2014/main" id="{1F940646-655B-00B5-E04E-FB3B28E07EEC}"/>
              </a:ext>
            </a:extLst>
          </p:cNvPr>
          <p:cNvSpPr>
            <a:spLocks noChangeArrowheads="1"/>
          </p:cNvSpPr>
          <p:nvPr/>
        </p:nvSpPr>
        <p:spPr bwMode="auto">
          <a:xfrm>
            <a:off x="8493125" y="1519238"/>
            <a:ext cx="1568450" cy="762000"/>
          </a:xfrm>
          <a:prstGeom prst="ellipse">
            <a:avLst/>
          </a:prstGeom>
          <a:solidFill>
            <a:srgbClr val="99CCFF"/>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36" name="Text Box 29">
            <a:extLst>
              <a:ext uri="{FF2B5EF4-FFF2-40B4-BE49-F238E27FC236}">
                <a16:creationId xmlns:a16="http://schemas.microsoft.com/office/drawing/2014/main" id="{FF7576AF-42F8-8440-94FB-625ACA5365A4}"/>
              </a:ext>
            </a:extLst>
          </p:cNvPr>
          <p:cNvSpPr txBox="1">
            <a:spLocks noChangeArrowheads="1"/>
          </p:cNvSpPr>
          <p:nvPr/>
        </p:nvSpPr>
        <p:spPr bwMode="auto">
          <a:xfrm>
            <a:off x="9010650" y="1725613"/>
            <a:ext cx="1238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DEAD</a:t>
            </a:r>
          </a:p>
        </p:txBody>
      </p:sp>
      <p:sp>
        <p:nvSpPr>
          <p:cNvPr id="119837" name="Line 30">
            <a:extLst>
              <a:ext uri="{FF2B5EF4-FFF2-40B4-BE49-F238E27FC236}">
                <a16:creationId xmlns:a16="http://schemas.microsoft.com/office/drawing/2014/main" id="{1FEF0D48-9CD0-9D9E-C424-32AC9BF3861E}"/>
              </a:ext>
            </a:extLst>
          </p:cNvPr>
          <p:cNvSpPr>
            <a:spLocks noChangeShapeType="1"/>
          </p:cNvSpPr>
          <p:nvPr/>
        </p:nvSpPr>
        <p:spPr bwMode="auto">
          <a:xfrm flipV="1">
            <a:off x="4171950" y="3352800"/>
            <a:ext cx="33845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38" name="Line 31">
            <a:extLst>
              <a:ext uri="{FF2B5EF4-FFF2-40B4-BE49-F238E27FC236}">
                <a16:creationId xmlns:a16="http://schemas.microsoft.com/office/drawing/2014/main" id="{669F45AE-F897-F8D7-DE78-6DF1136D720A}"/>
              </a:ext>
            </a:extLst>
          </p:cNvPr>
          <p:cNvSpPr>
            <a:spLocks noChangeShapeType="1"/>
          </p:cNvSpPr>
          <p:nvPr/>
        </p:nvSpPr>
        <p:spPr bwMode="auto">
          <a:xfrm flipV="1">
            <a:off x="8547100" y="2209800"/>
            <a:ext cx="4953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9839" name="Text Box 32">
            <a:extLst>
              <a:ext uri="{FF2B5EF4-FFF2-40B4-BE49-F238E27FC236}">
                <a16:creationId xmlns:a16="http://schemas.microsoft.com/office/drawing/2014/main" id="{3AACBF3F-3A0D-0304-CBDE-4A5A8A2B9798}"/>
              </a:ext>
            </a:extLst>
          </p:cNvPr>
          <p:cNvSpPr txBox="1">
            <a:spLocks noChangeArrowheads="1"/>
          </p:cNvSpPr>
          <p:nvPr/>
        </p:nvSpPr>
        <p:spPr bwMode="auto">
          <a:xfrm>
            <a:off x="4502150" y="19050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start()</a:t>
            </a:r>
          </a:p>
        </p:txBody>
      </p:sp>
      <p:sp>
        <p:nvSpPr>
          <p:cNvPr id="119840" name="Text Box 33">
            <a:extLst>
              <a:ext uri="{FF2B5EF4-FFF2-40B4-BE49-F238E27FC236}">
                <a16:creationId xmlns:a16="http://schemas.microsoft.com/office/drawing/2014/main" id="{188A2319-7363-26CA-C242-AB1230A7A5A5}"/>
              </a:ext>
            </a:extLst>
          </p:cNvPr>
          <p:cNvSpPr txBox="1">
            <a:spLocks noChangeArrowheads="1"/>
          </p:cNvSpPr>
          <p:nvPr/>
        </p:nvSpPr>
        <p:spPr bwMode="auto">
          <a:xfrm>
            <a:off x="7061200" y="3886201"/>
            <a:ext cx="1568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yield() or end of time slice</a:t>
            </a:r>
          </a:p>
        </p:txBody>
      </p:sp>
      <p:sp>
        <p:nvSpPr>
          <p:cNvPr id="119841" name="Text Box 34">
            <a:extLst>
              <a:ext uri="{FF2B5EF4-FFF2-40B4-BE49-F238E27FC236}">
                <a16:creationId xmlns:a16="http://schemas.microsoft.com/office/drawing/2014/main" id="{A1DAF6F8-77F7-E102-A7E4-B0CDF0F467D2}"/>
              </a:ext>
            </a:extLst>
          </p:cNvPr>
          <p:cNvSpPr txBox="1">
            <a:spLocks noChangeArrowheads="1"/>
          </p:cNvSpPr>
          <p:nvPr/>
        </p:nvSpPr>
        <p:spPr bwMode="auto">
          <a:xfrm>
            <a:off x="8382000" y="38862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 scheduled</a:t>
            </a:r>
          </a:p>
        </p:txBody>
      </p:sp>
      <p:sp>
        <p:nvSpPr>
          <p:cNvPr id="119842" name="Text Box 35">
            <a:extLst>
              <a:ext uri="{FF2B5EF4-FFF2-40B4-BE49-F238E27FC236}">
                <a16:creationId xmlns:a16="http://schemas.microsoft.com/office/drawing/2014/main" id="{10546C0A-91F5-7764-EF85-09554B405AD9}"/>
              </a:ext>
            </a:extLst>
          </p:cNvPr>
          <p:cNvSpPr txBox="1">
            <a:spLocks noChangeArrowheads="1"/>
          </p:cNvSpPr>
          <p:nvPr/>
        </p:nvSpPr>
        <p:spPr bwMode="auto">
          <a:xfrm>
            <a:off x="4749800" y="28956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notify(), notifyAll()</a:t>
            </a:r>
          </a:p>
        </p:txBody>
      </p:sp>
      <p:sp>
        <p:nvSpPr>
          <p:cNvPr id="119843" name="Text Box 36">
            <a:extLst>
              <a:ext uri="{FF2B5EF4-FFF2-40B4-BE49-F238E27FC236}">
                <a16:creationId xmlns:a16="http://schemas.microsoft.com/office/drawing/2014/main" id="{4EFF528B-92A4-FB38-A270-F339C397A2FF}"/>
              </a:ext>
            </a:extLst>
          </p:cNvPr>
          <p:cNvSpPr txBox="1">
            <a:spLocks noChangeArrowheads="1"/>
          </p:cNvSpPr>
          <p:nvPr/>
        </p:nvSpPr>
        <p:spPr bwMode="auto">
          <a:xfrm>
            <a:off x="5575300" y="43434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wait()</a:t>
            </a:r>
          </a:p>
        </p:txBody>
      </p:sp>
      <p:sp>
        <p:nvSpPr>
          <p:cNvPr id="119844" name="Text Box 37">
            <a:extLst>
              <a:ext uri="{FF2B5EF4-FFF2-40B4-BE49-F238E27FC236}">
                <a16:creationId xmlns:a16="http://schemas.microsoft.com/office/drawing/2014/main" id="{E0FFCA93-CE9E-19CE-1790-8E68BB2F1B5C}"/>
              </a:ext>
            </a:extLst>
          </p:cNvPr>
          <p:cNvSpPr txBox="1">
            <a:spLocks noChangeArrowheads="1"/>
          </p:cNvSpPr>
          <p:nvPr/>
        </p:nvSpPr>
        <p:spPr bwMode="auto">
          <a:xfrm>
            <a:off x="4089400" y="42672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sleep()</a:t>
            </a:r>
          </a:p>
        </p:txBody>
      </p:sp>
      <p:sp>
        <p:nvSpPr>
          <p:cNvPr id="119845" name="Text Box 38">
            <a:extLst>
              <a:ext uri="{FF2B5EF4-FFF2-40B4-BE49-F238E27FC236}">
                <a16:creationId xmlns:a16="http://schemas.microsoft.com/office/drawing/2014/main" id="{2F27B5A4-24A5-D0A4-95C1-FC8BA78ED910}"/>
              </a:ext>
            </a:extLst>
          </p:cNvPr>
          <p:cNvSpPr txBox="1">
            <a:spLocks noChangeArrowheads="1"/>
          </p:cNvSpPr>
          <p:nvPr/>
        </p:nvSpPr>
        <p:spPr bwMode="auto">
          <a:xfrm>
            <a:off x="5080000" y="3429001"/>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Sleep interval expires</a:t>
            </a:r>
          </a:p>
        </p:txBody>
      </p:sp>
      <p:sp>
        <p:nvSpPr>
          <p:cNvPr id="119846" name="Text Box 39">
            <a:extLst>
              <a:ext uri="{FF2B5EF4-FFF2-40B4-BE49-F238E27FC236}">
                <a16:creationId xmlns:a16="http://schemas.microsoft.com/office/drawing/2014/main" id="{ACB30292-3A3A-2D31-815B-8F61031E72DA}"/>
              </a:ext>
            </a:extLst>
          </p:cNvPr>
          <p:cNvSpPr txBox="1">
            <a:spLocks noChangeArrowheads="1"/>
          </p:cNvSpPr>
          <p:nvPr/>
        </p:nvSpPr>
        <p:spPr bwMode="auto">
          <a:xfrm>
            <a:off x="5492750" y="53340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I/O request</a:t>
            </a:r>
          </a:p>
        </p:txBody>
      </p:sp>
      <p:sp>
        <p:nvSpPr>
          <p:cNvPr id="119847" name="Text Box 40">
            <a:extLst>
              <a:ext uri="{FF2B5EF4-FFF2-40B4-BE49-F238E27FC236}">
                <a16:creationId xmlns:a16="http://schemas.microsoft.com/office/drawing/2014/main" id="{7D68D260-852F-8ED1-2303-B5C964ABB037}"/>
              </a:ext>
            </a:extLst>
          </p:cNvPr>
          <p:cNvSpPr txBox="1">
            <a:spLocks noChangeArrowheads="1"/>
          </p:cNvSpPr>
          <p:nvPr/>
        </p:nvSpPr>
        <p:spPr bwMode="auto">
          <a:xfrm>
            <a:off x="4832350" y="48768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I/O completion</a:t>
            </a:r>
          </a:p>
        </p:txBody>
      </p:sp>
      <p:sp>
        <p:nvSpPr>
          <p:cNvPr id="119848" name="Text Box 41">
            <a:extLst>
              <a:ext uri="{FF2B5EF4-FFF2-40B4-BE49-F238E27FC236}">
                <a16:creationId xmlns:a16="http://schemas.microsoft.com/office/drawing/2014/main" id="{2BF180F1-3801-17EB-77E3-0B124FA230AA}"/>
              </a:ext>
            </a:extLst>
          </p:cNvPr>
          <p:cNvSpPr txBox="1">
            <a:spLocks noChangeArrowheads="1"/>
          </p:cNvSpPr>
          <p:nvPr/>
        </p:nvSpPr>
        <p:spPr bwMode="auto">
          <a:xfrm>
            <a:off x="7196138" y="2019301"/>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run() returns or thread interrupted</a:t>
            </a:r>
          </a:p>
        </p:txBody>
      </p:sp>
      <p:sp>
        <p:nvSpPr>
          <p:cNvPr id="119849" name="Text Box 42">
            <a:extLst>
              <a:ext uri="{FF2B5EF4-FFF2-40B4-BE49-F238E27FC236}">
                <a16:creationId xmlns:a16="http://schemas.microsoft.com/office/drawing/2014/main" id="{AFFEA0B3-629B-4FBC-23A3-3950DE894A1E}"/>
              </a:ext>
            </a:extLst>
          </p:cNvPr>
          <p:cNvSpPr txBox="1">
            <a:spLocks noChangeArrowheads="1"/>
          </p:cNvSpPr>
          <p:nvPr/>
        </p:nvSpPr>
        <p:spPr bwMode="auto">
          <a:xfrm>
            <a:off x="2438400" y="57150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NON-RUNNABLE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0D624E-3A7D-2E1F-E959-51076E08720D}"/>
              </a:ext>
            </a:extLst>
          </p:cNvPr>
          <p:cNvSpPr>
            <a:spLocks noGrp="1"/>
          </p:cNvSpPr>
          <p:nvPr>
            <p:ph type="subTitle" idx="1"/>
          </p:nvPr>
        </p:nvSpPr>
        <p:spPr>
          <a:xfrm>
            <a:off x="1981200" y="304801"/>
            <a:ext cx="8382000" cy="3013075"/>
          </a:xfrm>
        </p:spPr>
        <p:txBody>
          <a:bodyPr>
            <a:noAutofit/>
          </a:bodyPr>
          <a:lstStyle/>
          <a:p>
            <a:pPr>
              <a:spcBef>
                <a:spcPts val="0"/>
              </a:spcBef>
              <a:spcAft>
                <a:spcPts val="2400"/>
              </a:spcAft>
              <a:defRPr/>
            </a:pPr>
            <a:r>
              <a:rPr lang="en-US" b="1" dirty="0"/>
              <a:t>Thread Interference</a:t>
            </a:r>
          </a:p>
          <a:p>
            <a:pPr marL="342900" indent="-342900" algn="l">
              <a:lnSpc>
                <a:spcPts val="2000"/>
              </a:lnSpc>
              <a:spcBef>
                <a:spcPts val="600"/>
              </a:spcBef>
              <a:spcAft>
                <a:spcPts val="1800"/>
              </a:spcAft>
              <a:buFont typeface="Arial" pitchFamily="34" charset="0"/>
              <a:buChar char="•"/>
              <a:defRPr/>
            </a:pPr>
            <a:r>
              <a:rPr lang="en-US" sz="1800" dirty="0"/>
              <a:t>Interference happens when two operations, running in different threads, but acting on the same data, interleave</a:t>
            </a:r>
          </a:p>
          <a:p>
            <a:pPr marL="342900" indent="-342900" algn="l">
              <a:lnSpc>
                <a:spcPts val="2000"/>
              </a:lnSpc>
              <a:spcBef>
                <a:spcPts val="600"/>
              </a:spcBef>
              <a:spcAft>
                <a:spcPts val="1800"/>
              </a:spcAft>
              <a:buFont typeface="Arial" pitchFamily="34" charset="0"/>
              <a:buChar char="•"/>
              <a:defRPr/>
            </a:pPr>
            <a:r>
              <a:rPr lang="en-US" sz="1800" dirty="0"/>
              <a:t>This means that the two operations consist of multiple steps, and the sequences of steps overlap</a:t>
            </a:r>
          </a:p>
          <a:p>
            <a:pPr marL="342900" indent="-342900" algn="l">
              <a:lnSpc>
                <a:spcPts val="2000"/>
              </a:lnSpc>
              <a:spcBef>
                <a:spcPts val="600"/>
              </a:spcBef>
              <a:spcAft>
                <a:spcPts val="600"/>
              </a:spcAft>
              <a:buFont typeface="Arial" pitchFamily="34" charset="0"/>
              <a:buChar char="•"/>
              <a:defRPr/>
            </a:pPr>
            <a:r>
              <a:rPr lang="en-US" sz="1800" dirty="0"/>
              <a:t>Consider the below piece of code</a:t>
            </a:r>
          </a:p>
          <a:p>
            <a:pPr marL="342900" indent="-342900" algn="l">
              <a:lnSpc>
                <a:spcPts val="2000"/>
              </a:lnSpc>
              <a:spcBef>
                <a:spcPts val="600"/>
              </a:spcBef>
              <a:spcAft>
                <a:spcPts val="600"/>
              </a:spcAft>
              <a:buFont typeface="Arial" pitchFamily="34" charset="0"/>
              <a:buChar char="•"/>
              <a:defRPr/>
            </a:pPr>
            <a:endParaRPr lang="en-US" sz="1800" dirty="0"/>
          </a:p>
        </p:txBody>
      </p:sp>
      <p:sp>
        <p:nvSpPr>
          <p:cNvPr id="120835" name="Rectangle 4">
            <a:extLst>
              <a:ext uri="{FF2B5EF4-FFF2-40B4-BE49-F238E27FC236}">
                <a16:creationId xmlns:a16="http://schemas.microsoft.com/office/drawing/2014/main" id="{D65F6C7F-2E5A-932D-9370-15F4436E8C40}"/>
              </a:ext>
            </a:extLst>
          </p:cNvPr>
          <p:cNvSpPr>
            <a:spLocks noChangeArrowheads="1"/>
          </p:cNvSpPr>
          <p:nvPr/>
        </p:nvSpPr>
        <p:spPr bwMode="auto">
          <a:xfrm>
            <a:off x="1981200" y="3221038"/>
            <a:ext cx="3048000" cy="3103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300"/>
              </a:lnSpc>
            </a:pPr>
            <a:endParaRPr lang="en-US" altLang="en-US"/>
          </a:p>
          <a:p>
            <a:pPr eaLnBrk="1" hangingPunct="1">
              <a:lnSpc>
                <a:spcPts val="1300"/>
              </a:lnSpc>
            </a:pPr>
            <a:r>
              <a:rPr lang="en-US" altLang="en-US"/>
              <a:t>class Counter {</a:t>
            </a:r>
          </a:p>
          <a:p>
            <a:pPr eaLnBrk="1" hangingPunct="1">
              <a:lnSpc>
                <a:spcPts val="1300"/>
              </a:lnSpc>
            </a:pPr>
            <a:endParaRPr lang="en-US" altLang="en-US"/>
          </a:p>
          <a:p>
            <a:pPr eaLnBrk="1" hangingPunct="1">
              <a:lnSpc>
                <a:spcPts val="1300"/>
              </a:lnSpc>
            </a:pPr>
            <a:r>
              <a:rPr lang="en-US" altLang="en-US"/>
              <a:t>    private int c = 0;</a:t>
            </a:r>
          </a:p>
          <a:p>
            <a:pPr eaLnBrk="1" hangingPunct="1">
              <a:lnSpc>
                <a:spcPts val="1300"/>
              </a:lnSpc>
            </a:pPr>
            <a:endParaRPr lang="en-US" altLang="en-US"/>
          </a:p>
          <a:p>
            <a:pPr eaLnBrk="1" hangingPunct="1">
              <a:lnSpc>
                <a:spcPts val="1300"/>
              </a:lnSpc>
            </a:pPr>
            <a:r>
              <a:rPr lang="en-US" altLang="en-US"/>
              <a:t>    public void increment() {</a:t>
            </a:r>
          </a:p>
          <a:p>
            <a:pPr eaLnBrk="1" hangingPunct="1">
              <a:lnSpc>
                <a:spcPts val="1300"/>
              </a:lnSpc>
            </a:pPr>
            <a:r>
              <a:rPr lang="en-US" altLang="en-US"/>
              <a:t>        c++;</a:t>
            </a:r>
          </a:p>
          <a:p>
            <a:pPr eaLnBrk="1" hangingPunct="1">
              <a:lnSpc>
                <a:spcPts val="1300"/>
              </a:lnSpc>
            </a:pPr>
            <a:r>
              <a:rPr lang="en-US" altLang="en-US"/>
              <a:t>    }</a:t>
            </a:r>
          </a:p>
          <a:p>
            <a:pPr eaLnBrk="1" hangingPunct="1">
              <a:lnSpc>
                <a:spcPts val="1300"/>
              </a:lnSpc>
            </a:pPr>
            <a:endParaRPr lang="en-US" altLang="en-US"/>
          </a:p>
          <a:p>
            <a:pPr eaLnBrk="1" hangingPunct="1">
              <a:lnSpc>
                <a:spcPts val="1300"/>
              </a:lnSpc>
            </a:pPr>
            <a:r>
              <a:rPr lang="en-US" altLang="en-US"/>
              <a:t>    public void decrement() {</a:t>
            </a:r>
          </a:p>
          <a:p>
            <a:pPr eaLnBrk="1" hangingPunct="1">
              <a:lnSpc>
                <a:spcPts val="1300"/>
              </a:lnSpc>
            </a:pPr>
            <a:r>
              <a:rPr lang="en-US" altLang="en-US"/>
              <a:t>        c--;</a:t>
            </a:r>
          </a:p>
          <a:p>
            <a:pPr eaLnBrk="1" hangingPunct="1">
              <a:lnSpc>
                <a:spcPts val="1300"/>
              </a:lnSpc>
            </a:pPr>
            <a:r>
              <a:rPr lang="en-US" altLang="en-US"/>
              <a:t>    }</a:t>
            </a:r>
          </a:p>
          <a:p>
            <a:pPr eaLnBrk="1" hangingPunct="1">
              <a:lnSpc>
                <a:spcPts val="1300"/>
              </a:lnSpc>
            </a:pPr>
            <a:endParaRPr lang="en-US" altLang="en-US"/>
          </a:p>
          <a:p>
            <a:pPr eaLnBrk="1" hangingPunct="1">
              <a:lnSpc>
                <a:spcPts val="1300"/>
              </a:lnSpc>
            </a:pPr>
            <a:r>
              <a:rPr lang="en-US" altLang="en-US"/>
              <a:t>    public int value() {</a:t>
            </a:r>
          </a:p>
          <a:p>
            <a:pPr eaLnBrk="1" hangingPunct="1">
              <a:lnSpc>
                <a:spcPts val="1300"/>
              </a:lnSpc>
            </a:pPr>
            <a:r>
              <a:rPr lang="en-US" altLang="en-US"/>
              <a:t>        return c;</a:t>
            </a:r>
          </a:p>
          <a:p>
            <a:pPr eaLnBrk="1" hangingPunct="1">
              <a:lnSpc>
                <a:spcPts val="1300"/>
              </a:lnSpc>
            </a:pPr>
            <a:r>
              <a:rPr lang="en-US" altLang="en-US"/>
              <a:t>    }</a:t>
            </a:r>
          </a:p>
          <a:p>
            <a:pPr eaLnBrk="1" hangingPunct="1">
              <a:lnSpc>
                <a:spcPts val="1300"/>
              </a:lnSpc>
            </a:pPr>
            <a:endParaRPr lang="en-US" altLang="en-US"/>
          </a:p>
          <a:p>
            <a:pPr eaLnBrk="1" hangingPunct="1">
              <a:lnSpc>
                <a:spcPts val="1300"/>
              </a:lnSpc>
            </a:pPr>
            <a:r>
              <a:rPr lang="en-US" altLang="en-US"/>
              <a:t>}</a:t>
            </a:r>
          </a:p>
        </p:txBody>
      </p:sp>
      <p:sp>
        <p:nvSpPr>
          <p:cNvPr id="120836" name="Rectangle 5">
            <a:extLst>
              <a:ext uri="{FF2B5EF4-FFF2-40B4-BE49-F238E27FC236}">
                <a16:creationId xmlns:a16="http://schemas.microsoft.com/office/drawing/2014/main" id="{F6670460-C873-CC51-2095-D9B17BB140BD}"/>
              </a:ext>
            </a:extLst>
          </p:cNvPr>
          <p:cNvSpPr>
            <a:spLocks noChangeArrowheads="1"/>
          </p:cNvSpPr>
          <p:nvPr/>
        </p:nvSpPr>
        <p:spPr bwMode="auto">
          <a:xfrm>
            <a:off x="4876800" y="3200400"/>
            <a:ext cx="54102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000"/>
              </a:lnSpc>
              <a:spcBef>
                <a:spcPts val="1200"/>
              </a:spcBef>
              <a:spcAft>
                <a:spcPts val="600"/>
              </a:spcAft>
              <a:buFont typeface="Arial" panose="020B0604020202020204" pitchFamily="34" charset="0"/>
              <a:buChar char="•"/>
            </a:pPr>
            <a:r>
              <a:rPr lang="en-US" altLang="en-US">
                <a:cs typeface="Arial" panose="020B0604020202020204" pitchFamily="34" charset="0"/>
              </a:rPr>
              <a:t>Counter is designed so that each invocation of increment will add 1 to c, and each invocation of decrement will subtract 1 from c</a:t>
            </a:r>
          </a:p>
          <a:p>
            <a:pPr eaLnBrk="1" hangingPunct="1">
              <a:lnSpc>
                <a:spcPts val="2000"/>
              </a:lnSpc>
              <a:spcBef>
                <a:spcPts val="1200"/>
              </a:spcBef>
              <a:spcAft>
                <a:spcPts val="600"/>
              </a:spcAft>
              <a:buFont typeface="Arial" panose="020B0604020202020204" pitchFamily="34" charset="0"/>
              <a:buChar char="•"/>
            </a:pPr>
            <a:r>
              <a:rPr lang="en-US" altLang="en-US">
                <a:cs typeface="Arial" panose="020B0604020202020204" pitchFamily="34" charset="0"/>
              </a:rPr>
              <a:t>However, if a Counter object is referenced from multiple threads, interference between threads may prevent this from happening as expected</a:t>
            </a:r>
          </a:p>
          <a:p>
            <a:pPr eaLnBrk="1" hangingPunct="1">
              <a:lnSpc>
                <a:spcPts val="2000"/>
              </a:lnSpc>
              <a:spcBef>
                <a:spcPts val="1200"/>
              </a:spcBef>
              <a:spcAft>
                <a:spcPts val="600"/>
              </a:spcAft>
              <a:buFont typeface="Arial" panose="020B0604020202020204" pitchFamily="34" charset="0"/>
              <a:buChar char="•"/>
            </a:pPr>
            <a:r>
              <a:rPr lang="en-US" altLang="en-US"/>
              <a:t>It might not seem possible for operations on instances of Counter to </a:t>
            </a:r>
            <a:r>
              <a:rPr lang="en-US" altLang="en-US" b="1"/>
              <a:t>interleave</a:t>
            </a:r>
            <a:r>
              <a:rPr lang="en-US" altLang="en-US"/>
              <a:t>, since both operations on c are single, simple statements</a:t>
            </a:r>
            <a:r>
              <a:rPr lang="en-US" altLang="en-US">
                <a:cs typeface="Arial" panose="020B0604020202020204" pitchFamily="34" charset="0"/>
              </a:rPr>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ubtitle 2">
            <a:extLst>
              <a:ext uri="{FF2B5EF4-FFF2-40B4-BE49-F238E27FC236}">
                <a16:creationId xmlns:a16="http://schemas.microsoft.com/office/drawing/2014/main" id="{67A77A44-F246-01AD-42FA-2C3FBB774B5B}"/>
              </a:ext>
            </a:extLst>
          </p:cNvPr>
          <p:cNvSpPr>
            <a:spLocks noGrp="1"/>
          </p:cNvSpPr>
          <p:nvPr>
            <p:ph type="subTitle" idx="1"/>
          </p:nvPr>
        </p:nvSpPr>
        <p:spPr>
          <a:xfrm>
            <a:off x="1981200" y="477838"/>
            <a:ext cx="8382000" cy="533400"/>
          </a:xfrm>
        </p:spPr>
        <p:txBody>
          <a:bodyPr/>
          <a:lstStyle/>
          <a:p>
            <a:pPr>
              <a:spcBef>
                <a:spcPct val="0"/>
              </a:spcBef>
            </a:pPr>
            <a:r>
              <a:rPr lang="en-US" altLang="en-US" b="1"/>
              <a:t>Thread Interference</a:t>
            </a:r>
          </a:p>
        </p:txBody>
      </p:sp>
      <p:sp>
        <p:nvSpPr>
          <p:cNvPr id="121859" name="Rectangle 1">
            <a:extLst>
              <a:ext uri="{FF2B5EF4-FFF2-40B4-BE49-F238E27FC236}">
                <a16:creationId xmlns:a16="http://schemas.microsoft.com/office/drawing/2014/main" id="{5EB80D93-1A13-FE5F-A3AC-B5B58600E194}"/>
              </a:ext>
            </a:extLst>
          </p:cNvPr>
          <p:cNvSpPr>
            <a:spLocks noChangeArrowheads="1"/>
          </p:cNvSpPr>
          <p:nvPr/>
        </p:nvSpPr>
        <p:spPr bwMode="auto">
          <a:xfrm>
            <a:off x="2286000" y="1282700"/>
            <a:ext cx="785653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85750" indent="-285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600"/>
              </a:lnSpc>
              <a:spcBef>
                <a:spcPts val="600"/>
              </a:spcBef>
              <a:spcAft>
                <a:spcPts val="600"/>
              </a:spcAft>
              <a:buFont typeface="Arial" panose="020B0604020202020204" pitchFamily="34" charset="0"/>
              <a:buChar char="•"/>
            </a:pPr>
            <a:r>
              <a:rPr lang="en-US" altLang="en-US"/>
              <a:t>The single expression c++ can be decomposed into three steps:</a:t>
            </a:r>
          </a:p>
          <a:p>
            <a:pPr lvl="2" eaLnBrk="1" hangingPunct="1">
              <a:lnSpc>
                <a:spcPts val="1600"/>
              </a:lnSpc>
              <a:spcBef>
                <a:spcPts val="600"/>
              </a:spcBef>
              <a:spcAft>
                <a:spcPts val="600"/>
              </a:spcAft>
            </a:pPr>
            <a:r>
              <a:rPr lang="en-US" altLang="en-US" sz="1600"/>
              <a:t>1. Retrieve the current value of c.</a:t>
            </a:r>
          </a:p>
          <a:p>
            <a:pPr lvl="2" eaLnBrk="1" hangingPunct="1">
              <a:lnSpc>
                <a:spcPts val="1600"/>
              </a:lnSpc>
              <a:spcBef>
                <a:spcPts val="600"/>
              </a:spcBef>
              <a:spcAft>
                <a:spcPts val="600"/>
              </a:spcAft>
            </a:pPr>
            <a:r>
              <a:rPr lang="en-US" altLang="en-US" sz="1600"/>
              <a:t>2. Increment the retrieved value by 1.</a:t>
            </a:r>
          </a:p>
          <a:p>
            <a:pPr lvl="2" eaLnBrk="1" hangingPunct="1">
              <a:lnSpc>
                <a:spcPts val="1600"/>
              </a:lnSpc>
              <a:spcBef>
                <a:spcPts val="600"/>
              </a:spcBef>
              <a:spcAft>
                <a:spcPts val="600"/>
              </a:spcAft>
            </a:pPr>
            <a:r>
              <a:rPr lang="en-US" altLang="en-US" sz="1600"/>
              <a:t>3. Store the incremented value back in c</a:t>
            </a:r>
          </a:p>
          <a:p>
            <a:pPr eaLnBrk="1" hangingPunct="1">
              <a:lnSpc>
                <a:spcPts val="1600"/>
              </a:lnSpc>
              <a:spcBef>
                <a:spcPts val="600"/>
              </a:spcBef>
              <a:spcAft>
                <a:spcPts val="600"/>
              </a:spcAft>
              <a:buFont typeface="Arial" panose="020B0604020202020204" pitchFamily="34" charset="0"/>
              <a:buChar char="•"/>
            </a:pPr>
            <a:r>
              <a:rPr lang="en-US" altLang="en-US">
                <a:cs typeface="Arial" panose="020B0604020202020204" pitchFamily="34" charset="0"/>
              </a:rPr>
              <a:t>Similarly </a:t>
            </a:r>
            <a:r>
              <a:rPr lang="en-US" altLang="en-US"/>
              <a:t>c- - can be decomposed</a:t>
            </a:r>
          </a:p>
          <a:p>
            <a:pPr eaLnBrk="1" hangingPunct="1">
              <a:lnSpc>
                <a:spcPts val="1600"/>
              </a:lnSpc>
              <a:spcBef>
                <a:spcPts val="600"/>
              </a:spcBef>
              <a:spcAft>
                <a:spcPts val="600"/>
              </a:spcAft>
              <a:buFont typeface="Arial" panose="020B0604020202020204" pitchFamily="34" charset="0"/>
              <a:buChar char="•"/>
            </a:pPr>
            <a:r>
              <a:rPr lang="en-US" altLang="en-US"/>
              <a:t>Suppose Thread A invokes increment at about the same time Thread B invokes decrement</a:t>
            </a:r>
          </a:p>
          <a:p>
            <a:pPr eaLnBrk="1" hangingPunct="1">
              <a:lnSpc>
                <a:spcPts val="1600"/>
              </a:lnSpc>
              <a:spcBef>
                <a:spcPts val="600"/>
              </a:spcBef>
              <a:spcAft>
                <a:spcPts val="600"/>
              </a:spcAft>
              <a:buFont typeface="Arial" panose="020B0604020202020204" pitchFamily="34" charset="0"/>
              <a:buChar char="•"/>
            </a:pPr>
            <a:r>
              <a:rPr lang="en-US" altLang="en-US"/>
              <a:t>If the initial value of c is 0, their interleaved actions might follow this sequence:</a:t>
            </a:r>
          </a:p>
          <a:p>
            <a:pPr lvl="2" eaLnBrk="1" hangingPunct="1">
              <a:lnSpc>
                <a:spcPts val="1600"/>
              </a:lnSpc>
              <a:spcBef>
                <a:spcPts val="600"/>
              </a:spcBef>
              <a:spcAft>
                <a:spcPts val="600"/>
              </a:spcAft>
            </a:pPr>
            <a:r>
              <a:rPr lang="en-US" altLang="en-US" sz="1600"/>
              <a:t>1. Thread A: Retrieve c.</a:t>
            </a:r>
          </a:p>
          <a:p>
            <a:pPr lvl="2" eaLnBrk="1" hangingPunct="1">
              <a:lnSpc>
                <a:spcPts val="1600"/>
              </a:lnSpc>
              <a:spcBef>
                <a:spcPts val="600"/>
              </a:spcBef>
              <a:spcAft>
                <a:spcPts val="600"/>
              </a:spcAft>
            </a:pPr>
            <a:r>
              <a:rPr lang="en-US" altLang="en-US" sz="1600"/>
              <a:t>2. Thread B: Retrieve c.</a:t>
            </a:r>
          </a:p>
          <a:p>
            <a:pPr lvl="2" eaLnBrk="1" hangingPunct="1">
              <a:lnSpc>
                <a:spcPts val="1600"/>
              </a:lnSpc>
              <a:spcBef>
                <a:spcPts val="600"/>
              </a:spcBef>
              <a:spcAft>
                <a:spcPts val="600"/>
              </a:spcAft>
            </a:pPr>
            <a:r>
              <a:rPr lang="en-US" altLang="en-US" sz="1600"/>
              <a:t>3. Thread A: Increment retrieved value; result is 1.</a:t>
            </a:r>
          </a:p>
          <a:p>
            <a:pPr lvl="2" eaLnBrk="1" hangingPunct="1">
              <a:lnSpc>
                <a:spcPts val="1600"/>
              </a:lnSpc>
              <a:spcBef>
                <a:spcPts val="600"/>
              </a:spcBef>
              <a:spcAft>
                <a:spcPts val="600"/>
              </a:spcAft>
            </a:pPr>
            <a:r>
              <a:rPr lang="en-US" altLang="en-US" sz="1600"/>
              <a:t>4. Thread B: Decrement retrieved value; result is -1.</a:t>
            </a:r>
          </a:p>
          <a:p>
            <a:pPr lvl="2" eaLnBrk="1" hangingPunct="1">
              <a:lnSpc>
                <a:spcPts val="1600"/>
              </a:lnSpc>
              <a:spcBef>
                <a:spcPts val="600"/>
              </a:spcBef>
              <a:spcAft>
                <a:spcPts val="600"/>
              </a:spcAft>
            </a:pPr>
            <a:r>
              <a:rPr lang="en-US" altLang="en-US" sz="1600"/>
              <a:t>5. Thread A: Store result in c; c is now 1.</a:t>
            </a:r>
          </a:p>
          <a:p>
            <a:pPr lvl="2" eaLnBrk="1" hangingPunct="1">
              <a:lnSpc>
                <a:spcPts val="1600"/>
              </a:lnSpc>
              <a:spcBef>
                <a:spcPts val="600"/>
              </a:spcBef>
              <a:spcAft>
                <a:spcPts val="600"/>
              </a:spcAft>
            </a:pPr>
            <a:r>
              <a:rPr lang="en-US" altLang="en-US" sz="1600"/>
              <a:t>6. Thread B: Store result in c; c is now -1.</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56505D-A538-C18C-1EBB-7E31B9FB9498}"/>
              </a:ext>
            </a:extLst>
          </p:cNvPr>
          <p:cNvSpPr>
            <a:spLocks noGrp="1"/>
          </p:cNvSpPr>
          <p:nvPr>
            <p:ph type="subTitle" idx="1"/>
          </p:nvPr>
        </p:nvSpPr>
        <p:spPr>
          <a:xfrm>
            <a:off x="2286000" y="533400"/>
            <a:ext cx="7772400" cy="6096000"/>
          </a:xfrm>
        </p:spPr>
        <p:txBody>
          <a:bodyPr>
            <a:noAutofit/>
          </a:bodyPr>
          <a:lstStyle/>
          <a:p>
            <a:pPr>
              <a:spcBef>
                <a:spcPts val="0"/>
              </a:spcBef>
              <a:spcAft>
                <a:spcPts val="2400"/>
              </a:spcAft>
              <a:defRPr/>
            </a:pPr>
            <a:r>
              <a:rPr lang="en-US" b="1" dirty="0"/>
              <a:t>Synchronization</a:t>
            </a:r>
          </a:p>
          <a:p>
            <a:pPr marL="342900" indent="-342900" algn="l">
              <a:lnSpc>
                <a:spcPts val="2400"/>
              </a:lnSpc>
              <a:spcBef>
                <a:spcPts val="600"/>
              </a:spcBef>
              <a:spcAft>
                <a:spcPts val="1800"/>
              </a:spcAft>
              <a:buFont typeface="Arial" pitchFamily="34" charset="0"/>
              <a:buChar char="•"/>
              <a:defRPr/>
            </a:pPr>
            <a:r>
              <a:rPr lang="en-US" sz="2000" dirty="0"/>
              <a:t>When two or more threads need access to a shared resource, they need some way to ensure that the resource will be used by only one thread at a time</a:t>
            </a:r>
          </a:p>
          <a:p>
            <a:pPr marL="342900" indent="-342900" algn="l">
              <a:lnSpc>
                <a:spcPts val="2400"/>
              </a:lnSpc>
              <a:spcBef>
                <a:spcPts val="600"/>
              </a:spcBef>
              <a:spcAft>
                <a:spcPts val="1800"/>
              </a:spcAft>
              <a:buFont typeface="Arial" pitchFamily="34" charset="0"/>
              <a:buChar char="•"/>
              <a:defRPr/>
            </a:pPr>
            <a:r>
              <a:rPr lang="en-US" sz="2000" dirty="0"/>
              <a:t>The process by which this is achieved is called </a:t>
            </a:r>
            <a:r>
              <a:rPr lang="en-US" sz="2000" i="1" dirty="0"/>
              <a:t>synchronization</a:t>
            </a:r>
            <a:endParaRPr lang="en-US" sz="2000" dirty="0"/>
          </a:p>
          <a:p>
            <a:pPr marL="342900" indent="-342900" algn="l">
              <a:lnSpc>
                <a:spcPts val="2400"/>
              </a:lnSpc>
              <a:spcBef>
                <a:spcPts val="600"/>
              </a:spcBef>
              <a:spcAft>
                <a:spcPts val="1800"/>
              </a:spcAft>
              <a:buFont typeface="Arial" pitchFamily="34" charset="0"/>
              <a:buChar char="•"/>
              <a:defRPr/>
            </a:pPr>
            <a:r>
              <a:rPr lang="en-US" sz="2000" dirty="0"/>
              <a:t>A synchronized block ensures that a call to a method that is a member of object occurs only after the current thread has successfully entered object's monitor</a:t>
            </a:r>
          </a:p>
          <a:p>
            <a:pPr marL="342900" indent="-342900" algn="l">
              <a:lnSpc>
                <a:spcPts val="2400"/>
              </a:lnSpc>
              <a:spcBef>
                <a:spcPts val="600"/>
              </a:spcBef>
              <a:spcAft>
                <a:spcPts val="1800"/>
              </a:spcAft>
              <a:buFont typeface="Arial" pitchFamily="34" charset="0"/>
              <a:buChar char="•"/>
              <a:defRPr/>
            </a:pPr>
            <a:r>
              <a:rPr lang="en-US" sz="2000" dirty="0"/>
              <a:t>In Java, there are two types of synchronization</a:t>
            </a:r>
          </a:p>
          <a:p>
            <a:pPr marL="1257300" lvl="2" indent="-342900" algn="l">
              <a:lnSpc>
                <a:spcPts val="2400"/>
              </a:lnSpc>
              <a:spcBef>
                <a:spcPts val="600"/>
              </a:spcBef>
              <a:spcAft>
                <a:spcPts val="600"/>
              </a:spcAft>
              <a:buFont typeface="Arial" pitchFamily="34" charset="0"/>
              <a:buChar char="•"/>
              <a:defRPr/>
            </a:pPr>
            <a:r>
              <a:rPr lang="en-US" dirty="0"/>
              <a:t>Synchronized Methods</a:t>
            </a:r>
          </a:p>
          <a:p>
            <a:pPr marL="1257300" lvl="2" indent="-342900" algn="l">
              <a:lnSpc>
                <a:spcPts val="2400"/>
              </a:lnSpc>
              <a:spcBef>
                <a:spcPts val="600"/>
              </a:spcBef>
              <a:spcAft>
                <a:spcPts val="600"/>
              </a:spcAft>
              <a:buFont typeface="Arial" pitchFamily="34" charset="0"/>
              <a:buChar char="•"/>
              <a:defRPr/>
            </a:pPr>
            <a:r>
              <a:rPr lang="en-US" dirty="0"/>
              <a:t>Synchronized Statements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6F1CCC-C563-EE14-9CD2-6A919699799B}"/>
              </a:ext>
            </a:extLst>
          </p:cNvPr>
          <p:cNvSpPr>
            <a:spLocks noGrp="1"/>
          </p:cNvSpPr>
          <p:nvPr>
            <p:ph type="subTitle" idx="1"/>
          </p:nvPr>
        </p:nvSpPr>
        <p:spPr>
          <a:xfrm>
            <a:off x="2209800" y="685800"/>
            <a:ext cx="7848600" cy="2590800"/>
          </a:xfrm>
        </p:spPr>
        <p:txBody>
          <a:bodyPr>
            <a:noAutofit/>
          </a:bodyPr>
          <a:lstStyle/>
          <a:p>
            <a:pPr>
              <a:spcBef>
                <a:spcPts val="0"/>
              </a:spcBef>
              <a:spcAft>
                <a:spcPts val="2400"/>
              </a:spcAft>
              <a:defRPr/>
            </a:pPr>
            <a:r>
              <a:rPr lang="en-US" b="1" dirty="0"/>
              <a:t>Synchronized Methods</a:t>
            </a:r>
            <a:endParaRPr lang="en-IN" dirty="0"/>
          </a:p>
          <a:p>
            <a:pPr marL="342900" indent="-342900" algn="l">
              <a:lnSpc>
                <a:spcPts val="2000"/>
              </a:lnSpc>
              <a:spcBef>
                <a:spcPts val="1800"/>
              </a:spcBef>
              <a:spcAft>
                <a:spcPts val="600"/>
              </a:spcAft>
              <a:buFont typeface="Arial" pitchFamily="34" charset="0"/>
              <a:buChar char="•"/>
              <a:defRPr/>
            </a:pPr>
            <a:r>
              <a:rPr lang="en-US" sz="2000" dirty="0"/>
              <a:t>To make a </a:t>
            </a:r>
            <a:r>
              <a:rPr lang="en-US" sz="2000" b="1" dirty="0"/>
              <a:t>method synchronized</a:t>
            </a:r>
            <a:r>
              <a:rPr lang="en-US" sz="2000" dirty="0"/>
              <a:t>, simply add the synchronized keyword to its declaration</a:t>
            </a:r>
          </a:p>
          <a:p>
            <a:pPr marL="342900" indent="-342900" algn="l">
              <a:lnSpc>
                <a:spcPts val="2000"/>
              </a:lnSpc>
              <a:spcBef>
                <a:spcPts val="1800"/>
              </a:spcBef>
              <a:spcAft>
                <a:spcPts val="600"/>
              </a:spcAft>
              <a:buFont typeface="Arial" pitchFamily="34" charset="0"/>
              <a:buChar char="•"/>
              <a:defRPr/>
            </a:pPr>
            <a:r>
              <a:rPr lang="en-US" sz="2000" dirty="0"/>
              <a:t>If an object is visible to more than one thread, all reads or writes to that object's variables are done through synchronized methods</a:t>
            </a:r>
          </a:p>
          <a:p>
            <a:pPr marL="342900" indent="-342900" algn="l">
              <a:lnSpc>
                <a:spcPts val="2000"/>
              </a:lnSpc>
              <a:spcBef>
                <a:spcPts val="600"/>
              </a:spcBef>
              <a:spcAft>
                <a:spcPts val="1800"/>
              </a:spcAft>
              <a:buFont typeface="Arial" pitchFamily="34" charset="0"/>
              <a:buChar char="•"/>
              <a:defRP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720A2D13-3C25-C06D-45CE-E2A0D04F1069}"/>
              </a:ext>
            </a:extLst>
          </p:cNvPr>
          <p:cNvSpPr>
            <a:spLocks noChangeArrowheads="1"/>
          </p:cNvSpPr>
          <p:nvPr/>
        </p:nvSpPr>
        <p:spPr bwMode="auto">
          <a:xfrm>
            <a:off x="1981200" y="57261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25603" name="Rectangle 4">
            <a:extLst>
              <a:ext uri="{FF2B5EF4-FFF2-40B4-BE49-F238E27FC236}">
                <a16:creationId xmlns:a16="http://schemas.microsoft.com/office/drawing/2014/main" id="{2999FB61-7615-7F24-02BE-BAD7FDCC29A3}"/>
              </a:ext>
            </a:extLst>
          </p:cNvPr>
          <p:cNvSpPr>
            <a:spLocks noChangeArrowheads="1"/>
          </p:cNvSpPr>
          <p:nvPr/>
        </p:nvSpPr>
        <p:spPr bwMode="auto">
          <a:xfrm>
            <a:off x="4419600" y="57261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6" name="Rectangle 5">
            <a:extLst>
              <a:ext uri="{FF2B5EF4-FFF2-40B4-BE49-F238E27FC236}">
                <a16:creationId xmlns:a16="http://schemas.microsoft.com/office/drawing/2014/main" id="{F678F494-47F8-14E2-6B4F-1BD6EA77A609}"/>
              </a:ext>
            </a:extLst>
          </p:cNvPr>
          <p:cNvSpPr>
            <a:spLocks noGrp="1" noChangeArrowheads="1"/>
          </p:cNvSpPr>
          <p:nvPr/>
        </p:nvSpPr>
        <p:spPr bwMode="auto">
          <a:xfrm>
            <a:off x="2286000" y="76200"/>
            <a:ext cx="7696200" cy="914400"/>
          </a:xfrm>
          <a:prstGeom prst="rect">
            <a:avLst/>
          </a:prstGeom>
          <a:noFill/>
          <a:ln>
            <a:noFill/>
          </a:ln>
          <a:effectLst/>
        </p:spPr>
        <p:txBody>
          <a:bodyPr lIns="90488" tIns="44450" rIns="90488" bIns="44450" anchor="ctr"/>
          <a:lstStyle>
            <a:lvl1pPr algn="r" rtl="0" eaLnBrk="0" fontAlgn="base" hangingPunct="0">
              <a:lnSpc>
                <a:spcPct val="89000"/>
              </a:lnSpc>
              <a:spcBef>
                <a:spcPct val="0"/>
              </a:spcBef>
              <a:spcAft>
                <a:spcPct val="0"/>
              </a:spcAft>
              <a:defRPr sz="3600" b="1">
                <a:solidFill>
                  <a:srgbClr val="FAFD00"/>
                </a:solidFill>
                <a:latin typeface="+mj-lt"/>
                <a:ea typeface="+mj-ea"/>
                <a:cs typeface="+mj-cs"/>
              </a:defRPr>
            </a:lvl1pPr>
            <a:lvl2pPr algn="r" rtl="0" eaLnBrk="0" fontAlgn="base" hangingPunct="0">
              <a:lnSpc>
                <a:spcPct val="89000"/>
              </a:lnSpc>
              <a:spcBef>
                <a:spcPct val="0"/>
              </a:spcBef>
              <a:spcAft>
                <a:spcPct val="0"/>
              </a:spcAft>
              <a:defRPr sz="3600" b="1">
                <a:solidFill>
                  <a:srgbClr val="FAFD00"/>
                </a:solidFill>
                <a:latin typeface="Century Gothic" pitchFamily="34" charset="0"/>
              </a:defRPr>
            </a:lvl2pPr>
            <a:lvl3pPr algn="r" rtl="0" eaLnBrk="0" fontAlgn="base" hangingPunct="0">
              <a:lnSpc>
                <a:spcPct val="89000"/>
              </a:lnSpc>
              <a:spcBef>
                <a:spcPct val="0"/>
              </a:spcBef>
              <a:spcAft>
                <a:spcPct val="0"/>
              </a:spcAft>
              <a:defRPr sz="3600" b="1">
                <a:solidFill>
                  <a:srgbClr val="FAFD00"/>
                </a:solidFill>
                <a:latin typeface="Century Gothic" pitchFamily="34" charset="0"/>
              </a:defRPr>
            </a:lvl3pPr>
            <a:lvl4pPr algn="r" rtl="0" eaLnBrk="0" fontAlgn="base" hangingPunct="0">
              <a:lnSpc>
                <a:spcPct val="89000"/>
              </a:lnSpc>
              <a:spcBef>
                <a:spcPct val="0"/>
              </a:spcBef>
              <a:spcAft>
                <a:spcPct val="0"/>
              </a:spcAft>
              <a:defRPr sz="3600" b="1">
                <a:solidFill>
                  <a:srgbClr val="FAFD00"/>
                </a:solidFill>
                <a:latin typeface="Century Gothic" pitchFamily="34" charset="0"/>
              </a:defRPr>
            </a:lvl4pPr>
            <a:lvl5pPr algn="r" rtl="0" eaLnBrk="0" fontAlgn="base" hangingPunct="0">
              <a:lnSpc>
                <a:spcPct val="89000"/>
              </a:lnSpc>
              <a:spcBef>
                <a:spcPct val="0"/>
              </a:spcBef>
              <a:spcAft>
                <a:spcPct val="0"/>
              </a:spcAft>
              <a:defRPr sz="3600" b="1">
                <a:solidFill>
                  <a:srgbClr val="FAFD00"/>
                </a:solidFill>
                <a:latin typeface="Century Gothic" pitchFamily="34" charset="0"/>
              </a:defRPr>
            </a:lvl5pPr>
            <a:lvl6pPr marL="457200" algn="r" rtl="0" eaLnBrk="0" fontAlgn="base" hangingPunct="0">
              <a:lnSpc>
                <a:spcPct val="89000"/>
              </a:lnSpc>
              <a:spcBef>
                <a:spcPct val="0"/>
              </a:spcBef>
              <a:spcAft>
                <a:spcPct val="0"/>
              </a:spcAft>
              <a:defRPr sz="3600" b="1">
                <a:solidFill>
                  <a:srgbClr val="FAFD00"/>
                </a:solidFill>
                <a:latin typeface="Century Gothic" pitchFamily="34" charset="0"/>
              </a:defRPr>
            </a:lvl6pPr>
            <a:lvl7pPr marL="914400" algn="r" rtl="0" eaLnBrk="0" fontAlgn="base" hangingPunct="0">
              <a:lnSpc>
                <a:spcPct val="89000"/>
              </a:lnSpc>
              <a:spcBef>
                <a:spcPct val="0"/>
              </a:spcBef>
              <a:spcAft>
                <a:spcPct val="0"/>
              </a:spcAft>
              <a:defRPr sz="3600" b="1">
                <a:solidFill>
                  <a:srgbClr val="FAFD00"/>
                </a:solidFill>
                <a:latin typeface="Century Gothic" pitchFamily="34" charset="0"/>
              </a:defRPr>
            </a:lvl7pPr>
            <a:lvl8pPr marL="1371600" algn="r" rtl="0" eaLnBrk="0" fontAlgn="base" hangingPunct="0">
              <a:lnSpc>
                <a:spcPct val="89000"/>
              </a:lnSpc>
              <a:spcBef>
                <a:spcPct val="0"/>
              </a:spcBef>
              <a:spcAft>
                <a:spcPct val="0"/>
              </a:spcAft>
              <a:defRPr sz="3600" b="1">
                <a:solidFill>
                  <a:srgbClr val="FAFD00"/>
                </a:solidFill>
                <a:latin typeface="Century Gothic" pitchFamily="34" charset="0"/>
              </a:defRPr>
            </a:lvl8pPr>
            <a:lvl9pPr marL="1828800" algn="r" rtl="0" eaLnBrk="0" fontAlgn="base" hangingPunct="0">
              <a:lnSpc>
                <a:spcPct val="89000"/>
              </a:lnSpc>
              <a:spcBef>
                <a:spcPct val="0"/>
              </a:spcBef>
              <a:spcAft>
                <a:spcPct val="0"/>
              </a:spcAft>
              <a:defRPr sz="3600" b="1">
                <a:solidFill>
                  <a:srgbClr val="FAFD00"/>
                </a:solidFill>
                <a:latin typeface="Century Gothic" pitchFamily="34" charset="0"/>
              </a:defRPr>
            </a:lvl9pPr>
          </a:lstStyle>
          <a:p>
            <a:pPr algn="ctr">
              <a:lnSpc>
                <a:spcPct val="90000"/>
              </a:lnSpc>
              <a:defRPr/>
            </a:pPr>
            <a:r>
              <a:rPr lang="en-US" b="0" dirty="0">
                <a:solidFill>
                  <a:schemeClr val="accent4"/>
                </a:solidFill>
              </a:rPr>
              <a:t>Java is Platform Independent</a:t>
            </a:r>
          </a:p>
        </p:txBody>
      </p:sp>
      <p:sp>
        <p:nvSpPr>
          <p:cNvPr id="25605" name="AutoShape 5">
            <a:extLst>
              <a:ext uri="{FF2B5EF4-FFF2-40B4-BE49-F238E27FC236}">
                <a16:creationId xmlns:a16="http://schemas.microsoft.com/office/drawing/2014/main" id="{1B6838BD-23D2-D60F-2925-BE6A3595702E}"/>
              </a:ext>
            </a:extLst>
          </p:cNvPr>
          <p:cNvSpPr>
            <a:spLocks noChangeArrowheads="1"/>
          </p:cNvSpPr>
          <p:nvPr/>
        </p:nvSpPr>
        <p:spPr bwMode="auto">
          <a:xfrm>
            <a:off x="2825750" y="850900"/>
            <a:ext cx="6540500" cy="1206500"/>
          </a:xfrm>
          <a:prstGeom prst="cube">
            <a:avLst>
              <a:gd name="adj" fmla="val 24977"/>
            </a:avLst>
          </a:prstGeom>
          <a:solidFill>
            <a:srgbClr val="00B7A5"/>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8" name="Rectangle 7">
            <a:extLst>
              <a:ext uri="{FF2B5EF4-FFF2-40B4-BE49-F238E27FC236}">
                <a16:creationId xmlns:a16="http://schemas.microsoft.com/office/drawing/2014/main" id="{4BC231C9-9D4E-AFE9-E60D-C9F5ED538E17}"/>
              </a:ext>
            </a:extLst>
          </p:cNvPr>
          <p:cNvSpPr>
            <a:spLocks noChangeArrowheads="1"/>
          </p:cNvSpPr>
          <p:nvPr/>
        </p:nvSpPr>
        <p:spPr bwMode="auto">
          <a:xfrm>
            <a:off x="4289426" y="1181101"/>
            <a:ext cx="3667125" cy="644525"/>
          </a:xfrm>
          <a:prstGeom prst="rect">
            <a:avLst/>
          </a:prstGeom>
          <a:noFill/>
          <a:ln>
            <a:noFill/>
          </a:ln>
          <a:effec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defRPr/>
            </a:pPr>
            <a:r>
              <a:rPr lang="en-US" sz="3600" dirty="0">
                <a:solidFill>
                  <a:schemeClr val="bg1"/>
                </a:solidFill>
                <a:effectLst>
                  <a:outerShdw blurRad="38100" dist="38100" dir="2700000" algn="tl">
                    <a:srgbClr val="000000"/>
                  </a:outerShdw>
                </a:effectLst>
              </a:rPr>
              <a:t>JAVA COMPILER</a:t>
            </a:r>
          </a:p>
        </p:txBody>
      </p:sp>
      <p:sp>
        <p:nvSpPr>
          <p:cNvPr id="23559" name="AutoShape 7">
            <a:extLst>
              <a:ext uri="{FF2B5EF4-FFF2-40B4-BE49-F238E27FC236}">
                <a16:creationId xmlns:a16="http://schemas.microsoft.com/office/drawing/2014/main" id="{DEA545B0-A3EB-EE8D-346A-8663480663E7}"/>
              </a:ext>
            </a:extLst>
          </p:cNvPr>
          <p:cNvSpPr>
            <a:spLocks noChangeArrowheads="1"/>
          </p:cNvSpPr>
          <p:nvPr/>
        </p:nvSpPr>
        <p:spPr bwMode="auto">
          <a:xfrm>
            <a:off x="2743200" y="2220913"/>
            <a:ext cx="6553200" cy="990600"/>
          </a:xfrm>
          <a:prstGeom prst="hexagon">
            <a:avLst>
              <a:gd name="adj" fmla="val 126366"/>
              <a:gd name="vf" fmla="val 115470"/>
            </a:avLst>
          </a:prstGeom>
          <a:solidFill>
            <a:srgbClr val="B50069"/>
          </a:solidFill>
          <a:ln w="12700">
            <a:noFill/>
            <a:miter lim="800000"/>
            <a:headEnd/>
            <a:tailEnd/>
          </a:ln>
          <a:effectLst>
            <a:outerShdw dist="107763" dir="2700000" algn="ctr" rotWithShape="0">
              <a:schemeClr val="tx2"/>
            </a:outerShdw>
          </a:effectLst>
        </p:spPr>
        <p:txBody>
          <a:bodyPr wrap="none" anchor="ctr"/>
          <a:lstStyle/>
          <a:p>
            <a:pPr eaLnBrk="0" hangingPunct="0">
              <a:defRPr/>
            </a:pPr>
            <a:endParaRPr lang="en-US" sz="2400">
              <a:latin typeface="Times New Roman" pitchFamily="-65" charset="0"/>
            </a:endParaRPr>
          </a:p>
        </p:txBody>
      </p:sp>
      <p:sp>
        <p:nvSpPr>
          <p:cNvPr id="10" name="Rectangle 9">
            <a:extLst>
              <a:ext uri="{FF2B5EF4-FFF2-40B4-BE49-F238E27FC236}">
                <a16:creationId xmlns:a16="http://schemas.microsoft.com/office/drawing/2014/main" id="{0C543513-FBEC-48C4-714C-2654BD01B177}"/>
              </a:ext>
            </a:extLst>
          </p:cNvPr>
          <p:cNvSpPr>
            <a:spLocks noChangeArrowheads="1"/>
          </p:cNvSpPr>
          <p:nvPr/>
        </p:nvSpPr>
        <p:spPr bwMode="auto">
          <a:xfrm>
            <a:off x="4024313" y="2220914"/>
            <a:ext cx="3911600" cy="644525"/>
          </a:xfrm>
          <a:prstGeom prst="rect">
            <a:avLst/>
          </a:prstGeom>
          <a:noFill/>
          <a:ln>
            <a:noFill/>
          </a:ln>
          <a:effec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3600" dirty="0">
                <a:solidFill>
                  <a:srgbClr val="FAFD00"/>
                </a:solidFill>
                <a:effectLst>
                  <a:outerShdw blurRad="38100" dist="38100" dir="2700000" algn="tl">
                    <a:srgbClr val="000000"/>
                  </a:outerShdw>
                </a:effectLst>
              </a:rPr>
              <a:t>JAVA BYTE CODE</a:t>
            </a:r>
          </a:p>
        </p:txBody>
      </p:sp>
      <p:grpSp>
        <p:nvGrpSpPr>
          <p:cNvPr id="25609" name="Group 10">
            <a:extLst>
              <a:ext uri="{FF2B5EF4-FFF2-40B4-BE49-F238E27FC236}">
                <a16:creationId xmlns:a16="http://schemas.microsoft.com/office/drawing/2014/main" id="{3B8853EE-DD0D-41C3-F24D-EBE2A2472F49}"/>
              </a:ext>
            </a:extLst>
          </p:cNvPr>
          <p:cNvGrpSpPr>
            <a:grpSpLocks/>
          </p:cNvGrpSpPr>
          <p:nvPr/>
        </p:nvGrpSpPr>
        <p:grpSpPr bwMode="auto">
          <a:xfrm>
            <a:off x="6096000" y="4508500"/>
            <a:ext cx="1773238" cy="1296988"/>
            <a:chOff x="3024" y="3168"/>
            <a:chExt cx="1117" cy="817"/>
          </a:xfrm>
        </p:grpSpPr>
        <p:sp>
          <p:nvSpPr>
            <p:cNvPr id="25776" name="Freeform 176">
              <a:extLst>
                <a:ext uri="{FF2B5EF4-FFF2-40B4-BE49-F238E27FC236}">
                  <a16:creationId xmlns:a16="http://schemas.microsoft.com/office/drawing/2014/main" id="{8223C44F-1DA1-AB5D-B00E-5F1AC7EEB247}"/>
                </a:ext>
              </a:extLst>
            </p:cNvPr>
            <p:cNvSpPr>
              <a:spLocks/>
            </p:cNvSpPr>
            <p:nvPr/>
          </p:nvSpPr>
          <p:spPr bwMode="auto">
            <a:xfrm>
              <a:off x="3024" y="3797"/>
              <a:ext cx="110" cy="61"/>
            </a:xfrm>
            <a:custGeom>
              <a:avLst/>
              <a:gdLst>
                <a:gd name="T0" fmla="*/ 107 w 110"/>
                <a:gd name="T1" fmla="*/ 0 h 61"/>
                <a:gd name="T2" fmla="*/ 83 w 110"/>
                <a:gd name="T3" fmla="*/ 0 h 61"/>
                <a:gd name="T4" fmla="*/ 69 w 110"/>
                <a:gd name="T5" fmla="*/ 1 h 61"/>
                <a:gd name="T6" fmla="*/ 55 w 110"/>
                <a:gd name="T7" fmla="*/ 3 h 61"/>
                <a:gd name="T8" fmla="*/ 38 w 110"/>
                <a:gd name="T9" fmla="*/ 6 h 61"/>
                <a:gd name="T10" fmla="*/ 25 w 110"/>
                <a:gd name="T11" fmla="*/ 9 h 61"/>
                <a:gd name="T12" fmla="*/ 17 w 110"/>
                <a:gd name="T13" fmla="*/ 12 h 61"/>
                <a:gd name="T14" fmla="*/ 11 w 110"/>
                <a:gd name="T15" fmla="*/ 15 h 61"/>
                <a:gd name="T16" fmla="*/ 6 w 110"/>
                <a:gd name="T17" fmla="*/ 19 h 61"/>
                <a:gd name="T18" fmla="*/ 2 w 110"/>
                <a:gd name="T19" fmla="*/ 23 h 61"/>
                <a:gd name="T20" fmla="*/ 0 w 110"/>
                <a:gd name="T21" fmla="*/ 27 h 61"/>
                <a:gd name="T22" fmla="*/ 1 w 110"/>
                <a:gd name="T23" fmla="*/ 32 h 61"/>
                <a:gd name="T24" fmla="*/ 4 w 110"/>
                <a:gd name="T25" fmla="*/ 36 h 61"/>
                <a:gd name="T26" fmla="*/ 8 w 110"/>
                <a:gd name="T27" fmla="*/ 38 h 61"/>
                <a:gd name="T28" fmla="*/ 15 w 110"/>
                <a:gd name="T29" fmla="*/ 39 h 61"/>
                <a:gd name="T30" fmla="*/ 24 w 110"/>
                <a:gd name="T31" fmla="*/ 39 h 61"/>
                <a:gd name="T32" fmla="*/ 34 w 110"/>
                <a:gd name="T33" fmla="*/ 38 h 61"/>
                <a:gd name="T34" fmla="*/ 46 w 110"/>
                <a:gd name="T35" fmla="*/ 38 h 61"/>
                <a:gd name="T36" fmla="*/ 58 w 110"/>
                <a:gd name="T37" fmla="*/ 38 h 61"/>
                <a:gd name="T38" fmla="*/ 67 w 110"/>
                <a:gd name="T39" fmla="*/ 39 h 61"/>
                <a:gd name="T40" fmla="*/ 75 w 110"/>
                <a:gd name="T41" fmla="*/ 41 h 61"/>
                <a:gd name="T42" fmla="*/ 84 w 110"/>
                <a:gd name="T43" fmla="*/ 45 h 61"/>
                <a:gd name="T44" fmla="*/ 109 w 110"/>
                <a:gd name="T45" fmla="*/ 60 h 61"/>
                <a:gd name="T46" fmla="*/ 108 w 110"/>
                <a:gd name="T47" fmla="*/ 60 h 61"/>
                <a:gd name="T48" fmla="*/ 109 w 110"/>
                <a:gd name="T49" fmla="*/ 59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61"/>
                <a:gd name="T77" fmla="*/ 110 w 110"/>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61">
                  <a:moveTo>
                    <a:pt x="107" y="0"/>
                  </a:moveTo>
                  <a:lnTo>
                    <a:pt x="83" y="0"/>
                  </a:lnTo>
                  <a:lnTo>
                    <a:pt x="69" y="1"/>
                  </a:lnTo>
                  <a:lnTo>
                    <a:pt x="55" y="3"/>
                  </a:lnTo>
                  <a:lnTo>
                    <a:pt x="38" y="6"/>
                  </a:lnTo>
                  <a:lnTo>
                    <a:pt x="25" y="9"/>
                  </a:lnTo>
                  <a:lnTo>
                    <a:pt x="17" y="12"/>
                  </a:lnTo>
                  <a:lnTo>
                    <a:pt x="11" y="15"/>
                  </a:lnTo>
                  <a:lnTo>
                    <a:pt x="6" y="19"/>
                  </a:lnTo>
                  <a:lnTo>
                    <a:pt x="2" y="23"/>
                  </a:lnTo>
                  <a:lnTo>
                    <a:pt x="0" y="27"/>
                  </a:lnTo>
                  <a:lnTo>
                    <a:pt x="1" y="32"/>
                  </a:lnTo>
                  <a:lnTo>
                    <a:pt x="4" y="36"/>
                  </a:lnTo>
                  <a:lnTo>
                    <a:pt x="8" y="38"/>
                  </a:lnTo>
                  <a:lnTo>
                    <a:pt x="15" y="39"/>
                  </a:lnTo>
                  <a:lnTo>
                    <a:pt x="24" y="39"/>
                  </a:lnTo>
                  <a:lnTo>
                    <a:pt x="34" y="38"/>
                  </a:lnTo>
                  <a:lnTo>
                    <a:pt x="46" y="38"/>
                  </a:lnTo>
                  <a:lnTo>
                    <a:pt x="58" y="38"/>
                  </a:lnTo>
                  <a:lnTo>
                    <a:pt x="67" y="39"/>
                  </a:lnTo>
                  <a:lnTo>
                    <a:pt x="75" y="41"/>
                  </a:lnTo>
                  <a:lnTo>
                    <a:pt x="84" y="45"/>
                  </a:lnTo>
                  <a:lnTo>
                    <a:pt x="109" y="60"/>
                  </a:lnTo>
                  <a:lnTo>
                    <a:pt x="108" y="60"/>
                  </a:lnTo>
                  <a:lnTo>
                    <a:pt x="109" y="59"/>
                  </a:lnTo>
                </a:path>
              </a:pathLst>
            </a:custGeom>
            <a:noFill/>
            <a:ln w="25400"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777" name="Group 177">
              <a:extLst>
                <a:ext uri="{FF2B5EF4-FFF2-40B4-BE49-F238E27FC236}">
                  <a16:creationId xmlns:a16="http://schemas.microsoft.com/office/drawing/2014/main" id="{50321BA0-BF0C-121C-0D88-789157F77AEB}"/>
                </a:ext>
              </a:extLst>
            </p:cNvPr>
            <p:cNvGrpSpPr>
              <a:grpSpLocks/>
            </p:cNvGrpSpPr>
            <p:nvPr/>
          </p:nvGrpSpPr>
          <p:grpSpPr bwMode="auto">
            <a:xfrm>
              <a:off x="3118" y="3624"/>
              <a:ext cx="869" cy="277"/>
              <a:chOff x="3118" y="3624"/>
              <a:chExt cx="869" cy="277"/>
            </a:xfrm>
          </p:grpSpPr>
          <p:sp>
            <p:nvSpPr>
              <p:cNvPr id="25915" name="Freeform 315">
                <a:extLst>
                  <a:ext uri="{FF2B5EF4-FFF2-40B4-BE49-F238E27FC236}">
                    <a16:creationId xmlns:a16="http://schemas.microsoft.com/office/drawing/2014/main" id="{034EB284-3DA5-F23C-96ED-AC26225C8423}"/>
                  </a:ext>
                </a:extLst>
              </p:cNvPr>
              <p:cNvSpPr>
                <a:spLocks/>
              </p:cNvSpPr>
              <p:nvPr/>
            </p:nvSpPr>
            <p:spPr bwMode="auto">
              <a:xfrm>
                <a:off x="3124" y="3766"/>
                <a:ext cx="863" cy="135"/>
              </a:xfrm>
              <a:custGeom>
                <a:avLst/>
                <a:gdLst>
                  <a:gd name="T0" fmla="*/ 0 w 863"/>
                  <a:gd name="T1" fmla="*/ 8 h 135"/>
                  <a:gd name="T2" fmla="*/ 0 w 863"/>
                  <a:gd name="T3" fmla="*/ 67 h 135"/>
                  <a:gd name="T4" fmla="*/ 700 w 863"/>
                  <a:gd name="T5" fmla="*/ 134 h 135"/>
                  <a:gd name="T6" fmla="*/ 862 w 863"/>
                  <a:gd name="T7" fmla="*/ 52 h 135"/>
                  <a:gd name="T8" fmla="*/ 862 w 863"/>
                  <a:gd name="T9" fmla="*/ 0 h 135"/>
                  <a:gd name="T10" fmla="*/ 694 w 863"/>
                  <a:gd name="T11" fmla="*/ 70 h 135"/>
                  <a:gd name="T12" fmla="*/ 0 w 863"/>
                  <a:gd name="T13" fmla="*/ 8 h 135"/>
                  <a:gd name="T14" fmla="*/ 0 60000 65536"/>
                  <a:gd name="T15" fmla="*/ 0 60000 65536"/>
                  <a:gd name="T16" fmla="*/ 0 60000 65536"/>
                  <a:gd name="T17" fmla="*/ 0 60000 65536"/>
                  <a:gd name="T18" fmla="*/ 0 60000 65536"/>
                  <a:gd name="T19" fmla="*/ 0 60000 65536"/>
                  <a:gd name="T20" fmla="*/ 0 60000 65536"/>
                  <a:gd name="T21" fmla="*/ 0 w 863"/>
                  <a:gd name="T22" fmla="*/ 0 h 135"/>
                  <a:gd name="T23" fmla="*/ 863 w 863"/>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3" h="135">
                    <a:moveTo>
                      <a:pt x="0" y="8"/>
                    </a:moveTo>
                    <a:lnTo>
                      <a:pt x="0" y="67"/>
                    </a:lnTo>
                    <a:lnTo>
                      <a:pt x="700" y="134"/>
                    </a:lnTo>
                    <a:lnTo>
                      <a:pt x="862" y="52"/>
                    </a:lnTo>
                    <a:lnTo>
                      <a:pt x="862" y="0"/>
                    </a:lnTo>
                    <a:lnTo>
                      <a:pt x="694" y="70"/>
                    </a:lnTo>
                    <a:lnTo>
                      <a:pt x="0" y="8"/>
                    </a:lnTo>
                  </a:path>
                </a:pathLst>
              </a:custGeom>
              <a:solidFill>
                <a:srgbClr val="9F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916" name="Freeform 316">
                <a:extLst>
                  <a:ext uri="{FF2B5EF4-FFF2-40B4-BE49-F238E27FC236}">
                    <a16:creationId xmlns:a16="http://schemas.microsoft.com/office/drawing/2014/main" id="{F6F0EAB1-9DFC-DAC8-E9C5-C7B2A288B465}"/>
                  </a:ext>
                </a:extLst>
              </p:cNvPr>
              <p:cNvSpPr>
                <a:spLocks/>
              </p:cNvSpPr>
              <p:nvPr/>
            </p:nvSpPr>
            <p:spPr bwMode="auto">
              <a:xfrm>
                <a:off x="3118" y="3624"/>
                <a:ext cx="702" cy="211"/>
              </a:xfrm>
              <a:custGeom>
                <a:avLst/>
                <a:gdLst>
                  <a:gd name="T0" fmla="*/ 0 w 702"/>
                  <a:gd name="T1" fmla="*/ 0 h 211"/>
                  <a:gd name="T2" fmla="*/ 701 w 702"/>
                  <a:gd name="T3" fmla="*/ 46 h 211"/>
                  <a:gd name="T4" fmla="*/ 701 w 702"/>
                  <a:gd name="T5" fmla="*/ 210 h 211"/>
                  <a:gd name="T6" fmla="*/ 0 w 702"/>
                  <a:gd name="T7" fmla="*/ 147 h 211"/>
                  <a:gd name="T8" fmla="*/ 0 w 702"/>
                  <a:gd name="T9" fmla="*/ 0 h 211"/>
                  <a:gd name="T10" fmla="*/ 0 60000 65536"/>
                  <a:gd name="T11" fmla="*/ 0 60000 65536"/>
                  <a:gd name="T12" fmla="*/ 0 60000 65536"/>
                  <a:gd name="T13" fmla="*/ 0 60000 65536"/>
                  <a:gd name="T14" fmla="*/ 0 60000 65536"/>
                  <a:gd name="T15" fmla="*/ 0 w 702"/>
                  <a:gd name="T16" fmla="*/ 0 h 211"/>
                  <a:gd name="T17" fmla="*/ 702 w 702"/>
                  <a:gd name="T18" fmla="*/ 211 h 211"/>
                </a:gdLst>
                <a:ahLst/>
                <a:cxnLst>
                  <a:cxn ang="T10">
                    <a:pos x="T0" y="T1"/>
                  </a:cxn>
                  <a:cxn ang="T11">
                    <a:pos x="T2" y="T3"/>
                  </a:cxn>
                  <a:cxn ang="T12">
                    <a:pos x="T4" y="T5"/>
                  </a:cxn>
                  <a:cxn ang="T13">
                    <a:pos x="T6" y="T7"/>
                  </a:cxn>
                  <a:cxn ang="T14">
                    <a:pos x="T8" y="T9"/>
                  </a:cxn>
                </a:cxnLst>
                <a:rect l="T15" t="T16" r="T17" b="T18"/>
                <a:pathLst>
                  <a:path w="702" h="211">
                    <a:moveTo>
                      <a:pt x="0" y="0"/>
                    </a:moveTo>
                    <a:lnTo>
                      <a:pt x="701" y="46"/>
                    </a:lnTo>
                    <a:lnTo>
                      <a:pt x="701" y="210"/>
                    </a:lnTo>
                    <a:lnTo>
                      <a:pt x="0" y="147"/>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917" name="Group 317">
                <a:extLst>
                  <a:ext uri="{FF2B5EF4-FFF2-40B4-BE49-F238E27FC236}">
                    <a16:creationId xmlns:a16="http://schemas.microsoft.com/office/drawing/2014/main" id="{BEC6C389-B294-4116-BC6E-AA69FD1434EB}"/>
                  </a:ext>
                </a:extLst>
              </p:cNvPr>
              <p:cNvGrpSpPr>
                <a:grpSpLocks/>
              </p:cNvGrpSpPr>
              <p:nvPr/>
            </p:nvGrpSpPr>
            <p:grpSpPr bwMode="auto">
              <a:xfrm>
                <a:off x="3134" y="3677"/>
                <a:ext cx="682" cy="61"/>
                <a:chOff x="3134" y="3677"/>
                <a:chExt cx="682" cy="61"/>
              </a:xfrm>
            </p:grpSpPr>
            <p:sp>
              <p:nvSpPr>
                <p:cNvPr id="25918" name="Line 12">
                  <a:extLst>
                    <a:ext uri="{FF2B5EF4-FFF2-40B4-BE49-F238E27FC236}">
                      <a16:creationId xmlns:a16="http://schemas.microsoft.com/office/drawing/2014/main" id="{5F2D9BC6-9F25-2C42-7B7E-E1CCDF244921}"/>
                    </a:ext>
                  </a:extLst>
                </p:cNvPr>
                <p:cNvSpPr>
                  <a:spLocks noChangeShapeType="1"/>
                </p:cNvSpPr>
                <p:nvPr/>
              </p:nvSpPr>
              <p:spPr bwMode="auto">
                <a:xfrm>
                  <a:off x="3134" y="3677"/>
                  <a:ext cx="681" cy="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19" name="Line 13">
                  <a:extLst>
                    <a:ext uri="{FF2B5EF4-FFF2-40B4-BE49-F238E27FC236}">
                      <a16:creationId xmlns:a16="http://schemas.microsoft.com/office/drawing/2014/main" id="{C861B72C-0988-C01A-827B-5293CB1F829F}"/>
                    </a:ext>
                  </a:extLst>
                </p:cNvPr>
                <p:cNvSpPr>
                  <a:spLocks noChangeShapeType="1"/>
                </p:cNvSpPr>
                <p:nvPr/>
              </p:nvSpPr>
              <p:spPr bwMode="auto">
                <a:xfrm>
                  <a:off x="3653" y="3710"/>
                  <a:ext cx="12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20" name="Line 14">
                  <a:extLst>
                    <a:ext uri="{FF2B5EF4-FFF2-40B4-BE49-F238E27FC236}">
                      <a16:creationId xmlns:a16="http://schemas.microsoft.com/office/drawing/2014/main" id="{65A31D91-69DB-9C3D-D595-CCADBD849488}"/>
                    </a:ext>
                  </a:extLst>
                </p:cNvPr>
                <p:cNvSpPr>
                  <a:spLocks noChangeShapeType="1"/>
                </p:cNvSpPr>
                <p:nvPr/>
              </p:nvSpPr>
              <p:spPr bwMode="auto">
                <a:xfrm>
                  <a:off x="3479" y="3697"/>
                  <a:ext cx="123"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21" name="Line 15">
                  <a:extLst>
                    <a:ext uri="{FF2B5EF4-FFF2-40B4-BE49-F238E27FC236}">
                      <a16:creationId xmlns:a16="http://schemas.microsoft.com/office/drawing/2014/main" id="{1A97B1FC-5215-BC68-DF87-42CE1C0A7B4E}"/>
                    </a:ext>
                  </a:extLst>
                </p:cNvPr>
                <p:cNvSpPr>
                  <a:spLocks noChangeShapeType="1"/>
                </p:cNvSpPr>
                <p:nvPr/>
              </p:nvSpPr>
              <p:spPr bwMode="auto">
                <a:xfrm>
                  <a:off x="3134" y="3706"/>
                  <a:ext cx="682"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778" name="Group 178">
              <a:extLst>
                <a:ext uri="{FF2B5EF4-FFF2-40B4-BE49-F238E27FC236}">
                  <a16:creationId xmlns:a16="http://schemas.microsoft.com/office/drawing/2014/main" id="{D0A24252-76C0-C5ED-4F97-E9B9A0AD4050}"/>
                </a:ext>
              </a:extLst>
            </p:cNvPr>
            <p:cNvGrpSpPr>
              <a:grpSpLocks/>
            </p:cNvGrpSpPr>
            <p:nvPr/>
          </p:nvGrpSpPr>
          <p:grpSpPr bwMode="auto">
            <a:xfrm>
              <a:off x="3118" y="3594"/>
              <a:ext cx="871" cy="71"/>
              <a:chOff x="3118" y="3594"/>
              <a:chExt cx="871" cy="71"/>
            </a:xfrm>
          </p:grpSpPr>
          <p:sp>
            <p:nvSpPr>
              <p:cNvPr id="25913" name="Freeform 313">
                <a:extLst>
                  <a:ext uri="{FF2B5EF4-FFF2-40B4-BE49-F238E27FC236}">
                    <a16:creationId xmlns:a16="http://schemas.microsoft.com/office/drawing/2014/main" id="{895221D8-D4EF-0C71-4657-B810C585D4DE}"/>
                  </a:ext>
                </a:extLst>
              </p:cNvPr>
              <p:cNvSpPr>
                <a:spLocks/>
              </p:cNvSpPr>
              <p:nvPr/>
            </p:nvSpPr>
            <p:spPr bwMode="auto">
              <a:xfrm>
                <a:off x="3118" y="3594"/>
                <a:ext cx="871" cy="71"/>
              </a:xfrm>
              <a:custGeom>
                <a:avLst/>
                <a:gdLst>
                  <a:gd name="T0" fmla="*/ 0 w 871"/>
                  <a:gd name="T1" fmla="*/ 27 h 71"/>
                  <a:gd name="T2" fmla="*/ 703 w 871"/>
                  <a:gd name="T3" fmla="*/ 70 h 71"/>
                  <a:gd name="T4" fmla="*/ 870 w 871"/>
                  <a:gd name="T5" fmla="*/ 29 h 71"/>
                  <a:gd name="T6" fmla="*/ 811 w 871"/>
                  <a:gd name="T7" fmla="*/ 24 h 71"/>
                  <a:gd name="T8" fmla="*/ 268 w 871"/>
                  <a:gd name="T9" fmla="*/ 0 h 71"/>
                  <a:gd name="T10" fmla="*/ 0 w 871"/>
                  <a:gd name="T11" fmla="*/ 27 h 71"/>
                  <a:gd name="T12" fmla="*/ 0 60000 65536"/>
                  <a:gd name="T13" fmla="*/ 0 60000 65536"/>
                  <a:gd name="T14" fmla="*/ 0 60000 65536"/>
                  <a:gd name="T15" fmla="*/ 0 60000 65536"/>
                  <a:gd name="T16" fmla="*/ 0 60000 65536"/>
                  <a:gd name="T17" fmla="*/ 0 60000 65536"/>
                  <a:gd name="T18" fmla="*/ 0 w 871"/>
                  <a:gd name="T19" fmla="*/ 0 h 71"/>
                  <a:gd name="T20" fmla="*/ 871 w 871"/>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871" h="71">
                    <a:moveTo>
                      <a:pt x="0" y="27"/>
                    </a:moveTo>
                    <a:lnTo>
                      <a:pt x="703" y="70"/>
                    </a:lnTo>
                    <a:lnTo>
                      <a:pt x="870" y="29"/>
                    </a:lnTo>
                    <a:lnTo>
                      <a:pt x="811" y="24"/>
                    </a:lnTo>
                    <a:lnTo>
                      <a:pt x="268" y="0"/>
                    </a:lnTo>
                    <a:lnTo>
                      <a:pt x="0" y="27"/>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914" name="Freeform 314">
                <a:extLst>
                  <a:ext uri="{FF2B5EF4-FFF2-40B4-BE49-F238E27FC236}">
                    <a16:creationId xmlns:a16="http://schemas.microsoft.com/office/drawing/2014/main" id="{BC9C4683-C0B0-E7DA-356F-3E2198D353EF}"/>
                  </a:ext>
                </a:extLst>
              </p:cNvPr>
              <p:cNvSpPr>
                <a:spLocks/>
              </p:cNvSpPr>
              <p:nvPr/>
            </p:nvSpPr>
            <p:spPr bwMode="auto">
              <a:xfrm>
                <a:off x="3318" y="3610"/>
                <a:ext cx="638" cy="44"/>
              </a:xfrm>
              <a:custGeom>
                <a:avLst/>
                <a:gdLst>
                  <a:gd name="T0" fmla="*/ 52 w 638"/>
                  <a:gd name="T1" fmla="*/ 0 h 44"/>
                  <a:gd name="T2" fmla="*/ 0 w 638"/>
                  <a:gd name="T3" fmla="*/ 16 h 44"/>
                  <a:gd name="T4" fmla="*/ 514 w 638"/>
                  <a:gd name="T5" fmla="*/ 43 h 44"/>
                  <a:gd name="T6" fmla="*/ 598 w 638"/>
                  <a:gd name="T7" fmla="*/ 24 h 44"/>
                  <a:gd name="T8" fmla="*/ 591 w 638"/>
                  <a:gd name="T9" fmla="*/ 21 h 44"/>
                  <a:gd name="T10" fmla="*/ 637 w 638"/>
                  <a:gd name="T11" fmla="*/ 11 h 44"/>
                  <a:gd name="T12" fmla="*/ 609 w 638"/>
                  <a:gd name="T13" fmla="*/ 9 h 44"/>
                  <a:gd name="T14" fmla="*/ 52 w 638"/>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638"/>
                  <a:gd name="T25" fmla="*/ 0 h 44"/>
                  <a:gd name="T26" fmla="*/ 638 w 638"/>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8" h="44">
                    <a:moveTo>
                      <a:pt x="52" y="0"/>
                    </a:moveTo>
                    <a:lnTo>
                      <a:pt x="0" y="16"/>
                    </a:lnTo>
                    <a:lnTo>
                      <a:pt x="514" y="43"/>
                    </a:lnTo>
                    <a:lnTo>
                      <a:pt x="598" y="24"/>
                    </a:lnTo>
                    <a:lnTo>
                      <a:pt x="591" y="21"/>
                    </a:lnTo>
                    <a:lnTo>
                      <a:pt x="637" y="11"/>
                    </a:lnTo>
                    <a:lnTo>
                      <a:pt x="609" y="9"/>
                    </a:lnTo>
                    <a:lnTo>
                      <a:pt x="52" y="0"/>
                    </a:lnTo>
                  </a:path>
                </a:pathLst>
              </a:custGeom>
              <a:solidFill>
                <a:srgbClr val="5F5F5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779" name="Group 179">
              <a:extLst>
                <a:ext uri="{FF2B5EF4-FFF2-40B4-BE49-F238E27FC236}">
                  <a16:creationId xmlns:a16="http://schemas.microsoft.com/office/drawing/2014/main" id="{2083F160-8C6E-1208-F4E9-365D33B7938D}"/>
                </a:ext>
              </a:extLst>
            </p:cNvPr>
            <p:cNvGrpSpPr>
              <a:grpSpLocks/>
            </p:cNvGrpSpPr>
            <p:nvPr/>
          </p:nvGrpSpPr>
          <p:grpSpPr bwMode="auto">
            <a:xfrm>
              <a:off x="3834" y="3177"/>
              <a:ext cx="153" cy="466"/>
              <a:chOff x="3834" y="3177"/>
              <a:chExt cx="153" cy="466"/>
            </a:xfrm>
          </p:grpSpPr>
          <p:grpSp>
            <p:nvGrpSpPr>
              <p:cNvPr id="25883" name="Group 283">
                <a:extLst>
                  <a:ext uri="{FF2B5EF4-FFF2-40B4-BE49-F238E27FC236}">
                    <a16:creationId xmlns:a16="http://schemas.microsoft.com/office/drawing/2014/main" id="{6635F107-77D8-B0A0-3B13-2F8BE91ACD1A}"/>
                  </a:ext>
                </a:extLst>
              </p:cNvPr>
              <p:cNvGrpSpPr>
                <a:grpSpLocks/>
              </p:cNvGrpSpPr>
              <p:nvPr/>
            </p:nvGrpSpPr>
            <p:grpSpPr bwMode="auto">
              <a:xfrm>
                <a:off x="3896" y="3237"/>
                <a:ext cx="91" cy="390"/>
                <a:chOff x="3896" y="3237"/>
                <a:chExt cx="91" cy="390"/>
              </a:xfrm>
            </p:grpSpPr>
            <p:sp>
              <p:nvSpPr>
                <p:cNvPr id="25887" name="Freeform 287">
                  <a:extLst>
                    <a:ext uri="{FF2B5EF4-FFF2-40B4-BE49-F238E27FC236}">
                      <a16:creationId xmlns:a16="http://schemas.microsoft.com/office/drawing/2014/main" id="{D3854A02-F4D9-222C-C510-4117B3CBF36E}"/>
                    </a:ext>
                  </a:extLst>
                </p:cNvPr>
                <p:cNvSpPr>
                  <a:spLocks/>
                </p:cNvSpPr>
                <p:nvPr/>
              </p:nvSpPr>
              <p:spPr bwMode="auto">
                <a:xfrm>
                  <a:off x="3896" y="3237"/>
                  <a:ext cx="91" cy="390"/>
                </a:xfrm>
                <a:custGeom>
                  <a:avLst/>
                  <a:gdLst>
                    <a:gd name="T0" fmla="*/ 8 w 91"/>
                    <a:gd name="T1" fmla="*/ 0 h 390"/>
                    <a:gd name="T2" fmla="*/ 90 w 91"/>
                    <a:gd name="T3" fmla="*/ 32 h 390"/>
                    <a:gd name="T4" fmla="*/ 83 w 91"/>
                    <a:gd name="T5" fmla="*/ 184 h 390"/>
                    <a:gd name="T6" fmla="*/ 74 w 91"/>
                    <a:gd name="T7" fmla="*/ 366 h 390"/>
                    <a:gd name="T8" fmla="*/ 0 w 91"/>
                    <a:gd name="T9" fmla="*/ 389 h 390"/>
                    <a:gd name="T10" fmla="*/ 8 w 91"/>
                    <a:gd name="T11" fmla="*/ 0 h 390"/>
                    <a:gd name="T12" fmla="*/ 0 60000 65536"/>
                    <a:gd name="T13" fmla="*/ 0 60000 65536"/>
                    <a:gd name="T14" fmla="*/ 0 60000 65536"/>
                    <a:gd name="T15" fmla="*/ 0 60000 65536"/>
                    <a:gd name="T16" fmla="*/ 0 60000 65536"/>
                    <a:gd name="T17" fmla="*/ 0 60000 65536"/>
                    <a:gd name="T18" fmla="*/ 0 w 91"/>
                    <a:gd name="T19" fmla="*/ 0 h 390"/>
                    <a:gd name="T20" fmla="*/ 91 w 91"/>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91" h="390">
                      <a:moveTo>
                        <a:pt x="8" y="0"/>
                      </a:moveTo>
                      <a:lnTo>
                        <a:pt x="90" y="32"/>
                      </a:lnTo>
                      <a:lnTo>
                        <a:pt x="83" y="184"/>
                      </a:lnTo>
                      <a:lnTo>
                        <a:pt x="74" y="366"/>
                      </a:lnTo>
                      <a:lnTo>
                        <a:pt x="0" y="389"/>
                      </a:lnTo>
                      <a:lnTo>
                        <a:pt x="8" y="0"/>
                      </a:lnTo>
                    </a:path>
                  </a:pathLst>
                </a:custGeom>
                <a:solidFill>
                  <a:srgbClr val="9F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888" name="Group 288">
                  <a:extLst>
                    <a:ext uri="{FF2B5EF4-FFF2-40B4-BE49-F238E27FC236}">
                      <a16:creationId xmlns:a16="http://schemas.microsoft.com/office/drawing/2014/main" id="{37901DF6-C76C-4A42-7EE1-E2C1CDF402AF}"/>
                    </a:ext>
                  </a:extLst>
                </p:cNvPr>
                <p:cNvGrpSpPr>
                  <a:grpSpLocks/>
                </p:cNvGrpSpPr>
                <p:nvPr/>
              </p:nvGrpSpPr>
              <p:grpSpPr bwMode="auto">
                <a:xfrm>
                  <a:off x="3910" y="3268"/>
                  <a:ext cx="71" cy="330"/>
                  <a:chOff x="3910" y="3268"/>
                  <a:chExt cx="71" cy="330"/>
                </a:xfrm>
              </p:grpSpPr>
              <p:grpSp>
                <p:nvGrpSpPr>
                  <p:cNvPr id="25889" name="Group 289">
                    <a:extLst>
                      <a:ext uri="{FF2B5EF4-FFF2-40B4-BE49-F238E27FC236}">
                        <a16:creationId xmlns:a16="http://schemas.microsoft.com/office/drawing/2014/main" id="{9CE043E8-4F46-2AD0-8513-D29AD1B7F6DF}"/>
                      </a:ext>
                    </a:extLst>
                  </p:cNvPr>
                  <p:cNvGrpSpPr>
                    <a:grpSpLocks/>
                  </p:cNvGrpSpPr>
                  <p:nvPr/>
                </p:nvGrpSpPr>
                <p:grpSpPr bwMode="auto">
                  <a:xfrm>
                    <a:off x="3910" y="3268"/>
                    <a:ext cx="71" cy="330"/>
                    <a:chOff x="3910" y="3268"/>
                    <a:chExt cx="71" cy="330"/>
                  </a:xfrm>
                </p:grpSpPr>
                <p:grpSp>
                  <p:nvGrpSpPr>
                    <p:cNvPr id="25891" name="Group 291">
                      <a:extLst>
                        <a:ext uri="{FF2B5EF4-FFF2-40B4-BE49-F238E27FC236}">
                          <a16:creationId xmlns:a16="http://schemas.microsoft.com/office/drawing/2014/main" id="{57552D7A-F119-6328-0F66-FB37E3356A34}"/>
                        </a:ext>
                      </a:extLst>
                    </p:cNvPr>
                    <p:cNvGrpSpPr>
                      <a:grpSpLocks/>
                    </p:cNvGrpSpPr>
                    <p:nvPr/>
                  </p:nvGrpSpPr>
                  <p:grpSpPr bwMode="auto">
                    <a:xfrm>
                      <a:off x="3910" y="3268"/>
                      <a:ext cx="71" cy="182"/>
                      <a:chOff x="3910" y="3268"/>
                      <a:chExt cx="71" cy="182"/>
                    </a:xfrm>
                  </p:grpSpPr>
                  <p:grpSp>
                    <p:nvGrpSpPr>
                      <p:cNvPr id="25901" name="Group 301">
                        <a:extLst>
                          <a:ext uri="{FF2B5EF4-FFF2-40B4-BE49-F238E27FC236}">
                            <a16:creationId xmlns:a16="http://schemas.microsoft.com/office/drawing/2014/main" id="{B7A7F9A2-F8D7-5B71-82E6-CB3424BCEFAD}"/>
                          </a:ext>
                        </a:extLst>
                      </p:cNvPr>
                      <p:cNvGrpSpPr>
                        <a:grpSpLocks/>
                      </p:cNvGrpSpPr>
                      <p:nvPr/>
                    </p:nvGrpSpPr>
                    <p:grpSpPr bwMode="auto">
                      <a:xfrm>
                        <a:off x="3918" y="3268"/>
                        <a:ext cx="63" cy="85"/>
                        <a:chOff x="3918" y="3268"/>
                        <a:chExt cx="63" cy="85"/>
                      </a:xfrm>
                    </p:grpSpPr>
                    <p:sp>
                      <p:nvSpPr>
                        <p:cNvPr id="25907" name="Line 22">
                          <a:extLst>
                            <a:ext uri="{FF2B5EF4-FFF2-40B4-BE49-F238E27FC236}">
                              <a16:creationId xmlns:a16="http://schemas.microsoft.com/office/drawing/2014/main" id="{E930BD74-ED0B-2865-0FD4-F57EC74AA291}"/>
                            </a:ext>
                          </a:extLst>
                        </p:cNvPr>
                        <p:cNvSpPr>
                          <a:spLocks noChangeShapeType="1"/>
                        </p:cNvSpPr>
                        <p:nvPr/>
                      </p:nvSpPr>
                      <p:spPr bwMode="auto">
                        <a:xfrm>
                          <a:off x="3921" y="3268"/>
                          <a:ext cx="60" cy="5"/>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08" name="Line 23">
                          <a:extLst>
                            <a:ext uri="{FF2B5EF4-FFF2-40B4-BE49-F238E27FC236}">
                              <a16:creationId xmlns:a16="http://schemas.microsoft.com/office/drawing/2014/main" id="{430C7246-E88A-6FA0-0C4C-D8364C109E19}"/>
                            </a:ext>
                          </a:extLst>
                        </p:cNvPr>
                        <p:cNvSpPr>
                          <a:spLocks noChangeShapeType="1"/>
                        </p:cNvSpPr>
                        <p:nvPr/>
                      </p:nvSpPr>
                      <p:spPr bwMode="auto">
                        <a:xfrm>
                          <a:off x="3919" y="3285"/>
                          <a:ext cx="60" cy="3"/>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09" name="Line 24">
                          <a:extLst>
                            <a:ext uri="{FF2B5EF4-FFF2-40B4-BE49-F238E27FC236}">
                              <a16:creationId xmlns:a16="http://schemas.microsoft.com/office/drawing/2014/main" id="{63712A2D-4924-A6A2-1EC9-6D6C4385D1E1}"/>
                            </a:ext>
                          </a:extLst>
                        </p:cNvPr>
                        <p:cNvSpPr>
                          <a:spLocks noChangeShapeType="1"/>
                        </p:cNvSpPr>
                        <p:nvPr/>
                      </p:nvSpPr>
                      <p:spPr bwMode="auto">
                        <a:xfrm>
                          <a:off x="3920" y="3303"/>
                          <a:ext cx="59"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10" name="Line 25">
                          <a:extLst>
                            <a:ext uri="{FF2B5EF4-FFF2-40B4-BE49-F238E27FC236}">
                              <a16:creationId xmlns:a16="http://schemas.microsoft.com/office/drawing/2014/main" id="{4052755E-7566-71FE-6F9D-AE80F4881EA8}"/>
                            </a:ext>
                          </a:extLst>
                        </p:cNvPr>
                        <p:cNvSpPr>
                          <a:spLocks noChangeShapeType="1"/>
                        </p:cNvSpPr>
                        <p:nvPr/>
                      </p:nvSpPr>
                      <p:spPr bwMode="auto">
                        <a:xfrm>
                          <a:off x="3919" y="3316"/>
                          <a:ext cx="60" cy="7"/>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11" name="Line 26">
                          <a:extLst>
                            <a:ext uri="{FF2B5EF4-FFF2-40B4-BE49-F238E27FC236}">
                              <a16:creationId xmlns:a16="http://schemas.microsoft.com/office/drawing/2014/main" id="{9BBFCCE8-549F-7D2B-3CA5-732950BB6DC6}"/>
                            </a:ext>
                          </a:extLst>
                        </p:cNvPr>
                        <p:cNvSpPr>
                          <a:spLocks noChangeShapeType="1"/>
                        </p:cNvSpPr>
                        <p:nvPr/>
                      </p:nvSpPr>
                      <p:spPr bwMode="auto">
                        <a:xfrm>
                          <a:off x="3918" y="3333"/>
                          <a:ext cx="60" cy="5"/>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12" name="Line 27">
                          <a:extLst>
                            <a:ext uri="{FF2B5EF4-FFF2-40B4-BE49-F238E27FC236}">
                              <a16:creationId xmlns:a16="http://schemas.microsoft.com/office/drawing/2014/main" id="{4686DE4B-714C-D325-48FF-7A57C9E8A984}"/>
                            </a:ext>
                          </a:extLst>
                        </p:cNvPr>
                        <p:cNvSpPr>
                          <a:spLocks noChangeShapeType="1"/>
                        </p:cNvSpPr>
                        <p:nvPr/>
                      </p:nvSpPr>
                      <p:spPr bwMode="auto">
                        <a:xfrm>
                          <a:off x="3918" y="3350"/>
                          <a:ext cx="59" cy="3"/>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25902" name="Line 29">
                        <a:extLst>
                          <a:ext uri="{FF2B5EF4-FFF2-40B4-BE49-F238E27FC236}">
                            <a16:creationId xmlns:a16="http://schemas.microsoft.com/office/drawing/2014/main" id="{EE3D2D5F-B134-D075-5D15-07FD59783B7D}"/>
                          </a:ext>
                        </a:extLst>
                      </p:cNvPr>
                      <p:cNvSpPr>
                        <a:spLocks noChangeShapeType="1"/>
                      </p:cNvSpPr>
                      <p:nvPr/>
                    </p:nvSpPr>
                    <p:spPr bwMode="auto">
                      <a:xfrm>
                        <a:off x="3910" y="3384"/>
                        <a:ext cx="64" cy="0"/>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03" name="Line 30">
                        <a:extLst>
                          <a:ext uri="{FF2B5EF4-FFF2-40B4-BE49-F238E27FC236}">
                            <a16:creationId xmlns:a16="http://schemas.microsoft.com/office/drawing/2014/main" id="{104A1978-4C1D-26ED-3356-BB23436CFA48}"/>
                          </a:ext>
                        </a:extLst>
                      </p:cNvPr>
                      <p:cNvSpPr>
                        <a:spLocks noChangeShapeType="1"/>
                      </p:cNvSpPr>
                      <p:nvPr/>
                    </p:nvSpPr>
                    <p:spPr bwMode="auto">
                      <a:xfrm>
                        <a:off x="3911" y="3398"/>
                        <a:ext cx="62" cy="5"/>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04" name="Line 31">
                        <a:extLst>
                          <a:ext uri="{FF2B5EF4-FFF2-40B4-BE49-F238E27FC236}">
                            <a16:creationId xmlns:a16="http://schemas.microsoft.com/office/drawing/2014/main" id="{BA228295-5CA9-6048-B301-0749CC1A0619}"/>
                          </a:ext>
                        </a:extLst>
                      </p:cNvPr>
                      <p:cNvSpPr>
                        <a:spLocks noChangeShapeType="1"/>
                      </p:cNvSpPr>
                      <p:nvPr/>
                    </p:nvSpPr>
                    <p:spPr bwMode="auto">
                      <a:xfrm>
                        <a:off x="3910" y="3416"/>
                        <a:ext cx="62" cy="3"/>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05" name="Line 32">
                        <a:extLst>
                          <a:ext uri="{FF2B5EF4-FFF2-40B4-BE49-F238E27FC236}">
                            <a16:creationId xmlns:a16="http://schemas.microsoft.com/office/drawing/2014/main" id="{7FB9F9F2-8C78-E232-3325-4551EA1BD7C7}"/>
                          </a:ext>
                        </a:extLst>
                      </p:cNvPr>
                      <p:cNvSpPr>
                        <a:spLocks noChangeShapeType="1"/>
                      </p:cNvSpPr>
                      <p:nvPr/>
                    </p:nvSpPr>
                    <p:spPr bwMode="auto">
                      <a:xfrm>
                        <a:off x="3911" y="3433"/>
                        <a:ext cx="61"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06" name="Line 33">
                        <a:extLst>
                          <a:ext uri="{FF2B5EF4-FFF2-40B4-BE49-F238E27FC236}">
                            <a16:creationId xmlns:a16="http://schemas.microsoft.com/office/drawing/2014/main" id="{E6DDEDFD-2BC0-867D-970E-D75A165CBB43}"/>
                          </a:ext>
                        </a:extLst>
                      </p:cNvPr>
                      <p:cNvSpPr>
                        <a:spLocks noChangeShapeType="1"/>
                      </p:cNvSpPr>
                      <p:nvPr/>
                    </p:nvSpPr>
                    <p:spPr bwMode="auto">
                      <a:xfrm>
                        <a:off x="3912" y="3450"/>
                        <a:ext cx="60" cy="0"/>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92" name="Group 292">
                      <a:extLst>
                        <a:ext uri="{FF2B5EF4-FFF2-40B4-BE49-F238E27FC236}">
                          <a16:creationId xmlns:a16="http://schemas.microsoft.com/office/drawing/2014/main" id="{130F9D17-1F71-8406-9F6D-0809B5165E91}"/>
                        </a:ext>
                      </a:extLst>
                    </p:cNvPr>
                    <p:cNvGrpSpPr>
                      <a:grpSpLocks/>
                    </p:cNvGrpSpPr>
                    <p:nvPr/>
                  </p:nvGrpSpPr>
                  <p:grpSpPr bwMode="auto">
                    <a:xfrm>
                      <a:off x="3910" y="3466"/>
                      <a:ext cx="60" cy="132"/>
                      <a:chOff x="3910" y="3466"/>
                      <a:chExt cx="60" cy="132"/>
                    </a:xfrm>
                  </p:grpSpPr>
                  <p:sp>
                    <p:nvSpPr>
                      <p:cNvPr id="25893" name="Line 35">
                        <a:extLst>
                          <a:ext uri="{FF2B5EF4-FFF2-40B4-BE49-F238E27FC236}">
                            <a16:creationId xmlns:a16="http://schemas.microsoft.com/office/drawing/2014/main" id="{D4222E2E-5E8D-F548-93E9-3D89777A4332}"/>
                          </a:ext>
                        </a:extLst>
                      </p:cNvPr>
                      <p:cNvSpPr>
                        <a:spLocks noChangeShapeType="1"/>
                      </p:cNvSpPr>
                      <p:nvPr/>
                    </p:nvSpPr>
                    <p:spPr bwMode="auto">
                      <a:xfrm>
                        <a:off x="3912" y="3466"/>
                        <a:ext cx="58" cy="3"/>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94" name="Line 36">
                        <a:extLst>
                          <a:ext uri="{FF2B5EF4-FFF2-40B4-BE49-F238E27FC236}">
                            <a16:creationId xmlns:a16="http://schemas.microsoft.com/office/drawing/2014/main" id="{6191705F-862F-2838-FED5-2EAEBF23D4F7}"/>
                          </a:ext>
                        </a:extLst>
                      </p:cNvPr>
                      <p:cNvSpPr>
                        <a:spLocks noChangeShapeType="1"/>
                      </p:cNvSpPr>
                      <p:nvPr/>
                    </p:nvSpPr>
                    <p:spPr bwMode="auto">
                      <a:xfrm>
                        <a:off x="3913" y="3483"/>
                        <a:ext cx="56"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95" name="Line 37">
                        <a:extLst>
                          <a:ext uri="{FF2B5EF4-FFF2-40B4-BE49-F238E27FC236}">
                            <a16:creationId xmlns:a16="http://schemas.microsoft.com/office/drawing/2014/main" id="{0DD3C735-F158-45D6-204A-FD9550207A98}"/>
                          </a:ext>
                        </a:extLst>
                      </p:cNvPr>
                      <p:cNvSpPr>
                        <a:spLocks noChangeShapeType="1"/>
                      </p:cNvSpPr>
                      <p:nvPr/>
                    </p:nvSpPr>
                    <p:spPr bwMode="auto">
                      <a:xfrm>
                        <a:off x="3912" y="3500"/>
                        <a:ext cx="56" cy="0"/>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96" name="Line 38">
                        <a:extLst>
                          <a:ext uri="{FF2B5EF4-FFF2-40B4-BE49-F238E27FC236}">
                            <a16:creationId xmlns:a16="http://schemas.microsoft.com/office/drawing/2014/main" id="{C1900EDC-827A-B77B-EE69-6B11C5827352}"/>
                          </a:ext>
                        </a:extLst>
                      </p:cNvPr>
                      <p:cNvSpPr>
                        <a:spLocks noChangeShapeType="1"/>
                      </p:cNvSpPr>
                      <p:nvPr/>
                    </p:nvSpPr>
                    <p:spPr bwMode="auto">
                      <a:xfrm flipV="1">
                        <a:off x="3911" y="3504"/>
                        <a:ext cx="56" cy="24"/>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97" name="Line 39">
                        <a:extLst>
                          <a:ext uri="{FF2B5EF4-FFF2-40B4-BE49-F238E27FC236}">
                            <a16:creationId xmlns:a16="http://schemas.microsoft.com/office/drawing/2014/main" id="{39E11975-A6F5-9CFF-377F-6DA2DB75CBE3}"/>
                          </a:ext>
                        </a:extLst>
                      </p:cNvPr>
                      <p:cNvSpPr>
                        <a:spLocks noChangeShapeType="1"/>
                      </p:cNvSpPr>
                      <p:nvPr/>
                    </p:nvSpPr>
                    <p:spPr bwMode="auto">
                      <a:xfrm flipV="1">
                        <a:off x="3911" y="3520"/>
                        <a:ext cx="54" cy="25"/>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98" name="Line 40">
                        <a:extLst>
                          <a:ext uri="{FF2B5EF4-FFF2-40B4-BE49-F238E27FC236}">
                            <a16:creationId xmlns:a16="http://schemas.microsoft.com/office/drawing/2014/main" id="{2EB63245-4818-188F-FDE0-CE2DD0F1CCF7}"/>
                          </a:ext>
                        </a:extLst>
                      </p:cNvPr>
                      <p:cNvSpPr>
                        <a:spLocks noChangeShapeType="1"/>
                      </p:cNvSpPr>
                      <p:nvPr/>
                    </p:nvSpPr>
                    <p:spPr bwMode="auto">
                      <a:xfrm flipV="1">
                        <a:off x="3911" y="3536"/>
                        <a:ext cx="54" cy="27"/>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99" name="Line 41">
                        <a:extLst>
                          <a:ext uri="{FF2B5EF4-FFF2-40B4-BE49-F238E27FC236}">
                            <a16:creationId xmlns:a16="http://schemas.microsoft.com/office/drawing/2014/main" id="{711B6882-3F2C-DCD0-D76B-D99D94C9F581}"/>
                          </a:ext>
                        </a:extLst>
                      </p:cNvPr>
                      <p:cNvSpPr>
                        <a:spLocks noChangeShapeType="1"/>
                      </p:cNvSpPr>
                      <p:nvPr/>
                    </p:nvSpPr>
                    <p:spPr bwMode="auto">
                      <a:xfrm flipV="1">
                        <a:off x="3910" y="3550"/>
                        <a:ext cx="55" cy="30"/>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900" name="Line 42">
                        <a:extLst>
                          <a:ext uri="{FF2B5EF4-FFF2-40B4-BE49-F238E27FC236}">
                            <a16:creationId xmlns:a16="http://schemas.microsoft.com/office/drawing/2014/main" id="{EA357276-A8A9-DF0B-9245-FF59E736262D}"/>
                          </a:ext>
                        </a:extLst>
                      </p:cNvPr>
                      <p:cNvSpPr>
                        <a:spLocks noChangeShapeType="1"/>
                      </p:cNvSpPr>
                      <p:nvPr/>
                    </p:nvSpPr>
                    <p:spPr bwMode="auto">
                      <a:xfrm flipV="1">
                        <a:off x="3911" y="3566"/>
                        <a:ext cx="52" cy="32"/>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25890" name="Line 45">
                    <a:extLst>
                      <a:ext uri="{FF2B5EF4-FFF2-40B4-BE49-F238E27FC236}">
                        <a16:creationId xmlns:a16="http://schemas.microsoft.com/office/drawing/2014/main" id="{E33E0DE0-4BC6-1DD3-1BD6-70F5913477C7}"/>
                      </a:ext>
                    </a:extLst>
                  </p:cNvPr>
                  <p:cNvSpPr>
                    <a:spLocks noChangeShapeType="1"/>
                  </p:cNvSpPr>
                  <p:nvPr/>
                </p:nvSpPr>
                <p:spPr bwMode="auto">
                  <a:xfrm>
                    <a:off x="3916" y="3367"/>
                    <a:ext cx="59"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884" name="Group 284">
                <a:extLst>
                  <a:ext uri="{FF2B5EF4-FFF2-40B4-BE49-F238E27FC236}">
                    <a16:creationId xmlns:a16="http://schemas.microsoft.com/office/drawing/2014/main" id="{71E6CEBE-087A-625A-AE98-DBF83A0D7F53}"/>
                  </a:ext>
                </a:extLst>
              </p:cNvPr>
              <p:cNvGrpSpPr>
                <a:grpSpLocks/>
              </p:cNvGrpSpPr>
              <p:nvPr/>
            </p:nvGrpSpPr>
            <p:grpSpPr bwMode="auto">
              <a:xfrm>
                <a:off x="3834" y="3177"/>
                <a:ext cx="79" cy="466"/>
                <a:chOff x="3834" y="3177"/>
                <a:chExt cx="79" cy="466"/>
              </a:xfrm>
            </p:grpSpPr>
            <p:sp>
              <p:nvSpPr>
                <p:cNvPr id="25885" name="Freeform 285">
                  <a:extLst>
                    <a:ext uri="{FF2B5EF4-FFF2-40B4-BE49-F238E27FC236}">
                      <a16:creationId xmlns:a16="http://schemas.microsoft.com/office/drawing/2014/main" id="{933537C8-8B2E-C43D-C23F-B7B43D943C33}"/>
                    </a:ext>
                  </a:extLst>
                </p:cNvPr>
                <p:cNvSpPr>
                  <a:spLocks/>
                </p:cNvSpPr>
                <p:nvPr/>
              </p:nvSpPr>
              <p:spPr bwMode="auto">
                <a:xfrm>
                  <a:off x="3834" y="3177"/>
                  <a:ext cx="79" cy="466"/>
                </a:xfrm>
                <a:custGeom>
                  <a:avLst/>
                  <a:gdLst>
                    <a:gd name="T0" fmla="*/ 18 w 79"/>
                    <a:gd name="T1" fmla="*/ 0 h 466"/>
                    <a:gd name="T2" fmla="*/ 73 w 79"/>
                    <a:gd name="T3" fmla="*/ 23 h 466"/>
                    <a:gd name="T4" fmla="*/ 78 w 79"/>
                    <a:gd name="T5" fmla="*/ 29 h 466"/>
                    <a:gd name="T6" fmla="*/ 61 w 79"/>
                    <a:gd name="T7" fmla="*/ 446 h 466"/>
                    <a:gd name="T8" fmla="*/ 54 w 79"/>
                    <a:gd name="T9" fmla="*/ 452 h 466"/>
                    <a:gd name="T10" fmla="*/ 0 w 79"/>
                    <a:gd name="T11" fmla="*/ 465 h 466"/>
                    <a:gd name="T12" fmla="*/ 6 w 79"/>
                    <a:gd name="T13" fmla="*/ 458 h 466"/>
                    <a:gd name="T14" fmla="*/ 7 w 79"/>
                    <a:gd name="T15" fmla="*/ 452 h 466"/>
                    <a:gd name="T16" fmla="*/ 18 w 79"/>
                    <a:gd name="T17" fmla="*/ 0 h 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466"/>
                    <a:gd name="T29" fmla="*/ 79 w 79"/>
                    <a:gd name="T30" fmla="*/ 466 h 4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466">
                      <a:moveTo>
                        <a:pt x="18" y="0"/>
                      </a:moveTo>
                      <a:lnTo>
                        <a:pt x="73" y="23"/>
                      </a:lnTo>
                      <a:lnTo>
                        <a:pt x="78" y="29"/>
                      </a:lnTo>
                      <a:lnTo>
                        <a:pt x="61" y="446"/>
                      </a:lnTo>
                      <a:lnTo>
                        <a:pt x="54" y="452"/>
                      </a:lnTo>
                      <a:lnTo>
                        <a:pt x="0" y="465"/>
                      </a:lnTo>
                      <a:lnTo>
                        <a:pt x="6" y="458"/>
                      </a:lnTo>
                      <a:lnTo>
                        <a:pt x="7" y="452"/>
                      </a:lnTo>
                      <a:lnTo>
                        <a:pt x="18" y="0"/>
                      </a:lnTo>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86" name="Arc 49">
                  <a:extLst>
                    <a:ext uri="{FF2B5EF4-FFF2-40B4-BE49-F238E27FC236}">
                      <a16:creationId xmlns:a16="http://schemas.microsoft.com/office/drawing/2014/main" id="{5ECC6990-9C5A-5B0F-787D-044EBC2CE627}"/>
                    </a:ext>
                  </a:extLst>
                </p:cNvPr>
                <p:cNvSpPr>
                  <a:spLocks/>
                </p:cNvSpPr>
                <p:nvPr/>
              </p:nvSpPr>
              <p:spPr bwMode="auto">
                <a:xfrm>
                  <a:off x="3909" y="3204"/>
                  <a:ext cx="4" cy="6"/>
                </a:xfrm>
                <a:custGeom>
                  <a:avLst/>
                  <a:gdLst>
                    <a:gd name="T0" fmla="*/ 0 w 21086"/>
                    <a:gd name="T1" fmla="*/ 0 h 21600"/>
                    <a:gd name="T2" fmla="*/ 0 w 21086"/>
                    <a:gd name="T3" fmla="*/ 0 h 21600"/>
                    <a:gd name="T4" fmla="*/ 0 w 21086"/>
                    <a:gd name="T5" fmla="*/ 0 h 21600"/>
                    <a:gd name="T6" fmla="*/ 0 60000 65536"/>
                    <a:gd name="T7" fmla="*/ 0 60000 65536"/>
                    <a:gd name="T8" fmla="*/ 0 60000 65536"/>
                    <a:gd name="T9" fmla="*/ 0 w 21086"/>
                    <a:gd name="T10" fmla="*/ 0 h 21600"/>
                    <a:gd name="T11" fmla="*/ 21086 w 21086"/>
                    <a:gd name="T12" fmla="*/ 21600 h 21600"/>
                  </a:gdLst>
                  <a:ahLst/>
                  <a:cxnLst>
                    <a:cxn ang="T6">
                      <a:pos x="T0" y="T1"/>
                    </a:cxn>
                    <a:cxn ang="T7">
                      <a:pos x="T2" y="T3"/>
                    </a:cxn>
                    <a:cxn ang="T8">
                      <a:pos x="T4" y="T5"/>
                    </a:cxn>
                  </a:cxnLst>
                  <a:rect l="T9" t="T10" r="T11" b="T12"/>
                  <a:pathLst>
                    <a:path w="21086" h="21600" fill="none" extrusionOk="0">
                      <a:moveTo>
                        <a:pt x="-1" y="0"/>
                      </a:moveTo>
                      <a:cubicBezTo>
                        <a:pt x="10123" y="0"/>
                        <a:pt x="18889" y="7031"/>
                        <a:pt x="21085" y="16914"/>
                      </a:cubicBezTo>
                    </a:path>
                    <a:path w="21086" h="21600" stroke="0" extrusionOk="0">
                      <a:moveTo>
                        <a:pt x="-1" y="0"/>
                      </a:moveTo>
                      <a:cubicBezTo>
                        <a:pt x="10123" y="0"/>
                        <a:pt x="18889" y="7031"/>
                        <a:pt x="21085" y="16914"/>
                      </a:cubicBezTo>
                      <a:lnTo>
                        <a:pt x="0" y="21600"/>
                      </a:lnTo>
                      <a:lnTo>
                        <a:pt x="-1" y="0"/>
                      </a:lnTo>
                      <a:close/>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nvGrpSpPr>
            <p:cNvPr id="25780" name="Group 180">
              <a:extLst>
                <a:ext uri="{FF2B5EF4-FFF2-40B4-BE49-F238E27FC236}">
                  <a16:creationId xmlns:a16="http://schemas.microsoft.com/office/drawing/2014/main" id="{F933F4EE-A587-C43C-7557-57781EBE60B4}"/>
                </a:ext>
              </a:extLst>
            </p:cNvPr>
            <p:cNvGrpSpPr>
              <a:grpSpLocks/>
            </p:cNvGrpSpPr>
            <p:nvPr/>
          </p:nvGrpSpPr>
          <p:grpSpPr bwMode="auto">
            <a:xfrm>
              <a:off x="3867" y="3889"/>
              <a:ext cx="274" cy="96"/>
              <a:chOff x="3867" y="3889"/>
              <a:chExt cx="274" cy="96"/>
            </a:xfrm>
          </p:grpSpPr>
          <p:sp>
            <p:nvSpPr>
              <p:cNvPr id="25872" name="Freeform 272">
                <a:extLst>
                  <a:ext uri="{FF2B5EF4-FFF2-40B4-BE49-F238E27FC236}">
                    <a16:creationId xmlns:a16="http://schemas.microsoft.com/office/drawing/2014/main" id="{CCB00E70-2030-82D8-524F-161829E09960}"/>
                  </a:ext>
                </a:extLst>
              </p:cNvPr>
              <p:cNvSpPr>
                <a:spLocks/>
              </p:cNvSpPr>
              <p:nvPr/>
            </p:nvSpPr>
            <p:spPr bwMode="auto">
              <a:xfrm>
                <a:off x="3867" y="3889"/>
                <a:ext cx="274" cy="68"/>
              </a:xfrm>
              <a:custGeom>
                <a:avLst/>
                <a:gdLst>
                  <a:gd name="T0" fmla="*/ 0 w 274"/>
                  <a:gd name="T1" fmla="*/ 0 h 68"/>
                  <a:gd name="T2" fmla="*/ 50 w 274"/>
                  <a:gd name="T3" fmla="*/ 3 h 68"/>
                  <a:gd name="T4" fmla="*/ 89 w 274"/>
                  <a:gd name="T5" fmla="*/ 5 h 68"/>
                  <a:gd name="T6" fmla="*/ 122 w 274"/>
                  <a:gd name="T7" fmla="*/ 9 h 68"/>
                  <a:gd name="T8" fmla="*/ 156 w 274"/>
                  <a:gd name="T9" fmla="*/ 12 h 68"/>
                  <a:gd name="T10" fmla="*/ 179 w 274"/>
                  <a:gd name="T11" fmla="*/ 15 h 68"/>
                  <a:gd name="T12" fmla="*/ 209 w 274"/>
                  <a:gd name="T13" fmla="*/ 20 h 68"/>
                  <a:gd name="T14" fmla="*/ 225 w 274"/>
                  <a:gd name="T15" fmla="*/ 23 h 68"/>
                  <a:gd name="T16" fmla="*/ 237 w 274"/>
                  <a:gd name="T17" fmla="*/ 26 h 68"/>
                  <a:gd name="T18" fmla="*/ 244 w 274"/>
                  <a:gd name="T19" fmla="*/ 27 h 68"/>
                  <a:gd name="T20" fmla="*/ 249 w 274"/>
                  <a:gd name="T21" fmla="*/ 29 h 68"/>
                  <a:gd name="T22" fmla="*/ 256 w 274"/>
                  <a:gd name="T23" fmla="*/ 31 h 68"/>
                  <a:gd name="T24" fmla="*/ 263 w 274"/>
                  <a:gd name="T25" fmla="*/ 33 h 68"/>
                  <a:gd name="T26" fmla="*/ 269 w 274"/>
                  <a:gd name="T27" fmla="*/ 36 h 68"/>
                  <a:gd name="T28" fmla="*/ 272 w 274"/>
                  <a:gd name="T29" fmla="*/ 40 h 68"/>
                  <a:gd name="T30" fmla="*/ 273 w 274"/>
                  <a:gd name="T31" fmla="*/ 43 h 68"/>
                  <a:gd name="T32" fmla="*/ 271 w 274"/>
                  <a:gd name="T33" fmla="*/ 47 h 68"/>
                  <a:gd name="T34" fmla="*/ 269 w 274"/>
                  <a:gd name="T35" fmla="*/ 52 h 68"/>
                  <a:gd name="T36" fmla="*/ 266 w 274"/>
                  <a:gd name="T37" fmla="*/ 56 h 68"/>
                  <a:gd name="T38" fmla="*/ 261 w 274"/>
                  <a:gd name="T39" fmla="*/ 58 h 68"/>
                  <a:gd name="T40" fmla="*/ 255 w 274"/>
                  <a:gd name="T41" fmla="*/ 62 h 68"/>
                  <a:gd name="T42" fmla="*/ 249 w 274"/>
                  <a:gd name="T43" fmla="*/ 65 h 68"/>
                  <a:gd name="T44" fmla="*/ 242 w 274"/>
                  <a:gd name="T45" fmla="*/ 66 h 68"/>
                  <a:gd name="T46" fmla="*/ 233 w 274"/>
                  <a:gd name="T47" fmla="*/ 67 h 68"/>
                  <a:gd name="T48" fmla="*/ 224 w 274"/>
                  <a:gd name="T49" fmla="*/ 67 h 68"/>
                  <a:gd name="T50" fmla="*/ 214 w 274"/>
                  <a:gd name="T51" fmla="*/ 67 h 68"/>
                  <a:gd name="T52" fmla="*/ 198 w 274"/>
                  <a:gd name="T53" fmla="*/ 64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4"/>
                  <a:gd name="T82" fmla="*/ 0 h 68"/>
                  <a:gd name="T83" fmla="*/ 274 w 274"/>
                  <a:gd name="T84" fmla="*/ 68 h 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4" h="68">
                    <a:moveTo>
                      <a:pt x="0" y="0"/>
                    </a:moveTo>
                    <a:lnTo>
                      <a:pt x="50" y="3"/>
                    </a:lnTo>
                    <a:lnTo>
                      <a:pt x="89" y="5"/>
                    </a:lnTo>
                    <a:lnTo>
                      <a:pt x="122" y="9"/>
                    </a:lnTo>
                    <a:lnTo>
                      <a:pt x="156" y="12"/>
                    </a:lnTo>
                    <a:lnTo>
                      <a:pt x="179" y="15"/>
                    </a:lnTo>
                    <a:lnTo>
                      <a:pt x="209" y="20"/>
                    </a:lnTo>
                    <a:lnTo>
                      <a:pt x="225" y="23"/>
                    </a:lnTo>
                    <a:lnTo>
                      <a:pt x="237" y="26"/>
                    </a:lnTo>
                    <a:lnTo>
                      <a:pt x="244" y="27"/>
                    </a:lnTo>
                    <a:lnTo>
                      <a:pt x="249" y="29"/>
                    </a:lnTo>
                    <a:lnTo>
                      <a:pt x="256" y="31"/>
                    </a:lnTo>
                    <a:lnTo>
                      <a:pt x="263" y="33"/>
                    </a:lnTo>
                    <a:lnTo>
                      <a:pt x="269" y="36"/>
                    </a:lnTo>
                    <a:lnTo>
                      <a:pt x="272" y="40"/>
                    </a:lnTo>
                    <a:lnTo>
                      <a:pt x="273" y="43"/>
                    </a:lnTo>
                    <a:lnTo>
                      <a:pt x="271" y="47"/>
                    </a:lnTo>
                    <a:lnTo>
                      <a:pt x="269" y="52"/>
                    </a:lnTo>
                    <a:lnTo>
                      <a:pt x="266" y="56"/>
                    </a:lnTo>
                    <a:lnTo>
                      <a:pt x="261" y="58"/>
                    </a:lnTo>
                    <a:lnTo>
                      <a:pt x="255" y="62"/>
                    </a:lnTo>
                    <a:lnTo>
                      <a:pt x="249" y="65"/>
                    </a:lnTo>
                    <a:lnTo>
                      <a:pt x="242" y="66"/>
                    </a:lnTo>
                    <a:lnTo>
                      <a:pt x="233" y="67"/>
                    </a:lnTo>
                    <a:lnTo>
                      <a:pt x="224" y="67"/>
                    </a:lnTo>
                    <a:lnTo>
                      <a:pt x="214" y="67"/>
                    </a:lnTo>
                    <a:lnTo>
                      <a:pt x="198" y="64"/>
                    </a:lnTo>
                  </a:path>
                </a:pathLst>
              </a:custGeom>
              <a:noFill/>
              <a:ln w="12700"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873" name="Group 273">
                <a:extLst>
                  <a:ext uri="{FF2B5EF4-FFF2-40B4-BE49-F238E27FC236}">
                    <a16:creationId xmlns:a16="http://schemas.microsoft.com/office/drawing/2014/main" id="{93F13F43-8A79-5195-E911-2C97F4571CDF}"/>
                  </a:ext>
                </a:extLst>
              </p:cNvPr>
              <p:cNvGrpSpPr>
                <a:grpSpLocks/>
              </p:cNvGrpSpPr>
              <p:nvPr/>
            </p:nvGrpSpPr>
            <p:grpSpPr bwMode="auto">
              <a:xfrm>
                <a:off x="3878" y="3922"/>
                <a:ext cx="185" cy="63"/>
                <a:chOff x="3878" y="3922"/>
                <a:chExt cx="185" cy="63"/>
              </a:xfrm>
            </p:grpSpPr>
            <p:grpSp>
              <p:nvGrpSpPr>
                <p:cNvPr id="25874" name="Group 274">
                  <a:extLst>
                    <a:ext uri="{FF2B5EF4-FFF2-40B4-BE49-F238E27FC236}">
                      <a16:creationId xmlns:a16="http://schemas.microsoft.com/office/drawing/2014/main" id="{A093912D-10A8-7965-0E5F-9B897FB8CC9A}"/>
                    </a:ext>
                  </a:extLst>
                </p:cNvPr>
                <p:cNvGrpSpPr>
                  <a:grpSpLocks/>
                </p:cNvGrpSpPr>
                <p:nvPr/>
              </p:nvGrpSpPr>
              <p:grpSpPr bwMode="auto">
                <a:xfrm>
                  <a:off x="3878" y="3922"/>
                  <a:ext cx="185" cy="63"/>
                  <a:chOff x="3878" y="3922"/>
                  <a:chExt cx="185" cy="63"/>
                </a:xfrm>
              </p:grpSpPr>
              <p:sp>
                <p:nvSpPr>
                  <p:cNvPr id="25879" name="Freeform 279">
                    <a:extLst>
                      <a:ext uri="{FF2B5EF4-FFF2-40B4-BE49-F238E27FC236}">
                        <a16:creationId xmlns:a16="http://schemas.microsoft.com/office/drawing/2014/main" id="{C3F4B9A9-7112-1D8B-FCEA-D985ADA0EA69}"/>
                      </a:ext>
                    </a:extLst>
                  </p:cNvPr>
                  <p:cNvSpPr>
                    <a:spLocks/>
                  </p:cNvSpPr>
                  <p:nvPr/>
                </p:nvSpPr>
                <p:spPr bwMode="auto">
                  <a:xfrm>
                    <a:off x="3878" y="3922"/>
                    <a:ext cx="112" cy="38"/>
                  </a:xfrm>
                  <a:custGeom>
                    <a:avLst/>
                    <a:gdLst>
                      <a:gd name="T0" fmla="*/ 0 w 112"/>
                      <a:gd name="T1" fmla="*/ 23 h 38"/>
                      <a:gd name="T2" fmla="*/ 29 w 112"/>
                      <a:gd name="T3" fmla="*/ 0 h 38"/>
                      <a:gd name="T4" fmla="*/ 111 w 112"/>
                      <a:gd name="T5" fmla="*/ 13 h 38"/>
                      <a:gd name="T6" fmla="*/ 79 w 112"/>
                      <a:gd name="T7" fmla="*/ 37 h 38"/>
                      <a:gd name="T8" fmla="*/ 0 w 112"/>
                      <a:gd name="T9" fmla="*/ 23 h 38"/>
                      <a:gd name="T10" fmla="*/ 0 60000 65536"/>
                      <a:gd name="T11" fmla="*/ 0 60000 65536"/>
                      <a:gd name="T12" fmla="*/ 0 60000 65536"/>
                      <a:gd name="T13" fmla="*/ 0 60000 65536"/>
                      <a:gd name="T14" fmla="*/ 0 60000 65536"/>
                      <a:gd name="T15" fmla="*/ 0 w 112"/>
                      <a:gd name="T16" fmla="*/ 0 h 38"/>
                      <a:gd name="T17" fmla="*/ 112 w 112"/>
                      <a:gd name="T18" fmla="*/ 38 h 38"/>
                    </a:gdLst>
                    <a:ahLst/>
                    <a:cxnLst>
                      <a:cxn ang="T10">
                        <a:pos x="T0" y="T1"/>
                      </a:cxn>
                      <a:cxn ang="T11">
                        <a:pos x="T2" y="T3"/>
                      </a:cxn>
                      <a:cxn ang="T12">
                        <a:pos x="T4" y="T5"/>
                      </a:cxn>
                      <a:cxn ang="T13">
                        <a:pos x="T6" y="T7"/>
                      </a:cxn>
                      <a:cxn ang="T14">
                        <a:pos x="T8" y="T9"/>
                      </a:cxn>
                    </a:cxnLst>
                    <a:rect l="T15" t="T16" r="T17" b="T18"/>
                    <a:pathLst>
                      <a:path w="112" h="38">
                        <a:moveTo>
                          <a:pt x="0" y="23"/>
                        </a:moveTo>
                        <a:lnTo>
                          <a:pt x="29" y="0"/>
                        </a:lnTo>
                        <a:lnTo>
                          <a:pt x="111" y="13"/>
                        </a:lnTo>
                        <a:lnTo>
                          <a:pt x="79" y="37"/>
                        </a:lnTo>
                        <a:lnTo>
                          <a:pt x="0" y="23"/>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80" name="Freeform 280">
                    <a:extLst>
                      <a:ext uri="{FF2B5EF4-FFF2-40B4-BE49-F238E27FC236}">
                        <a16:creationId xmlns:a16="http://schemas.microsoft.com/office/drawing/2014/main" id="{8152B301-EEC2-450D-F07A-D00AC3FF159F}"/>
                      </a:ext>
                    </a:extLst>
                  </p:cNvPr>
                  <p:cNvSpPr>
                    <a:spLocks/>
                  </p:cNvSpPr>
                  <p:nvPr/>
                </p:nvSpPr>
                <p:spPr bwMode="auto">
                  <a:xfrm>
                    <a:off x="3878" y="3950"/>
                    <a:ext cx="78" cy="35"/>
                  </a:xfrm>
                  <a:custGeom>
                    <a:avLst/>
                    <a:gdLst>
                      <a:gd name="T0" fmla="*/ 0 w 78"/>
                      <a:gd name="T1" fmla="*/ 0 h 35"/>
                      <a:gd name="T2" fmla="*/ 0 w 78"/>
                      <a:gd name="T3" fmla="*/ 19 h 35"/>
                      <a:gd name="T4" fmla="*/ 1 w 78"/>
                      <a:gd name="T5" fmla="*/ 19 h 35"/>
                      <a:gd name="T6" fmla="*/ 77 w 78"/>
                      <a:gd name="T7" fmla="*/ 34 h 35"/>
                      <a:gd name="T8" fmla="*/ 77 w 78"/>
                      <a:gd name="T9" fmla="*/ 14 h 35"/>
                      <a:gd name="T10" fmla="*/ 0 w 78"/>
                      <a:gd name="T11" fmla="*/ 0 h 35"/>
                      <a:gd name="T12" fmla="*/ 0 60000 65536"/>
                      <a:gd name="T13" fmla="*/ 0 60000 65536"/>
                      <a:gd name="T14" fmla="*/ 0 60000 65536"/>
                      <a:gd name="T15" fmla="*/ 0 60000 65536"/>
                      <a:gd name="T16" fmla="*/ 0 60000 65536"/>
                      <a:gd name="T17" fmla="*/ 0 60000 65536"/>
                      <a:gd name="T18" fmla="*/ 0 w 78"/>
                      <a:gd name="T19" fmla="*/ 0 h 35"/>
                      <a:gd name="T20" fmla="*/ 78 w 7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8" h="35">
                        <a:moveTo>
                          <a:pt x="0" y="0"/>
                        </a:moveTo>
                        <a:lnTo>
                          <a:pt x="0" y="19"/>
                        </a:lnTo>
                        <a:lnTo>
                          <a:pt x="1" y="19"/>
                        </a:lnTo>
                        <a:lnTo>
                          <a:pt x="77" y="34"/>
                        </a:lnTo>
                        <a:lnTo>
                          <a:pt x="77" y="14"/>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81" name="Freeform 281">
                    <a:extLst>
                      <a:ext uri="{FF2B5EF4-FFF2-40B4-BE49-F238E27FC236}">
                        <a16:creationId xmlns:a16="http://schemas.microsoft.com/office/drawing/2014/main" id="{478FFC3B-767D-EB8A-DA0D-0CBA2B3E594E}"/>
                      </a:ext>
                    </a:extLst>
                  </p:cNvPr>
                  <p:cNvSpPr>
                    <a:spLocks/>
                  </p:cNvSpPr>
                  <p:nvPr/>
                </p:nvSpPr>
                <p:spPr bwMode="auto">
                  <a:xfrm>
                    <a:off x="3963" y="3938"/>
                    <a:ext cx="100" cy="47"/>
                  </a:xfrm>
                  <a:custGeom>
                    <a:avLst/>
                    <a:gdLst>
                      <a:gd name="T0" fmla="*/ 0 w 100"/>
                      <a:gd name="T1" fmla="*/ 25 h 47"/>
                      <a:gd name="T2" fmla="*/ 32 w 100"/>
                      <a:gd name="T3" fmla="*/ 0 h 47"/>
                      <a:gd name="T4" fmla="*/ 99 w 100"/>
                      <a:gd name="T5" fmla="*/ 6 h 47"/>
                      <a:gd name="T6" fmla="*/ 99 w 100"/>
                      <a:gd name="T7" fmla="*/ 26 h 47"/>
                      <a:gd name="T8" fmla="*/ 0 w 100"/>
                      <a:gd name="T9" fmla="*/ 46 h 47"/>
                      <a:gd name="T10" fmla="*/ 0 w 100"/>
                      <a:gd name="T11" fmla="*/ 25 h 47"/>
                      <a:gd name="T12" fmla="*/ 0 60000 65536"/>
                      <a:gd name="T13" fmla="*/ 0 60000 65536"/>
                      <a:gd name="T14" fmla="*/ 0 60000 65536"/>
                      <a:gd name="T15" fmla="*/ 0 60000 65536"/>
                      <a:gd name="T16" fmla="*/ 0 60000 65536"/>
                      <a:gd name="T17" fmla="*/ 0 60000 65536"/>
                      <a:gd name="T18" fmla="*/ 0 w 100"/>
                      <a:gd name="T19" fmla="*/ 0 h 47"/>
                      <a:gd name="T20" fmla="*/ 100 w 10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00" h="47">
                        <a:moveTo>
                          <a:pt x="0" y="25"/>
                        </a:moveTo>
                        <a:lnTo>
                          <a:pt x="32" y="0"/>
                        </a:lnTo>
                        <a:lnTo>
                          <a:pt x="99" y="6"/>
                        </a:lnTo>
                        <a:lnTo>
                          <a:pt x="99" y="26"/>
                        </a:lnTo>
                        <a:lnTo>
                          <a:pt x="0" y="46"/>
                        </a:lnTo>
                        <a:lnTo>
                          <a:pt x="0" y="25"/>
                        </a:lnTo>
                      </a:path>
                    </a:pathLst>
                  </a:custGeom>
                  <a:solidFill>
                    <a:srgbClr val="9F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82" name="Freeform 282">
                    <a:extLst>
                      <a:ext uri="{FF2B5EF4-FFF2-40B4-BE49-F238E27FC236}">
                        <a16:creationId xmlns:a16="http://schemas.microsoft.com/office/drawing/2014/main" id="{67B09EBB-5B15-68DB-1CCA-9298FB241A96}"/>
                      </a:ext>
                    </a:extLst>
                  </p:cNvPr>
                  <p:cNvSpPr>
                    <a:spLocks/>
                  </p:cNvSpPr>
                  <p:nvPr/>
                </p:nvSpPr>
                <p:spPr bwMode="auto">
                  <a:xfrm>
                    <a:off x="3910" y="3922"/>
                    <a:ext cx="153" cy="17"/>
                  </a:xfrm>
                  <a:custGeom>
                    <a:avLst/>
                    <a:gdLst>
                      <a:gd name="T0" fmla="*/ 0 w 153"/>
                      <a:gd name="T1" fmla="*/ 0 h 17"/>
                      <a:gd name="T2" fmla="*/ 76 w 153"/>
                      <a:gd name="T3" fmla="*/ 4 h 17"/>
                      <a:gd name="T4" fmla="*/ 152 w 153"/>
                      <a:gd name="T5" fmla="*/ 16 h 17"/>
                      <a:gd name="T6" fmla="*/ 83 w 153"/>
                      <a:gd name="T7" fmla="*/ 11 h 17"/>
                      <a:gd name="T8" fmla="*/ 0 w 153"/>
                      <a:gd name="T9" fmla="*/ 0 h 17"/>
                      <a:gd name="T10" fmla="*/ 0 60000 65536"/>
                      <a:gd name="T11" fmla="*/ 0 60000 65536"/>
                      <a:gd name="T12" fmla="*/ 0 60000 65536"/>
                      <a:gd name="T13" fmla="*/ 0 60000 65536"/>
                      <a:gd name="T14" fmla="*/ 0 60000 65536"/>
                      <a:gd name="T15" fmla="*/ 0 w 153"/>
                      <a:gd name="T16" fmla="*/ 0 h 17"/>
                      <a:gd name="T17" fmla="*/ 153 w 153"/>
                      <a:gd name="T18" fmla="*/ 17 h 17"/>
                    </a:gdLst>
                    <a:ahLst/>
                    <a:cxnLst>
                      <a:cxn ang="T10">
                        <a:pos x="T0" y="T1"/>
                      </a:cxn>
                      <a:cxn ang="T11">
                        <a:pos x="T2" y="T3"/>
                      </a:cxn>
                      <a:cxn ang="T12">
                        <a:pos x="T4" y="T5"/>
                      </a:cxn>
                      <a:cxn ang="T13">
                        <a:pos x="T6" y="T7"/>
                      </a:cxn>
                      <a:cxn ang="T14">
                        <a:pos x="T8" y="T9"/>
                      </a:cxn>
                    </a:cxnLst>
                    <a:rect l="T15" t="T16" r="T17" b="T18"/>
                    <a:pathLst>
                      <a:path w="153" h="17">
                        <a:moveTo>
                          <a:pt x="0" y="0"/>
                        </a:moveTo>
                        <a:lnTo>
                          <a:pt x="76" y="4"/>
                        </a:lnTo>
                        <a:lnTo>
                          <a:pt x="152" y="16"/>
                        </a:lnTo>
                        <a:lnTo>
                          <a:pt x="83" y="11"/>
                        </a:lnTo>
                        <a:lnTo>
                          <a:pt x="0" y="0"/>
                        </a:lnTo>
                      </a:path>
                    </a:pathLst>
                  </a:custGeom>
                  <a:solidFill>
                    <a:srgbClr val="7F7F7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875" name="Group 275">
                  <a:extLst>
                    <a:ext uri="{FF2B5EF4-FFF2-40B4-BE49-F238E27FC236}">
                      <a16:creationId xmlns:a16="http://schemas.microsoft.com/office/drawing/2014/main" id="{AC044A78-B280-BD22-D554-36C5F28B9754}"/>
                    </a:ext>
                  </a:extLst>
                </p:cNvPr>
                <p:cNvGrpSpPr>
                  <a:grpSpLocks/>
                </p:cNvGrpSpPr>
                <p:nvPr/>
              </p:nvGrpSpPr>
              <p:grpSpPr bwMode="auto">
                <a:xfrm>
                  <a:off x="3893" y="3932"/>
                  <a:ext cx="164" cy="52"/>
                  <a:chOff x="3893" y="3932"/>
                  <a:chExt cx="164" cy="52"/>
                </a:xfrm>
              </p:grpSpPr>
              <p:sp>
                <p:nvSpPr>
                  <p:cNvPr id="25876" name="Line 58">
                    <a:extLst>
                      <a:ext uri="{FF2B5EF4-FFF2-40B4-BE49-F238E27FC236}">
                        <a16:creationId xmlns:a16="http://schemas.microsoft.com/office/drawing/2014/main" id="{D5E07196-E525-EF99-7066-5C4B3CD0499E}"/>
                      </a:ext>
                    </a:extLst>
                  </p:cNvPr>
                  <p:cNvSpPr>
                    <a:spLocks noChangeShapeType="1"/>
                  </p:cNvSpPr>
                  <p:nvPr/>
                </p:nvSpPr>
                <p:spPr bwMode="auto">
                  <a:xfrm>
                    <a:off x="3893" y="3964"/>
                    <a:ext cx="58"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77" name="Line 59">
                    <a:extLst>
                      <a:ext uri="{FF2B5EF4-FFF2-40B4-BE49-F238E27FC236}">
                        <a16:creationId xmlns:a16="http://schemas.microsoft.com/office/drawing/2014/main" id="{422EB7D9-2317-945A-D904-ACE9425ADFE3}"/>
                      </a:ext>
                    </a:extLst>
                  </p:cNvPr>
                  <p:cNvSpPr>
                    <a:spLocks noChangeShapeType="1"/>
                  </p:cNvSpPr>
                  <p:nvPr/>
                </p:nvSpPr>
                <p:spPr bwMode="auto">
                  <a:xfrm flipV="1">
                    <a:off x="3977" y="3932"/>
                    <a:ext cx="9" cy="52"/>
                  </a:xfrm>
                  <a:prstGeom prst="line">
                    <a:avLst/>
                  </a:prstGeom>
                  <a:noFill/>
                  <a:ln w="1270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78" name="Line 60">
                    <a:extLst>
                      <a:ext uri="{FF2B5EF4-FFF2-40B4-BE49-F238E27FC236}">
                        <a16:creationId xmlns:a16="http://schemas.microsoft.com/office/drawing/2014/main" id="{3501E2CD-BAC2-5AA6-5761-C07795FA0175}"/>
                      </a:ext>
                    </a:extLst>
                  </p:cNvPr>
                  <p:cNvSpPr>
                    <a:spLocks noChangeShapeType="1"/>
                  </p:cNvSpPr>
                  <p:nvPr/>
                </p:nvSpPr>
                <p:spPr bwMode="auto">
                  <a:xfrm>
                    <a:off x="4013" y="3945"/>
                    <a:ext cx="44" cy="4"/>
                  </a:xfrm>
                  <a:prstGeom prst="line">
                    <a:avLst/>
                  </a:prstGeom>
                  <a:noFill/>
                  <a:ln w="1270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sp>
          <p:nvSpPr>
            <p:cNvPr id="25781" name="Freeform 181">
              <a:extLst>
                <a:ext uri="{FF2B5EF4-FFF2-40B4-BE49-F238E27FC236}">
                  <a16:creationId xmlns:a16="http://schemas.microsoft.com/office/drawing/2014/main" id="{0909EE4C-8BD1-77B1-DA60-F8C693469021}"/>
                </a:ext>
              </a:extLst>
            </p:cNvPr>
            <p:cNvSpPr>
              <a:spLocks/>
            </p:cNvSpPr>
            <p:nvPr/>
          </p:nvSpPr>
          <p:spPr bwMode="auto">
            <a:xfrm>
              <a:off x="3829" y="3762"/>
              <a:ext cx="157" cy="140"/>
            </a:xfrm>
            <a:custGeom>
              <a:avLst/>
              <a:gdLst>
                <a:gd name="T0" fmla="*/ 0 w 157"/>
                <a:gd name="T1" fmla="*/ 70 h 140"/>
                <a:gd name="T2" fmla="*/ 156 w 157"/>
                <a:gd name="T3" fmla="*/ 0 h 140"/>
                <a:gd name="T4" fmla="*/ 156 w 157"/>
                <a:gd name="T5" fmla="*/ 56 h 140"/>
                <a:gd name="T6" fmla="*/ 0 w 157"/>
                <a:gd name="T7" fmla="*/ 139 h 140"/>
                <a:gd name="T8" fmla="*/ 0 w 157"/>
                <a:gd name="T9" fmla="*/ 70 h 140"/>
                <a:gd name="T10" fmla="*/ 0 60000 65536"/>
                <a:gd name="T11" fmla="*/ 0 60000 65536"/>
                <a:gd name="T12" fmla="*/ 0 60000 65536"/>
                <a:gd name="T13" fmla="*/ 0 60000 65536"/>
                <a:gd name="T14" fmla="*/ 0 60000 65536"/>
                <a:gd name="T15" fmla="*/ 0 w 157"/>
                <a:gd name="T16" fmla="*/ 0 h 140"/>
                <a:gd name="T17" fmla="*/ 157 w 157"/>
                <a:gd name="T18" fmla="*/ 140 h 140"/>
              </a:gdLst>
              <a:ahLst/>
              <a:cxnLst>
                <a:cxn ang="T10">
                  <a:pos x="T0" y="T1"/>
                </a:cxn>
                <a:cxn ang="T11">
                  <a:pos x="T2" y="T3"/>
                </a:cxn>
                <a:cxn ang="T12">
                  <a:pos x="T4" y="T5"/>
                </a:cxn>
                <a:cxn ang="T13">
                  <a:pos x="T6" y="T7"/>
                </a:cxn>
                <a:cxn ang="T14">
                  <a:pos x="T8" y="T9"/>
                </a:cxn>
              </a:cxnLst>
              <a:rect l="T15" t="T16" r="T17" b="T18"/>
              <a:pathLst>
                <a:path w="157" h="140">
                  <a:moveTo>
                    <a:pt x="0" y="70"/>
                  </a:moveTo>
                  <a:lnTo>
                    <a:pt x="156" y="0"/>
                  </a:lnTo>
                  <a:lnTo>
                    <a:pt x="156" y="56"/>
                  </a:lnTo>
                  <a:lnTo>
                    <a:pt x="0" y="139"/>
                  </a:lnTo>
                  <a:lnTo>
                    <a:pt x="0" y="70"/>
                  </a:lnTo>
                </a:path>
              </a:pathLst>
            </a:custGeom>
            <a:solidFill>
              <a:srgbClr val="5F5F5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82" name="Freeform 182">
              <a:extLst>
                <a:ext uri="{FF2B5EF4-FFF2-40B4-BE49-F238E27FC236}">
                  <a16:creationId xmlns:a16="http://schemas.microsoft.com/office/drawing/2014/main" id="{0FA97220-1594-1613-2D91-9E14A42DB8AE}"/>
                </a:ext>
              </a:extLst>
            </p:cNvPr>
            <p:cNvSpPr>
              <a:spLocks/>
            </p:cNvSpPr>
            <p:nvPr/>
          </p:nvSpPr>
          <p:spPr bwMode="auto">
            <a:xfrm>
              <a:off x="3827" y="3626"/>
              <a:ext cx="163" cy="208"/>
            </a:xfrm>
            <a:custGeom>
              <a:avLst/>
              <a:gdLst>
                <a:gd name="T0" fmla="*/ 0 w 163"/>
                <a:gd name="T1" fmla="*/ 44 h 208"/>
                <a:gd name="T2" fmla="*/ 162 w 163"/>
                <a:gd name="T3" fmla="*/ 0 h 208"/>
                <a:gd name="T4" fmla="*/ 162 w 163"/>
                <a:gd name="T5" fmla="*/ 137 h 208"/>
                <a:gd name="T6" fmla="*/ 0 w 163"/>
                <a:gd name="T7" fmla="*/ 207 h 208"/>
                <a:gd name="T8" fmla="*/ 0 w 163"/>
                <a:gd name="T9" fmla="*/ 44 h 208"/>
                <a:gd name="T10" fmla="*/ 0 60000 65536"/>
                <a:gd name="T11" fmla="*/ 0 60000 65536"/>
                <a:gd name="T12" fmla="*/ 0 60000 65536"/>
                <a:gd name="T13" fmla="*/ 0 60000 65536"/>
                <a:gd name="T14" fmla="*/ 0 60000 65536"/>
                <a:gd name="T15" fmla="*/ 0 w 163"/>
                <a:gd name="T16" fmla="*/ 0 h 208"/>
                <a:gd name="T17" fmla="*/ 163 w 163"/>
                <a:gd name="T18" fmla="*/ 208 h 208"/>
              </a:gdLst>
              <a:ahLst/>
              <a:cxnLst>
                <a:cxn ang="T10">
                  <a:pos x="T0" y="T1"/>
                </a:cxn>
                <a:cxn ang="T11">
                  <a:pos x="T2" y="T3"/>
                </a:cxn>
                <a:cxn ang="T12">
                  <a:pos x="T4" y="T5"/>
                </a:cxn>
                <a:cxn ang="T13">
                  <a:pos x="T6" y="T7"/>
                </a:cxn>
                <a:cxn ang="T14">
                  <a:pos x="T8" y="T9"/>
                </a:cxn>
              </a:cxnLst>
              <a:rect l="T15" t="T16" r="T17" b="T18"/>
              <a:pathLst>
                <a:path w="163" h="208">
                  <a:moveTo>
                    <a:pt x="0" y="44"/>
                  </a:moveTo>
                  <a:lnTo>
                    <a:pt x="162" y="0"/>
                  </a:lnTo>
                  <a:lnTo>
                    <a:pt x="162" y="137"/>
                  </a:lnTo>
                  <a:lnTo>
                    <a:pt x="0" y="207"/>
                  </a:lnTo>
                  <a:lnTo>
                    <a:pt x="0" y="44"/>
                  </a:lnTo>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83" name="Freeform 183">
              <a:extLst>
                <a:ext uri="{FF2B5EF4-FFF2-40B4-BE49-F238E27FC236}">
                  <a16:creationId xmlns:a16="http://schemas.microsoft.com/office/drawing/2014/main" id="{ED0D4055-11C5-508F-A60F-38EF86030E23}"/>
                </a:ext>
              </a:extLst>
            </p:cNvPr>
            <p:cNvSpPr>
              <a:spLocks/>
            </p:cNvSpPr>
            <p:nvPr/>
          </p:nvSpPr>
          <p:spPr bwMode="auto">
            <a:xfrm>
              <a:off x="3366" y="3243"/>
              <a:ext cx="414" cy="322"/>
            </a:xfrm>
            <a:custGeom>
              <a:avLst/>
              <a:gdLst>
                <a:gd name="T0" fmla="*/ 17 w 414"/>
                <a:gd name="T1" fmla="*/ 0 h 322"/>
                <a:gd name="T2" fmla="*/ 413 w 414"/>
                <a:gd name="T3" fmla="*/ 0 h 322"/>
                <a:gd name="T4" fmla="*/ 397 w 414"/>
                <a:gd name="T5" fmla="*/ 321 h 322"/>
                <a:gd name="T6" fmla="*/ 0 w 414"/>
                <a:gd name="T7" fmla="*/ 302 h 322"/>
                <a:gd name="T8" fmla="*/ 17 w 414"/>
                <a:gd name="T9" fmla="*/ 0 h 322"/>
                <a:gd name="T10" fmla="*/ 0 60000 65536"/>
                <a:gd name="T11" fmla="*/ 0 60000 65536"/>
                <a:gd name="T12" fmla="*/ 0 60000 65536"/>
                <a:gd name="T13" fmla="*/ 0 60000 65536"/>
                <a:gd name="T14" fmla="*/ 0 60000 65536"/>
                <a:gd name="T15" fmla="*/ 0 w 414"/>
                <a:gd name="T16" fmla="*/ 0 h 322"/>
                <a:gd name="T17" fmla="*/ 414 w 414"/>
                <a:gd name="T18" fmla="*/ 322 h 322"/>
              </a:gdLst>
              <a:ahLst/>
              <a:cxnLst>
                <a:cxn ang="T10">
                  <a:pos x="T0" y="T1"/>
                </a:cxn>
                <a:cxn ang="T11">
                  <a:pos x="T2" y="T3"/>
                </a:cxn>
                <a:cxn ang="T12">
                  <a:pos x="T4" y="T5"/>
                </a:cxn>
                <a:cxn ang="T13">
                  <a:pos x="T6" y="T7"/>
                </a:cxn>
                <a:cxn ang="T14">
                  <a:pos x="T8" y="T9"/>
                </a:cxn>
              </a:cxnLst>
              <a:rect l="T15" t="T16" r="T17" b="T18"/>
              <a:pathLst>
                <a:path w="414" h="322">
                  <a:moveTo>
                    <a:pt x="17" y="0"/>
                  </a:moveTo>
                  <a:lnTo>
                    <a:pt x="413" y="0"/>
                  </a:lnTo>
                  <a:lnTo>
                    <a:pt x="397" y="321"/>
                  </a:lnTo>
                  <a:lnTo>
                    <a:pt x="0" y="302"/>
                  </a:lnTo>
                  <a:lnTo>
                    <a:pt x="17"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84" name="Freeform 184">
              <a:extLst>
                <a:ext uri="{FF2B5EF4-FFF2-40B4-BE49-F238E27FC236}">
                  <a16:creationId xmlns:a16="http://schemas.microsoft.com/office/drawing/2014/main" id="{FFD67FF4-5760-D16A-AD6E-88DEEAD565F3}"/>
                </a:ext>
              </a:extLst>
            </p:cNvPr>
            <p:cNvSpPr>
              <a:spLocks/>
            </p:cNvSpPr>
            <p:nvPr/>
          </p:nvSpPr>
          <p:spPr bwMode="auto">
            <a:xfrm>
              <a:off x="3092" y="3794"/>
              <a:ext cx="776" cy="144"/>
            </a:xfrm>
            <a:custGeom>
              <a:avLst/>
              <a:gdLst>
                <a:gd name="T0" fmla="*/ 126 w 776"/>
                <a:gd name="T1" fmla="*/ 0 h 144"/>
                <a:gd name="T2" fmla="*/ 775 w 776"/>
                <a:gd name="T3" fmla="*/ 58 h 144"/>
                <a:gd name="T4" fmla="*/ 729 w 776"/>
                <a:gd name="T5" fmla="*/ 111 h 144"/>
                <a:gd name="T6" fmla="*/ 684 w 776"/>
                <a:gd name="T7" fmla="*/ 143 h 144"/>
                <a:gd name="T8" fmla="*/ 0 w 776"/>
                <a:gd name="T9" fmla="*/ 71 h 144"/>
                <a:gd name="T10" fmla="*/ 51 w 776"/>
                <a:gd name="T11" fmla="*/ 51 h 144"/>
                <a:gd name="T12" fmla="*/ 126 w 776"/>
                <a:gd name="T13" fmla="*/ 0 h 144"/>
                <a:gd name="T14" fmla="*/ 0 60000 65536"/>
                <a:gd name="T15" fmla="*/ 0 60000 65536"/>
                <a:gd name="T16" fmla="*/ 0 60000 65536"/>
                <a:gd name="T17" fmla="*/ 0 60000 65536"/>
                <a:gd name="T18" fmla="*/ 0 60000 65536"/>
                <a:gd name="T19" fmla="*/ 0 60000 65536"/>
                <a:gd name="T20" fmla="*/ 0 60000 65536"/>
                <a:gd name="T21" fmla="*/ 0 w 776"/>
                <a:gd name="T22" fmla="*/ 0 h 144"/>
                <a:gd name="T23" fmla="*/ 776 w 776"/>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144">
                  <a:moveTo>
                    <a:pt x="126" y="0"/>
                  </a:moveTo>
                  <a:lnTo>
                    <a:pt x="775" y="58"/>
                  </a:lnTo>
                  <a:lnTo>
                    <a:pt x="729" y="111"/>
                  </a:lnTo>
                  <a:lnTo>
                    <a:pt x="684" y="143"/>
                  </a:lnTo>
                  <a:lnTo>
                    <a:pt x="0" y="71"/>
                  </a:lnTo>
                  <a:lnTo>
                    <a:pt x="51" y="51"/>
                  </a:lnTo>
                  <a:lnTo>
                    <a:pt x="126" y="0"/>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785" name="Group 185">
              <a:extLst>
                <a:ext uri="{FF2B5EF4-FFF2-40B4-BE49-F238E27FC236}">
                  <a16:creationId xmlns:a16="http://schemas.microsoft.com/office/drawing/2014/main" id="{49F900A3-9675-A73C-569D-CBF921847A65}"/>
                </a:ext>
              </a:extLst>
            </p:cNvPr>
            <p:cNvGrpSpPr>
              <a:grpSpLocks/>
            </p:cNvGrpSpPr>
            <p:nvPr/>
          </p:nvGrpSpPr>
          <p:grpSpPr bwMode="auto">
            <a:xfrm>
              <a:off x="3840" y="3629"/>
              <a:ext cx="142" cy="197"/>
              <a:chOff x="3840" y="3629"/>
              <a:chExt cx="142" cy="197"/>
            </a:xfrm>
          </p:grpSpPr>
          <p:sp>
            <p:nvSpPr>
              <p:cNvPr id="25863" name="Line 68">
                <a:extLst>
                  <a:ext uri="{FF2B5EF4-FFF2-40B4-BE49-F238E27FC236}">
                    <a16:creationId xmlns:a16="http://schemas.microsoft.com/office/drawing/2014/main" id="{3504CD05-6CBE-0D8A-0B90-0388B9DA036A}"/>
                  </a:ext>
                </a:extLst>
              </p:cNvPr>
              <p:cNvSpPr>
                <a:spLocks noChangeShapeType="1"/>
              </p:cNvSpPr>
              <p:nvPr/>
            </p:nvSpPr>
            <p:spPr bwMode="auto">
              <a:xfrm flipV="1">
                <a:off x="3840" y="3681"/>
                <a:ext cx="142" cy="8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64" name="Line 69">
                <a:extLst>
                  <a:ext uri="{FF2B5EF4-FFF2-40B4-BE49-F238E27FC236}">
                    <a16:creationId xmlns:a16="http://schemas.microsoft.com/office/drawing/2014/main" id="{57837779-1623-6F20-0F55-6BD1851DB006}"/>
                  </a:ext>
                </a:extLst>
              </p:cNvPr>
              <p:cNvSpPr>
                <a:spLocks noChangeShapeType="1"/>
              </p:cNvSpPr>
              <p:nvPr/>
            </p:nvSpPr>
            <p:spPr bwMode="auto">
              <a:xfrm flipV="1">
                <a:off x="3869" y="3698"/>
                <a:ext cx="112" cy="7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65" name="Line 70">
                <a:extLst>
                  <a:ext uri="{FF2B5EF4-FFF2-40B4-BE49-F238E27FC236}">
                    <a16:creationId xmlns:a16="http://schemas.microsoft.com/office/drawing/2014/main" id="{3C480BF1-1EBE-7B30-C533-052636EDF704}"/>
                  </a:ext>
                </a:extLst>
              </p:cNvPr>
              <p:cNvSpPr>
                <a:spLocks noChangeShapeType="1"/>
              </p:cNvSpPr>
              <p:nvPr/>
            </p:nvSpPr>
            <p:spPr bwMode="auto">
              <a:xfrm flipV="1">
                <a:off x="3869" y="3714"/>
                <a:ext cx="112" cy="76"/>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66" name="Line 71">
                <a:extLst>
                  <a:ext uri="{FF2B5EF4-FFF2-40B4-BE49-F238E27FC236}">
                    <a16:creationId xmlns:a16="http://schemas.microsoft.com/office/drawing/2014/main" id="{592153E9-18A7-1257-E245-724488DD006B}"/>
                  </a:ext>
                </a:extLst>
              </p:cNvPr>
              <p:cNvSpPr>
                <a:spLocks noChangeShapeType="1"/>
              </p:cNvSpPr>
              <p:nvPr/>
            </p:nvSpPr>
            <p:spPr bwMode="auto">
              <a:xfrm flipV="1">
                <a:off x="3869" y="3730"/>
                <a:ext cx="113" cy="77"/>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67" name="Line 72">
                <a:extLst>
                  <a:ext uri="{FF2B5EF4-FFF2-40B4-BE49-F238E27FC236}">
                    <a16:creationId xmlns:a16="http://schemas.microsoft.com/office/drawing/2014/main" id="{03261E5D-52B6-B1D0-77BB-8DF554FCE141}"/>
                  </a:ext>
                </a:extLst>
              </p:cNvPr>
              <p:cNvSpPr>
                <a:spLocks noChangeShapeType="1"/>
              </p:cNvSpPr>
              <p:nvPr/>
            </p:nvSpPr>
            <p:spPr bwMode="auto">
              <a:xfrm flipV="1">
                <a:off x="3869" y="3745"/>
                <a:ext cx="113" cy="8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68" name="Line 73">
                <a:extLst>
                  <a:ext uri="{FF2B5EF4-FFF2-40B4-BE49-F238E27FC236}">
                    <a16:creationId xmlns:a16="http://schemas.microsoft.com/office/drawing/2014/main" id="{7082DC3B-9C41-8148-9E47-89D056D2C14C}"/>
                  </a:ext>
                </a:extLst>
              </p:cNvPr>
              <p:cNvSpPr>
                <a:spLocks noChangeShapeType="1"/>
              </p:cNvSpPr>
              <p:nvPr/>
            </p:nvSpPr>
            <p:spPr bwMode="auto">
              <a:xfrm flipV="1">
                <a:off x="3869" y="3665"/>
                <a:ext cx="113" cy="67"/>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69" name="Line 74">
                <a:extLst>
                  <a:ext uri="{FF2B5EF4-FFF2-40B4-BE49-F238E27FC236}">
                    <a16:creationId xmlns:a16="http://schemas.microsoft.com/office/drawing/2014/main" id="{6600029F-8171-4130-28CD-5198FD34ACED}"/>
                  </a:ext>
                </a:extLst>
              </p:cNvPr>
              <p:cNvSpPr>
                <a:spLocks noChangeShapeType="1"/>
              </p:cNvSpPr>
              <p:nvPr/>
            </p:nvSpPr>
            <p:spPr bwMode="auto">
              <a:xfrm flipV="1">
                <a:off x="3869" y="3648"/>
                <a:ext cx="113" cy="6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70" name="Line 75">
                <a:extLst>
                  <a:ext uri="{FF2B5EF4-FFF2-40B4-BE49-F238E27FC236}">
                    <a16:creationId xmlns:a16="http://schemas.microsoft.com/office/drawing/2014/main" id="{80A63DAE-05CB-A5DB-25B6-BD9D379AA749}"/>
                  </a:ext>
                </a:extLst>
              </p:cNvPr>
              <p:cNvSpPr>
                <a:spLocks noChangeShapeType="1"/>
              </p:cNvSpPr>
              <p:nvPr/>
            </p:nvSpPr>
            <p:spPr bwMode="auto">
              <a:xfrm flipV="1">
                <a:off x="3869" y="3629"/>
                <a:ext cx="112" cy="6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71" name="Line 76">
                <a:extLst>
                  <a:ext uri="{FF2B5EF4-FFF2-40B4-BE49-F238E27FC236}">
                    <a16:creationId xmlns:a16="http://schemas.microsoft.com/office/drawing/2014/main" id="{A13B6D93-F724-3501-5C1B-E1D34371E9A2}"/>
                  </a:ext>
                </a:extLst>
              </p:cNvPr>
              <p:cNvSpPr>
                <a:spLocks noChangeShapeType="1"/>
              </p:cNvSpPr>
              <p:nvPr/>
            </p:nvSpPr>
            <p:spPr bwMode="auto">
              <a:xfrm>
                <a:off x="3856" y="3680"/>
                <a:ext cx="0" cy="136"/>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786" name="Group 186">
              <a:extLst>
                <a:ext uri="{FF2B5EF4-FFF2-40B4-BE49-F238E27FC236}">
                  <a16:creationId xmlns:a16="http://schemas.microsoft.com/office/drawing/2014/main" id="{28CAC854-C552-37E4-FF83-9C0B4E130D39}"/>
                </a:ext>
              </a:extLst>
            </p:cNvPr>
            <p:cNvGrpSpPr>
              <a:grpSpLocks/>
            </p:cNvGrpSpPr>
            <p:nvPr/>
          </p:nvGrpSpPr>
          <p:grpSpPr bwMode="auto">
            <a:xfrm>
              <a:off x="3309" y="3168"/>
              <a:ext cx="546" cy="476"/>
              <a:chOff x="3309" y="3168"/>
              <a:chExt cx="546" cy="476"/>
            </a:xfrm>
          </p:grpSpPr>
          <p:grpSp>
            <p:nvGrpSpPr>
              <p:cNvPr id="25846" name="Group 246">
                <a:extLst>
                  <a:ext uri="{FF2B5EF4-FFF2-40B4-BE49-F238E27FC236}">
                    <a16:creationId xmlns:a16="http://schemas.microsoft.com/office/drawing/2014/main" id="{1BFE4583-B809-AF92-5332-85A2CABA31D6}"/>
                  </a:ext>
                </a:extLst>
              </p:cNvPr>
              <p:cNvGrpSpPr>
                <a:grpSpLocks/>
              </p:cNvGrpSpPr>
              <p:nvPr/>
            </p:nvGrpSpPr>
            <p:grpSpPr bwMode="auto">
              <a:xfrm>
                <a:off x="3309" y="3168"/>
                <a:ext cx="546" cy="476"/>
                <a:chOff x="3309" y="3168"/>
                <a:chExt cx="546" cy="476"/>
              </a:xfrm>
            </p:grpSpPr>
            <p:grpSp>
              <p:nvGrpSpPr>
                <p:cNvPr id="25848" name="Group 248">
                  <a:extLst>
                    <a:ext uri="{FF2B5EF4-FFF2-40B4-BE49-F238E27FC236}">
                      <a16:creationId xmlns:a16="http://schemas.microsoft.com/office/drawing/2014/main" id="{0164B56E-0691-E24A-1528-C3D336082EF0}"/>
                    </a:ext>
                  </a:extLst>
                </p:cNvPr>
                <p:cNvGrpSpPr>
                  <a:grpSpLocks/>
                </p:cNvGrpSpPr>
                <p:nvPr/>
              </p:nvGrpSpPr>
              <p:grpSpPr bwMode="auto">
                <a:xfrm>
                  <a:off x="3309" y="3168"/>
                  <a:ext cx="546" cy="476"/>
                  <a:chOff x="3309" y="3168"/>
                  <a:chExt cx="546" cy="476"/>
                </a:xfrm>
              </p:grpSpPr>
              <p:sp>
                <p:nvSpPr>
                  <p:cNvPr id="25859" name="Freeform 259">
                    <a:extLst>
                      <a:ext uri="{FF2B5EF4-FFF2-40B4-BE49-F238E27FC236}">
                        <a16:creationId xmlns:a16="http://schemas.microsoft.com/office/drawing/2014/main" id="{D5F419C0-BDCC-C05E-9C15-D130BCC04DBF}"/>
                      </a:ext>
                    </a:extLst>
                  </p:cNvPr>
                  <p:cNvSpPr>
                    <a:spLocks/>
                  </p:cNvSpPr>
                  <p:nvPr/>
                </p:nvSpPr>
                <p:spPr bwMode="auto">
                  <a:xfrm>
                    <a:off x="3309" y="3168"/>
                    <a:ext cx="546" cy="476"/>
                  </a:xfrm>
                  <a:custGeom>
                    <a:avLst/>
                    <a:gdLst>
                      <a:gd name="T0" fmla="*/ 44 w 546"/>
                      <a:gd name="T1" fmla="*/ 7 h 476"/>
                      <a:gd name="T2" fmla="*/ 90 w 546"/>
                      <a:gd name="T3" fmla="*/ 6 h 476"/>
                      <a:gd name="T4" fmla="*/ 154 w 546"/>
                      <a:gd name="T5" fmla="*/ 1 h 476"/>
                      <a:gd name="T6" fmla="*/ 220 w 546"/>
                      <a:gd name="T7" fmla="*/ 0 h 476"/>
                      <a:gd name="T8" fmla="*/ 297 w 546"/>
                      <a:gd name="T9" fmla="*/ 0 h 476"/>
                      <a:gd name="T10" fmla="*/ 352 w 546"/>
                      <a:gd name="T11" fmla="*/ 1 h 476"/>
                      <a:gd name="T12" fmla="*/ 435 w 546"/>
                      <a:gd name="T13" fmla="*/ 4 h 476"/>
                      <a:gd name="T14" fmla="*/ 515 w 546"/>
                      <a:gd name="T15" fmla="*/ 7 h 476"/>
                      <a:gd name="T16" fmla="*/ 535 w 546"/>
                      <a:gd name="T17" fmla="*/ 8 h 476"/>
                      <a:gd name="T18" fmla="*/ 539 w 546"/>
                      <a:gd name="T19" fmla="*/ 9 h 476"/>
                      <a:gd name="T20" fmla="*/ 542 w 546"/>
                      <a:gd name="T21" fmla="*/ 12 h 476"/>
                      <a:gd name="T22" fmla="*/ 545 w 546"/>
                      <a:gd name="T23" fmla="*/ 15 h 476"/>
                      <a:gd name="T24" fmla="*/ 545 w 546"/>
                      <a:gd name="T25" fmla="*/ 20 h 476"/>
                      <a:gd name="T26" fmla="*/ 524 w 546"/>
                      <a:gd name="T27" fmla="*/ 466 h 476"/>
                      <a:gd name="T28" fmla="*/ 522 w 546"/>
                      <a:gd name="T29" fmla="*/ 472 h 476"/>
                      <a:gd name="T30" fmla="*/ 515 w 546"/>
                      <a:gd name="T31" fmla="*/ 475 h 476"/>
                      <a:gd name="T32" fmla="*/ 340 w 546"/>
                      <a:gd name="T33" fmla="*/ 464 h 476"/>
                      <a:gd name="T34" fmla="*/ 166 w 546"/>
                      <a:gd name="T35" fmla="*/ 452 h 476"/>
                      <a:gd name="T36" fmla="*/ 8 w 546"/>
                      <a:gd name="T37" fmla="*/ 441 h 476"/>
                      <a:gd name="T38" fmla="*/ 0 w 546"/>
                      <a:gd name="T39" fmla="*/ 429 h 476"/>
                      <a:gd name="T40" fmla="*/ 25 w 546"/>
                      <a:gd name="T41" fmla="*/ 22 h 476"/>
                      <a:gd name="T42" fmla="*/ 44 w 546"/>
                      <a:gd name="T43" fmla="*/ 7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6"/>
                      <a:gd name="T67" fmla="*/ 0 h 476"/>
                      <a:gd name="T68" fmla="*/ 546 w 54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6" h="476">
                        <a:moveTo>
                          <a:pt x="44" y="7"/>
                        </a:moveTo>
                        <a:lnTo>
                          <a:pt x="90" y="6"/>
                        </a:lnTo>
                        <a:lnTo>
                          <a:pt x="154" y="1"/>
                        </a:lnTo>
                        <a:lnTo>
                          <a:pt x="220" y="0"/>
                        </a:lnTo>
                        <a:lnTo>
                          <a:pt x="297" y="0"/>
                        </a:lnTo>
                        <a:lnTo>
                          <a:pt x="352" y="1"/>
                        </a:lnTo>
                        <a:lnTo>
                          <a:pt x="435" y="4"/>
                        </a:lnTo>
                        <a:lnTo>
                          <a:pt x="515" y="7"/>
                        </a:lnTo>
                        <a:lnTo>
                          <a:pt x="535" y="8"/>
                        </a:lnTo>
                        <a:lnTo>
                          <a:pt x="539" y="9"/>
                        </a:lnTo>
                        <a:lnTo>
                          <a:pt x="542" y="12"/>
                        </a:lnTo>
                        <a:lnTo>
                          <a:pt x="545" y="15"/>
                        </a:lnTo>
                        <a:lnTo>
                          <a:pt x="545" y="20"/>
                        </a:lnTo>
                        <a:lnTo>
                          <a:pt x="524" y="466"/>
                        </a:lnTo>
                        <a:lnTo>
                          <a:pt x="522" y="472"/>
                        </a:lnTo>
                        <a:lnTo>
                          <a:pt x="515" y="475"/>
                        </a:lnTo>
                        <a:lnTo>
                          <a:pt x="340" y="464"/>
                        </a:lnTo>
                        <a:lnTo>
                          <a:pt x="166" y="452"/>
                        </a:lnTo>
                        <a:lnTo>
                          <a:pt x="8" y="441"/>
                        </a:lnTo>
                        <a:lnTo>
                          <a:pt x="0" y="429"/>
                        </a:lnTo>
                        <a:lnTo>
                          <a:pt x="25" y="22"/>
                        </a:lnTo>
                        <a:lnTo>
                          <a:pt x="44" y="7"/>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60" name="Arc 79">
                    <a:extLst>
                      <a:ext uri="{FF2B5EF4-FFF2-40B4-BE49-F238E27FC236}">
                        <a16:creationId xmlns:a16="http://schemas.microsoft.com/office/drawing/2014/main" id="{09769CC6-F8D4-6B8C-F4A4-7D6763F54BF7}"/>
                      </a:ext>
                    </a:extLst>
                  </p:cNvPr>
                  <p:cNvSpPr>
                    <a:spLocks/>
                  </p:cNvSpPr>
                  <p:nvPr/>
                </p:nvSpPr>
                <p:spPr bwMode="auto">
                  <a:xfrm>
                    <a:off x="3844" y="3180"/>
                    <a:ext cx="11" cy="7"/>
                  </a:xfrm>
                  <a:custGeom>
                    <a:avLst/>
                    <a:gdLst>
                      <a:gd name="T0" fmla="*/ 0 w 23482"/>
                      <a:gd name="T1" fmla="*/ 0 h 21600"/>
                      <a:gd name="T2" fmla="*/ 0 w 23482"/>
                      <a:gd name="T3" fmla="*/ 0 h 21600"/>
                      <a:gd name="T4" fmla="*/ 0 w 23482"/>
                      <a:gd name="T5" fmla="*/ 0 h 21600"/>
                      <a:gd name="T6" fmla="*/ 0 60000 65536"/>
                      <a:gd name="T7" fmla="*/ 0 60000 65536"/>
                      <a:gd name="T8" fmla="*/ 0 60000 65536"/>
                      <a:gd name="T9" fmla="*/ 0 w 23482"/>
                      <a:gd name="T10" fmla="*/ 0 h 21600"/>
                      <a:gd name="T11" fmla="*/ 23482 w 23482"/>
                      <a:gd name="T12" fmla="*/ 21600 h 21600"/>
                    </a:gdLst>
                    <a:ahLst/>
                    <a:cxnLst>
                      <a:cxn ang="T6">
                        <a:pos x="T0" y="T1"/>
                      </a:cxn>
                      <a:cxn ang="T7">
                        <a:pos x="T2" y="T3"/>
                      </a:cxn>
                      <a:cxn ang="T8">
                        <a:pos x="T4" y="T5"/>
                      </a:cxn>
                    </a:cxnLst>
                    <a:rect l="T9" t="T10" r="T11" b="T12"/>
                    <a:pathLst>
                      <a:path w="23482" h="21600" fill="none" extrusionOk="0">
                        <a:moveTo>
                          <a:pt x="0" y="107"/>
                        </a:moveTo>
                        <a:cubicBezTo>
                          <a:pt x="714" y="35"/>
                          <a:pt x="1431" y="-1"/>
                          <a:pt x="2149" y="0"/>
                        </a:cubicBezTo>
                        <a:cubicBezTo>
                          <a:pt x="12771" y="0"/>
                          <a:pt x="21816" y="7723"/>
                          <a:pt x="23481" y="18214"/>
                        </a:cubicBezTo>
                      </a:path>
                      <a:path w="23482" h="21600" stroke="0" extrusionOk="0">
                        <a:moveTo>
                          <a:pt x="0" y="107"/>
                        </a:moveTo>
                        <a:cubicBezTo>
                          <a:pt x="714" y="35"/>
                          <a:pt x="1431" y="-1"/>
                          <a:pt x="2149" y="0"/>
                        </a:cubicBezTo>
                        <a:cubicBezTo>
                          <a:pt x="12771" y="0"/>
                          <a:pt x="21816" y="7723"/>
                          <a:pt x="23481" y="18214"/>
                        </a:cubicBezTo>
                        <a:lnTo>
                          <a:pt x="2149" y="21600"/>
                        </a:lnTo>
                        <a:lnTo>
                          <a:pt x="0" y="107"/>
                        </a:lnTo>
                        <a:close/>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61" name="Arc 80">
                    <a:extLst>
                      <a:ext uri="{FF2B5EF4-FFF2-40B4-BE49-F238E27FC236}">
                        <a16:creationId xmlns:a16="http://schemas.microsoft.com/office/drawing/2014/main" id="{30CF1524-7F1E-2E0D-6BA0-E30523E55BF8}"/>
                      </a:ext>
                    </a:extLst>
                  </p:cNvPr>
                  <p:cNvSpPr>
                    <a:spLocks/>
                  </p:cNvSpPr>
                  <p:nvPr/>
                </p:nvSpPr>
                <p:spPr bwMode="auto">
                  <a:xfrm>
                    <a:off x="3336" y="3179"/>
                    <a:ext cx="24" cy="16"/>
                  </a:xfrm>
                  <a:custGeom>
                    <a:avLst/>
                    <a:gdLst>
                      <a:gd name="T0" fmla="*/ 0 w 21433"/>
                      <a:gd name="T1" fmla="*/ 0 h 21581"/>
                      <a:gd name="T2" fmla="*/ 0 w 21433"/>
                      <a:gd name="T3" fmla="*/ 0 h 21581"/>
                      <a:gd name="T4" fmla="*/ 0 w 21433"/>
                      <a:gd name="T5" fmla="*/ 0 h 21581"/>
                      <a:gd name="T6" fmla="*/ 0 60000 65536"/>
                      <a:gd name="T7" fmla="*/ 0 60000 65536"/>
                      <a:gd name="T8" fmla="*/ 0 60000 65536"/>
                      <a:gd name="T9" fmla="*/ 0 w 21433"/>
                      <a:gd name="T10" fmla="*/ 0 h 21581"/>
                      <a:gd name="T11" fmla="*/ 21433 w 21433"/>
                      <a:gd name="T12" fmla="*/ 21581 h 21581"/>
                    </a:gdLst>
                    <a:ahLst/>
                    <a:cxnLst>
                      <a:cxn ang="T6">
                        <a:pos x="T0" y="T1"/>
                      </a:cxn>
                      <a:cxn ang="T7">
                        <a:pos x="T2" y="T3"/>
                      </a:cxn>
                      <a:cxn ang="T8">
                        <a:pos x="T4" y="T5"/>
                      </a:cxn>
                    </a:cxnLst>
                    <a:rect l="T9" t="T10" r="T11" b="T12"/>
                    <a:pathLst>
                      <a:path w="21433" h="21581" fill="none" extrusionOk="0">
                        <a:moveTo>
                          <a:pt x="-1" y="18901"/>
                        </a:moveTo>
                        <a:cubicBezTo>
                          <a:pt x="1308" y="8431"/>
                          <a:pt x="9991" y="438"/>
                          <a:pt x="20533" y="-1"/>
                        </a:cubicBezTo>
                      </a:path>
                      <a:path w="21433" h="21581" stroke="0" extrusionOk="0">
                        <a:moveTo>
                          <a:pt x="-1" y="18901"/>
                        </a:moveTo>
                        <a:cubicBezTo>
                          <a:pt x="1308" y="8431"/>
                          <a:pt x="9991" y="438"/>
                          <a:pt x="20533" y="-1"/>
                        </a:cubicBezTo>
                        <a:lnTo>
                          <a:pt x="21433" y="21581"/>
                        </a:lnTo>
                        <a:lnTo>
                          <a:pt x="-1" y="18901"/>
                        </a:lnTo>
                        <a:close/>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62" name="Arc 81">
                    <a:extLst>
                      <a:ext uri="{FF2B5EF4-FFF2-40B4-BE49-F238E27FC236}">
                        <a16:creationId xmlns:a16="http://schemas.microsoft.com/office/drawing/2014/main" id="{FE37DC03-E05C-4E83-B23D-D036CABB20A3}"/>
                      </a:ext>
                    </a:extLst>
                  </p:cNvPr>
                  <p:cNvSpPr>
                    <a:spLocks/>
                  </p:cNvSpPr>
                  <p:nvPr/>
                </p:nvSpPr>
                <p:spPr bwMode="auto">
                  <a:xfrm>
                    <a:off x="3312" y="3598"/>
                    <a:ext cx="8" cy="12"/>
                  </a:xfrm>
                  <a:custGeom>
                    <a:avLst/>
                    <a:gdLst>
                      <a:gd name="T0" fmla="*/ 0 w 21600"/>
                      <a:gd name="T1" fmla="*/ 0 h 25048"/>
                      <a:gd name="T2" fmla="*/ 0 w 21600"/>
                      <a:gd name="T3" fmla="*/ 0 h 25048"/>
                      <a:gd name="T4" fmla="*/ 0 w 21600"/>
                      <a:gd name="T5" fmla="*/ 0 h 25048"/>
                      <a:gd name="T6" fmla="*/ 0 60000 65536"/>
                      <a:gd name="T7" fmla="*/ 0 60000 65536"/>
                      <a:gd name="T8" fmla="*/ 0 60000 65536"/>
                      <a:gd name="T9" fmla="*/ 0 w 21600"/>
                      <a:gd name="T10" fmla="*/ 0 h 25048"/>
                      <a:gd name="T11" fmla="*/ 21600 w 21600"/>
                      <a:gd name="T12" fmla="*/ 25048 h 25048"/>
                    </a:gdLst>
                    <a:ahLst/>
                    <a:cxnLst>
                      <a:cxn ang="T6">
                        <a:pos x="T0" y="T1"/>
                      </a:cxn>
                      <a:cxn ang="T7">
                        <a:pos x="T2" y="T3"/>
                      </a:cxn>
                      <a:cxn ang="T8">
                        <a:pos x="T4" y="T5"/>
                      </a:cxn>
                    </a:cxnLst>
                    <a:rect l="T9" t="T10" r="T11" b="T12"/>
                    <a:pathLst>
                      <a:path w="21600" h="25048" fill="none" extrusionOk="0">
                        <a:moveTo>
                          <a:pt x="15818" y="25048"/>
                        </a:moveTo>
                        <a:cubicBezTo>
                          <a:pt x="6470" y="22451"/>
                          <a:pt x="0" y="13938"/>
                          <a:pt x="0" y="4236"/>
                        </a:cubicBezTo>
                        <a:cubicBezTo>
                          <a:pt x="-1" y="2813"/>
                          <a:pt x="140" y="1394"/>
                          <a:pt x="419" y="0"/>
                        </a:cubicBezTo>
                      </a:path>
                      <a:path w="21600" h="25048" stroke="0" extrusionOk="0">
                        <a:moveTo>
                          <a:pt x="15818" y="25048"/>
                        </a:moveTo>
                        <a:cubicBezTo>
                          <a:pt x="6470" y="22451"/>
                          <a:pt x="0" y="13938"/>
                          <a:pt x="0" y="4236"/>
                        </a:cubicBezTo>
                        <a:cubicBezTo>
                          <a:pt x="-1" y="2813"/>
                          <a:pt x="140" y="1394"/>
                          <a:pt x="419" y="0"/>
                        </a:cubicBezTo>
                        <a:lnTo>
                          <a:pt x="21600" y="4236"/>
                        </a:lnTo>
                        <a:lnTo>
                          <a:pt x="15818" y="25048"/>
                        </a:lnTo>
                        <a:close/>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849" name="Group 249">
                  <a:extLst>
                    <a:ext uri="{FF2B5EF4-FFF2-40B4-BE49-F238E27FC236}">
                      <a16:creationId xmlns:a16="http://schemas.microsoft.com/office/drawing/2014/main" id="{095B1B30-EF2A-B66E-FF65-2E278B8D1557}"/>
                    </a:ext>
                  </a:extLst>
                </p:cNvPr>
                <p:cNvGrpSpPr>
                  <a:grpSpLocks/>
                </p:cNvGrpSpPr>
                <p:nvPr/>
              </p:nvGrpSpPr>
              <p:grpSpPr bwMode="auto">
                <a:xfrm>
                  <a:off x="3367" y="3242"/>
                  <a:ext cx="414" cy="322"/>
                  <a:chOff x="3367" y="3242"/>
                  <a:chExt cx="414" cy="322"/>
                </a:xfrm>
              </p:grpSpPr>
              <p:grpSp>
                <p:nvGrpSpPr>
                  <p:cNvPr id="25850" name="Group 250">
                    <a:extLst>
                      <a:ext uri="{FF2B5EF4-FFF2-40B4-BE49-F238E27FC236}">
                        <a16:creationId xmlns:a16="http://schemas.microsoft.com/office/drawing/2014/main" id="{2FBFB3A9-7675-C450-6B63-0A06CAAFAC9A}"/>
                      </a:ext>
                    </a:extLst>
                  </p:cNvPr>
                  <p:cNvGrpSpPr>
                    <a:grpSpLocks/>
                  </p:cNvGrpSpPr>
                  <p:nvPr/>
                </p:nvGrpSpPr>
                <p:grpSpPr bwMode="auto">
                  <a:xfrm>
                    <a:off x="3367" y="3242"/>
                    <a:ext cx="414" cy="322"/>
                    <a:chOff x="3367" y="3242"/>
                    <a:chExt cx="414" cy="322"/>
                  </a:xfrm>
                </p:grpSpPr>
                <p:sp>
                  <p:nvSpPr>
                    <p:cNvPr id="25855" name="Freeform 255">
                      <a:extLst>
                        <a:ext uri="{FF2B5EF4-FFF2-40B4-BE49-F238E27FC236}">
                          <a16:creationId xmlns:a16="http://schemas.microsoft.com/office/drawing/2014/main" id="{EFCB9960-3F6E-5BD7-1C12-D6199C1198CF}"/>
                        </a:ext>
                      </a:extLst>
                    </p:cNvPr>
                    <p:cNvSpPr>
                      <a:spLocks/>
                    </p:cNvSpPr>
                    <p:nvPr/>
                  </p:nvSpPr>
                  <p:spPr bwMode="auto">
                    <a:xfrm>
                      <a:off x="3383" y="3242"/>
                      <a:ext cx="397" cy="1"/>
                    </a:xfrm>
                    <a:custGeom>
                      <a:avLst/>
                      <a:gdLst>
                        <a:gd name="T0" fmla="*/ 0 w 397"/>
                        <a:gd name="T1" fmla="*/ 0 h 1"/>
                        <a:gd name="T2" fmla="*/ 396 w 397"/>
                        <a:gd name="T3" fmla="*/ 0 h 1"/>
                        <a:gd name="T4" fmla="*/ 387 w 397"/>
                        <a:gd name="T5" fmla="*/ 0 h 1"/>
                        <a:gd name="T6" fmla="*/ 9 w 397"/>
                        <a:gd name="T7" fmla="*/ 0 h 1"/>
                        <a:gd name="T8" fmla="*/ 0 w 397"/>
                        <a:gd name="T9" fmla="*/ 0 h 1"/>
                        <a:gd name="T10" fmla="*/ 0 60000 65536"/>
                        <a:gd name="T11" fmla="*/ 0 60000 65536"/>
                        <a:gd name="T12" fmla="*/ 0 60000 65536"/>
                        <a:gd name="T13" fmla="*/ 0 60000 65536"/>
                        <a:gd name="T14" fmla="*/ 0 60000 65536"/>
                        <a:gd name="T15" fmla="*/ 0 w 397"/>
                        <a:gd name="T16" fmla="*/ 0 h 1"/>
                        <a:gd name="T17" fmla="*/ 397 w 397"/>
                        <a:gd name="T18" fmla="*/ 1 h 1"/>
                      </a:gdLst>
                      <a:ahLst/>
                      <a:cxnLst>
                        <a:cxn ang="T10">
                          <a:pos x="T0" y="T1"/>
                        </a:cxn>
                        <a:cxn ang="T11">
                          <a:pos x="T2" y="T3"/>
                        </a:cxn>
                        <a:cxn ang="T12">
                          <a:pos x="T4" y="T5"/>
                        </a:cxn>
                        <a:cxn ang="T13">
                          <a:pos x="T6" y="T7"/>
                        </a:cxn>
                        <a:cxn ang="T14">
                          <a:pos x="T8" y="T9"/>
                        </a:cxn>
                      </a:cxnLst>
                      <a:rect l="T15" t="T16" r="T17" b="T18"/>
                      <a:pathLst>
                        <a:path w="397" h="1">
                          <a:moveTo>
                            <a:pt x="0" y="0"/>
                          </a:moveTo>
                          <a:lnTo>
                            <a:pt x="396" y="0"/>
                          </a:lnTo>
                          <a:lnTo>
                            <a:pt x="387" y="0"/>
                          </a:lnTo>
                          <a:lnTo>
                            <a:pt x="9" y="0"/>
                          </a:lnTo>
                          <a:lnTo>
                            <a:pt x="0"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56" name="Freeform 256">
                      <a:extLst>
                        <a:ext uri="{FF2B5EF4-FFF2-40B4-BE49-F238E27FC236}">
                          <a16:creationId xmlns:a16="http://schemas.microsoft.com/office/drawing/2014/main" id="{633DD4C1-4A8E-65CC-7D03-D0B5392E364B}"/>
                        </a:ext>
                      </a:extLst>
                    </p:cNvPr>
                    <p:cNvSpPr>
                      <a:spLocks/>
                    </p:cNvSpPr>
                    <p:nvPr/>
                  </p:nvSpPr>
                  <p:spPr bwMode="auto">
                    <a:xfrm>
                      <a:off x="3762" y="3242"/>
                      <a:ext cx="19" cy="322"/>
                    </a:xfrm>
                    <a:custGeom>
                      <a:avLst/>
                      <a:gdLst>
                        <a:gd name="T0" fmla="*/ 11 w 19"/>
                        <a:gd name="T1" fmla="*/ 6 h 322"/>
                        <a:gd name="T2" fmla="*/ 18 w 19"/>
                        <a:gd name="T3" fmla="*/ 0 h 322"/>
                        <a:gd name="T4" fmla="*/ 12 w 19"/>
                        <a:gd name="T5" fmla="*/ 175 h 322"/>
                        <a:gd name="T6" fmla="*/ 6 w 19"/>
                        <a:gd name="T7" fmla="*/ 321 h 322"/>
                        <a:gd name="T8" fmla="*/ 0 w 19"/>
                        <a:gd name="T9" fmla="*/ 312 h 322"/>
                        <a:gd name="T10" fmla="*/ 11 w 19"/>
                        <a:gd name="T11" fmla="*/ 6 h 322"/>
                        <a:gd name="T12" fmla="*/ 0 60000 65536"/>
                        <a:gd name="T13" fmla="*/ 0 60000 65536"/>
                        <a:gd name="T14" fmla="*/ 0 60000 65536"/>
                        <a:gd name="T15" fmla="*/ 0 60000 65536"/>
                        <a:gd name="T16" fmla="*/ 0 60000 65536"/>
                        <a:gd name="T17" fmla="*/ 0 60000 65536"/>
                        <a:gd name="T18" fmla="*/ 0 w 19"/>
                        <a:gd name="T19" fmla="*/ 0 h 322"/>
                        <a:gd name="T20" fmla="*/ 19 w 19"/>
                        <a:gd name="T21" fmla="*/ 322 h 322"/>
                      </a:gdLst>
                      <a:ahLst/>
                      <a:cxnLst>
                        <a:cxn ang="T12">
                          <a:pos x="T0" y="T1"/>
                        </a:cxn>
                        <a:cxn ang="T13">
                          <a:pos x="T2" y="T3"/>
                        </a:cxn>
                        <a:cxn ang="T14">
                          <a:pos x="T4" y="T5"/>
                        </a:cxn>
                        <a:cxn ang="T15">
                          <a:pos x="T6" y="T7"/>
                        </a:cxn>
                        <a:cxn ang="T16">
                          <a:pos x="T8" y="T9"/>
                        </a:cxn>
                        <a:cxn ang="T17">
                          <a:pos x="T10" y="T11"/>
                        </a:cxn>
                      </a:cxnLst>
                      <a:rect l="T18" t="T19" r="T20" b="T21"/>
                      <a:pathLst>
                        <a:path w="19" h="322">
                          <a:moveTo>
                            <a:pt x="11" y="6"/>
                          </a:moveTo>
                          <a:lnTo>
                            <a:pt x="18" y="0"/>
                          </a:lnTo>
                          <a:lnTo>
                            <a:pt x="12" y="175"/>
                          </a:lnTo>
                          <a:lnTo>
                            <a:pt x="6" y="321"/>
                          </a:lnTo>
                          <a:lnTo>
                            <a:pt x="0" y="312"/>
                          </a:lnTo>
                          <a:lnTo>
                            <a:pt x="11" y="6"/>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57" name="Freeform 257">
                      <a:extLst>
                        <a:ext uri="{FF2B5EF4-FFF2-40B4-BE49-F238E27FC236}">
                          <a16:creationId xmlns:a16="http://schemas.microsoft.com/office/drawing/2014/main" id="{D72CEC25-C9BE-EDCF-84D0-825192934A8E}"/>
                        </a:ext>
                      </a:extLst>
                    </p:cNvPr>
                    <p:cNvSpPr>
                      <a:spLocks/>
                    </p:cNvSpPr>
                    <p:nvPr/>
                  </p:nvSpPr>
                  <p:spPr bwMode="auto">
                    <a:xfrm>
                      <a:off x="3367" y="3544"/>
                      <a:ext cx="397" cy="20"/>
                    </a:xfrm>
                    <a:custGeom>
                      <a:avLst/>
                      <a:gdLst>
                        <a:gd name="T0" fmla="*/ 9 w 397"/>
                        <a:gd name="T1" fmla="*/ 0 h 20"/>
                        <a:gd name="T2" fmla="*/ 0 w 397"/>
                        <a:gd name="T3" fmla="*/ 6 h 20"/>
                        <a:gd name="T4" fmla="*/ 396 w 397"/>
                        <a:gd name="T5" fmla="*/ 19 h 20"/>
                        <a:gd name="T6" fmla="*/ 387 w 397"/>
                        <a:gd name="T7" fmla="*/ 13 h 20"/>
                        <a:gd name="T8" fmla="*/ 9 w 397"/>
                        <a:gd name="T9" fmla="*/ 0 h 20"/>
                        <a:gd name="T10" fmla="*/ 0 60000 65536"/>
                        <a:gd name="T11" fmla="*/ 0 60000 65536"/>
                        <a:gd name="T12" fmla="*/ 0 60000 65536"/>
                        <a:gd name="T13" fmla="*/ 0 60000 65536"/>
                        <a:gd name="T14" fmla="*/ 0 60000 65536"/>
                        <a:gd name="T15" fmla="*/ 0 w 397"/>
                        <a:gd name="T16" fmla="*/ 0 h 20"/>
                        <a:gd name="T17" fmla="*/ 397 w 397"/>
                        <a:gd name="T18" fmla="*/ 20 h 20"/>
                      </a:gdLst>
                      <a:ahLst/>
                      <a:cxnLst>
                        <a:cxn ang="T10">
                          <a:pos x="T0" y="T1"/>
                        </a:cxn>
                        <a:cxn ang="T11">
                          <a:pos x="T2" y="T3"/>
                        </a:cxn>
                        <a:cxn ang="T12">
                          <a:pos x="T4" y="T5"/>
                        </a:cxn>
                        <a:cxn ang="T13">
                          <a:pos x="T6" y="T7"/>
                        </a:cxn>
                        <a:cxn ang="T14">
                          <a:pos x="T8" y="T9"/>
                        </a:cxn>
                      </a:cxnLst>
                      <a:rect l="T15" t="T16" r="T17" b="T18"/>
                      <a:pathLst>
                        <a:path w="397" h="20">
                          <a:moveTo>
                            <a:pt x="9" y="0"/>
                          </a:moveTo>
                          <a:lnTo>
                            <a:pt x="0" y="6"/>
                          </a:lnTo>
                          <a:lnTo>
                            <a:pt x="396" y="19"/>
                          </a:lnTo>
                          <a:lnTo>
                            <a:pt x="387" y="13"/>
                          </a:lnTo>
                          <a:lnTo>
                            <a:pt x="9" y="0"/>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58" name="Freeform 258">
                      <a:extLst>
                        <a:ext uri="{FF2B5EF4-FFF2-40B4-BE49-F238E27FC236}">
                          <a16:creationId xmlns:a16="http://schemas.microsoft.com/office/drawing/2014/main" id="{5E9F33D4-14EC-34F1-F531-EB5C7A931767}"/>
                        </a:ext>
                      </a:extLst>
                    </p:cNvPr>
                    <p:cNvSpPr>
                      <a:spLocks/>
                    </p:cNvSpPr>
                    <p:nvPr/>
                  </p:nvSpPr>
                  <p:spPr bwMode="auto">
                    <a:xfrm>
                      <a:off x="3367" y="3243"/>
                      <a:ext cx="18" cy="303"/>
                    </a:xfrm>
                    <a:custGeom>
                      <a:avLst/>
                      <a:gdLst>
                        <a:gd name="T0" fmla="*/ 11 w 18"/>
                        <a:gd name="T1" fmla="*/ 0 h 303"/>
                        <a:gd name="T2" fmla="*/ 17 w 18"/>
                        <a:gd name="T3" fmla="*/ 6 h 303"/>
                        <a:gd name="T4" fmla="*/ 6 w 18"/>
                        <a:gd name="T5" fmla="*/ 294 h 303"/>
                        <a:gd name="T6" fmla="*/ 0 w 18"/>
                        <a:gd name="T7" fmla="*/ 302 h 303"/>
                        <a:gd name="T8" fmla="*/ 11 w 18"/>
                        <a:gd name="T9" fmla="*/ 0 h 303"/>
                        <a:gd name="T10" fmla="*/ 0 60000 65536"/>
                        <a:gd name="T11" fmla="*/ 0 60000 65536"/>
                        <a:gd name="T12" fmla="*/ 0 60000 65536"/>
                        <a:gd name="T13" fmla="*/ 0 60000 65536"/>
                        <a:gd name="T14" fmla="*/ 0 60000 65536"/>
                        <a:gd name="T15" fmla="*/ 0 w 18"/>
                        <a:gd name="T16" fmla="*/ 0 h 303"/>
                        <a:gd name="T17" fmla="*/ 18 w 18"/>
                        <a:gd name="T18" fmla="*/ 303 h 303"/>
                      </a:gdLst>
                      <a:ahLst/>
                      <a:cxnLst>
                        <a:cxn ang="T10">
                          <a:pos x="T0" y="T1"/>
                        </a:cxn>
                        <a:cxn ang="T11">
                          <a:pos x="T2" y="T3"/>
                        </a:cxn>
                        <a:cxn ang="T12">
                          <a:pos x="T4" y="T5"/>
                        </a:cxn>
                        <a:cxn ang="T13">
                          <a:pos x="T6" y="T7"/>
                        </a:cxn>
                        <a:cxn ang="T14">
                          <a:pos x="T8" y="T9"/>
                        </a:cxn>
                      </a:cxnLst>
                      <a:rect l="T15" t="T16" r="T17" b="T18"/>
                      <a:pathLst>
                        <a:path w="18" h="303">
                          <a:moveTo>
                            <a:pt x="11" y="0"/>
                          </a:moveTo>
                          <a:lnTo>
                            <a:pt x="17" y="6"/>
                          </a:lnTo>
                          <a:lnTo>
                            <a:pt x="6" y="294"/>
                          </a:lnTo>
                          <a:lnTo>
                            <a:pt x="0" y="302"/>
                          </a:lnTo>
                          <a:lnTo>
                            <a:pt x="11" y="0"/>
                          </a:lnTo>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851" name="Group 251">
                    <a:extLst>
                      <a:ext uri="{FF2B5EF4-FFF2-40B4-BE49-F238E27FC236}">
                        <a16:creationId xmlns:a16="http://schemas.microsoft.com/office/drawing/2014/main" id="{80FE1D9B-C4EA-71A3-F7A1-11E45489BBBE}"/>
                      </a:ext>
                    </a:extLst>
                  </p:cNvPr>
                  <p:cNvGrpSpPr>
                    <a:grpSpLocks/>
                  </p:cNvGrpSpPr>
                  <p:nvPr/>
                </p:nvGrpSpPr>
                <p:grpSpPr bwMode="auto">
                  <a:xfrm>
                    <a:off x="3376" y="3249"/>
                    <a:ext cx="395" cy="306"/>
                    <a:chOff x="3376" y="3249"/>
                    <a:chExt cx="395" cy="306"/>
                  </a:xfrm>
                </p:grpSpPr>
                <p:sp>
                  <p:nvSpPr>
                    <p:cNvPr id="25852" name="Freeform 252">
                      <a:extLst>
                        <a:ext uri="{FF2B5EF4-FFF2-40B4-BE49-F238E27FC236}">
                          <a16:creationId xmlns:a16="http://schemas.microsoft.com/office/drawing/2014/main" id="{BE079759-5B5A-30D8-65AC-FD4C56BFFA73}"/>
                        </a:ext>
                      </a:extLst>
                    </p:cNvPr>
                    <p:cNvSpPr>
                      <a:spLocks/>
                    </p:cNvSpPr>
                    <p:nvPr/>
                  </p:nvSpPr>
                  <p:spPr bwMode="auto">
                    <a:xfrm>
                      <a:off x="3376" y="3249"/>
                      <a:ext cx="395" cy="306"/>
                    </a:xfrm>
                    <a:custGeom>
                      <a:avLst/>
                      <a:gdLst>
                        <a:gd name="T0" fmla="*/ 16 w 395"/>
                        <a:gd name="T1" fmla="*/ 0 h 306"/>
                        <a:gd name="T2" fmla="*/ 394 w 395"/>
                        <a:gd name="T3" fmla="*/ 0 h 306"/>
                        <a:gd name="T4" fmla="*/ 378 w 395"/>
                        <a:gd name="T5" fmla="*/ 305 h 306"/>
                        <a:gd name="T6" fmla="*/ 0 w 395"/>
                        <a:gd name="T7" fmla="*/ 287 h 306"/>
                        <a:gd name="T8" fmla="*/ 16 w 395"/>
                        <a:gd name="T9" fmla="*/ 0 h 306"/>
                        <a:gd name="T10" fmla="*/ 0 60000 65536"/>
                        <a:gd name="T11" fmla="*/ 0 60000 65536"/>
                        <a:gd name="T12" fmla="*/ 0 60000 65536"/>
                        <a:gd name="T13" fmla="*/ 0 60000 65536"/>
                        <a:gd name="T14" fmla="*/ 0 60000 65536"/>
                        <a:gd name="T15" fmla="*/ 0 w 395"/>
                        <a:gd name="T16" fmla="*/ 0 h 306"/>
                        <a:gd name="T17" fmla="*/ 395 w 395"/>
                        <a:gd name="T18" fmla="*/ 306 h 306"/>
                      </a:gdLst>
                      <a:ahLst/>
                      <a:cxnLst>
                        <a:cxn ang="T10">
                          <a:pos x="T0" y="T1"/>
                        </a:cxn>
                        <a:cxn ang="T11">
                          <a:pos x="T2" y="T3"/>
                        </a:cxn>
                        <a:cxn ang="T12">
                          <a:pos x="T4" y="T5"/>
                        </a:cxn>
                        <a:cxn ang="T13">
                          <a:pos x="T6" y="T7"/>
                        </a:cxn>
                        <a:cxn ang="T14">
                          <a:pos x="T8" y="T9"/>
                        </a:cxn>
                      </a:cxnLst>
                      <a:rect l="T15" t="T16" r="T17" b="T18"/>
                      <a:pathLst>
                        <a:path w="395" h="306">
                          <a:moveTo>
                            <a:pt x="16" y="0"/>
                          </a:moveTo>
                          <a:lnTo>
                            <a:pt x="394" y="0"/>
                          </a:lnTo>
                          <a:lnTo>
                            <a:pt x="378" y="305"/>
                          </a:lnTo>
                          <a:lnTo>
                            <a:pt x="0" y="287"/>
                          </a:lnTo>
                          <a:lnTo>
                            <a:pt x="16"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53" name="Freeform 253">
                      <a:extLst>
                        <a:ext uri="{FF2B5EF4-FFF2-40B4-BE49-F238E27FC236}">
                          <a16:creationId xmlns:a16="http://schemas.microsoft.com/office/drawing/2014/main" id="{AC1A6517-69F1-4790-6BD6-AE3095BE1D0F}"/>
                        </a:ext>
                      </a:extLst>
                    </p:cNvPr>
                    <p:cNvSpPr>
                      <a:spLocks/>
                    </p:cNvSpPr>
                    <p:nvPr/>
                  </p:nvSpPr>
                  <p:spPr bwMode="auto">
                    <a:xfrm>
                      <a:off x="3389" y="3262"/>
                      <a:ext cx="369" cy="282"/>
                    </a:xfrm>
                    <a:custGeom>
                      <a:avLst/>
                      <a:gdLst>
                        <a:gd name="T0" fmla="*/ 14 w 369"/>
                        <a:gd name="T1" fmla="*/ 0 h 282"/>
                        <a:gd name="T2" fmla="*/ 368 w 369"/>
                        <a:gd name="T3" fmla="*/ 0 h 282"/>
                        <a:gd name="T4" fmla="*/ 352 w 369"/>
                        <a:gd name="T5" fmla="*/ 281 h 282"/>
                        <a:gd name="T6" fmla="*/ 0 w 369"/>
                        <a:gd name="T7" fmla="*/ 266 h 282"/>
                        <a:gd name="T8" fmla="*/ 14 w 369"/>
                        <a:gd name="T9" fmla="*/ 0 h 282"/>
                        <a:gd name="T10" fmla="*/ 0 60000 65536"/>
                        <a:gd name="T11" fmla="*/ 0 60000 65536"/>
                        <a:gd name="T12" fmla="*/ 0 60000 65536"/>
                        <a:gd name="T13" fmla="*/ 0 60000 65536"/>
                        <a:gd name="T14" fmla="*/ 0 60000 65536"/>
                        <a:gd name="T15" fmla="*/ 0 w 369"/>
                        <a:gd name="T16" fmla="*/ 0 h 282"/>
                        <a:gd name="T17" fmla="*/ 369 w 369"/>
                        <a:gd name="T18" fmla="*/ 282 h 282"/>
                      </a:gdLst>
                      <a:ahLst/>
                      <a:cxnLst>
                        <a:cxn ang="T10">
                          <a:pos x="T0" y="T1"/>
                        </a:cxn>
                        <a:cxn ang="T11">
                          <a:pos x="T2" y="T3"/>
                        </a:cxn>
                        <a:cxn ang="T12">
                          <a:pos x="T4" y="T5"/>
                        </a:cxn>
                        <a:cxn ang="T13">
                          <a:pos x="T6" y="T7"/>
                        </a:cxn>
                        <a:cxn ang="T14">
                          <a:pos x="T8" y="T9"/>
                        </a:cxn>
                      </a:cxnLst>
                      <a:rect l="T15" t="T16" r="T17" b="T18"/>
                      <a:pathLst>
                        <a:path w="369" h="282">
                          <a:moveTo>
                            <a:pt x="14" y="0"/>
                          </a:moveTo>
                          <a:lnTo>
                            <a:pt x="368" y="0"/>
                          </a:lnTo>
                          <a:lnTo>
                            <a:pt x="352" y="281"/>
                          </a:lnTo>
                          <a:lnTo>
                            <a:pt x="0" y="266"/>
                          </a:lnTo>
                          <a:lnTo>
                            <a:pt x="14"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854" name="Freeform 254">
                      <a:extLst>
                        <a:ext uri="{FF2B5EF4-FFF2-40B4-BE49-F238E27FC236}">
                          <a16:creationId xmlns:a16="http://schemas.microsoft.com/office/drawing/2014/main" id="{1B41D879-ADAF-DA0D-25BC-96E8FC95F7D2}"/>
                        </a:ext>
                      </a:extLst>
                    </p:cNvPr>
                    <p:cNvSpPr>
                      <a:spLocks/>
                    </p:cNvSpPr>
                    <p:nvPr/>
                  </p:nvSpPr>
                  <p:spPr bwMode="auto">
                    <a:xfrm>
                      <a:off x="3395" y="3279"/>
                      <a:ext cx="348" cy="254"/>
                    </a:xfrm>
                    <a:custGeom>
                      <a:avLst/>
                      <a:gdLst>
                        <a:gd name="T0" fmla="*/ 13 w 348"/>
                        <a:gd name="T1" fmla="*/ 0 h 254"/>
                        <a:gd name="T2" fmla="*/ 347 w 348"/>
                        <a:gd name="T3" fmla="*/ 0 h 254"/>
                        <a:gd name="T4" fmla="*/ 332 w 348"/>
                        <a:gd name="T5" fmla="*/ 253 h 254"/>
                        <a:gd name="T6" fmla="*/ 0 w 348"/>
                        <a:gd name="T7" fmla="*/ 240 h 254"/>
                        <a:gd name="T8" fmla="*/ 13 w 348"/>
                        <a:gd name="T9" fmla="*/ 0 h 254"/>
                        <a:gd name="T10" fmla="*/ 0 60000 65536"/>
                        <a:gd name="T11" fmla="*/ 0 60000 65536"/>
                        <a:gd name="T12" fmla="*/ 0 60000 65536"/>
                        <a:gd name="T13" fmla="*/ 0 60000 65536"/>
                        <a:gd name="T14" fmla="*/ 0 60000 65536"/>
                        <a:gd name="T15" fmla="*/ 0 w 348"/>
                        <a:gd name="T16" fmla="*/ 0 h 254"/>
                        <a:gd name="T17" fmla="*/ 348 w 348"/>
                        <a:gd name="T18" fmla="*/ 254 h 254"/>
                      </a:gdLst>
                      <a:ahLst/>
                      <a:cxnLst>
                        <a:cxn ang="T10">
                          <a:pos x="T0" y="T1"/>
                        </a:cxn>
                        <a:cxn ang="T11">
                          <a:pos x="T2" y="T3"/>
                        </a:cxn>
                        <a:cxn ang="T12">
                          <a:pos x="T4" y="T5"/>
                        </a:cxn>
                        <a:cxn ang="T13">
                          <a:pos x="T6" y="T7"/>
                        </a:cxn>
                        <a:cxn ang="T14">
                          <a:pos x="T8" y="T9"/>
                        </a:cxn>
                      </a:cxnLst>
                      <a:rect l="T15" t="T16" r="T17" b="T18"/>
                      <a:pathLst>
                        <a:path w="348" h="254">
                          <a:moveTo>
                            <a:pt x="13" y="0"/>
                          </a:moveTo>
                          <a:lnTo>
                            <a:pt x="347" y="0"/>
                          </a:lnTo>
                          <a:lnTo>
                            <a:pt x="332" y="253"/>
                          </a:lnTo>
                          <a:lnTo>
                            <a:pt x="0" y="240"/>
                          </a:lnTo>
                          <a:lnTo>
                            <a:pt x="13" y="0"/>
                          </a:lnTo>
                        </a:path>
                      </a:pathLst>
                    </a:custGeom>
                    <a:solidFill>
                      <a:srgbClr val="0000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sp>
            <p:nvSpPr>
              <p:cNvPr id="25847" name="Freeform 247">
                <a:extLst>
                  <a:ext uri="{FF2B5EF4-FFF2-40B4-BE49-F238E27FC236}">
                    <a16:creationId xmlns:a16="http://schemas.microsoft.com/office/drawing/2014/main" id="{D7B0CA7C-30B0-5F0B-C126-3891E88AAD59}"/>
                  </a:ext>
                </a:extLst>
              </p:cNvPr>
              <p:cNvSpPr>
                <a:spLocks/>
              </p:cNvSpPr>
              <p:nvPr/>
            </p:nvSpPr>
            <p:spPr bwMode="auto">
              <a:xfrm>
                <a:off x="3753" y="3611"/>
                <a:ext cx="17" cy="1"/>
              </a:xfrm>
              <a:custGeom>
                <a:avLst/>
                <a:gdLst>
                  <a:gd name="T0" fmla="*/ 0 w 17"/>
                  <a:gd name="T1" fmla="*/ 0 h 1"/>
                  <a:gd name="T2" fmla="*/ 16 w 17"/>
                  <a:gd name="T3" fmla="*/ 0 h 1"/>
                  <a:gd name="T4" fmla="*/ 0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16" y="0"/>
                    </a:lnTo>
                    <a:lnTo>
                      <a:pt x="0" y="0"/>
                    </a:lnTo>
                  </a:path>
                </a:pathLst>
              </a:custGeom>
              <a:solidFill>
                <a:srgbClr val="008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787" name="Group 187">
              <a:extLst>
                <a:ext uri="{FF2B5EF4-FFF2-40B4-BE49-F238E27FC236}">
                  <a16:creationId xmlns:a16="http://schemas.microsoft.com/office/drawing/2014/main" id="{A77EF165-5879-FB04-86FD-F22DAC6839F5}"/>
                </a:ext>
              </a:extLst>
            </p:cNvPr>
            <p:cNvGrpSpPr>
              <a:grpSpLocks/>
            </p:cNvGrpSpPr>
            <p:nvPr/>
          </p:nvGrpSpPr>
          <p:grpSpPr bwMode="auto">
            <a:xfrm>
              <a:off x="3092" y="3792"/>
              <a:ext cx="776" cy="171"/>
              <a:chOff x="3092" y="3792"/>
              <a:chExt cx="776" cy="171"/>
            </a:xfrm>
          </p:grpSpPr>
          <p:sp>
            <p:nvSpPr>
              <p:cNvPr id="25788" name="Freeform 188">
                <a:extLst>
                  <a:ext uri="{FF2B5EF4-FFF2-40B4-BE49-F238E27FC236}">
                    <a16:creationId xmlns:a16="http://schemas.microsoft.com/office/drawing/2014/main" id="{74BBEA84-D727-5447-44CA-E54401B6B245}"/>
                  </a:ext>
                </a:extLst>
              </p:cNvPr>
              <p:cNvSpPr>
                <a:spLocks/>
              </p:cNvSpPr>
              <p:nvPr/>
            </p:nvSpPr>
            <p:spPr bwMode="auto">
              <a:xfrm>
                <a:off x="3632" y="3853"/>
                <a:ext cx="181" cy="67"/>
              </a:xfrm>
              <a:custGeom>
                <a:avLst/>
                <a:gdLst>
                  <a:gd name="T0" fmla="*/ 69 w 181"/>
                  <a:gd name="T1" fmla="*/ 0 h 67"/>
                  <a:gd name="T2" fmla="*/ 28 w 181"/>
                  <a:gd name="T3" fmla="*/ 39 h 67"/>
                  <a:gd name="T4" fmla="*/ 0 w 181"/>
                  <a:gd name="T5" fmla="*/ 55 h 67"/>
                  <a:gd name="T6" fmla="*/ 118 w 181"/>
                  <a:gd name="T7" fmla="*/ 66 h 67"/>
                  <a:gd name="T8" fmla="*/ 145 w 181"/>
                  <a:gd name="T9" fmla="*/ 45 h 67"/>
                  <a:gd name="T10" fmla="*/ 180 w 181"/>
                  <a:gd name="T11" fmla="*/ 9 h 67"/>
                  <a:gd name="T12" fmla="*/ 69 w 181"/>
                  <a:gd name="T13" fmla="*/ 0 h 67"/>
                  <a:gd name="T14" fmla="*/ 0 60000 65536"/>
                  <a:gd name="T15" fmla="*/ 0 60000 65536"/>
                  <a:gd name="T16" fmla="*/ 0 60000 65536"/>
                  <a:gd name="T17" fmla="*/ 0 60000 65536"/>
                  <a:gd name="T18" fmla="*/ 0 60000 65536"/>
                  <a:gd name="T19" fmla="*/ 0 60000 65536"/>
                  <a:gd name="T20" fmla="*/ 0 60000 65536"/>
                  <a:gd name="T21" fmla="*/ 0 w 181"/>
                  <a:gd name="T22" fmla="*/ 0 h 67"/>
                  <a:gd name="T23" fmla="*/ 181 w 18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67">
                    <a:moveTo>
                      <a:pt x="69" y="0"/>
                    </a:moveTo>
                    <a:lnTo>
                      <a:pt x="28" y="39"/>
                    </a:lnTo>
                    <a:lnTo>
                      <a:pt x="0" y="55"/>
                    </a:lnTo>
                    <a:lnTo>
                      <a:pt x="118" y="66"/>
                    </a:lnTo>
                    <a:lnTo>
                      <a:pt x="145" y="45"/>
                    </a:lnTo>
                    <a:lnTo>
                      <a:pt x="180" y="9"/>
                    </a:lnTo>
                    <a:lnTo>
                      <a:pt x="69"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789" name="Group 189">
                <a:extLst>
                  <a:ext uri="{FF2B5EF4-FFF2-40B4-BE49-F238E27FC236}">
                    <a16:creationId xmlns:a16="http://schemas.microsoft.com/office/drawing/2014/main" id="{8691F1CB-CFDE-02FB-5B2C-F94DFA15D489}"/>
                  </a:ext>
                </a:extLst>
              </p:cNvPr>
              <p:cNvGrpSpPr>
                <a:grpSpLocks/>
              </p:cNvGrpSpPr>
              <p:nvPr/>
            </p:nvGrpSpPr>
            <p:grpSpPr bwMode="auto">
              <a:xfrm>
                <a:off x="3092" y="3792"/>
                <a:ext cx="776" cy="171"/>
                <a:chOff x="3092" y="3792"/>
                <a:chExt cx="776" cy="171"/>
              </a:xfrm>
            </p:grpSpPr>
            <p:sp>
              <p:nvSpPr>
                <p:cNvPr id="25790" name="Freeform 190">
                  <a:extLst>
                    <a:ext uri="{FF2B5EF4-FFF2-40B4-BE49-F238E27FC236}">
                      <a16:creationId xmlns:a16="http://schemas.microsoft.com/office/drawing/2014/main" id="{309746F5-D67C-0647-5C49-FCACF7251A3D}"/>
                    </a:ext>
                  </a:extLst>
                </p:cNvPr>
                <p:cNvSpPr>
                  <a:spLocks/>
                </p:cNvSpPr>
                <p:nvPr/>
              </p:nvSpPr>
              <p:spPr bwMode="auto">
                <a:xfrm>
                  <a:off x="3092" y="3869"/>
                  <a:ext cx="686" cy="94"/>
                </a:xfrm>
                <a:custGeom>
                  <a:avLst/>
                  <a:gdLst>
                    <a:gd name="T0" fmla="*/ 0 w 686"/>
                    <a:gd name="T1" fmla="*/ 0 h 94"/>
                    <a:gd name="T2" fmla="*/ 0 w 686"/>
                    <a:gd name="T3" fmla="*/ 24 h 94"/>
                    <a:gd name="T4" fmla="*/ 685 w 686"/>
                    <a:gd name="T5" fmla="*/ 93 h 94"/>
                    <a:gd name="T6" fmla="*/ 684 w 686"/>
                    <a:gd name="T7" fmla="*/ 69 h 94"/>
                    <a:gd name="T8" fmla="*/ 0 w 686"/>
                    <a:gd name="T9" fmla="*/ 0 h 94"/>
                    <a:gd name="T10" fmla="*/ 0 60000 65536"/>
                    <a:gd name="T11" fmla="*/ 0 60000 65536"/>
                    <a:gd name="T12" fmla="*/ 0 60000 65536"/>
                    <a:gd name="T13" fmla="*/ 0 60000 65536"/>
                    <a:gd name="T14" fmla="*/ 0 60000 65536"/>
                    <a:gd name="T15" fmla="*/ 0 w 686"/>
                    <a:gd name="T16" fmla="*/ 0 h 94"/>
                    <a:gd name="T17" fmla="*/ 686 w 686"/>
                    <a:gd name="T18" fmla="*/ 94 h 94"/>
                  </a:gdLst>
                  <a:ahLst/>
                  <a:cxnLst>
                    <a:cxn ang="T10">
                      <a:pos x="T0" y="T1"/>
                    </a:cxn>
                    <a:cxn ang="T11">
                      <a:pos x="T2" y="T3"/>
                    </a:cxn>
                    <a:cxn ang="T12">
                      <a:pos x="T4" y="T5"/>
                    </a:cxn>
                    <a:cxn ang="T13">
                      <a:pos x="T6" y="T7"/>
                    </a:cxn>
                    <a:cxn ang="T14">
                      <a:pos x="T8" y="T9"/>
                    </a:cxn>
                  </a:cxnLst>
                  <a:rect l="T15" t="T16" r="T17" b="T18"/>
                  <a:pathLst>
                    <a:path w="686" h="94">
                      <a:moveTo>
                        <a:pt x="0" y="0"/>
                      </a:moveTo>
                      <a:lnTo>
                        <a:pt x="0" y="24"/>
                      </a:lnTo>
                      <a:lnTo>
                        <a:pt x="685" y="93"/>
                      </a:lnTo>
                      <a:lnTo>
                        <a:pt x="684" y="69"/>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91" name="Freeform 191">
                  <a:extLst>
                    <a:ext uri="{FF2B5EF4-FFF2-40B4-BE49-F238E27FC236}">
                      <a16:creationId xmlns:a16="http://schemas.microsoft.com/office/drawing/2014/main" id="{BE167214-E553-F06B-982E-3505C2203309}"/>
                    </a:ext>
                  </a:extLst>
                </p:cNvPr>
                <p:cNvSpPr>
                  <a:spLocks/>
                </p:cNvSpPr>
                <p:nvPr/>
              </p:nvSpPr>
              <p:spPr bwMode="auto">
                <a:xfrm>
                  <a:off x="3784" y="3855"/>
                  <a:ext cx="84" cy="108"/>
                </a:xfrm>
                <a:custGeom>
                  <a:avLst/>
                  <a:gdLst>
                    <a:gd name="T0" fmla="*/ 0 w 84"/>
                    <a:gd name="T1" fmla="*/ 83 h 108"/>
                    <a:gd name="T2" fmla="*/ 0 w 84"/>
                    <a:gd name="T3" fmla="*/ 107 h 108"/>
                    <a:gd name="T4" fmla="*/ 36 w 84"/>
                    <a:gd name="T5" fmla="*/ 82 h 108"/>
                    <a:gd name="T6" fmla="*/ 51 w 84"/>
                    <a:gd name="T7" fmla="*/ 68 h 108"/>
                    <a:gd name="T8" fmla="*/ 83 w 84"/>
                    <a:gd name="T9" fmla="*/ 30 h 108"/>
                    <a:gd name="T10" fmla="*/ 83 w 84"/>
                    <a:gd name="T11" fmla="*/ 0 h 108"/>
                    <a:gd name="T12" fmla="*/ 41 w 84"/>
                    <a:gd name="T13" fmla="*/ 50 h 108"/>
                    <a:gd name="T14" fmla="*/ 0 w 84"/>
                    <a:gd name="T15" fmla="*/ 83 h 108"/>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08"/>
                    <a:gd name="T26" fmla="*/ 84 w 84"/>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08">
                      <a:moveTo>
                        <a:pt x="0" y="83"/>
                      </a:moveTo>
                      <a:lnTo>
                        <a:pt x="0" y="107"/>
                      </a:lnTo>
                      <a:lnTo>
                        <a:pt x="36" y="82"/>
                      </a:lnTo>
                      <a:lnTo>
                        <a:pt x="51" y="68"/>
                      </a:lnTo>
                      <a:lnTo>
                        <a:pt x="83" y="30"/>
                      </a:lnTo>
                      <a:lnTo>
                        <a:pt x="83" y="0"/>
                      </a:lnTo>
                      <a:lnTo>
                        <a:pt x="41" y="50"/>
                      </a:lnTo>
                      <a:lnTo>
                        <a:pt x="0" y="83"/>
                      </a:lnTo>
                    </a:path>
                  </a:pathLst>
                </a:custGeom>
                <a:solidFill>
                  <a:srgbClr val="5F5F5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92" name="Line 99">
                  <a:extLst>
                    <a:ext uri="{FF2B5EF4-FFF2-40B4-BE49-F238E27FC236}">
                      <a16:creationId xmlns:a16="http://schemas.microsoft.com/office/drawing/2014/main" id="{7BCE8701-00B2-8C59-FC4C-B8FB73CE4B1D}"/>
                    </a:ext>
                  </a:extLst>
                </p:cNvPr>
                <p:cNvSpPr>
                  <a:spLocks noChangeShapeType="1"/>
                </p:cNvSpPr>
                <p:nvPr/>
              </p:nvSpPr>
              <p:spPr bwMode="auto">
                <a:xfrm>
                  <a:off x="3107" y="3891"/>
                  <a:ext cx="667" cy="47"/>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25793" name="Group 193">
                  <a:extLst>
                    <a:ext uri="{FF2B5EF4-FFF2-40B4-BE49-F238E27FC236}">
                      <a16:creationId xmlns:a16="http://schemas.microsoft.com/office/drawing/2014/main" id="{1C9F2EFE-9FCF-A805-7002-FEB8F9822926}"/>
                    </a:ext>
                  </a:extLst>
                </p:cNvPr>
                <p:cNvGrpSpPr>
                  <a:grpSpLocks/>
                </p:cNvGrpSpPr>
                <p:nvPr/>
              </p:nvGrpSpPr>
              <p:grpSpPr bwMode="auto">
                <a:xfrm>
                  <a:off x="3138" y="3792"/>
                  <a:ext cx="654" cy="146"/>
                  <a:chOff x="3138" y="3792"/>
                  <a:chExt cx="654" cy="146"/>
                </a:xfrm>
              </p:grpSpPr>
              <p:sp>
                <p:nvSpPr>
                  <p:cNvPr id="25797" name="Freeform 197">
                    <a:extLst>
                      <a:ext uri="{FF2B5EF4-FFF2-40B4-BE49-F238E27FC236}">
                        <a16:creationId xmlns:a16="http://schemas.microsoft.com/office/drawing/2014/main" id="{491621A8-FFDF-2AB4-1FC8-6ADAEF982990}"/>
                      </a:ext>
                    </a:extLst>
                  </p:cNvPr>
                  <p:cNvSpPr>
                    <a:spLocks/>
                  </p:cNvSpPr>
                  <p:nvPr/>
                </p:nvSpPr>
                <p:spPr bwMode="auto">
                  <a:xfrm>
                    <a:off x="3138" y="3808"/>
                    <a:ext cx="505" cy="94"/>
                  </a:xfrm>
                  <a:custGeom>
                    <a:avLst/>
                    <a:gdLst>
                      <a:gd name="T0" fmla="*/ 87 w 505"/>
                      <a:gd name="T1" fmla="*/ 0 h 94"/>
                      <a:gd name="T2" fmla="*/ 27 w 505"/>
                      <a:gd name="T3" fmla="*/ 40 h 94"/>
                      <a:gd name="T4" fmla="*/ 0 w 505"/>
                      <a:gd name="T5" fmla="*/ 54 h 94"/>
                      <a:gd name="T6" fmla="*/ 428 w 505"/>
                      <a:gd name="T7" fmla="*/ 93 h 94"/>
                      <a:gd name="T8" fmla="*/ 458 w 505"/>
                      <a:gd name="T9" fmla="*/ 75 h 94"/>
                      <a:gd name="T10" fmla="*/ 504 w 505"/>
                      <a:gd name="T11" fmla="*/ 38 h 94"/>
                      <a:gd name="T12" fmla="*/ 87 w 505"/>
                      <a:gd name="T13" fmla="*/ 0 h 94"/>
                      <a:gd name="T14" fmla="*/ 0 60000 65536"/>
                      <a:gd name="T15" fmla="*/ 0 60000 65536"/>
                      <a:gd name="T16" fmla="*/ 0 60000 65536"/>
                      <a:gd name="T17" fmla="*/ 0 60000 65536"/>
                      <a:gd name="T18" fmla="*/ 0 60000 65536"/>
                      <a:gd name="T19" fmla="*/ 0 60000 65536"/>
                      <a:gd name="T20" fmla="*/ 0 60000 65536"/>
                      <a:gd name="T21" fmla="*/ 0 w 505"/>
                      <a:gd name="T22" fmla="*/ 0 h 94"/>
                      <a:gd name="T23" fmla="*/ 505 w 50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5" h="94">
                        <a:moveTo>
                          <a:pt x="87" y="0"/>
                        </a:moveTo>
                        <a:lnTo>
                          <a:pt x="27" y="40"/>
                        </a:lnTo>
                        <a:lnTo>
                          <a:pt x="0" y="54"/>
                        </a:lnTo>
                        <a:lnTo>
                          <a:pt x="428" y="93"/>
                        </a:lnTo>
                        <a:lnTo>
                          <a:pt x="458" y="75"/>
                        </a:lnTo>
                        <a:lnTo>
                          <a:pt x="504" y="38"/>
                        </a:lnTo>
                        <a:lnTo>
                          <a:pt x="87"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798" name="Group 198">
                    <a:extLst>
                      <a:ext uri="{FF2B5EF4-FFF2-40B4-BE49-F238E27FC236}">
                        <a16:creationId xmlns:a16="http://schemas.microsoft.com/office/drawing/2014/main" id="{922C8E15-88DD-47BA-05C8-5CB10CBD64B9}"/>
                      </a:ext>
                    </a:extLst>
                  </p:cNvPr>
                  <p:cNvGrpSpPr>
                    <a:grpSpLocks/>
                  </p:cNvGrpSpPr>
                  <p:nvPr/>
                </p:nvGrpSpPr>
                <p:grpSpPr bwMode="auto">
                  <a:xfrm>
                    <a:off x="3165" y="3792"/>
                    <a:ext cx="627" cy="146"/>
                    <a:chOff x="3165" y="3792"/>
                    <a:chExt cx="627" cy="146"/>
                  </a:xfrm>
                </p:grpSpPr>
                <p:grpSp>
                  <p:nvGrpSpPr>
                    <p:cNvPr id="25799" name="Group 199">
                      <a:extLst>
                        <a:ext uri="{FF2B5EF4-FFF2-40B4-BE49-F238E27FC236}">
                          <a16:creationId xmlns:a16="http://schemas.microsoft.com/office/drawing/2014/main" id="{47663D52-F5CC-9610-C7F7-94944DC5EDF7}"/>
                        </a:ext>
                      </a:extLst>
                    </p:cNvPr>
                    <p:cNvGrpSpPr>
                      <a:grpSpLocks/>
                    </p:cNvGrpSpPr>
                    <p:nvPr/>
                  </p:nvGrpSpPr>
                  <p:grpSpPr bwMode="auto">
                    <a:xfrm>
                      <a:off x="3174" y="3792"/>
                      <a:ext cx="452" cy="124"/>
                      <a:chOff x="3174" y="3792"/>
                      <a:chExt cx="452" cy="124"/>
                    </a:xfrm>
                  </p:grpSpPr>
                  <p:grpSp>
                    <p:nvGrpSpPr>
                      <p:cNvPr id="25813" name="Group 213">
                        <a:extLst>
                          <a:ext uri="{FF2B5EF4-FFF2-40B4-BE49-F238E27FC236}">
                            <a16:creationId xmlns:a16="http://schemas.microsoft.com/office/drawing/2014/main" id="{1A3837CF-3499-A21C-9BB6-A2EEF636253E}"/>
                          </a:ext>
                        </a:extLst>
                      </p:cNvPr>
                      <p:cNvGrpSpPr>
                        <a:grpSpLocks/>
                      </p:cNvGrpSpPr>
                      <p:nvPr/>
                    </p:nvGrpSpPr>
                    <p:grpSpPr bwMode="auto">
                      <a:xfrm>
                        <a:off x="3174" y="3792"/>
                        <a:ext cx="74" cy="90"/>
                        <a:chOff x="3174" y="3792"/>
                        <a:chExt cx="74" cy="90"/>
                      </a:xfrm>
                    </p:grpSpPr>
                    <p:sp>
                      <p:nvSpPr>
                        <p:cNvPr id="25844" name="Line 101">
                          <a:extLst>
                            <a:ext uri="{FF2B5EF4-FFF2-40B4-BE49-F238E27FC236}">
                              <a16:creationId xmlns:a16="http://schemas.microsoft.com/office/drawing/2014/main" id="{F5FC5F2F-A289-CC0E-4197-4A5F638B9889}"/>
                            </a:ext>
                          </a:extLst>
                        </p:cNvPr>
                        <p:cNvSpPr>
                          <a:spLocks noChangeShapeType="1"/>
                        </p:cNvSpPr>
                        <p:nvPr/>
                      </p:nvSpPr>
                      <p:spPr bwMode="auto">
                        <a:xfrm flipV="1">
                          <a:off x="3174" y="3844"/>
                          <a:ext cx="7"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45" name="Line 102">
                          <a:extLst>
                            <a:ext uri="{FF2B5EF4-FFF2-40B4-BE49-F238E27FC236}">
                              <a16:creationId xmlns:a16="http://schemas.microsoft.com/office/drawing/2014/main" id="{D9612A52-98D2-250F-E28A-E732E5955609}"/>
                            </a:ext>
                          </a:extLst>
                        </p:cNvPr>
                        <p:cNvSpPr>
                          <a:spLocks noChangeShapeType="1"/>
                        </p:cNvSpPr>
                        <p:nvPr/>
                      </p:nvSpPr>
                      <p:spPr bwMode="auto">
                        <a:xfrm flipV="1">
                          <a:off x="3207" y="3792"/>
                          <a:ext cx="41" cy="74"/>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14" name="Group 214">
                        <a:extLst>
                          <a:ext uri="{FF2B5EF4-FFF2-40B4-BE49-F238E27FC236}">
                            <a16:creationId xmlns:a16="http://schemas.microsoft.com/office/drawing/2014/main" id="{C721E091-E5BE-DECD-5298-F8F4E5AA4935}"/>
                          </a:ext>
                        </a:extLst>
                      </p:cNvPr>
                      <p:cNvGrpSpPr>
                        <a:grpSpLocks/>
                      </p:cNvGrpSpPr>
                      <p:nvPr/>
                    </p:nvGrpSpPr>
                    <p:grpSpPr bwMode="auto">
                      <a:xfrm>
                        <a:off x="3213" y="3796"/>
                        <a:ext cx="75" cy="90"/>
                        <a:chOff x="3213" y="3796"/>
                        <a:chExt cx="75" cy="90"/>
                      </a:xfrm>
                    </p:grpSpPr>
                    <p:sp>
                      <p:nvSpPr>
                        <p:cNvPr id="25842" name="Line 104">
                          <a:extLst>
                            <a:ext uri="{FF2B5EF4-FFF2-40B4-BE49-F238E27FC236}">
                              <a16:creationId xmlns:a16="http://schemas.microsoft.com/office/drawing/2014/main" id="{1FE82CAE-7764-6C4A-BD0E-3F1A2EF13C28}"/>
                            </a:ext>
                          </a:extLst>
                        </p:cNvPr>
                        <p:cNvSpPr>
                          <a:spLocks noChangeShapeType="1"/>
                        </p:cNvSpPr>
                        <p:nvPr/>
                      </p:nvSpPr>
                      <p:spPr bwMode="auto">
                        <a:xfrm flipV="1">
                          <a:off x="3213" y="3848"/>
                          <a:ext cx="6"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43" name="Line 105">
                          <a:extLst>
                            <a:ext uri="{FF2B5EF4-FFF2-40B4-BE49-F238E27FC236}">
                              <a16:creationId xmlns:a16="http://schemas.microsoft.com/office/drawing/2014/main" id="{34F153CB-5A46-ED95-605B-4CC316415DC8}"/>
                            </a:ext>
                          </a:extLst>
                        </p:cNvPr>
                        <p:cNvSpPr>
                          <a:spLocks noChangeShapeType="1"/>
                        </p:cNvSpPr>
                        <p:nvPr/>
                      </p:nvSpPr>
                      <p:spPr bwMode="auto">
                        <a:xfrm flipV="1">
                          <a:off x="3245" y="3796"/>
                          <a:ext cx="43" cy="74"/>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15" name="Group 215">
                        <a:extLst>
                          <a:ext uri="{FF2B5EF4-FFF2-40B4-BE49-F238E27FC236}">
                            <a16:creationId xmlns:a16="http://schemas.microsoft.com/office/drawing/2014/main" id="{35AC9A76-2E45-3F26-500B-84E2B14028EA}"/>
                          </a:ext>
                        </a:extLst>
                      </p:cNvPr>
                      <p:cNvGrpSpPr>
                        <a:grpSpLocks/>
                      </p:cNvGrpSpPr>
                      <p:nvPr/>
                    </p:nvGrpSpPr>
                    <p:grpSpPr bwMode="auto">
                      <a:xfrm>
                        <a:off x="3253" y="3798"/>
                        <a:ext cx="74" cy="90"/>
                        <a:chOff x="3253" y="3798"/>
                        <a:chExt cx="74" cy="90"/>
                      </a:xfrm>
                    </p:grpSpPr>
                    <p:sp>
                      <p:nvSpPr>
                        <p:cNvPr id="25840" name="Line 107">
                          <a:extLst>
                            <a:ext uri="{FF2B5EF4-FFF2-40B4-BE49-F238E27FC236}">
                              <a16:creationId xmlns:a16="http://schemas.microsoft.com/office/drawing/2014/main" id="{E9A81898-D09B-70C7-69B7-2EB19F92A599}"/>
                            </a:ext>
                          </a:extLst>
                        </p:cNvPr>
                        <p:cNvSpPr>
                          <a:spLocks noChangeShapeType="1"/>
                        </p:cNvSpPr>
                        <p:nvPr/>
                      </p:nvSpPr>
                      <p:spPr bwMode="auto">
                        <a:xfrm flipV="1">
                          <a:off x="3253" y="3851"/>
                          <a:ext cx="7" cy="3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41" name="Line 108">
                          <a:extLst>
                            <a:ext uri="{FF2B5EF4-FFF2-40B4-BE49-F238E27FC236}">
                              <a16:creationId xmlns:a16="http://schemas.microsoft.com/office/drawing/2014/main" id="{CFD41698-2232-9978-9680-909301D48FAD}"/>
                            </a:ext>
                          </a:extLst>
                        </p:cNvPr>
                        <p:cNvSpPr>
                          <a:spLocks noChangeShapeType="1"/>
                        </p:cNvSpPr>
                        <p:nvPr/>
                      </p:nvSpPr>
                      <p:spPr bwMode="auto">
                        <a:xfrm flipV="1">
                          <a:off x="3286" y="3798"/>
                          <a:ext cx="41" cy="75"/>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16" name="Group 216">
                        <a:extLst>
                          <a:ext uri="{FF2B5EF4-FFF2-40B4-BE49-F238E27FC236}">
                            <a16:creationId xmlns:a16="http://schemas.microsoft.com/office/drawing/2014/main" id="{5806F44A-3BA5-F1ED-0A43-FB37AEDC7447}"/>
                          </a:ext>
                        </a:extLst>
                      </p:cNvPr>
                      <p:cNvGrpSpPr>
                        <a:grpSpLocks/>
                      </p:cNvGrpSpPr>
                      <p:nvPr/>
                    </p:nvGrpSpPr>
                    <p:grpSpPr bwMode="auto">
                      <a:xfrm>
                        <a:off x="3290" y="3803"/>
                        <a:ext cx="74" cy="91"/>
                        <a:chOff x="3290" y="3803"/>
                        <a:chExt cx="74" cy="91"/>
                      </a:xfrm>
                    </p:grpSpPr>
                    <p:sp>
                      <p:nvSpPr>
                        <p:cNvPr id="25838" name="Line 110">
                          <a:extLst>
                            <a:ext uri="{FF2B5EF4-FFF2-40B4-BE49-F238E27FC236}">
                              <a16:creationId xmlns:a16="http://schemas.microsoft.com/office/drawing/2014/main" id="{E2FDD7F6-4BF1-1BB2-787E-88193F59C75F}"/>
                            </a:ext>
                          </a:extLst>
                        </p:cNvPr>
                        <p:cNvSpPr>
                          <a:spLocks noChangeShapeType="1"/>
                        </p:cNvSpPr>
                        <p:nvPr/>
                      </p:nvSpPr>
                      <p:spPr bwMode="auto">
                        <a:xfrm flipV="1">
                          <a:off x="3290" y="3856"/>
                          <a:ext cx="7"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39" name="Line 111">
                          <a:extLst>
                            <a:ext uri="{FF2B5EF4-FFF2-40B4-BE49-F238E27FC236}">
                              <a16:creationId xmlns:a16="http://schemas.microsoft.com/office/drawing/2014/main" id="{B371B3F5-25D7-54A5-9BAF-AFCF9A1C3504}"/>
                            </a:ext>
                          </a:extLst>
                        </p:cNvPr>
                        <p:cNvSpPr>
                          <a:spLocks noChangeShapeType="1"/>
                        </p:cNvSpPr>
                        <p:nvPr/>
                      </p:nvSpPr>
                      <p:spPr bwMode="auto">
                        <a:xfrm flipV="1">
                          <a:off x="3323" y="3803"/>
                          <a:ext cx="41" cy="75"/>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17" name="Group 217">
                        <a:extLst>
                          <a:ext uri="{FF2B5EF4-FFF2-40B4-BE49-F238E27FC236}">
                            <a16:creationId xmlns:a16="http://schemas.microsoft.com/office/drawing/2014/main" id="{9BA6FB6E-F1F6-8666-A052-CED409F37BE7}"/>
                          </a:ext>
                        </a:extLst>
                      </p:cNvPr>
                      <p:cNvGrpSpPr>
                        <a:grpSpLocks/>
                      </p:cNvGrpSpPr>
                      <p:nvPr/>
                    </p:nvGrpSpPr>
                    <p:grpSpPr bwMode="auto">
                      <a:xfrm>
                        <a:off x="3330" y="3805"/>
                        <a:ext cx="73" cy="91"/>
                        <a:chOff x="3330" y="3805"/>
                        <a:chExt cx="73" cy="91"/>
                      </a:xfrm>
                    </p:grpSpPr>
                    <p:sp>
                      <p:nvSpPr>
                        <p:cNvPr id="25836" name="Line 113">
                          <a:extLst>
                            <a:ext uri="{FF2B5EF4-FFF2-40B4-BE49-F238E27FC236}">
                              <a16:creationId xmlns:a16="http://schemas.microsoft.com/office/drawing/2014/main" id="{B6670AEF-8178-1606-C413-4A4122F0C576}"/>
                            </a:ext>
                          </a:extLst>
                        </p:cNvPr>
                        <p:cNvSpPr>
                          <a:spLocks noChangeShapeType="1"/>
                        </p:cNvSpPr>
                        <p:nvPr/>
                      </p:nvSpPr>
                      <p:spPr bwMode="auto">
                        <a:xfrm flipV="1">
                          <a:off x="3330" y="3858"/>
                          <a:ext cx="7"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37" name="Line 114">
                          <a:extLst>
                            <a:ext uri="{FF2B5EF4-FFF2-40B4-BE49-F238E27FC236}">
                              <a16:creationId xmlns:a16="http://schemas.microsoft.com/office/drawing/2014/main" id="{E6673DB3-8117-9690-61E6-898A8A11F449}"/>
                            </a:ext>
                          </a:extLst>
                        </p:cNvPr>
                        <p:cNvSpPr>
                          <a:spLocks noChangeShapeType="1"/>
                        </p:cNvSpPr>
                        <p:nvPr/>
                      </p:nvSpPr>
                      <p:spPr bwMode="auto">
                        <a:xfrm flipV="1">
                          <a:off x="3363" y="3805"/>
                          <a:ext cx="40" cy="75"/>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18" name="Group 218">
                        <a:extLst>
                          <a:ext uri="{FF2B5EF4-FFF2-40B4-BE49-F238E27FC236}">
                            <a16:creationId xmlns:a16="http://schemas.microsoft.com/office/drawing/2014/main" id="{970919F2-FE33-A48A-9EFC-AB4F88BC94DE}"/>
                          </a:ext>
                        </a:extLst>
                      </p:cNvPr>
                      <p:cNvGrpSpPr>
                        <a:grpSpLocks/>
                      </p:cNvGrpSpPr>
                      <p:nvPr/>
                    </p:nvGrpSpPr>
                    <p:grpSpPr bwMode="auto">
                      <a:xfrm>
                        <a:off x="3368" y="3808"/>
                        <a:ext cx="74" cy="90"/>
                        <a:chOff x="3368" y="3808"/>
                        <a:chExt cx="74" cy="90"/>
                      </a:xfrm>
                    </p:grpSpPr>
                    <p:sp>
                      <p:nvSpPr>
                        <p:cNvPr id="25834" name="Line 116">
                          <a:extLst>
                            <a:ext uri="{FF2B5EF4-FFF2-40B4-BE49-F238E27FC236}">
                              <a16:creationId xmlns:a16="http://schemas.microsoft.com/office/drawing/2014/main" id="{0252AAD1-6A67-BD32-8AE2-961D3B04847A}"/>
                            </a:ext>
                          </a:extLst>
                        </p:cNvPr>
                        <p:cNvSpPr>
                          <a:spLocks noChangeShapeType="1"/>
                        </p:cNvSpPr>
                        <p:nvPr/>
                      </p:nvSpPr>
                      <p:spPr bwMode="auto">
                        <a:xfrm flipV="1">
                          <a:off x="3368" y="3860"/>
                          <a:ext cx="6"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35" name="Line 117">
                          <a:extLst>
                            <a:ext uri="{FF2B5EF4-FFF2-40B4-BE49-F238E27FC236}">
                              <a16:creationId xmlns:a16="http://schemas.microsoft.com/office/drawing/2014/main" id="{BDAA8236-FA03-B966-AF02-BABE4AAD710F}"/>
                            </a:ext>
                          </a:extLst>
                        </p:cNvPr>
                        <p:cNvSpPr>
                          <a:spLocks noChangeShapeType="1"/>
                        </p:cNvSpPr>
                        <p:nvPr/>
                      </p:nvSpPr>
                      <p:spPr bwMode="auto">
                        <a:xfrm flipV="1">
                          <a:off x="3400" y="3808"/>
                          <a:ext cx="42" cy="74"/>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19" name="Group 219">
                        <a:extLst>
                          <a:ext uri="{FF2B5EF4-FFF2-40B4-BE49-F238E27FC236}">
                            <a16:creationId xmlns:a16="http://schemas.microsoft.com/office/drawing/2014/main" id="{EF50FE85-9D79-3293-D898-58353429E367}"/>
                          </a:ext>
                        </a:extLst>
                      </p:cNvPr>
                      <p:cNvGrpSpPr>
                        <a:grpSpLocks/>
                      </p:cNvGrpSpPr>
                      <p:nvPr/>
                    </p:nvGrpSpPr>
                    <p:grpSpPr bwMode="auto">
                      <a:xfrm>
                        <a:off x="3405" y="3811"/>
                        <a:ext cx="74" cy="91"/>
                        <a:chOff x="3405" y="3811"/>
                        <a:chExt cx="74" cy="91"/>
                      </a:xfrm>
                    </p:grpSpPr>
                    <p:sp>
                      <p:nvSpPr>
                        <p:cNvPr id="25832" name="Line 119">
                          <a:extLst>
                            <a:ext uri="{FF2B5EF4-FFF2-40B4-BE49-F238E27FC236}">
                              <a16:creationId xmlns:a16="http://schemas.microsoft.com/office/drawing/2014/main" id="{78967AB1-E86C-1129-029B-1B90B145F8DE}"/>
                            </a:ext>
                          </a:extLst>
                        </p:cNvPr>
                        <p:cNvSpPr>
                          <a:spLocks noChangeShapeType="1"/>
                        </p:cNvSpPr>
                        <p:nvPr/>
                      </p:nvSpPr>
                      <p:spPr bwMode="auto">
                        <a:xfrm flipV="1">
                          <a:off x="3405" y="3864"/>
                          <a:ext cx="7"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33" name="Line 120">
                          <a:extLst>
                            <a:ext uri="{FF2B5EF4-FFF2-40B4-BE49-F238E27FC236}">
                              <a16:creationId xmlns:a16="http://schemas.microsoft.com/office/drawing/2014/main" id="{7D85F7CE-0B21-50D7-DF50-A3EEE4FA8540}"/>
                            </a:ext>
                          </a:extLst>
                        </p:cNvPr>
                        <p:cNvSpPr>
                          <a:spLocks noChangeShapeType="1"/>
                        </p:cNvSpPr>
                        <p:nvPr/>
                      </p:nvSpPr>
                      <p:spPr bwMode="auto">
                        <a:xfrm flipV="1">
                          <a:off x="3438" y="3811"/>
                          <a:ext cx="41" cy="75"/>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20" name="Group 220">
                        <a:extLst>
                          <a:ext uri="{FF2B5EF4-FFF2-40B4-BE49-F238E27FC236}">
                            <a16:creationId xmlns:a16="http://schemas.microsoft.com/office/drawing/2014/main" id="{932FB827-30D1-12E6-BA97-21CDFBFAE340}"/>
                          </a:ext>
                        </a:extLst>
                      </p:cNvPr>
                      <p:cNvGrpSpPr>
                        <a:grpSpLocks/>
                      </p:cNvGrpSpPr>
                      <p:nvPr/>
                    </p:nvGrpSpPr>
                    <p:grpSpPr bwMode="auto">
                      <a:xfrm>
                        <a:off x="3441" y="3817"/>
                        <a:ext cx="73" cy="90"/>
                        <a:chOff x="3441" y="3817"/>
                        <a:chExt cx="73" cy="90"/>
                      </a:xfrm>
                    </p:grpSpPr>
                    <p:sp>
                      <p:nvSpPr>
                        <p:cNvPr id="25830" name="Line 122">
                          <a:extLst>
                            <a:ext uri="{FF2B5EF4-FFF2-40B4-BE49-F238E27FC236}">
                              <a16:creationId xmlns:a16="http://schemas.microsoft.com/office/drawing/2014/main" id="{97875A5F-CAC8-00E7-BC0E-485C7DDAFE07}"/>
                            </a:ext>
                          </a:extLst>
                        </p:cNvPr>
                        <p:cNvSpPr>
                          <a:spLocks noChangeShapeType="1"/>
                        </p:cNvSpPr>
                        <p:nvPr/>
                      </p:nvSpPr>
                      <p:spPr bwMode="auto">
                        <a:xfrm flipV="1">
                          <a:off x="3441" y="3869"/>
                          <a:ext cx="6"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31" name="Line 123">
                          <a:extLst>
                            <a:ext uri="{FF2B5EF4-FFF2-40B4-BE49-F238E27FC236}">
                              <a16:creationId xmlns:a16="http://schemas.microsoft.com/office/drawing/2014/main" id="{9E2E8C5A-5E70-9599-5E5A-71067E3693ED}"/>
                            </a:ext>
                          </a:extLst>
                        </p:cNvPr>
                        <p:cNvSpPr>
                          <a:spLocks noChangeShapeType="1"/>
                        </p:cNvSpPr>
                        <p:nvPr/>
                      </p:nvSpPr>
                      <p:spPr bwMode="auto">
                        <a:xfrm flipV="1">
                          <a:off x="3473" y="3817"/>
                          <a:ext cx="41" cy="74"/>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21" name="Group 221">
                        <a:extLst>
                          <a:ext uri="{FF2B5EF4-FFF2-40B4-BE49-F238E27FC236}">
                            <a16:creationId xmlns:a16="http://schemas.microsoft.com/office/drawing/2014/main" id="{A9EF2501-657B-A8BF-9961-316E101D4905}"/>
                          </a:ext>
                        </a:extLst>
                      </p:cNvPr>
                      <p:cNvGrpSpPr>
                        <a:grpSpLocks/>
                      </p:cNvGrpSpPr>
                      <p:nvPr/>
                    </p:nvGrpSpPr>
                    <p:grpSpPr bwMode="auto">
                      <a:xfrm>
                        <a:off x="3478" y="3822"/>
                        <a:ext cx="73" cy="90"/>
                        <a:chOff x="3478" y="3822"/>
                        <a:chExt cx="73" cy="90"/>
                      </a:xfrm>
                    </p:grpSpPr>
                    <p:sp>
                      <p:nvSpPr>
                        <p:cNvPr id="25828" name="Line 125">
                          <a:extLst>
                            <a:ext uri="{FF2B5EF4-FFF2-40B4-BE49-F238E27FC236}">
                              <a16:creationId xmlns:a16="http://schemas.microsoft.com/office/drawing/2014/main" id="{E4CCF646-50BD-C987-0BDA-7D8BBA8E3BC9}"/>
                            </a:ext>
                          </a:extLst>
                        </p:cNvPr>
                        <p:cNvSpPr>
                          <a:spLocks noChangeShapeType="1"/>
                        </p:cNvSpPr>
                        <p:nvPr/>
                      </p:nvSpPr>
                      <p:spPr bwMode="auto">
                        <a:xfrm flipV="1">
                          <a:off x="3478" y="3874"/>
                          <a:ext cx="6"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29" name="Line 126">
                          <a:extLst>
                            <a:ext uri="{FF2B5EF4-FFF2-40B4-BE49-F238E27FC236}">
                              <a16:creationId xmlns:a16="http://schemas.microsoft.com/office/drawing/2014/main" id="{22868064-8E5E-4851-9ED1-369901F50B42}"/>
                            </a:ext>
                          </a:extLst>
                        </p:cNvPr>
                        <p:cNvSpPr>
                          <a:spLocks noChangeShapeType="1"/>
                        </p:cNvSpPr>
                        <p:nvPr/>
                      </p:nvSpPr>
                      <p:spPr bwMode="auto">
                        <a:xfrm flipV="1">
                          <a:off x="3510" y="3822"/>
                          <a:ext cx="41" cy="74"/>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22" name="Group 222">
                        <a:extLst>
                          <a:ext uri="{FF2B5EF4-FFF2-40B4-BE49-F238E27FC236}">
                            <a16:creationId xmlns:a16="http://schemas.microsoft.com/office/drawing/2014/main" id="{228DA0D4-FD3B-3EBB-3943-D1556EB67A98}"/>
                          </a:ext>
                        </a:extLst>
                      </p:cNvPr>
                      <p:cNvGrpSpPr>
                        <a:grpSpLocks/>
                      </p:cNvGrpSpPr>
                      <p:nvPr/>
                    </p:nvGrpSpPr>
                    <p:grpSpPr bwMode="auto">
                      <a:xfrm>
                        <a:off x="3515" y="3823"/>
                        <a:ext cx="75" cy="92"/>
                        <a:chOff x="3515" y="3823"/>
                        <a:chExt cx="75" cy="92"/>
                      </a:xfrm>
                    </p:grpSpPr>
                    <p:sp>
                      <p:nvSpPr>
                        <p:cNvPr id="25826" name="Line 128">
                          <a:extLst>
                            <a:ext uri="{FF2B5EF4-FFF2-40B4-BE49-F238E27FC236}">
                              <a16:creationId xmlns:a16="http://schemas.microsoft.com/office/drawing/2014/main" id="{415E2DCF-FBA2-BC3B-2FB2-54DFB22A172B}"/>
                            </a:ext>
                          </a:extLst>
                        </p:cNvPr>
                        <p:cNvSpPr>
                          <a:spLocks noChangeShapeType="1"/>
                        </p:cNvSpPr>
                        <p:nvPr/>
                      </p:nvSpPr>
                      <p:spPr bwMode="auto">
                        <a:xfrm flipV="1">
                          <a:off x="3515" y="3876"/>
                          <a:ext cx="7"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27" name="Line 129">
                          <a:extLst>
                            <a:ext uri="{FF2B5EF4-FFF2-40B4-BE49-F238E27FC236}">
                              <a16:creationId xmlns:a16="http://schemas.microsoft.com/office/drawing/2014/main" id="{93846B38-3DA5-8A5E-B686-196223860D55}"/>
                            </a:ext>
                          </a:extLst>
                        </p:cNvPr>
                        <p:cNvSpPr>
                          <a:spLocks noChangeShapeType="1"/>
                        </p:cNvSpPr>
                        <p:nvPr/>
                      </p:nvSpPr>
                      <p:spPr bwMode="auto">
                        <a:xfrm flipV="1">
                          <a:off x="3548" y="3823"/>
                          <a:ext cx="42" cy="75"/>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23" name="Group 223">
                        <a:extLst>
                          <a:ext uri="{FF2B5EF4-FFF2-40B4-BE49-F238E27FC236}">
                            <a16:creationId xmlns:a16="http://schemas.microsoft.com/office/drawing/2014/main" id="{F114E3EE-E7F2-A452-C21C-4A36033D50FF}"/>
                          </a:ext>
                        </a:extLst>
                      </p:cNvPr>
                      <p:cNvGrpSpPr>
                        <a:grpSpLocks/>
                      </p:cNvGrpSpPr>
                      <p:nvPr/>
                    </p:nvGrpSpPr>
                    <p:grpSpPr bwMode="auto">
                      <a:xfrm>
                        <a:off x="3552" y="3826"/>
                        <a:ext cx="74" cy="90"/>
                        <a:chOff x="3552" y="3826"/>
                        <a:chExt cx="74" cy="90"/>
                      </a:xfrm>
                    </p:grpSpPr>
                    <p:sp>
                      <p:nvSpPr>
                        <p:cNvPr id="25824" name="Line 131">
                          <a:extLst>
                            <a:ext uri="{FF2B5EF4-FFF2-40B4-BE49-F238E27FC236}">
                              <a16:creationId xmlns:a16="http://schemas.microsoft.com/office/drawing/2014/main" id="{95ADBF8D-1762-3CA8-B7F9-D75A29D61F28}"/>
                            </a:ext>
                          </a:extLst>
                        </p:cNvPr>
                        <p:cNvSpPr>
                          <a:spLocks noChangeShapeType="1"/>
                        </p:cNvSpPr>
                        <p:nvPr/>
                      </p:nvSpPr>
                      <p:spPr bwMode="auto">
                        <a:xfrm flipV="1">
                          <a:off x="3552" y="3878"/>
                          <a:ext cx="6"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25" name="Line 132">
                          <a:extLst>
                            <a:ext uri="{FF2B5EF4-FFF2-40B4-BE49-F238E27FC236}">
                              <a16:creationId xmlns:a16="http://schemas.microsoft.com/office/drawing/2014/main" id="{D707A167-D9B9-5B92-0181-B726AC5257B5}"/>
                            </a:ext>
                          </a:extLst>
                        </p:cNvPr>
                        <p:cNvSpPr>
                          <a:spLocks noChangeShapeType="1"/>
                        </p:cNvSpPr>
                        <p:nvPr/>
                      </p:nvSpPr>
                      <p:spPr bwMode="auto">
                        <a:xfrm flipV="1">
                          <a:off x="3584" y="3826"/>
                          <a:ext cx="42" cy="74"/>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800" name="Group 200">
                      <a:extLst>
                        <a:ext uri="{FF2B5EF4-FFF2-40B4-BE49-F238E27FC236}">
                          <a16:creationId xmlns:a16="http://schemas.microsoft.com/office/drawing/2014/main" id="{B12BE0B3-932E-2415-34EC-59D232CE401C}"/>
                        </a:ext>
                      </a:extLst>
                    </p:cNvPr>
                    <p:cNvGrpSpPr>
                      <a:grpSpLocks/>
                    </p:cNvGrpSpPr>
                    <p:nvPr/>
                  </p:nvGrpSpPr>
                  <p:grpSpPr bwMode="auto">
                    <a:xfrm>
                      <a:off x="3668" y="3838"/>
                      <a:ext cx="118" cy="100"/>
                      <a:chOff x="3668" y="3838"/>
                      <a:chExt cx="118" cy="100"/>
                    </a:xfrm>
                  </p:grpSpPr>
                  <p:grpSp>
                    <p:nvGrpSpPr>
                      <p:cNvPr id="25804" name="Group 204">
                        <a:extLst>
                          <a:ext uri="{FF2B5EF4-FFF2-40B4-BE49-F238E27FC236}">
                            <a16:creationId xmlns:a16="http://schemas.microsoft.com/office/drawing/2014/main" id="{CF0256E9-A508-BCF5-405D-1E7CE0ABCB71}"/>
                          </a:ext>
                        </a:extLst>
                      </p:cNvPr>
                      <p:cNvGrpSpPr>
                        <a:grpSpLocks/>
                      </p:cNvGrpSpPr>
                      <p:nvPr/>
                    </p:nvGrpSpPr>
                    <p:grpSpPr bwMode="auto">
                      <a:xfrm>
                        <a:off x="3728" y="3842"/>
                        <a:ext cx="58" cy="96"/>
                        <a:chOff x="3728" y="3842"/>
                        <a:chExt cx="58" cy="96"/>
                      </a:xfrm>
                    </p:grpSpPr>
                    <p:sp>
                      <p:nvSpPr>
                        <p:cNvPr id="25811" name="Line 135">
                          <a:extLst>
                            <a:ext uri="{FF2B5EF4-FFF2-40B4-BE49-F238E27FC236}">
                              <a16:creationId xmlns:a16="http://schemas.microsoft.com/office/drawing/2014/main" id="{1CCF92E7-ED7E-2CC8-D952-B2A628A96A76}"/>
                            </a:ext>
                          </a:extLst>
                        </p:cNvPr>
                        <p:cNvSpPr>
                          <a:spLocks noChangeShapeType="1"/>
                        </p:cNvSpPr>
                        <p:nvPr/>
                      </p:nvSpPr>
                      <p:spPr bwMode="auto">
                        <a:xfrm flipV="1">
                          <a:off x="3728" y="3897"/>
                          <a:ext cx="3" cy="41"/>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12" name="Line 136">
                          <a:extLst>
                            <a:ext uri="{FF2B5EF4-FFF2-40B4-BE49-F238E27FC236}">
                              <a16:creationId xmlns:a16="http://schemas.microsoft.com/office/drawing/2014/main" id="{EEE6394D-7BA3-21F8-5362-2E4C66231FF3}"/>
                            </a:ext>
                          </a:extLst>
                        </p:cNvPr>
                        <p:cNvSpPr>
                          <a:spLocks noChangeShapeType="1"/>
                        </p:cNvSpPr>
                        <p:nvPr/>
                      </p:nvSpPr>
                      <p:spPr bwMode="auto">
                        <a:xfrm flipV="1">
                          <a:off x="3757" y="3842"/>
                          <a:ext cx="29"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05" name="Group 205">
                        <a:extLst>
                          <a:ext uri="{FF2B5EF4-FFF2-40B4-BE49-F238E27FC236}">
                            <a16:creationId xmlns:a16="http://schemas.microsoft.com/office/drawing/2014/main" id="{BD3BF6CB-F88F-39F0-11FB-51539DD14160}"/>
                          </a:ext>
                        </a:extLst>
                      </p:cNvPr>
                      <p:cNvGrpSpPr>
                        <a:grpSpLocks/>
                      </p:cNvGrpSpPr>
                      <p:nvPr/>
                    </p:nvGrpSpPr>
                    <p:grpSpPr bwMode="auto">
                      <a:xfrm>
                        <a:off x="3698" y="3839"/>
                        <a:ext cx="60" cy="97"/>
                        <a:chOff x="3698" y="3839"/>
                        <a:chExt cx="60" cy="97"/>
                      </a:xfrm>
                    </p:grpSpPr>
                    <p:sp>
                      <p:nvSpPr>
                        <p:cNvPr id="25809" name="Line 138">
                          <a:extLst>
                            <a:ext uri="{FF2B5EF4-FFF2-40B4-BE49-F238E27FC236}">
                              <a16:creationId xmlns:a16="http://schemas.microsoft.com/office/drawing/2014/main" id="{F4BDBA4F-72AF-B2B2-3C8E-C2A61E250590}"/>
                            </a:ext>
                          </a:extLst>
                        </p:cNvPr>
                        <p:cNvSpPr>
                          <a:spLocks noChangeShapeType="1"/>
                        </p:cNvSpPr>
                        <p:nvPr/>
                      </p:nvSpPr>
                      <p:spPr bwMode="auto">
                        <a:xfrm flipV="1">
                          <a:off x="3698" y="3894"/>
                          <a:ext cx="2" cy="42"/>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10" name="Line 139">
                          <a:extLst>
                            <a:ext uri="{FF2B5EF4-FFF2-40B4-BE49-F238E27FC236}">
                              <a16:creationId xmlns:a16="http://schemas.microsoft.com/office/drawing/2014/main" id="{D0C9E48E-FE19-3375-12E1-6BFE7E0C494C}"/>
                            </a:ext>
                          </a:extLst>
                        </p:cNvPr>
                        <p:cNvSpPr>
                          <a:spLocks noChangeShapeType="1"/>
                        </p:cNvSpPr>
                        <p:nvPr/>
                      </p:nvSpPr>
                      <p:spPr bwMode="auto">
                        <a:xfrm flipV="1">
                          <a:off x="3726" y="3839"/>
                          <a:ext cx="32"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806" name="Group 206">
                        <a:extLst>
                          <a:ext uri="{FF2B5EF4-FFF2-40B4-BE49-F238E27FC236}">
                            <a16:creationId xmlns:a16="http://schemas.microsoft.com/office/drawing/2014/main" id="{BA2659F2-3D7E-C59C-23D7-815C4F54EBD8}"/>
                          </a:ext>
                        </a:extLst>
                      </p:cNvPr>
                      <p:cNvGrpSpPr>
                        <a:grpSpLocks/>
                      </p:cNvGrpSpPr>
                      <p:nvPr/>
                    </p:nvGrpSpPr>
                    <p:grpSpPr bwMode="auto">
                      <a:xfrm>
                        <a:off x="3668" y="3838"/>
                        <a:ext cx="57" cy="95"/>
                        <a:chOff x="3668" y="3838"/>
                        <a:chExt cx="57" cy="95"/>
                      </a:xfrm>
                    </p:grpSpPr>
                    <p:sp>
                      <p:nvSpPr>
                        <p:cNvPr id="25807" name="Line 141">
                          <a:extLst>
                            <a:ext uri="{FF2B5EF4-FFF2-40B4-BE49-F238E27FC236}">
                              <a16:creationId xmlns:a16="http://schemas.microsoft.com/office/drawing/2014/main" id="{A3A8DB70-3F94-58BE-6945-B5BFBDD9255A}"/>
                            </a:ext>
                          </a:extLst>
                        </p:cNvPr>
                        <p:cNvSpPr>
                          <a:spLocks noChangeShapeType="1"/>
                        </p:cNvSpPr>
                        <p:nvPr/>
                      </p:nvSpPr>
                      <p:spPr bwMode="auto">
                        <a:xfrm flipV="1">
                          <a:off x="3668" y="3891"/>
                          <a:ext cx="3" cy="42"/>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08" name="Line 142">
                          <a:extLst>
                            <a:ext uri="{FF2B5EF4-FFF2-40B4-BE49-F238E27FC236}">
                              <a16:creationId xmlns:a16="http://schemas.microsoft.com/office/drawing/2014/main" id="{53B4D1C1-7CC8-9738-41CA-2D4C769A5A12}"/>
                            </a:ext>
                          </a:extLst>
                        </p:cNvPr>
                        <p:cNvSpPr>
                          <a:spLocks noChangeShapeType="1"/>
                        </p:cNvSpPr>
                        <p:nvPr/>
                      </p:nvSpPr>
                      <p:spPr bwMode="auto">
                        <a:xfrm flipV="1">
                          <a:off x="3697" y="3838"/>
                          <a:ext cx="28" cy="75"/>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25801" name="Line 145">
                      <a:extLst>
                        <a:ext uri="{FF2B5EF4-FFF2-40B4-BE49-F238E27FC236}">
                          <a16:creationId xmlns:a16="http://schemas.microsoft.com/office/drawing/2014/main" id="{D4402CE2-9E4D-34D7-DE48-C3ED97CA0970}"/>
                        </a:ext>
                      </a:extLst>
                    </p:cNvPr>
                    <p:cNvSpPr>
                      <a:spLocks noChangeShapeType="1"/>
                    </p:cNvSpPr>
                    <p:nvPr/>
                  </p:nvSpPr>
                  <p:spPr bwMode="auto">
                    <a:xfrm>
                      <a:off x="3210" y="3838"/>
                      <a:ext cx="582" cy="2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02" name="Line 146">
                      <a:extLst>
                        <a:ext uri="{FF2B5EF4-FFF2-40B4-BE49-F238E27FC236}">
                          <a16:creationId xmlns:a16="http://schemas.microsoft.com/office/drawing/2014/main" id="{E3793940-E3FA-E04A-A8B9-3644D9B400D7}"/>
                        </a:ext>
                      </a:extLst>
                    </p:cNvPr>
                    <p:cNvSpPr>
                      <a:spLocks noChangeShapeType="1"/>
                    </p:cNvSpPr>
                    <p:nvPr/>
                  </p:nvSpPr>
                  <p:spPr bwMode="auto">
                    <a:xfrm>
                      <a:off x="3188" y="3852"/>
                      <a:ext cx="594" cy="31"/>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803" name="Line 147">
                      <a:extLst>
                        <a:ext uri="{FF2B5EF4-FFF2-40B4-BE49-F238E27FC236}">
                          <a16:creationId xmlns:a16="http://schemas.microsoft.com/office/drawing/2014/main" id="{FBD330CB-ADB7-52B8-6E84-E163D8EEB665}"/>
                        </a:ext>
                      </a:extLst>
                    </p:cNvPr>
                    <p:cNvSpPr>
                      <a:spLocks noChangeShapeType="1"/>
                    </p:cNvSpPr>
                    <p:nvPr/>
                  </p:nvSpPr>
                  <p:spPr bwMode="auto">
                    <a:xfrm>
                      <a:off x="3165" y="3867"/>
                      <a:ext cx="600" cy="35"/>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794" name="Group 194">
                  <a:extLst>
                    <a:ext uri="{FF2B5EF4-FFF2-40B4-BE49-F238E27FC236}">
                      <a16:creationId xmlns:a16="http://schemas.microsoft.com/office/drawing/2014/main" id="{12605BD4-F933-551C-7763-E8728BDB24C3}"/>
                    </a:ext>
                  </a:extLst>
                </p:cNvPr>
                <p:cNvGrpSpPr>
                  <a:grpSpLocks/>
                </p:cNvGrpSpPr>
                <p:nvPr/>
              </p:nvGrpSpPr>
              <p:grpSpPr bwMode="auto">
                <a:xfrm>
                  <a:off x="3798" y="3854"/>
                  <a:ext cx="63" cy="108"/>
                  <a:chOff x="3798" y="3854"/>
                  <a:chExt cx="63" cy="108"/>
                </a:xfrm>
              </p:grpSpPr>
              <p:sp>
                <p:nvSpPr>
                  <p:cNvPr id="25795" name="Line 150">
                    <a:extLst>
                      <a:ext uri="{FF2B5EF4-FFF2-40B4-BE49-F238E27FC236}">
                        <a16:creationId xmlns:a16="http://schemas.microsoft.com/office/drawing/2014/main" id="{89180545-D142-06F4-7C97-ED3FD5DA76E1}"/>
                      </a:ext>
                    </a:extLst>
                  </p:cNvPr>
                  <p:cNvSpPr>
                    <a:spLocks noChangeShapeType="1"/>
                  </p:cNvSpPr>
                  <p:nvPr/>
                </p:nvSpPr>
                <p:spPr bwMode="auto">
                  <a:xfrm flipV="1">
                    <a:off x="3798" y="3903"/>
                    <a:ext cx="21" cy="59"/>
                  </a:xfrm>
                  <a:prstGeom prst="line">
                    <a:avLst/>
                  </a:prstGeom>
                  <a:noFill/>
                  <a:ln w="12700">
                    <a:solidFill>
                      <a:srgbClr val="3F3F3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96" name="Line 151">
                    <a:extLst>
                      <a:ext uri="{FF2B5EF4-FFF2-40B4-BE49-F238E27FC236}">
                        <a16:creationId xmlns:a16="http://schemas.microsoft.com/office/drawing/2014/main" id="{74E38A3A-D85A-CCAA-E707-274CFB07DB39}"/>
                      </a:ext>
                    </a:extLst>
                  </p:cNvPr>
                  <p:cNvSpPr>
                    <a:spLocks noChangeShapeType="1"/>
                  </p:cNvSpPr>
                  <p:nvPr/>
                </p:nvSpPr>
                <p:spPr bwMode="auto">
                  <a:xfrm flipV="1">
                    <a:off x="3845" y="3854"/>
                    <a:ext cx="16" cy="71"/>
                  </a:xfrm>
                  <a:prstGeom prst="line">
                    <a:avLst/>
                  </a:prstGeom>
                  <a:noFill/>
                  <a:ln w="12700">
                    <a:solidFill>
                      <a:srgbClr val="3F3F3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grpSp>
      <p:pic>
        <p:nvPicPr>
          <p:cNvPr id="25610" name="Picture 11">
            <a:extLst>
              <a:ext uri="{FF2B5EF4-FFF2-40B4-BE49-F238E27FC236}">
                <a16:creationId xmlns:a16="http://schemas.microsoft.com/office/drawing/2014/main" id="{C6AF6ED1-4754-A230-332A-2927ADAAB5D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4259263"/>
            <a:ext cx="18827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11" name="Group 12">
            <a:extLst>
              <a:ext uri="{FF2B5EF4-FFF2-40B4-BE49-F238E27FC236}">
                <a16:creationId xmlns:a16="http://schemas.microsoft.com/office/drawing/2014/main" id="{B4203067-4654-0EAB-BCD6-D2FBB1E11312}"/>
              </a:ext>
            </a:extLst>
          </p:cNvPr>
          <p:cNvGrpSpPr>
            <a:grpSpLocks/>
          </p:cNvGrpSpPr>
          <p:nvPr/>
        </p:nvGrpSpPr>
        <p:grpSpPr bwMode="auto">
          <a:xfrm>
            <a:off x="2144714" y="4283076"/>
            <a:ext cx="1762125" cy="1370013"/>
            <a:chOff x="535" y="3026"/>
            <a:chExt cx="1110" cy="863"/>
          </a:xfrm>
        </p:grpSpPr>
        <p:sp>
          <p:nvSpPr>
            <p:cNvPr id="25630" name="Freeform 30">
              <a:extLst>
                <a:ext uri="{FF2B5EF4-FFF2-40B4-BE49-F238E27FC236}">
                  <a16:creationId xmlns:a16="http://schemas.microsoft.com/office/drawing/2014/main" id="{677C00EB-BFA1-1C70-0E9A-725CFC84C2FB}"/>
                </a:ext>
              </a:extLst>
            </p:cNvPr>
            <p:cNvSpPr>
              <a:spLocks/>
            </p:cNvSpPr>
            <p:nvPr/>
          </p:nvSpPr>
          <p:spPr bwMode="auto">
            <a:xfrm>
              <a:off x="535" y="3690"/>
              <a:ext cx="109" cy="65"/>
            </a:xfrm>
            <a:custGeom>
              <a:avLst/>
              <a:gdLst>
                <a:gd name="T0" fmla="*/ 106 w 109"/>
                <a:gd name="T1" fmla="*/ 0 h 65"/>
                <a:gd name="T2" fmla="*/ 82 w 109"/>
                <a:gd name="T3" fmla="*/ 0 h 65"/>
                <a:gd name="T4" fmla="*/ 68 w 109"/>
                <a:gd name="T5" fmla="*/ 1 h 65"/>
                <a:gd name="T6" fmla="*/ 54 w 109"/>
                <a:gd name="T7" fmla="*/ 3 h 65"/>
                <a:gd name="T8" fmla="*/ 38 w 109"/>
                <a:gd name="T9" fmla="*/ 6 h 65"/>
                <a:gd name="T10" fmla="*/ 25 w 109"/>
                <a:gd name="T11" fmla="*/ 10 h 65"/>
                <a:gd name="T12" fmla="*/ 17 w 109"/>
                <a:gd name="T13" fmla="*/ 13 h 65"/>
                <a:gd name="T14" fmla="*/ 11 w 109"/>
                <a:gd name="T15" fmla="*/ 16 h 65"/>
                <a:gd name="T16" fmla="*/ 6 w 109"/>
                <a:gd name="T17" fmla="*/ 20 h 65"/>
                <a:gd name="T18" fmla="*/ 2 w 109"/>
                <a:gd name="T19" fmla="*/ 24 h 65"/>
                <a:gd name="T20" fmla="*/ 0 w 109"/>
                <a:gd name="T21" fmla="*/ 29 h 65"/>
                <a:gd name="T22" fmla="*/ 1 w 109"/>
                <a:gd name="T23" fmla="*/ 34 h 65"/>
                <a:gd name="T24" fmla="*/ 4 w 109"/>
                <a:gd name="T25" fmla="*/ 38 h 65"/>
                <a:gd name="T26" fmla="*/ 8 w 109"/>
                <a:gd name="T27" fmla="*/ 41 h 65"/>
                <a:gd name="T28" fmla="*/ 15 w 109"/>
                <a:gd name="T29" fmla="*/ 42 h 65"/>
                <a:gd name="T30" fmla="*/ 24 w 109"/>
                <a:gd name="T31" fmla="*/ 42 h 65"/>
                <a:gd name="T32" fmla="*/ 34 w 109"/>
                <a:gd name="T33" fmla="*/ 41 h 65"/>
                <a:gd name="T34" fmla="*/ 46 w 109"/>
                <a:gd name="T35" fmla="*/ 40 h 65"/>
                <a:gd name="T36" fmla="*/ 57 w 109"/>
                <a:gd name="T37" fmla="*/ 41 h 65"/>
                <a:gd name="T38" fmla="*/ 66 w 109"/>
                <a:gd name="T39" fmla="*/ 42 h 65"/>
                <a:gd name="T40" fmla="*/ 74 w 109"/>
                <a:gd name="T41" fmla="*/ 44 h 65"/>
                <a:gd name="T42" fmla="*/ 83 w 109"/>
                <a:gd name="T43" fmla="*/ 48 h 65"/>
                <a:gd name="T44" fmla="*/ 108 w 109"/>
                <a:gd name="T45" fmla="*/ 64 h 65"/>
                <a:gd name="T46" fmla="*/ 107 w 109"/>
                <a:gd name="T47" fmla="*/ 64 h 65"/>
                <a:gd name="T48" fmla="*/ 108 w 109"/>
                <a:gd name="T49" fmla="*/ 63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65"/>
                <a:gd name="T77" fmla="*/ 109 w 109"/>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65">
                  <a:moveTo>
                    <a:pt x="106" y="0"/>
                  </a:moveTo>
                  <a:lnTo>
                    <a:pt x="82" y="0"/>
                  </a:lnTo>
                  <a:lnTo>
                    <a:pt x="68" y="1"/>
                  </a:lnTo>
                  <a:lnTo>
                    <a:pt x="54" y="3"/>
                  </a:lnTo>
                  <a:lnTo>
                    <a:pt x="38" y="6"/>
                  </a:lnTo>
                  <a:lnTo>
                    <a:pt x="25" y="10"/>
                  </a:lnTo>
                  <a:lnTo>
                    <a:pt x="17" y="13"/>
                  </a:lnTo>
                  <a:lnTo>
                    <a:pt x="11" y="16"/>
                  </a:lnTo>
                  <a:lnTo>
                    <a:pt x="6" y="20"/>
                  </a:lnTo>
                  <a:lnTo>
                    <a:pt x="2" y="24"/>
                  </a:lnTo>
                  <a:lnTo>
                    <a:pt x="0" y="29"/>
                  </a:lnTo>
                  <a:lnTo>
                    <a:pt x="1" y="34"/>
                  </a:lnTo>
                  <a:lnTo>
                    <a:pt x="4" y="38"/>
                  </a:lnTo>
                  <a:lnTo>
                    <a:pt x="8" y="41"/>
                  </a:lnTo>
                  <a:lnTo>
                    <a:pt x="15" y="42"/>
                  </a:lnTo>
                  <a:lnTo>
                    <a:pt x="24" y="42"/>
                  </a:lnTo>
                  <a:lnTo>
                    <a:pt x="34" y="41"/>
                  </a:lnTo>
                  <a:lnTo>
                    <a:pt x="46" y="40"/>
                  </a:lnTo>
                  <a:lnTo>
                    <a:pt x="57" y="41"/>
                  </a:lnTo>
                  <a:lnTo>
                    <a:pt x="66" y="42"/>
                  </a:lnTo>
                  <a:lnTo>
                    <a:pt x="74" y="44"/>
                  </a:lnTo>
                  <a:lnTo>
                    <a:pt x="83" y="48"/>
                  </a:lnTo>
                  <a:lnTo>
                    <a:pt x="108" y="64"/>
                  </a:lnTo>
                  <a:lnTo>
                    <a:pt x="107" y="64"/>
                  </a:lnTo>
                  <a:lnTo>
                    <a:pt x="108" y="63"/>
                  </a:lnTo>
                </a:path>
              </a:pathLst>
            </a:custGeom>
            <a:noFill/>
            <a:ln w="25400"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631" name="Group 31">
              <a:extLst>
                <a:ext uri="{FF2B5EF4-FFF2-40B4-BE49-F238E27FC236}">
                  <a16:creationId xmlns:a16="http://schemas.microsoft.com/office/drawing/2014/main" id="{0BFCA6CB-46ED-5196-8A57-97A935548B9E}"/>
                </a:ext>
              </a:extLst>
            </p:cNvPr>
            <p:cNvGrpSpPr>
              <a:grpSpLocks/>
            </p:cNvGrpSpPr>
            <p:nvPr/>
          </p:nvGrpSpPr>
          <p:grpSpPr bwMode="auto">
            <a:xfrm>
              <a:off x="628" y="3508"/>
              <a:ext cx="864" cy="292"/>
              <a:chOff x="628" y="3508"/>
              <a:chExt cx="864" cy="292"/>
            </a:xfrm>
          </p:grpSpPr>
          <p:sp>
            <p:nvSpPr>
              <p:cNvPr id="25769" name="Freeform 169">
                <a:extLst>
                  <a:ext uri="{FF2B5EF4-FFF2-40B4-BE49-F238E27FC236}">
                    <a16:creationId xmlns:a16="http://schemas.microsoft.com/office/drawing/2014/main" id="{16B1EB8B-9664-B599-0624-843B4AF2589F}"/>
                  </a:ext>
                </a:extLst>
              </p:cNvPr>
              <p:cNvSpPr>
                <a:spLocks/>
              </p:cNvSpPr>
              <p:nvPr/>
            </p:nvSpPr>
            <p:spPr bwMode="auto">
              <a:xfrm>
                <a:off x="634" y="3658"/>
                <a:ext cx="858" cy="142"/>
              </a:xfrm>
              <a:custGeom>
                <a:avLst/>
                <a:gdLst>
                  <a:gd name="T0" fmla="*/ 0 w 858"/>
                  <a:gd name="T1" fmla="*/ 9 h 142"/>
                  <a:gd name="T2" fmla="*/ 0 w 858"/>
                  <a:gd name="T3" fmla="*/ 70 h 142"/>
                  <a:gd name="T4" fmla="*/ 696 w 858"/>
                  <a:gd name="T5" fmla="*/ 141 h 142"/>
                  <a:gd name="T6" fmla="*/ 857 w 858"/>
                  <a:gd name="T7" fmla="*/ 55 h 142"/>
                  <a:gd name="T8" fmla="*/ 857 w 858"/>
                  <a:gd name="T9" fmla="*/ 0 h 142"/>
                  <a:gd name="T10" fmla="*/ 690 w 858"/>
                  <a:gd name="T11" fmla="*/ 74 h 142"/>
                  <a:gd name="T12" fmla="*/ 0 w 858"/>
                  <a:gd name="T13" fmla="*/ 9 h 142"/>
                  <a:gd name="T14" fmla="*/ 0 60000 65536"/>
                  <a:gd name="T15" fmla="*/ 0 60000 65536"/>
                  <a:gd name="T16" fmla="*/ 0 60000 65536"/>
                  <a:gd name="T17" fmla="*/ 0 60000 65536"/>
                  <a:gd name="T18" fmla="*/ 0 60000 65536"/>
                  <a:gd name="T19" fmla="*/ 0 60000 65536"/>
                  <a:gd name="T20" fmla="*/ 0 60000 65536"/>
                  <a:gd name="T21" fmla="*/ 0 w 858"/>
                  <a:gd name="T22" fmla="*/ 0 h 142"/>
                  <a:gd name="T23" fmla="*/ 858 w 858"/>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8" h="142">
                    <a:moveTo>
                      <a:pt x="0" y="9"/>
                    </a:moveTo>
                    <a:lnTo>
                      <a:pt x="0" y="70"/>
                    </a:lnTo>
                    <a:lnTo>
                      <a:pt x="696" y="141"/>
                    </a:lnTo>
                    <a:lnTo>
                      <a:pt x="857" y="55"/>
                    </a:lnTo>
                    <a:lnTo>
                      <a:pt x="857" y="0"/>
                    </a:lnTo>
                    <a:lnTo>
                      <a:pt x="690" y="74"/>
                    </a:lnTo>
                    <a:lnTo>
                      <a:pt x="0" y="9"/>
                    </a:lnTo>
                  </a:path>
                </a:pathLst>
              </a:custGeom>
              <a:solidFill>
                <a:srgbClr val="9F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70" name="Freeform 170">
                <a:extLst>
                  <a:ext uri="{FF2B5EF4-FFF2-40B4-BE49-F238E27FC236}">
                    <a16:creationId xmlns:a16="http://schemas.microsoft.com/office/drawing/2014/main" id="{48E1BDBB-D854-8B8A-9CF0-FDAAD26B88AB}"/>
                  </a:ext>
                </a:extLst>
              </p:cNvPr>
              <p:cNvSpPr>
                <a:spLocks/>
              </p:cNvSpPr>
              <p:nvPr/>
            </p:nvSpPr>
            <p:spPr bwMode="auto">
              <a:xfrm>
                <a:off x="628" y="3508"/>
                <a:ext cx="698" cy="223"/>
              </a:xfrm>
              <a:custGeom>
                <a:avLst/>
                <a:gdLst>
                  <a:gd name="T0" fmla="*/ 0 w 698"/>
                  <a:gd name="T1" fmla="*/ 0 h 223"/>
                  <a:gd name="T2" fmla="*/ 697 w 698"/>
                  <a:gd name="T3" fmla="*/ 48 h 223"/>
                  <a:gd name="T4" fmla="*/ 697 w 698"/>
                  <a:gd name="T5" fmla="*/ 222 h 223"/>
                  <a:gd name="T6" fmla="*/ 0 w 698"/>
                  <a:gd name="T7" fmla="*/ 155 h 223"/>
                  <a:gd name="T8" fmla="*/ 0 w 698"/>
                  <a:gd name="T9" fmla="*/ 0 h 223"/>
                  <a:gd name="T10" fmla="*/ 0 60000 65536"/>
                  <a:gd name="T11" fmla="*/ 0 60000 65536"/>
                  <a:gd name="T12" fmla="*/ 0 60000 65536"/>
                  <a:gd name="T13" fmla="*/ 0 60000 65536"/>
                  <a:gd name="T14" fmla="*/ 0 60000 65536"/>
                  <a:gd name="T15" fmla="*/ 0 w 698"/>
                  <a:gd name="T16" fmla="*/ 0 h 223"/>
                  <a:gd name="T17" fmla="*/ 698 w 698"/>
                  <a:gd name="T18" fmla="*/ 223 h 223"/>
                </a:gdLst>
                <a:ahLst/>
                <a:cxnLst>
                  <a:cxn ang="T10">
                    <a:pos x="T0" y="T1"/>
                  </a:cxn>
                  <a:cxn ang="T11">
                    <a:pos x="T2" y="T3"/>
                  </a:cxn>
                  <a:cxn ang="T12">
                    <a:pos x="T4" y="T5"/>
                  </a:cxn>
                  <a:cxn ang="T13">
                    <a:pos x="T6" y="T7"/>
                  </a:cxn>
                  <a:cxn ang="T14">
                    <a:pos x="T8" y="T9"/>
                  </a:cxn>
                </a:cxnLst>
                <a:rect l="T15" t="T16" r="T17" b="T18"/>
                <a:pathLst>
                  <a:path w="698" h="223">
                    <a:moveTo>
                      <a:pt x="0" y="0"/>
                    </a:moveTo>
                    <a:lnTo>
                      <a:pt x="697" y="48"/>
                    </a:lnTo>
                    <a:lnTo>
                      <a:pt x="697" y="222"/>
                    </a:lnTo>
                    <a:lnTo>
                      <a:pt x="0" y="155"/>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771" name="Group 171">
                <a:extLst>
                  <a:ext uri="{FF2B5EF4-FFF2-40B4-BE49-F238E27FC236}">
                    <a16:creationId xmlns:a16="http://schemas.microsoft.com/office/drawing/2014/main" id="{D9757249-3C91-9E8F-BB4F-D9EAA954CD5A}"/>
                  </a:ext>
                </a:extLst>
              </p:cNvPr>
              <p:cNvGrpSpPr>
                <a:grpSpLocks/>
              </p:cNvGrpSpPr>
              <p:nvPr/>
            </p:nvGrpSpPr>
            <p:grpSpPr bwMode="auto">
              <a:xfrm>
                <a:off x="644" y="3563"/>
                <a:ext cx="678" cy="66"/>
                <a:chOff x="644" y="3563"/>
                <a:chExt cx="678" cy="66"/>
              </a:xfrm>
            </p:grpSpPr>
            <p:sp>
              <p:nvSpPr>
                <p:cNvPr id="25772" name="Line 160">
                  <a:extLst>
                    <a:ext uri="{FF2B5EF4-FFF2-40B4-BE49-F238E27FC236}">
                      <a16:creationId xmlns:a16="http://schemas.microsoft.com/office/drawing/2014/main" id="{413614E3-E5B6-8DA0-8F0F-D0E8EE77848C}"/>
                    </a:ext>
                  </a:extLst>
                </p:cNvPr>
                <p:cNvSpPr>
                  <a:spLocks noChangeShapeType="1"/>
                </p:cNvSpPr>
                <p:nvPr/>
              </p:nvSpPr>
              <p:spPr bwMode="auto">
                <a:xfrm>
                  <a:off x="644" y="3563"/>
                  <a:ext cx="677" cy="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73" name="Line 161">
                  <a:extLst>
                    <a:ext uri="{FF2B5EF4-FFF2-40B4-BE49-F238E27FC236}">
                      <a16:creationId xmlns:a16="http://schemas.microsoft.com/office/drawing/2014/main" id="{A88E09F7-9ECF-4094-50D1-67004BEE3678}"/>
                    </a:ext>
                  </a:extLst>
                </p:cNvPr>
                <p:cNvSpPr>
                  <a:spLocks noChangeShapeType="1"/>
                </p:cNvSpPr>
                <p:nvPr/>
              </p:nvSpPr>
              <p:spPr bwMode="auto">
                <a:xfrm>
                  <a:off x="1160" y="3598"/>
                  <a:ext cx="121"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74" name="Line 162">
                  <a:extLst>
                    <a:ext uri="{FF2B5EF4-FFF2-40B4-BE49-F238E27FC236}">
                      <a16:creationId xmlns:a16="http://schemas.microsoft.com/office/drawing/2014/main" id="{E5A209F8-DC12-0F7E-FF55-AA8BBC8E1F0A}"/>
                    </a:ext>
                  </a:extLst>
                </p:cNvPr>
                <p:cNvSpPr>
                  <a:spLocks noChangeShapeType="1"/>
                </p:cNvSpPr>
                <p:nvPr/>
              </p:nvSpPr>
              <p:spPr bwMode="auto">
                <a:xfrm>
                  <a:off x="987" y="3585"/>
                  <a:ext cx="12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75" name="Line 163">
                  <a:extLst>
                    <a:ext uri="{FF2B5EF4-FFF2-40B4-BE49-F238E27FC236}">
                      <a16:creationId xmlns:a16="http://schemas.microsoft.com/office/drawing/2014/main" id="{3B064F7D-E227-2FC3-F555-DE7F93150AD1}"/>
                    </a:ext>
                  </a:extLst>
                </p:cNvPr>
                <p:cNvSpPr>
                  <a:spLocks noChangeShapeType="1"/>
                </p:cNvSpPr>
                <p:nvPr/>
              </p:nvSpPr>
              <p:spPr bwMode="auto">
                <a:xfrm>
                  <a:off x="644" y="3594"/>
                  <a:ext cx="678" cy="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632" name="Group 32">
              <a:extLst>
                <a:ext uri="{FF2B5EF4-FFF2-40B4-BE49-F238E27FC236}">
                  <a16:creationId xmlns:a16="http://schemas.microsoft.com/office/drawing/2014/main" id="{8F46613E-F9B6-38CA-4F93-D91C82277435}"/>
                </a:ext>
              </a:extLst>
            </p:cNvPr>
            <p:cNvGrpSpPr>
              <a:grpSpLocks/>
            </p:cNvGrpSpPr>
            <p:nvPr/>
          </p:nvGrpSpPr>
          <p:grpSpPr bwMode="auto">
            <a:xfrm>
              <a:off x="628" y="3476"/>
              <a:ext cx="866" cy="75"/>
              <a:chOff x="628" y="3476"/>
              <a:chExt cx="866" cy="75"/>
            </a:xfrm>
          </p:grpSpPr>
          <p:sp>
            <p:nvSpPr>
              <p:cNvPr id="25767" name="Freeform 167">
                <a:extLst>
                  <a:ext uri="{FF2B5EF4-FFF2-40B4-BE49-F238E27FC236}">
                    <a16:creationId xmlns:a16="http://schemas.microsoft.com/office/drawing/2014/main" id="{5252B66D-7AFE-72E2-8D65-361ECC619E19}"/>
                  </a:ext>
                </a:extLst>
              </p:cNvPr>
              <p:cNvSpPr>
                <a:spLocks/>
              </p:cNvSpPr>
              <p:nvPr/>
            </p:nvSpPr>
            <p:spPr bwMode="auto">
              <a:xfrm>
                <a:off x="628" y="3476"/>
                <a:ext cx="866" cy="75"/>
              </a:xfrm>
              <a:custGeom>
                <a:avLst/>
                <a:gdLst>
                  <a:gd name="T0" fmla="*/ 0 w 866"/>
                  <a:gd name="T1" fmla="*/ 29 h 75"/>
                  <a:gd name="T2" fmla="*/ 699 w 866"/>
                  <a:gd name="T3" fmla="*/ 74 h 75"/>
                  <a:gd name="T4" fmla="*/ 865 w 866"/>
                  <a:gd name="T5" fmla="*/ 31 h 75"/>
                  <a:gd name="T6" fmla="*/ 807 w 866"/>
                  <a:gd name="T7" fmla="*/ 25 h 75"/>
                  <a:gd name="T8" fmla="*/ 267 w 866"/>
                  <a:gd name="T9" fmla="*/ 0 h 75"/>
                  <a:gd name="T10" fmla="*/ 0 w 866"/>
                  <a:gd name="T11" fmla="*/ 29 h 75"/>
                  <a:gd name="T12" fmla="*/ 0 60000 65536"/>
                  <a:gd name="T13" fmla="*/ 0 60000 65536"/>
                  <a:gd name="T14" fmla="*/ 0 60000 65536"/>
                  <a:gd name="T15" fmla="*/ 0 60000 65536"/>
                  <a:gd name="T16" fmla="*/ 0 60000 65536"/>
                  <a:gd name="T17" fmla="*/ 0 60000 65536"/>
                  <a:gd name="T18" fmla="*/ 0 w 866"/>
                  <a:gd name="T19" fmla="*/ 0 h 75"/>
                  <a:gd name="T20" fmla="*/ 866 w 866"/>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866" h="75">
                    <a:moveTo>
                      <a:pt x="0" y="29"/>
                    </a:moveTo>
                    <a:lnTo>
                      <a:pt x="699" y="74"/>
                    </a:lnTo>
                    <a:lnTo>
                      <a:pt x="865" y="31"/>
                    </a:lnTo>
                    <a:lnTo>
                      <a:pt x="807" y="25"/>
                    </a:lnTo>
                    <a:lnTo>
                      <a:pt x="267" y="0"/>
                    </a:lnTo>
                    <a:lnTo>
                      <a:pt x="0" y="29"/>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68" name="Freeform 168">
                <a:extLst>
                  <a:ext uri="{FF2B5EF4-FFF2-40B4-BE49-F238E27FC236}">
                    <a16:creationId xmlns:a16="http://schemas.microsoft.com/office/drawing/2014/main" id="{853C1D3E-97C1-383D-EB87-594AFA936855}"/>
                  </a:ext>
                </a:extLst>
              </p:cNvPr>
              <p:cNvSpPr>
                <a:spLocks/>
              </p:cNvSpPr>
              <p:nvPr/>
            </p:nvSpPr>
            <p:spPr bwMode="auto">
              <a:xfrm>
                <a:off x="827" y="3493"/>
                <a:ext cx="634" cy="46"/>
              </a:xfrm>
              <a:custGeom>
                <a:avLst/>
                <a:gdLst>
                  <a:gd name="T0" fmla="*/ 51 w 634"/>
                  <a:gd name="T1" fmla="*/ 0 h 46"/>
                  <a:gd name="T2" fmla="*/ 0 w 634"/>
                  <a:gd name="T3" fmla="*/ 17 h 46"/>
                  <a:gd name="T4" fmla="*/ 511 w 634"/>
                  <a:gd name="T5" fmla="*/ 45 h 46"/>
                  <a:gd name="T6" fmla="*/ 594 w 634"/>
                  <a:gd name="T7" fmla="*/ 25 h 46"/>
                  <a:gd name="T8" fmla="*/ 588 w 634"/>
                  <a:gd name="T9" fmla="*/ 22 h 46"/>
                  <a:gd name="T10" fmla="*/ 633 w 634"/>
                  <a:gd name="T11" fmla="*/ 11 h 46"/>
                  <a:gd name="T12" fmla="*/ 605 w 634"/>
                  <a:gd name="T13" fmla="*/ 9 h 46"/>
                  <a:gd name="T14" fmla="*/ 51 w 634"/>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634"/>
                  <a:gd name="T25" fmla="*/ 0 h 46"/>
                  <a:gd name="T26" fmla="*/ 634 w 634"/>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4" h="46">
                    <a:moveTo>
                      <a:pt x="51" y="0"/>
                    </a:moveTo>
                    <a:lnTo>
                      <a:pt x="0" y="17"/>
                    </a:lnTo>
                    <a:lnTo>
                      <a:pt x="511" y="45"/>
                    </a:lnTo>
                    <a:lnTo>
                      <a:pt x="594" y="25"/>
                    </a:lnTo>
                    <a:lnTo>
                      <a:pt x="588" y="22"/>
                    </a:lnTo>
                    <a:lnTo>
                      <a:pt x="633" y="11"/>
                    </a:lnTo>
                    <a:lnTo>
                      <a:pt x="605" y="9"/>
                    </a:lnTo>
                    <a:lnTo>
                      <a:pt x="51" y="0"/>
                    </a:lnTo>
                  </a:path>
                </a:pathLst>
              </a:custGeom>
              <a:solidFill>
                <a:srgbClr val="5F5F5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633" name="Group 33">
              <a:extLst>
                <a:ext uri="{FF2B5EF4-FFF2-40B4-BE49-F238E27FC236}">
                  <a16:creationId xmlns:a16="http://schemas.microsoft.com/office/drawing/2014/main" id="{755CA0C2-C470-B084-90CE-45FE592F1012}"/>
                </a:ext>
              </a:extLst>
            </p:cNvPr>
            <p:cNvGrpSpPr>
              <a:grpSpLocks/>
            </p:cNvGrpSpPr>
            <p:nvPr/>
          </p:nvGrpSpPr>
          <p:grpSpPr bwMode="auto">
            <a:xfrm>
              <a:off x="1340" y="3036"/>
              <a:ext cx="152" cy="492"/>
              <a:chOff x="1340" y="3036"/>
              <a:chExt cx="152" cy="492"/>
            </a:xfrm>
          </p:grpSpPr>
          <p:grpSp>
            <p:nvGrpSpPr>
              <p:cNvPr id="25737" name="Group 137">
                <a:extLst>
                  <a:ext uri="{FF2B5EF4-FFF2-40B4-BE49-F238E27FC236}">
                    <a16:creationId xmlns:a16="http://schemas.microsoft.com/office/drawing/2014/main" id="{1623E49A-E761-A6D5-7A23-EBC89044353A}"/>
                  </a:ext>
                </a:extLst>
              </p:cNvPr>
              <p:cNvGrpSpPr>
                <a:grpSpLocks/>
              </p:cNvGrpSpPr>
              <p:nvPr/>
            </p:nvGrpSpPr>
            <p:grpSpPr bwMode="auto">
              <a:xfrm>
                <a:off x="1402" y="3099"/>
                <a:ext cx="90" cy="412"/>
                <a:chOff x="1402" y="3099"/>
                <a:chExt cx="90" cy="412"/>
              </a:xfrm>
            </p:grpSpPr>
            <p:sp>
              <p:nvSpPr>
                <p:cNvPr id="25741" name="Freeform 141">
                  <a:extLst>
                    <a:ext uri="{FF2B5EF4-FFF2-40B4-BE49-F238E27FC236}">
                      <a16:creationId xmlns:a16="http://schemas.microsoft.com/office/drawing/2014/main" id="{05DE2FAC-255F-6008-99E8-FAEA73CA2675}"/>
                    </a:ext>
                  </a:extLst>
                </p:cNvPr>
                <p:cNvSpPr>
                  <a:spLocks/>
                </p:cNvSpPr>
                <p:nvPr/>
              </p:nvSpPr>
              <p:spPr bwMode="auto">
                <a:xfrm>
                  <a:off x="1402" y="3099"/>
                  <a:ext cx="90" cy="412"/>
                </a:xfrm>
                <a:custGeom>
                  <a:avLst/>
                  <a:gdLst>
                    <a:gd name="T0" fmla="*/ 8 w 90"/>
                    <a:gd name="T1" fmla="*/ 0 h 412"/>
                    <a:gd name="T2" fmla="*/ 89 w 90"/>
                    <a:gd name="T3" fmla="*/ 34 h 412"/>
                    <a:gd name="T4" fmla="*/ 82 w 90"/>
                    <a:gd name="T5" fmla="*/ 194 h 412"/>
                    <a:gd name="T6" fmla="*/ 73 w 90"/>
                    <a:gd name="T7" fmla="*/ 386 h 412"/>
                    <a:gd name="T8" fmla="*/ 0 w 90"/>
                    <a:gd name="T9" fmla="*/ 411 h 412"/>
                    <a:gd name="T10" fmla="*/ 8 w 90"/>
                    <a:gd name="T11" fmla="*/ 0 h 412"/>
                    <a:gd name="T12" fmla="*/ 0 60000 65536"/>
                    <a:gd name="T13" fmla="*/ 0 60000 65536"/>
                    <a:gd name="T14" fmla="*/ 0 60000 65536"/>
                    <a:gd name="T15" fmla="*/ 0 60000 65536"/>
                    <a:gd name="T16" fmla="*/ 0 60000 65536"/>
                    <a:gd name="T17" fmla="*/ 0 60000 65536"/>
                    <a:gd name="T18" fmla="*/ 0 w 90"/>
                    <a:gd name="T19" fmla="*/ 0 h 412"/>
                    <a:gd name="T20" fmla="*/ 90 w 90"/>
                    <a:gd name="T21" fmla="*/ 412 h 412"/>
                  </a:gdLst>
                  <a:ahLst/>
                  <a:cxnLst>
                    <a:cxn ang="T12">
                      <a:pos x="T0" y="T1"/>
                    </a:cxn>
                    <a:cxn ang="T13">
                      <a:pos x="T2" y="T3"/>
                    </a:cxn>
                    <a:cxn ang="T14">
                      <a:pos x="T4" y="T5"/>
                    </a:cxn>
                    <a:cxn ang="T15">
                      <a:pos x="T6" y="T7"/>
                    </a:cxn>
                    <a:cxn ang="T16">
                      <a:pos x="T8" y="T9"/>
                    </a:cxn>
                    <a:cxn ang="T17">
                      <a:pos x="T10" y="T11"/>
                    </a:cxn>
                  </a:cxnLst>
                  <a:rect l="T18" t="T19" r="T20" b="T21"/>
                  <a:pathLst>
                    <a:path w="90" h="412">
                      <a:moveTo>
                        <a:pt x="8" y="0"/>
                      </a:moveTo>
                      <a:lnTo>
                        <a:pt x="89" y="34"/>
                      </a:lnTo>
                      <a:lnTo>
                        <a:pt x="82" y="194"/>
                      </a:lnTo>
                      <a:lnTo>
                        <a:pt x="73" y="386"/>
                      </a:lnTo>
                      <a:lnTo>
                        <a:pt x="0" y="411"/>
                      </a:lnTo>
                      <a:lnTo>
                        <a:pt x="8" y="0"/>
                      </a:lnTo>
                    </a:path>
                  </a:pathLst>
                </a:custGeom>
                <a:solidFill>
                  <a:srgbClr val="9F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742" name="Group 142">
                  <a:extLst>
                    <a:ext uri="{FF2B5EF4-FFF2-40B4-BE49-F238E27FC236}">
                      <a16:creationId xmlns:a16="http://schemas.microsoft.com/office/drawing/2014/main" id="{80C146E8-4132-2196-0FDB-80C463F5BCDF}"/>
                    </a:ext>
                  </a:extLst>
                </p:cNvPr>
                <p:cNvGrpSpPr>
                  <a:grpSpLocks/>
                </p:cNvGrpSpPr>
                <p:nvPr/>
              </p:nvGrpSpPr>
              <p:grpSpPr bwMode="auto">
                <a:xfrm>
                  <a:off x="1416" y="3131"/>
                  <a:ext cx="70" cy="349"/>
                  <a:chOff x="1416" y="3131"/>
                  <a:chExt cx="70" cy="349"/>
                </a:xfrm>
              </p:grpSpPr>
              <p:grpSp>
                <p:nvGrpSpPr>
                  <p:cNvPr id="25743" name="Group 143">
                    <a:extLst>
                      <a:ext uri="{FF2B5EF4-FFF2-40B4-BE49-F238E27FC236}">
                        <a16:creationId xmlns:a16="http://schemas.microsoft.com/office/drawing/2014/main" id="{451A5349-2984-BAB0-8301-5C79E5B1B9CB}"/>
                      </a:ext>
                    </a:extLst>
                  </p:cNvPr>
                  <p:cNvGrpSpPr>
                    <a:grpSpLocks/>
                  </p:cNvGrpSpPr>
                  <p:nvPr/>
                </p:nvGrpSpPr>
                <p:grpSpPr bwMode="auto">
                  <a:xfrm>
                    <a:off x="1416" y="3131"/>
                    <a:ext cx="70" cy="349"/>
                    <a:chOff x="1416" y="3131"/>
                    <a:chExt cx="70" cy="349"/>
                  </a:xfrm>
                </p:grpSpPr>
                <p:grpSp>
                  <p:nvGrpSpPr>
                    <p:cNvPr id="25745" name="Group 145">
                      <a:extLst>
                        <a:ext uri="{FF2B5EF4-FFF2-40B4-BE49-F238E27FC236}">
                          <a16:creationId xmlns:a16="http://schemas.microsoft.com/office/drawing/2014/main" id="{716921C1-AABB-5026-7873-EFDE3060FF4B}"/>
                        </a:ext>
                      </a:extLst>
                    </p:cNvPr>
                    <p:cNvGrpSpPr>
                      <a:grpSpLocks/>
                    </p:cNvGrpSpPr>
                    <p:nvPr/>
                  </p:nvGrpSpPr>
                  <p:grpSpPr bwMode="auto">
                    <a:xfrm>
                      <a:off x="1416" y="3131"/>
                      <a:ext cx="70" cy="193"/>
                      <a:chOff x="1416" y="3131"/>
                      <a:chExt cx="70" cy="193"/>
                    </a:xfrm>
                  </p:grpSpPr>
                  <p:grpSp>
                    <p:nvGrpSpPr>
                      <p:cNvPr id="25755" name="Group 155">
                        <a:extLst>
                          <a:ext uri="{FF2B5EF4-FFF2-40B4-BE49-F238E27FC236}">
                            <a16:creationId xmlns:a16="http://schemas.microsoft.com/office/drawing/2014/main" id="{969DEA1F-DE55-0949-8518-7F45D14BBC15}"/>
                          </a:ext>
                        </a:extLst>
                      </p:cNvPr>
                      <p:cNvGrpSpPr>
                        <a:grpSpLocks/>
                      </p:cNvGrpSpPr>
                      <p:nvPr/>
                    </p:nvGrpSpPr>
                    <p:grpSpPr bwMode="auto">
                      <a:xfrm>
                        <a:off x="1423" y="3131"/>
                        <a:ext cx="63" cy="91"/>
                        <a:chOff x="1423" y="3131"/>
                        <a:chExt cx="63" cy="91"/>
                      </a:xfrm>
                    </p:grpSpPr>
                    <p:sp>
                      <p:nvSpPr>
                        <p:cNvPr id="25761" name="Line 170">
                          <a:extLst>
                            <a:ext uri="{FF2B5EF4-FFF2-40B4-BE49-F238E27FC236}">
                              <a16:creationId xmlns:a16="http://schemas.microsoft.com/office/drawing/2014/main" id="{55348529-DE98-E91E-2946-EE73EE4F0FE9}"/>
                            </a:ext>
                          </a:extLst>
                        </p:cNvPr>
                        <p:cNvSpPr>
                          <a:spLocks noChangeShapeType="1"/>
                        </p:cNvSpPr>
                        <p:nvPr/>
                      </p:nvSpPr>
                      <p:spPr bwMode="auto">
                        <a:xfrm>
                          <a:off x="1426" y="3131"/>
                          <a:ext cx="60" cy="7"/>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62" name="Line 171">
                          <a:extLst>
                            <a:ext uri="{FF2B5EF4-FFF2-40B4-BE49-F238E27FC236}">
                              <a16:creationId xmlns:a16="http://schemas.microsoft.com/office/drawing/2014/main" id="{A1F19CDA-7028-647B-4D3F-1EBB8BD19A0E}"/>
                            </a:ext>
                          </a:extLst>
                        </p:cNvPr>
                        <p:cNvSpPr>
                          <a:spLocks noChangeShapeType="1"/>
                        </p:cNvSpPr>
                        <p:nvPr/>
                      </p:nvSpPr>
                      <p:spPr bwMode="auto">
                        <a:xfrm>
                          <a:off x="1424" y="3149"/>
                          <a:ext cx="60" cy="4"/>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63" name="Line 172">
                          <a:extLst>
                            <a:ext uri="{FF2B5EF4-FFF2-40B4-BE49-F238E27FC236}">
                              <a16:creationId xmlns:a16="http://schemas.microsoft.com/office/drawing/2014/main" id="{4654FA03-E884-0EE5-00D2-C27D1654C54C}"/>
                            </a:ext>
                          </a:extLst>
                        </p:cNvPr>
                        <p:cNvSpPr>
                          <a:spLocks noChangeShapeType="1"/>
                        </p:cNvSpPr>
                        <p:nvPr/>
                      </p:nvSpPr>
                      <p:spPr bwMode="auto">
                        <a:xfrm>
                          <a:off x="1425" y="3168"/>
                          <a:ext cx="59" cy="2"/>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64" name="Line 173">
                          <a:extLst>
                            <a:ext uri="{FF2B5EF4-FFF2-40B4-BE49-F238E27FC236}">
                              <a16:creationId xmlns:a16="http://schemas.microsoft.com/office/drawing/2014/main" id="{1558182A-17C1-2F7E-B350-487A424EE441}"/>
                            </a:ext>
                          </a:extLst>
                        </p:cNvPr>
                        <p:cNvSpPr>
                          <a:spLocks noChangeShapeType="1"/>
                        </p:cNvSpPr>
                        <p:nvPr/>
                      </p:nvSpPr>
                      <p:spPr bwMode="auto">
                        <a:xfrm>
                          <a:off x="1424" y="3186"/>
                          <a:ext cx="60" cy="0"/>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65" name="Line 174">
                          <a:extLst>
                            <a:ext uri="{FF2B5EF4-FFF2-40B4-BE49-F238E27FC236}">
                              <a16:creationId xmlns:a16="http://schemas.microsoft.com/office/drawing/2014/main" id="{59CD4E90-D383-9BD6-4B6E-18D26EBAE400}"/>
                            </a:ext>
                          </a:extLst>
                        </p:cNvPr>
                        <p:cNvSpPr>
                          <a:spLocks noChangeShapeType="1"/>
                        </p:cNvSpPr>
                        <p:nvPr/>
                      </p:nvSpPr>
                      <p:spPr bwMode="auto">
                        <a:xfrm>
                          <a:off x="1423" y="3200"/>
                          <a:ext cx="60" cy="6"/>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66" name="Line 175">
                          <a:extLst>
                            <a:ext uri="{FF2B5EF4-FFF2-40B4-BE49-F238E27FC236}">
                              <a16:creationId xmlns:a16="http://schemas.microsoft.com/office/drawing/2014/main" id="{41021711-B6C8-19FD-B901-270F2CD5E116}"/>
                            </a:ext>
                          </a:extLst>
                        </p:cNvPr>
                        <p:cNvSpPr>
                          <a:spLocks noChangeShapeType="1"/>
                        </p:cNvSpPr>
                        <p:nvPr/>
                      </p:nvSpPr>
                      <p:spPr bwMode="auto">
                        <a:xfrm>
                          <a:off x="1423" y="3218"/>
                          <a:ext cx="59" cy="4"/>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25756" name="Line 177">
                        <a:extLst>
                          <a:ext uri="{FF2B5EF4-FFF2-40B4-BE49-F238E27FC236}">
                            <a16:creationId xmlns:a16="http://schemas.microsoft.com/office/drawing/2014/main" id="{584587EE-81E0-4F0B-4F10-F07E345EF32A}"/>
                          </a:ext>
                        </a:extLst>
                      </p:cNvPr>
                      <p:cNvSpPr>
                        <a:spLocks noChangeShapeType="1"/>
                      </p:cNvSpPr>
                      <p:nvPr/>
                    </p:nvSpPr>
                    <p:spPr bwMode="auto">
                      <a:xfrm>
                        <a:off x="1416" y="3254"/>
                        <a:ext cx="63"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7" name="Line 178">
                        <a:extLst>
                          <a:ext uri="{FF2B5EF4-FFF2-40B4-BE49-F238E27FC236}">
                            <a16:creationId xmlns:a16="http://schemas.microsoft.com/office/drawing/2014/main" id="{2DF842B0-18AE-56FB-5379-9CC5CB927977}"/>
                          </a:ext>
                        </a:extLst>
                      </p:cNvPr>
                      <p:cNvSpPr>
                        <a:spLocks noChangeShapeType="1"/>
                      </p:cNvSpPr>
                      <p:nvPr/>
                    </p:nvSpPr>
                    <p:spPr bwMode="auto">
                      <a:xfrm>
                        <a:off x="1417" y="3269"/>
                        <a:ext cx="61" cy="5"/>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8" name="Line 179">
                        <a:extLst>
                          <a:ext uri="{FF2B5EF4-FFF2-40B4-BE49-F238E27FC236}">
                            <a16:creationId xmlns:a16="http://schemas.microsoft.com/office/drawing/2014/main" id="{49DAABD6-CC95-BB17-B565-000B1C58DD43}"/>
                          </a:ext>
                        </a:extLst>
                      </p:cNvPr>
                      <p:cNvSpPr>
                        <a:spLocks noChangeShapeType="1"/>
                      </p:cNvSpPr>
                      <p:nvPr/>
                    </p:nvSpPr>
                    <p:spPr bwMode="auto">
                      <a:xfrm>
                        <a:off x="1416" y="3288"/>
                        <a:ext cx="61" cy="3"/>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9" name="Line 180">
                        <a:extLst>
                          <a:ext uri="{FF2B5EF4-FFF2-40B4-BE49-F238E27FC236}">
                            <a16:creationId xmlns:a16="http://schemas.microsoft.com/office/drawing/2014/main" id="{07E1048D-4A59-76CA-77C9-54646AA39C22}"/>
                          </a:ext>
                        </a:extLst>
                      </p:cNvPr>
                      <p:cNvSpPr>
                        <a:spLocks noChangeShapeType="1"/>
                      </p:cNvSpPr>
                      <p:nvPr/>
                    </p:nvSpPr>
                    <p:spPr bwMode="auto">
                      <a:xfrm>
                        <a:off x="1417" y="3306"/>
                        <a:ext cx="60"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60" name="Line 181">
                        <a:extLst>
                          <a:ext uri="{FF2B5EF4-FFF2-40B4-BE49-F238E27FC236}">
                            <a16:creationId xmlns:a16="http://schemas.microsoft.com/office/drawing/2014/main" id="{E8837CCC-32A9-EBAD-65BF-4D1E4F26036A}"/>
                          </a:ext>
                        </a:extLst>
                      </p:cNvPr>
                      <p:cNvSpPr>
                        <a:spLocks noChangeShapeType="1"/>
                      </p:cNvSpPr>
                      <p:nvPr/>
                    </p:nvSpPr>
                    <p:spPr bwMode="auto">
                      <a:xfrm>
                        <a:off x="1418" y="3324"/>
                        <a:ext cx="59" cy="0"/>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746" name="Group 146">
                      <a:extLst>
                        <a:ext uri="{FF2B5EF4-FFF2-40B4-BE49-F238E27FC236}">
                          <a16:creationId xmlns:a16="http://schemas.microsoft.com/office/drawing/2014/main" id="{2F58A1A7-80F0-A7BF-35A9-02E0CC6AD597}"/>
                        </a:ext>
                      </a:extLst>
                    </p:cNvPr>
                    <p:cNvGrpSpPr>
                      <a:grpSpLocks/>
                    </p:cNvGrpSpPr>
                    <p:nvPr/>
                  </p:nvGrpSpPr>
                  <p:grpSpPr bwMode="auto">
                    <a:xfrm>
                      <a:off x="1416" y="3341"/>
                      <a:ext cx="59" cy="139"/>
                      <a:chOff x="1416" y="3341"/>
                      <a:chExt cx="59" cy="139"/>
                    </a:xfrm>
                  </p:grpSpPr>
                  <p:sp>
                    <p:nvSpPr>
                      <p:cNvPr id="25747" name="Line 183">
                        <a:extLst>
                          <a:ext uri="{FF2B5EF4-FFF2-40B4-BE49-F238E27FC236}">
                            <a16:creationId xmlns:a16="http://schemas.microsoft.com/office/drawing/2014/main" id="{EEBC1AF9-8B2B-2DC2-22F2-96C7BA7AA7BC}"/>
                          </a:ext>
                        </a:extLst>
                      </p:cNvPr>
                      <p:cNvSpPr>
                        <a:spLocks noChangeShapeType="1"/>
                      </p:cNvSpPr>
                      <p:nvPr/>
                    </p:nvSpPr>
                    <p:spPr bwMode="auto">
                      <a:xfrm>
                        <a:off x="1418" y="3341"/>
                        <a:ext cx="57" cy="3"/>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48" name="Line 184">
                        <a:extLst>
                          <a:ext uri="{FF2B5EF4-FFF2-40B4-BE49-F238E27FC236}">
                            <a16:creationId xmlns:a16="http://schemas.microsoft.com/office/drawing/2014/main" id="{83515DB4-19B3-4158-572C-D63F26B88F89}"/>
                          </a:ext>
                        </a:extLst>
                      </p:cNvPr>
                      <p:cNvSpPr>
                        <a:spLocks noChangeShapeType="1"/>
                      </p:cNvSpPr>
                      <p:nvPr/>
                    </p:nvSpPr>
                    <p:spPr bwMode="auto">
                      <a:xfrm>
                        <a:off x="1419" y="3359"/>
                        <a:ext cx="55"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49" name="Line 185">
                        <a:extLst>
                          <a:ext uri="{FF2B5EF4-FFF2-40B4-BE49-F238E27FC236}">
                            <a16:creationId xmlns:a16="http://schemas.microsoft.com/office/drawing/2014/main" id="{5AE69B08-8AA3-EAC5-CDF9-D2CC9BEC9CB6}"/>
                          </a:ext>
                        </a:extLst>
                      </p:cNvPr>
                      <p:cNvSpPr>
                        <a:spLocks noChangeShapeType="1"/>
                      </p:cNvSpPr>
                      <p:nvPr/>
                    </p:nvSpPr>
                    <p:spPr bwMode="auto">
                      <a:xfrm>
                        <a:off x="1418" y="3377"/>
                        <a:ext cx="55" cy="0"/>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0" name="Line 186">
                        <a:extLst>
                          <a:ext uri="{FF2B5EF4-FFF2-40B4-BE49-F238E27FC236}">
                            <a16:creationId xmlns:a16="http://schemas.microsoft.com/office/drawing/2014/main" id="{88BBB793-362F-8D46-803E-30F0C7067D3E}"/>
                          </a:ext>
                        </a:extLst>
                      </p:cNvPr>
                      <p:cNvSpPr>
                        <a:spLocks noChangeShapeType="1"/>
                      </p:cNvSpPr>
                      <p:nvPr/>
                    </p:nvSpPr>
                    <p:spPr bwMode="auto">
                      <a:xfrm flipV="1">
                        <a:off x="1417" y="3382"/>
                        <a:ext cx="55" cy="24"/>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1" name="Line 187">
                        <a:extLst>
                          <a:ext uri="{FF2B5EF4-FFF2-40B4-BE49-F238E27FC236}">
                            <a16:creationId xmlns:a16="http://schemas.microsoft.com/office/drawing/2014/main" id="{8815FFC0-4C98-1A97-8D3A-BE16C7A40BF6}"/>
                          </a:ext>
                        </a:extLst>
                      </p:cNvPr>
                      <p:cNvSpPr>
                        <a:spLocks noChangeShapeType="1"/>
                      </p:cNvSpPr>
                      <p:nvPr/>
                    </p:nvSpPr>
                    <p:spPr bwMode="auto">
                      <a:xfrm flipV="1">
                        <a:off x="1417" y="3398"/>
                        <a:ext cx="53" cy="26"/>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2" name="Line 188">
                        <a:extLst>
                          <a:ext uri="{FF2B5EF4-FFF2-40B4-BE49-F238E27FC236}">
                            <a16:creationId xmlns:a16="http://schemas.microsoft.com/office/drawing/2014/main" id="{60514FDA-2CCB-361B-3DE8-B9DA4E77A1C4}"/>
                          </a:ext>
                        </a:extLst>
                      </p:cNvPr>
                      <p:cNvSpPr>
                        <a:spLocks noChangeShapeType="1"/>
                      </p:cNvSpPr>
                      <p:nvPr/>
                    </p:nvSpPr>
                    <p:spPr bwMode="auto">
                      <a:xfrm flipV="1">
                        <a:off x="1417" y="3415"/>
                        <a:ext cx="53" cy="28"/>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3" name="Line 189">
                        <a:extLst>
                          <a:ext uri="{FF2B5EF4-FFF2-40B4-BE49-F238E27FC236}">
                            <a16:creationId xmlns:a16="http://schemas.microsoft.com/office/drawing/2014/main" id="{326CBA79-1551-4164-7236-CA7251B54B46}"/>
                          </a:ext>
                        </a:extLst>
                      </p:cNvPr>
                      <p:cNvSpPr>
                        <a:spLocks noChangeShapeType="1"/>
                      </p:cNvSpPr>
                      <p:nvPr/>
                    </p:nvSpPr>
                    <p:spPr bwMode="auto">
                      <a:xfrm flipV="1">
                        <a:off x="1416" y="3430"/>
                        <a:ext cx="54" cy="3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54" name="Line 190">
                        <a:extLst>
                          <a:ext uri="{FF2B5EF4-FFF2-40B4-BE49-F238E27FC236}">
                            <a16:creationId xmlns:a16="http://schemas.microsoft.com/office/drawing/2014/main" id="{0AE2C49A-1045-79EF-CC38-721F75046DE8}"/>
                          </a:ext>
                        </a:extLst>
                      </p:cNvPr>
                      <p:cNvSpPr>
                        <a:spLocks noChangeShapeType="1"/>
                      </p:cNvSpPr>
                      <p:nvPr/>
                    </p:nvSpPr>
                    <p:spPr bwMode="auto">
                      <a:xfrm flipV="1">
                        <a:off x="1417" y="3447"/>
                        <a:ext cx="51" cy="33"/>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25744" name="Line 193">
                    <a:extLst>
                      <a:ext uri="{FF2B5EF4-FFF2-40B4-BE49-F238E27FC236}">
                        <a16:creationId xmlns:a16="http://schemas.microsoft.com/office/drawing/2014/main" id="{00373174-D6D7-1CF3-117D-5689F686ABCA}"/>
                      </a:ext>
                    </a:extLst>
                  </p:cNvPr>
                  <p:cNvSpPr>
                    <a:spLocks noChangeShapeType="1"/>
                  </p:cNvSpPr>
                  <p:nvPr/>
                </p:nvSpPr>
                <p:spPr bwMode="auto">
                  <a:xfrm>
                    <a:off x="1421" y="3237"/>
                    <a:ext cx="59"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738" name="Group 138">
                <a:extLst>
                  <a:ext uri="{FF2B5EF4-FFF2-40B4-BE49-F238E27FC236}">
                    <a16:creationId xmlns:a16="http://schemas.microsoft.com/office/drawing/2014/main" id="{62EB36BB-5EB5-DC9C-53EF-5A9C99F94DB3}"/>
                  </a:ext>
                </a:extLst>
              </p:cNvPr>
              <p:cNvGrpSpPr>
                <a:grpSpLocks/>
              </p:cNvGrpSpPr>
              <p:nvPr/>
            </p:nvGrpSpPr>
            <p:grpSpPr bwMode="auto">
              <a:xfrm>
                <a:off x="1340" y="3036"/>
                <a:ext cx="78" cy="492"/>
                <a:chOff x="1340" y="3036"/>
                <a:chExt cx="78" cy="492"/>
              </a:xfrm>
            </p:grpSpPr>
            <p:sp>
              <p:nvSpPr>
                <p:cNvPr id="25739" name="Freeform 139">
                  <a:extLst>
                    <a:ext uri="{FF2B5EF4-FFF2-40B4-BE49-F238E27FC236}">
                      <a16:creationId xmlns:a16="http://schemas.microsoft.com/office/drawing/2014/main" id="{9FE35F9B-231D-75AB-1F9C-F65B8D53271F}"/>
                    </a:ext>
                  </a:extLst>
                </p:cNvPr>
                <p:cNvSpPr>
                  <a:spLocks/>
                </p:cNvSpPr>
                <p:nvPr/>
              </p:nvSpPr>
              <p:spPr bwMode="auto">
                <a:xfrm>
                  <a:off x="1340" y="3036"/>
                  <a:ext cx="78" cy="492"/>
                </a:xfrm>
                <a:custGeom>
                  <a:avLst/>
                  <a:gdLst>
                    <a:gd name="T0" fmla="*/ 18 w 78"/>
                    <a:gd name="T1" fmla="*/ 0 h 492"/>
                    <a:gd name="T2" fmla="*/ 72 w 78"/>
                    <a:gd name="T3" fmla="*/ 25 h 492"/>
                    <a:gd name="T4" fmla="*/ 77 w 78"/>
                    <a:gd name="T5" fmla="*/ 31 h 492"/>
                    <a:gd name="T6" fmla="*/ 61 w 78"/>
                    <a:gd name="T7" fmla="*/ 471 h 492"/>
                    <a:gd name="T8" fmla="*/ 53 w 78"/>
                    <a:gd name="T9" fmla="*/ 477 h 492"/>
                    <a:gd name="T10" fmla="*/ 0 w 78"/>
                    <a:gd name="T11" fmla="*/ 491 h 492"/>
                    <a:gd name="T12" fmla="*/ 6 w 78"/>
                    <a:gd name="T13" fmla="*/ 483 h 492"/>
                    <a:gd name="T14" fmla="*/ 7 w 78"/>
                    <a:gd name="T15" fmla="*/ 477 h 492"/>
                    <a:gd name="T16" fmla="*/ 18 w 78"/>
                    <a:gd name="T17" fmla="*/ 0 h 4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492"/>
                    <a:gd name="T29" fmla="*/ 78 w 78"/>
                    <a:gd name="T30" fmla="*/ 492 h 4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492">
                      <a:moveTo>
                        <a:pt x="18" y="0"/>
                      </a:moveTo>
                      <a:lnTo>
                        <a:pt x="72" y="25"/>
                      </a:lnTo>
                      <a:lnTo>
                        <a:pt x="77" y="31"/>
                      </a:lnTo>
                      <a:lnTo>
                        <a:pt x="61" y="471"/>
                      </a:lnTo>
                      <a:lnTo>
                        <a:pt x="53" y="477"/>
                      </a:lnTo>
                      <a:lnTo>
                        <a:pt x="0" y="491"/>
                      </a:lnTo>
                      <a:lnTo>
                        <a:pt x="6" y="483"/>
                      </a:lnTo>
                      <a:lnTo>
                        <a:pt x="7" y="477"/>
                      </a:lnTo>
                      <a:lnTo>
                        <a:pt x="18" y="0"/>
                      </a:lnTo>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40" name="Arc 197">
                  <a:extLst>
                    <a:ext uri="{FF2B5EF4-FFF2-40B4-BE49-F238E27FC236}">
                      <a16:creationId xmlns:a16="http://schemas.microsoft.com/office/drawing/2014/main" id="{A2660E7C-60B6-BE98-B02A-168D003BD16A}"/>
                    </a:ext>
                  </a:extLst>
                </p:cNvPr>
                <p:cNvSpPr>
                  <a:spLocks/>
                </p:cNvSpPr>
                <p:nvPr/>
              </p:nvSpPr>
              <p:spPr bwMode="auto">
                <a:xfrm>
                  <a:off x="1414" y="3064"/>
                  <a:ext cx="4" cy="6"/>
                </a:xfrm>
                <a:custGeom>
                  <a:avLst/>
                  <a:gdLst>
                    <a:gd name="T0" fmla="*/ 0 w 21086"/>
                    <a:gd name="T1" fmla="*/ 0 h 21600"/>
                    <a:gd name="T2" fmla="*/ 0 w 21086"/>
                    <a:gd name="T3" fmla="*/ 0 h 21600"/>
                    <a:gd name="T4" fmla="*/ 0 w 21086"/>
                    <a:gd name="T5" fmla="*/ 0 h 21600"/>
                    <a:gd name="T6" fmla="*/ 0 60000 65536"/>
                    <a:gd name="T7" fmla="*/ 0 60000 65536"/>
                    <a:gd name="T8" fmla="*/ 0 60000 65536"/>
                    <a:gd name="T9" fmla="*/ 0 w 21086"/>
                    <a:gd name="T10" fmla="*/ 0 h 21600"/>
                    <a:gd name="T11" fmla="*/ 21086 w 21086"/>
                    <a:gd name="T12" fmla="*/ 21600 h 21600"/>
                  </a:gdLst>
                  <a:ahLst/>
                  <a:cxnLst>
                    <a:cxn ang="T6">
                      <a:pos x="T0" y="T1"/>
                    </a:cxn>
                    <a:cxn ang="T7">
                      <a:pos x="T2" y="T3"/>
                    </a:cxn>
                    <a:cxn ang="T8">
                      <a:pos x="T4" y="T5"/>
                    </a:cxn>
                  </a:cxnLst>
                  <a:rect l="T9" t="T10" r="T11" b="T12"/>
                  <a:pathLst>
                    <a:path w="21086" h="21600" fill="none" extrusionOk="0">
                      <a:moveTo>
                        <a:pt x="-1" y="0"/>
                      </a:moveTo>
                      <a:cubicBezTo>
                        <a:pt x="10123" y="0"/>
                        <a:pt x="18889" y="7031"/>
                        <a:pt x="21085" y="16914"/>
                      </a:cubicBezTo>
                    </a:path>
                    <a:path w="21086" h="21600" stroke="0" extrusionOk="0">
                      <a:moveTo>
                        <a:pt x="-1" y="0"/>
                      </a:moveTo>
                      <a:cubicBezTo>
                        <a:pt x="10123" y="0"/>
                        <a:pt x="18889" y="7031"/>
                        <a:pt x="21085" y="16914"/>
                      </a:cubicBezTo>
                      <a:lnTo>
                        <a:pt x="0" y="21600"/>
                      </a:lnTo>
                      <a:lnTo>
                        <a:pt x="-1" y="0"/>
                      </a:lnTo>
                      <a:close/>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nvGrpSpPr>
            <p:cNvPr id="25634" name="Group 34">
              <a:extLst>
                <a:ext uri="{FF2B5EF4-FFF2-40B4-BE49-F238E27FC236}">
                  <a16:creationId xmlns:a16="http://schemas.microsoft.com/office/drawing/2014/main" id="{07C94F6D-F082-4D30-A782-78EBEF80FF3F}"/>
                </a:ext>
              </a:extLst>
            </p:cNvPr>
            <p:cNvGrpSpPr>
              <a:grpSpLocks/>
            </p:cNvGrpSpPr>
            <p:nvPr/>
          </p:nvGrpSpPr>
          <p:grpSpPr bwMode="auto">
            <a:xfrm>
              <a:off x="1373" y="3788"/>
              <a:ext cx="272" cy="101"/>
              <a:chOff x="1373" y="3788"/>
              <a:chExt cx="272" cy="101"/>
            </a:xfrm>
          </p:grpSpPr>
          <p:sp>
            <p:nvSpPr>
              <p:cNvPr id="25726" name="Freeform 126">
                <a:extLst>
                  <a:ext uri="{FF2B5EF4-FFF2-40B4-BE49-F238E27FC236}">
                    <a16:creationId xmlns:a16="http://schemas.microsoft.com/office/drawing/2014/main" id="{6AB17D25-6452-F7E6-D7AF-E12A7BBD7FF9}"/>
                  </a:ext>
                </a:extLst>
              </p:cNvPr>
              <p:cNvSpPr>
                <a:spLocks/>
              </p:cNvSpPr>
              <p:nvPr/>
            </p:nvSpPr>
            <p:spPr bwMode="auto">
              <a:xfrm>
                <a:off x="1373" y="3788"/>
                <a:ext cx="272" cy="71"/>
              </a:xfrm>
              <a:custGeom>
                <a:avLst/>
                <a:gdLst>
                  <a:gd name="T0" fmla="*/ 0 w 272"/>
                  <a:gd name="T1" fmla="*/ 0 h 71"/>
                  <a:gd name="T2" fmla="*/ 50 w 272"/>
                  <a:gd name="T3" fmla="*/ 3 h 71"/>
                  <a:gd name="T4" fmla="*/ 88 w 272"/>
                  <a:gd name="T5" fmla="*/ 5 h 71"/>
                  <a:gd name="T6" fmla="*/ 121 w 272"/>
                  <a:gd name="T7" fmla="*/ 9 h 71"/>
                  <a:gd name="T8" fmla="*/ 155 w 272"/>
                  <a:gd name="T9" fmla="*/ 13 h 71"/>
                  <a:gd name="T10" fmla="*/ 178 w 272"/>
                  <a:gd name="T11" fmla="*/ 16 h 71"/>
                  <a:gd name="T12" fmla="*/ 207 w 272"/>
                  <a:gd name="T13" fmla="*/ 21 h 71"/>
                  <a:gd name="T14" fmla="*/ 223 w 272"/>
                  <a:gd name="T15" fmla="*/ 24 h 71"/>
                  <a:gd name="T16" fmla="*/ 235 w 272"/>
                  <a:gd name="T17" fmla="*/ 27 h 71"/>
                  <a:gd name="T18" fmla="*/ 242 w 272"/>
                  <a:gd name="T19" fmla="*/ 28 h 71"/>
                  <a:gd name="T20" fmla="*/ 247 w 272"/>
                  <a:gd name="T21" fmla="*/ 30 h 71"/>
                  <a:gd name="T22" fmla="*/ 254 w 272"/>
                  <a:gd name="T23" fmla="*/ 32 h 71"/>
                  <a:gd name="T24" fmla="*/ 261 w 272"/>
                  <a:gd name="T25" fmla="*/ 34 h 71"/>
                  <a:gd name="T26" fmla="*/ 267 w 272"/>
                  <a:gd name="T27" fmla="*/ 38 h 71"/>
                  <a:gd name="T28" fmla="*/ 270 w 272"/>
                  <a:gd name="T29" fmla="*/ 42 h 71"/>
                  <a:gd name="T30" fmla="*/ 271 w 272"/>
                  <a:gd name="T31" fmla="*/ 45 h 71"/>
                  <a:gd name="T32" fmla="*/ 269 w 272"/>
                  <a:gd name="T33" fmla="*/ 49 h 71"/>
                  <a:gd name="T34" fmla="*/ 267 w 272"/>
                  <a:gd name="T35" fmla="*/ 54 h 71"/>
                  <a:gd name="T36" fmla="*/ 264 w 272"/>
                  <a:gd name="T37" fmla="*/ 58 h 71"/>
                  <a:gd name="T38" fmla="*/ 259 w 272"/>
                  <a:gd name="T39" fmla="*/ 61 h 71"/>
                  <a:gd name="T40" fmla="*/ 253 w 272"/>
                  <a:gd name="T41" fmla="*/ 65 h 71"/>
                  <a:gd name="T42" fmla="*/ 247 w 272"/>
                  <a:gd name="T43" fmla="*/ 68 h 71"/>
                  <a:gd name="T44" fmla="*/ 240 w 272"/>
                  <a:gd name="T45" fmla="*/ 69 h 71"/>
                  <a:gd name="T46" fmla="*/ 231 w 272"/>
                  <a:gd name="T47" fmla="*/ 70 h 71"/>
                  <a:gd name="T48" fmla="*/ 222 w 272"/>
                  <a:gd name="T49" fmla="*/ 70 h 71"/>
                  <a:gd name="T50" fmla="*/ 212 w 272"/>
                  <a:gd name="T51" fmla="*/ 70 h 71"/>
                  <a:gd name="T52" fmla="*/ 197 w 272"/>
                  <a:gd name="T53" fmla="*/ 67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2"/>
                  <a:gd name="T82" fmla="*/ 0 h 71"/>
                  <a:gd name="T83" fmla="*/ 272 w 272"/>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2" h="71">
                    <a:moveTo>
                      <a:pt x="0" y="0"/>
                    </a:moveTo>
                    <a:lnTo>
                      <a:pt x="50" y="3"/>
                    </a:lnTo>
                    <a:lnTo>
                      <a:pt x="88" y="5"/>
                    </a:lnTo>
                    <a:lnTo>
                      <a:pt x="121" y="9"/>
                    </a:lnTo>
                    <a:lnTo>
                      <a:pt x="155" y="13"/>
                    </a:lnTo>
                    <a:lnTo>
                      <a:pt x="178" y="16"/>
                    </a:lnTo>
                    <a:lnTo>
                      <a:pt x="207" y="21"/>
                    </a:lnTo>
                    <a:lnTo>
                      <a:pt x="223" y="24"/>
                    </a:lnTo>
                    <a:lnTo>
                      <a:pt x="235" y="27"/>
                    </a:lnTo>
                    <a:lnTo>
                      <a:pt x="242" y="28"/>
                    </a:lnTo>
                    <a:lnTo>
                      <a:pt x="247" y="30"/>
                    </a:lnTo>
                    <a:lnTo>
                      <a:pt x="254" y="32"/>
                    </a:lnTo>
                    <a:lnTo>
                      <a:pt x="261" y="34"/>
                    </a:lnTo>
                    <a:lnTo>
                      <a:pt x="267" y="38"/>
                    </a:lnTo>
                    <a:lnTo>
                      <a:pt x="270" y="42"/>
                    </a:lnTo>
                    <a:lnTo>
                      <a:pt x="271" y="45"/>
                    </a:lnTo>
                    <a:lnTo>
                      <a:pt x="269" y="49"/>
                    </a:lnTo>
                    <a:lnTo>
                      <a:pt x="267" y="54"/>
                    </a:lnTo>
                    <a:lnTo>
                      <a:pt x="264" y="58"/>
                    </a:lnTo>
                    <a:lnTo>
                      <a:pt x="259" y="61"/>
                    </a:lnTo>
                    <a:lnTo>
                      <a:pt x="253" y="65"/>
                    </a:lnTo>
                    <a:lnTo>
                      <a:pt x="247" y="68"/>
                    </a:lnTo>
                    <a:lnTo>
                      <a:pt x="240" y="69"/>
                    </a:lnTo>
                    <a:lnTo>
                      <a:pt x="231" y="70"/>
                    </a:lnTo>
                    <a:lnTo>
                      <a:pt x="222" y="70"/>
                    </a:lnTo>
                    <a:lnTo>
                      <a:pt x="212" y="70"/>
                    </a:lnTo>
                    <a:lnTo>
                      <a:pt x="197" y="67"/>
                    </a:lnTo>
                  </a:path>
                </a:pathLst>
              </a:custGeom>
              <a:noFill/>
              <a:ln w="12700"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727" name="Group 127">
                <a:extLst>
                  <a:ext uri="{FF2B5EF4-FFF2-40B4-BE49-F238E27FC236}">
                    <a16:creationId xmlns:a16="http://schemas.microsoft.com/office/drawing/2014/main" id="{0B262B7E-6909-3439-98B5-C4E851F79F1A}"/>
                  </a:ext>
                </a:extLst>
              </p:cNvPr>
              <p:cNvGrpSpPr>
                <a:grpSpLocks/>
              </p:cNvGrpSpPr>
              <p:nvPr/>
            </p:nvGrpSpPr>
            <p:grpSpPr bwMode="auto">
              <a:xfrm>
                <a:off x="1384" y="3823"/>
                <a:ext cx="183" cy="66"/>
                <a:chOff x="1384" y="3823"/>
                <a:chExt cx="183" cy="66"/>
              </a:xfrm>
            </p:grpSpPr>
            <p:grpSp>
              <p:nvGrpSpPr>
                <p:cNvPr id="25728" name="Group 128">
                  <a:extLst>
                    <a:ext uri="{FF2B5EF4-FFF2-40B4-BE49-F238E27FC236}">
                      <a16:creationId xmlns:a16="http://schemas.microsoft.com/office/drawing/2014/main" id="{05887EFE-1842-195D-517B-DBD85A6499A4}"/>
                    </a:ext>
                  </a:extLst>
                </p:cNvPr>
                <p:cNvGrpSpPr>
                  <a:grpSpLocks/>
                </p:cNvGrpSpPr>
                <p:nvPr/>
              </p:nvGrpSpPr>
              <p:grpSpPr bwMode="auto">
                <a:xfrm>
                  <a:off x="1384" y="3823"/>
                  <a:ext cx="183" cy="66"/>
                  <a:chOff x="1384" y="3823"/>
                  <a:chExt cx="183" cy="66"/>
                </a:xfrm>
              </p:grpSpPr>
              <p:sp>
                <p:nvSpPr>
                  <p:cNvPr id="25733" name="Freeform 133">
                    <a:extLst>
                      <a:ext uri="{FF2B5EF4-FFF2-40B4-BE49-F238E27FC236}">
                        <a16:creationId xmlns:a16="http://schemas.microsoft.com/office/drawing/2014/main" id="{21A0A11B-EC18-C7F2-5DCE-46DA4D39D53A}"/>
                      </a:ext>
                    </a:extLst>
                  </p:cNvPr>
                  <p:cNvSpPr>
                    <a:spLocks/>
                  </p:cNvSpPr>
                  <p:nvPr/>
                </p:nvSpPr>
                <p:spPr bwMode="auto">
                  <a:xfrm>
                    <a:off x="1384" y="3823"/>
                    <a:ext cx="111" cy="40"/>
                  </a:xfrm>
                  <a:custGeom>
                    <a:avLst/>
                    <a:gdLst>
                      <a:gd name="T0" fmla="*/ 0 w 111"/>
                      <a:gd name="T1" fmla="*/ 24 h 40"/>
                      <a:gd name="T2" fmla="*/ 29 w 111"/>
                      <a:gd name="T3" fmla="*/ 0 h 40"/>
                      <a:gd name="T4" fmla="*/ 110 w 111"/>
                      <a:gd name="T5" fmla="*/ 13 h 40"/>
                      <a:gd name="T6" fmla="*/ 78 w 111"/>
                      <a:gd name="T7" fmla="*/ 39 h 40"/>
                      <a:gd name="T8" fmla="*/ 0 w 111"/>
                      <a:gd name="T9" fmla="*/ 24 h 40"/>
                      <a:gd name="T10" fmla="*/ 0 60000 65536"/>
                      <a:gd name="T11" fmla="*/ 0 60000 65536"/>
                      <a:gd name="T12" fmla="*/ 0 60000 65536"/>
                      <a:gd name="T13" fmla="*/ 0 60000 65536"/>
                      <a:gd name="T14" fmla="*/ 0 60000 65536"/>
                      <a:gd name="T15" fmla="*/ 0 w 111"/>
                      <a:gd name="T16" fmla="*/ 0 h 40"/>
                      <a:gd name="T17" fmla="*/ 111 w 111"/>
                      <a:gd name="T18" fmla="*/ 40 h 40"/>
                    </a:gdLst>
                    <a:ahLst/>
                    <a:cxnLst>
                      <a:cxn ang="T10">
                        <a:pos x="T0" y="T1"/>
                      </a:cxn>
                      <a:cxn ang="T11">
                        <a:pos x="T2" y="T3"/>
                      </a:cxn>
                      <a:cxn ang="T12">
                        <a:pos x="T4" y="T5"/>
                      </a:cxn>
                      <a:cxn ang="T13">
                        <a:pos x="T6" y="T7"/>
                      </a:cxn>
                      <a:cxn ang="T14">
                        <a:pos x="T8" y="T9"/>
                      </a:cxn>
                    </a:cxnLst>
                    <a:rect l="T15" t="T16" r="T17" b="T18"/>
                    <a:pathLst>
                      <a:path w="111" h="40">
                        <a:moveTo>
                          <a:pt x="0" y="24"/>
                        </a:moveTo>
                        <a:lnTo>
                          <a:pt x="29" y="0"/>
                        </a:lnTo>
                        <a:lnTo>
                          <a:pt x="110" y="13"/>
                        </a:lnTo>
                        <a:lnTo>
                          <a:pt x="78" y="39"/>
                        </a:lnTo>
                        <a:lnTo>
                          <a:pt x="0" y="24"/>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34" name="Freeform 134">
                    <a:extLst>
                      <a:ext uri="{FF2B5EF4-FFF2-40B4-BE49-F238E27FC236}">
                        <a16:creationId xmlns:a16="http://schemas.microsoft.com/office/drawing/2014/main" id="{DE9390A8-68DD-7970-0559-6BFB8011782A}"/>
                      </a:ext>
                    </a:extLst>
                  </p:cNvPr>
                  <p:cNvSpPr>
                    <a:spLocks/>
                  </p:cNvSpPr>
                  <p:nvPr/>
                </p:nvSpPr>
                <p:spPr bwMode="auto">
                  <a:xfrm>
                    <a:off x="1384" y="3852"/>
                    <a:ext cx="77" cy="37"/>
                  </a:xfrm>
                  <a:custGeom>
                    <a:avLst/>
                    <a:gdLst>
                      <a:gd name="T0" fmla="*/ 0 w 77"/>
                      <a:gd name="T1" fmla="*/ 0 h 37"/>
                      <a:gd name="T2" fmla="*/ 0 w 77"/>
                      <a:gd name="T3" fmla="*/ 20 h 37"/>
                      <a:gd name="T4" fmla="*/ 1 w 77"/>
                      <a:gd name="T5" fmla="*/ 20 h 37"/>
                      <a:gd name="T6" fmla="*/ 76 w 77"/>
                      <a:gd name="T7" fmla="*/ 36 h 37"/>
                      <a:gd name="T8" fmla="*/ 76 w 77"/>
                      <a:gd name="T9" fmla="*/ 15 h 37"/>
                      <a:gd name="T10" fmla="*/ 0 w 77"/>
                      <a:gd name="T11" fmla="*/ 0 h 37"/>
                      <a:gd name="T12" fmla="*/ 0 60000 65536"/>
                      <a:gd name="T13" fmla="*/ 0 60000 65536"/>
                      <a:gd name="T14" fmla="*/ 0 60000 65536"/>
                      <a:gd name="T15" fmla="*/ 0 60000 65536"/>
                      <a:gd name="T16" fmla="*/ 0 60000 65536"/>
                      <a:gd name="T17" fmla="*/ 0 60000 65536"/>
                      <a:gd name="T18" fmla="*/ 0 w 77"/>
                      <a:gd name="T19" fmla="*/ 0 h 37"/>
                      <a:gd name="T20" fmla="*/ 77 w 7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77" h="37">
                        <a:moveTo>
                          <a:pt x="0" y="0"/>
                        </a:moveTo>
                        <a:lnTo>
                          <a:pt x="0" y="20"/>
                        </a:lnTo>
                        <a:lnTo>
                          <a:pt x="1" y="20"/>
                        </a:lnTo>
                        <a:lnTo>
                          <a:pt x="76" y="36"/>
                        </a:lnTo>
                        <a:lnTo>
                          <a:pt x="76" y="15"/>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35" name="Freeform 135">
                    <a:extLst>
                      <a:ext uri="{FF2B5EF4-FFF2-40B4-BE49-F238E27FC236}">
                        <a16:creationId xmlns:a16="http://schemas.microsoft.com/office/drawing/2014/main" id="{0793FDD8-F2EC-37FA-599C-DA7F128111D3}"/>
                      </a:ext>
                    </a:extLst>
                  </p:cNvPr>
                  <p:cNvSpPr>
                    <a:spLocks/>
                  </p:cNvSpPr>
                  <p:nvPr/>
                </p:nvSpPr>
                <p:spPr bwMode="auto">
                  <a:xfrm>
                    <a:off x="1468" y="3839"/>
                    <a:ext cx="99" cy="50"/>
                  </a:xfrm>
                  <a:custGeom>
                    <a:avLst/>
                    <a:gdLst>
                      <a:gd name="T0" fmla="*/ 0 w 99"/>
                      <a:gd name="T1" fmla="*/ 27 h 50"/>
                      <a:gd name="T2" fmla="*/ 31 w 99"/>
                      <a:gd name="T3" fmla="*/ 0 h 50"/>
                      <a:gd name="T4" fmla="*/ 98 w 99"/>
                      <a:gd name="T5" fmla="*/ 7 h 50"/>
                      <a:gd name="T6" fmla="*/ 98 w 99"/>
                      <a:gd name="T7" fmla="*/ 28 h 50"/>
                      <a:gd name="T8" fmla="*/ 0 w 99"/>
                      <a:gd name="T9" fmla="*/ 49 h 50"/>
                      <a:gd name="T10" fmla="*/ 0 w 99"/>
                      <a:gd name="T11" fmla="*/ 27 h 50"/>
                      <a:gd name="T12" fmla="*/ 0 60000 65536"/>
                      <a:gd name="T13" fmla="*/ 0 60000 65536"/>
                      <a:gd name="T14" fmla="*/ 0 60000 65536"/>
                      <a:gd name="T15" fmla="*/ 0 60000 65536"/>
                      <a:gd name="T16" fmla="*/ 0 60000 65536"/>
                      <a:gd name="T17" fmla="*/ 0 60000 65536"/>
                      <a:gd name="T18" fmla="*/ 0 w 99"/>
                      <a:gd name="T19" fmla="*/ 0 h 50"/>
                      <a:gd name="T20" fmla="*/ 99 w 9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99" h="50">
                        <a:moveTo>
                          <a:pt x="0" y="27"/>
                        </a:moveTo>
                        <a:lnTo>
                          <a:pt x="31" y="0"/>
                        </a:lnTo>
                        <a:lnTo>
                          <a:pt x="98" y="7"/>
                        </a:lnTo>
                        <a:lnTo>
                          <a:pt x="98" y="28"/>
                        </a:lnTo>
                        <a:lnTo>
                          <a:pt x="0" y="49"/>
                        </a:lnTo>
                        <a:lnTo>
                          <a:pt x="0" y="27"/>
                        </a:lnTo>
                      </a:path>
                    </a:pathLst>
                  </a:custGeom>
                  <a:solidFill>
                    <a:srgbClr val="9F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36" name="Freeform 136">
                    <a:extLst>
                      <a:ext uri="{FF2B5EF4-FFF2-40B4-BE49-F238E27FC236}">
                        <a16:creationId xmlns:a16="http://schemas.microsoft.com/office/drawing/2014/main" id="{0DBF9711-7694-B504-6942-59F80F11674A}"/>
                      </a:ext>
                    </a:extLst>
                  </p:cNvPr>
                  <p:cNvSpPr>
                    <a:spLocks/>
                  </p:cNvSpPr>
                  <p:nvPr/>
                </p:nvSpPr>
                <p:spPr bwMode="auto">
                  <a:xfrm>
                    <a:off x="1415" y="3823"/>
                    <a:ext cx="152" cy="17"/>
                  </a:xfrm>
                  <a:custGeom>
                    <a:avLst/>
                    <a:gdLst>
                      <a:gd name="T0" fmla="*/ 0 w 152"/>
                      <a:gd name="T1" fmla="*/ 0 h 17"/>
                      <a:gd name="T2" fmla="*/ 76 w 152"/>
                      <a:gd name="T3" fmla="*/ 4 h 17"/>
                      <a:gd name="T4" fmla="*/ 151 w 152"/>
                      <a:gd name="T5" fmla="*/ 16 h 17"/>
                      <a:gd name="T6" fmla="*/ 83 w 152"/>
                      <a:gd name="T7" fmla="*/ 11 h 17"/>
                      <a:gd name="T8" fmla="*/ 0 w 152"/>
                      <a:gd name="T9" fmla="*/ 0 h 17"/>
                      <a:gd name="T10" fmla="*/ 0 60000 65536"/>
                      <a:gd name="T11" fmla="*/ 0 60000 65536"/>
                      <a:gd name="T12" fmla="*/ 0 60000 65536"/>
                      <a:gd name="T13" fmla="*/ 0 60000 65536"/>
                      <a:gd name="T14" fmla="*/ 0 60000 65536"/>
                      <a:gd name="T15" fmla="*/ 0 w 152"/>
                      <a:gd name="T16" fmla="*/ 0 h 17"/>
                      <a:gd name="T17" fmla="*/ 152 w 152"/>
                      <a:gd name="T18" fmla="*/ 17 h 17"/>
                    </a:gdLst>
                    <a:ahLst/>
                    <a:cxnLst>
                      <a:cxn ang="T10">
                        <a:pos x="T0" y="T1"/>
                      </a:cxn>
                      <a:cxn ang="T11">
                        <a:pos x="T2" y="T3"/>
                      </a:cxn>
                      <a:cxn ang="T12">
                        <a:pos x="T4" y="T5"/>
                      </a:cxn>
                      <a:cxn ang="T13">
                        <a:pos x="T6" y="T7"/>
                      </a:cxn>
                      <a:cxn ang="T14">
                        <a:pos x="T8" y="T9"/>
                      </a:cxn>
                    </a:cxnLst>
                    <a:rect l="T15" t="T16" r="T17" b="T18"/>
                    <a:pathLst>
                      <a:path w="152" h="17">
                        <a:moveTo>
                          <a:pt x="0" y="0"/>
                        </a:moveTo>
                        <a:lnTo>
                          <a:pt x="76" y="4"/>
                        </a:lnTo>
                        <a:lnTo>
                          <a:pt x="151" y="16"/>
                        </a:lnTo>
                        <a:lnTo>
                          <a:pt x="83" y="11"/>
                        </a:lnTo>
                        <a:lnTo>
                          <a:pt x="0" y="0"/>
                        </a:lnTo>
                      </a:path>
                    </a:pathLst>
                  </a:custGeom>
                  <a:solidFill>
                    <a:srgbClr val="7F7F7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729" name="Group 129">
                  <a:extLst>
                    <a:ext uri="{FF2B5EF4-FFF2-40B4-BE49-F238E27FC236}">
                      <a16:creationId xmlns:a16="http://schemas.microsoft.com/office/drawing/2014/main" id="{2D39506D-2E00-841D-270D-AD2712E05B29}"/>
                    </a:ext>
                  </a:extLst>
                </p:cNvPr>
                <p:cNvGrpSpPr>
                  <a:grpSpLocks/>
                </p:cNvGrpSpPr>
                <p:nvPr/>
              </p:nvGrpSpPr>
              <p:grpSpPr bwMode="auto">
                <a:xfrm>
                  <a:off x="1399" y="3834"/>
                  <a:ext cx="162" cy="53"/>
                  <a:chOff x="1399" y="3834"/>
                  <a:chExt cx="162" cy="53"/>
                </a:xfrm>
              </p:grpSpPr>
              <p:sp>
                <p:nvSpPr>
                  <p:cNvPr id="25730" name="Line 206">
                    <a:extLst>
                      <a:ext uri="{FF2B5EF4-FFF2-40B4-BE49-F238E27FC236}">
                        <a16:creationId xmlns:a16="http://schemas.microsoft.com/office/drawing/2014/main" id="{CBB25E74-556D-9EB4-0FEE-51D1A0F8D945}"/>
                      </a:ext>
                    </a:extLst>
                  </p:cNvPr>
                  <p:cNvSpPr>
                    <a:spLocks noChangeShapeType="1"/>
                  </p:cNvSpPr>
                  <p:nvPr/>
                </p:nvSpPr>
                <p:spPr bwMode="auto">
                  <a:xfrm>
                    <a:off x="1399" y="3867"/>
                    <a:ext cx="57" cy="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31" name="Line 207">
                    <a:extLst>
                      <a:ext uri="{FF2B5EF4-FFF2-40B4-BE49-F238E27FC236}">
                        <a16:creationId xmlns:a16="http://schemas.microsoft.com/office/drawing/2014/main" id="{68C66C87-261B-A02B-D13B-AECA5129079A}"/>
                      </a:ext>
                    </a:extLst>
                  </p:cNvPr>
                  <p:cNvSpPr>
                    <a:spLocks noChangeShapeType="1"/>
                  </p:cNvSpPr>
                  <p:nvPr/>
                </p:nvSpPr>
                <p:spPr bwMode="auto">
                  <a:xfrm flipV="1">
                    <a:off x="1482" y="3834"/>
                    <a:ext cx="9" cy="53"/>
                  </a:xfrm>
                  <a:prstGeom prst="line">
                    <a:avLst/>
                  </a:prstGeom>
                  <a:noFill/>
                  <a:ln w="1270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32" name="Line 208">
                    <a:extLst>
                      <a:ext uri="{FF2B5EF4-FFF2-40B4-BE49-F238E27FC236}">
                        <a16:creationId xmlns:a16="http://schemas.microsoft.com/office/drawing/2014/main" id="{0D2153B6-F3F4-8078-C48B-2F0FF4CDBE48}"/>
                      </a:ext>
                    </a:extLst>
                  </p:cNvPr>
                  <p:cNvSpPr>
                    <a:spLocks noChangeShapeType="1"/>
                  </p:cNvSpPr>
                  <p:nvPr/>
                </p:nvSpPr>
                <p:spPr bwMode="auto">
                  <a:xfrm>
                    <a:off x="1518" y="3847"/>
                    <a:ext cx="43" cy="4"/>
                  </a:xfrm>
                  <a:prstGeom prst="line">
                    <a:avLst/>
                  </a:prstGeom>
                  <a:noFill/>
                  <a:ln w="1270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sp>
          <p:nvSpPr>
            <p:cNvPr id="25635" name="Freeform 35">
              <a:extLst>
                <a:ext uri="{FF2B5EF4-FFF2-40B4-BE49-F238E27FC236}">
                  <a16:creationId xmlns:a16="http://schemas.microsoft.com/office/drawing/2014/main" id="{C115C34F-5391-4B00-78B7-B99CEE090303}"/>
                </a:ext>
              </a:extLst>
            </p:cNvPr>
            <p:cNvSpPr>
              <a:spLocks/>
            </p:cNvSpPr>
            <p:nvPr/>
          </p:nvSpPr>
          <p:spPr bwMode="auto">
            <a:xfrm>
              <a:off x="1335" y="3654"/>
              <a:ext cx="156" cy="147"/>
            </a:xfrm>
            <a:custGeom>
              <a:avLst/>
              <a:gdLst>
                <a:gd name="T0" fmla="*/ 0 w 156"/>
                <a:gd name="T1" fmla="*/ 73 h 147"/>
                <a:gd name="T2" fmla="*/ 155 w 156"/>
                <a:gd name="T3" fmla="*/ 0 h 147"/>
                <a:gd name="T4" fmla="*/ 155 w 156"/>
                <a:gd name="T5" fmla="*/ 59 h 147"/>
                <a:gd name="T6" fmla="*/ 0 w 156"/>
                <a:gd name="T7" fmla="*/ 146 h 147"/>
                <a:gd name="T8" fmla="*/ 0 w 156"/>
                <a:gd name="T9" fmla="*/ 73 h 147"/>
                <a:gd name="T10" fmla="*/ 0 60000 65536"/>
                <a:gd name="T11" fmla="*/ 0 60000 65536"/>
                <a:gd name="T12" fmla="*/ 0 60000 65536"/>
                <a:gd name="T13" fmla="*/ 0 60000 65536"/>
                <a:gd name="T14" fmla="*/ 0 60000 65536"/>
                <a:gd name="T15" fmla="*/ 0 w 156"/>
                <a:gd name="T16" fmla="*/ 0 h 147"/>
                <a:gd name="T17" fmla="*/ 156 w 156"/>
                <a:gd name="T18" fmla="*/ 147 h 147"/>
              </a:gdLst>
              <a:ahLst/>
              <a:cxnLst>
                <a:cxn ang="T10">
                  <a:pos x="T0" y="T1"/>
                </a:cxn>
                <a:cxn ang="T11">
                  <a:pos x="T2" y="T3"/>
                </a:cxn>
                <a:cxn ang="T12">
                  <a:pos x="T4" y="T5"/>
                </a:cxn>
                <a:cxn ang="T13">
                  <a:pos x="T6" y="T7"/>
                </a:cxn>
                <a:cxn ang="T14">
                  <a:pos x="T8" y="T9"/>
                </a:cxn>
              </a:cxnLst>
              <a:rect l="T15" t="T16" r="T17" b="T18"/>
              <a:pathLst>
                <a:path w="156" h="147">
                  <a:moveTo>
                    <a:pt x="0" y="73"/>
                  </a:moveTo>
                  <a:lnTo>
                    <a:pt x="155" y="0"/>
                  </a:lnTo>
                  <a:lnTo>
                    <a:pt x="155" y="59"/>
                  </a:lnTo>
                  <a:lnTo>
                    <a:pt x="0" y="146"/>
                  </a:lnTo>
                  <a:lnTo>
                    <a:pt x="0" y="73"/>
                  </a:lnTo>
                </a:path>
              </a:pathLst>
            </a:custGeom>
            <a:solidFill>
              <a:srgbClr val="5F5F5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36" name="Freeform 36">
              <a:extLst>
                <a:ext uri="{FF2B5EF4-FFF2-40B4-BE49-F238E27FC236}">
                  <a16:creationId xmlns:a16="http://schemas.microsoft.com/office/drawing/2014/main" id="{9FE0F226-A84A-2F87-6DB2-4934A9DC7420}"/>
                </a:ext>
              </a:extLst>
            </p:cNvPr>
            <p:cNvSpPr>
              <a:spLocks/>
            </p:cNvSpPr>
            <p:nvPr/>
          </p:nvSpPr>
          <p:spPr bwMode="auto">
            <a:xfrm>
              <a:off x="1333" y="3510"/>
              <a:ext cx="162" cy="220"/>
            </a:xfrm>
            <a:custGeom>
              <a:avLst/>
              <a:gdLst>
                <a:gd name="T0" fmla="*/ 0 w 162"/>
                <a:gd name="T1" fmla="*/ 46 h 220"/>
                <a:gd name="T2" fmla="*/ 161 w 162"/>
                <a:gd name="T3" fmla="*/ 0 h 220"/>
                <a:gd name="T4" fmla="*/ 161 w 162"/>
                <a:gd name="T5" fmla="*/ 145 h 220"/>
                <a:gd name="T6" fmla="*/ 0 w 162"/>
                <a:gd name="T7" fmla="*/ 219 h 220"/>
                <a:gd name="T8" fmla="*/ 0 w 162"/>
                <a:gd name="T9" fmla="*/ 46 h 220"/>
                <a:gd name="T10" fmla="*/ 0 60000 65536"/>
                <a:gd name="T11" fmla="*/ 0 60000 65536"/>
                <a:gd name="T12" fmla="*/ 0 60000 65536"/>
                <a:gd name="T13" fmla="*/ 0 60000 65536"/>
                <a:gd name="T14" fmla="*/ 0 60000 65536"/>
                <a:gd name="T15" fmla="*/ 0 w 162"/>
                <a:gd name="T16" fmla="*/ 0 h 220"/>
                <a:gd name="T17" fmla="*/ 162 w 162"/>
                <a:gd name="T18" fmla="*/ 220 h 220"/>
              </a:gdLst>
              <a:ahLst/>
              <a:cxnLst>
                <a:cxn ang="T10">
                  <a:pos x="T0" y="T1"/>
                </a:cxn>
                <a:cxn ang="T11">
                  <a:pos x="T2" y="T3"/>
                </a:cxn>
                <a:cxn ang="T12">
                  <a:pos x="T4" y="T5"/>
                </a:cxn>
                <a:cxn ang="T13">
                  <a:pos x="T6" y="T7"/>
                </a:cxn>
                <a:cxn ang="T14">
                  <a:pos x="T8" y="T9"/>
                </a:cxn>
              </a:cxnLst>
              <a:rect l="T15" t="T16" r="T17" b="T18"/>
              <a:pathLst>
                <a:path w="162" h="220">
                  <a:moveTo>
                    <a:pt x="0" y="46"/>
                  </a:moveTo>
                  <a:lnTo>
                    <a:pt x="161" y="0"/>
                  </a:lnTo>
                  <a:lnTo>
                    <a:pt x="161" y="145"/>
                  </a:lnTo>
                  <a:lnTo>
                    <a:pt x="0" y="219"/>
                  </a:lnTo>
                  <a:lnTo>
                    <a:pt x="0" y="46"/>
                  </a:lnTo>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37" name="Freeform 37">
              <a:extLst>
                <a:ext uri="{FF2B5EF4-FFF2-40B4-BE49-F238E27FC236}">
                  <a16:creationId xmlns:a16="http://schemas.microsoft.com/office/drawing/2014/main" id="{4DA78A39-7E91-4238-08A7-9497504DE90C}"/>
                </a:ext>
              </a:extLst>
            </p:cNvPr>
            <p:cNvSpPr>
              <a:spLocks/>
            </p:cNvSpPr>
            <p:nvPr/>
          </p:nvSpPr>
          <p:spPr bwMode="auto">
            <a:xfrm>
              <a:off x="875" y="3105"/>
              <a:ext cx="411" cy="340"/>
            </a:xfrm>
            <a:custGeom>
              <a:avLst/>
              <a:gdLst>
                <a:gd name="T0" fmla="*/ 17 w 411"/>
                <a:gd name="T1" fmla="*/ 0 h 340"/>
                <a:gd name="T2" fmla="*/ 410 w 411"/>
                <a:gd name="T3" fmla="*/ 0 h 340"/>
                <a:gd name="T4" fmla="*/ 394 w 411"/>
                <a:gd name="T5" fmla="*/ 339 h 340"/>
                <a:gd name="T6" fmla="*/ 0 w 411"/>
                <a:gd name="T7" fmla="*/ 319 h 340"/>
                <a:gd name="T8" fmla="*/ 17 w 411"/>
                <a:gd name="T9" fmla="*/ 0 h 340"/>
                <a:gd name="T10" fmla="*/ 0 60000 65536"/>
                <a:gd name="T11" fmla="*/ 0 60000 65536"/>
                <a:gd name="T12" fmla="*/ 0 60000 65536"/>
                <a:gd name="T13" fmla="*/ 0 60000 65536"/>
                <a:gd name="T14" fmla="*/ 0 60000 65536"/>
                <a:gd name="T15" fmla="*/ 0 w 411"/>
                <a:gd name="T16" fmla="*/ 0 h 340"/>
                <a:gd name="T17" fmla="*/ 411 w 411"/>
                <a:gd name="T18" fmla="*/ 340 h 340"/>
              </a:gdLst>
              <a:ahLst/>
              <a:cxnLst>
                <a:cxn ang="T10">
                  <a:pos x="T0" y="T1"/>
                </a:cxn>
                <a:cxn ang="T11">
                  <a:pos x="T2" y="T3"/>
                </a:cxn>
                <a:cxn ang="T12">
                  <a:pos x="T4" y="T5"/>
                </a:cxn>
                <a:cxn ang="T13">
                  <a:pos x="T6" y="T7"/>
                </a:cxn>
                <a:cxn ang="T14">
                  <a:pos x="T8" y="T9"/>
                </a:cxn>
              </a:cxnLst>
              <a:rect l="T15" t="T16" r="T17" b="T18"/>
              <a:pathLst>
                <a:path w="411" h="340">
                  <a:moveTo>
                    <a:pt x="17" y="0"/>
                  </a:moveTo>
                  <a:lnTo>
                    <a:pt x="410" y="0"/>
                  </a:lnTo>
                  <a:lnTo>
                    <a:pt x="394" y="339"/>
                  </a:lnTo>
                  <a:lnTo>
                    <a:pt x="0" y="319"/>
                  </a:lnTo>
                  <a:lnTo>
                    <a:pt x="17"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38" name="Freeform 38">
              <a:extLst>
                <a:ext uri="{FF2B5EF4-FFF2-40B4-BE49-F238E27FC236}">
                  <a16:creationId xmlns:a16="http://schemas.microsoft.com/office/drawing/2014/main" id="{6ED01181-C7AB-255E-10AC-4FFDCC7918DB}"/>
                </a:ext>
              </a:extLst>
            </p:cNvPr>
            <p:cNvSpPr>
              <a:spLocks/>
            </p:cNvSpPr>
            <p:nvPr/>
          </p:nvSpPr>
          <p:spPr bwMode="auto">
            <a:xfrm>
              <a:off x="603" y="3687"/>
              <a:ext cx="771" cy="152"/>
            </a:xfrm>
            <a:custGeom>
              <a:avLst/>
              <a:gdLst>
                <a:gd name="T0" fmla="*/ 125 w 771"/>
                <a:gd name="T1" fmla="*/ 0 h 152"/>
                <a:gd name="T2" fmla="*/ 770 w 771"/>
                <a:gd name="T3" fmla="*/ 62 h 152"/>
                <a:gd name="T4" fmla="*/ 724 w 771"/>
                <a:gd name="T5" fmla="*/ 117 h 152"/>
                <a:gd name="T6" fmla="*/ 680 w 771"/>
                <a:gd name="T7" fmla="*/ 151 h 152"/>
                <a:gd name="T8" fmla="*/ 0 w 771"/>
                <a:gd name="T9" fmla="*/ 75 h 152"/>
                <a:gd name="T10" fmla="*/ 50 w 771"/>
                <a:gd name="T11" fmla="*/ 54 h 152"/>
                <a:gd name="T12" fmla="*/ 125 w 771"/>
                <a:gd name="T13" fmla="*/ 0 h 152"/>
                <a:gd name="T14" fmla="*/ 0 60000 65536"/>
                <a:gd name="T15" fmla="*/ 0 60000 65536"/>
                <a:gd name="T16" fmla="*/ 0 60000 65536"/>
                <a:gd name="T17" fmla="*/ 0 60000 65536"/>
                <a:gd name="T18" fmla="*/ 0 60000 65536"/>
                <a:gd name="T19" fmla="*/ 0 60000 65536"/>
                <a:gd name="T20" fmla="*/ 0 60000 65536"/>
                <a:gd name="T21" fmla="*/ 0 w 771"/>
                <a:gd name="T22" fmla="*/ 0 h 152"/>
                <a:gd name="T23" fmla="*/ 771 w 771"/>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152">
                  <a:moveTo>
                    <a:pt x="125" y="0"/>
                  </a:moveTo>
                  <a:lnTo>
                    <a:pt x="770" y="62"/>
                  </a:lnTo>
                  <a:lnTo>
                    <a:pt x="724" y="117"/>
                  </a:lnTo>
                  <a:lnTo>
                    <a:pt x="680" y="151"/>
                  </a:lnTo>
                  <a:lnTo>
                    <a:pt x="0" y="75"/>
                  </a:lnTo>
                  <a:lnTo>
                    <a:pt x="50" y="54"/>
                  </a:lnTo>
                  <a:lnTo>
                    <a:pt x="125" y="0"/>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639" name="Group 39">
              <a:extLst>
                <a:ext uri="{FF2B5EF4-FFF2-40B4-BE49-F238E27FC236}">
                  <a16:creationId xmlns:a16="http://schemas.microsoft.com/office/drawing/2014/main" id="{0FB8EEF4-73B6-4666-EC2A-19FA48131CB4}"/>
                </a:ext>
              </a:extLst>
            </p:cNvPr>
            <p:cNvGrpSpPr>
              <a:grpSpLocks/>
            </p:cNvGrpSpPr>
            <p:nvPr/>
          </p:nvGrpSpPr>
          <p:grpSpPr bwMode="auto">
            <a:xfrm>
              <a:off x="1346" y="3514"/>
              <a:ext cx="141" cy="206"/>
              <a:chOff x="1346" y="3514"/>
              <a:chExt cx="141" cy="206"/>
            </a:xfrm>
          </p:grpSpPr>
          <p:sp>
            <p:nvSpPr>
              <p:cNvPr id="25717" name="Line 216">
                <a:extLst>
                  <a:ext uri="{FF2B5EF4-FFF2-40B4-BE49-F238E27FC236}">
                    <a16:creationId xmlns:a16="http://schemas.microsoft.com/office/drawing/2014/main" id="{68AD20BE-6ACE-A850-7EBB-BFD50850A9E2}"/>
                  </a:ext>
                </a:extLst>
              </p:cNvPr>
              <p:cNvSpPr>
                <a:spLocks noChangeShapeType="1"/>
              </p:cNvSpPr>
              <p:nvPr/>
            </p:nvSpPr>
            <p:spPr bwMode="auto">
              <a:xfrm flipV="1">
                <a:off x="1346" y="3569"/>
                <a:ext cx="141" cy="8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18" name="Line 217">
                <a:extLst>
                  <a:ext uri="{FF2B5EF4-FFF2-40B4-BE49-F238E27FC236}">
                    <a16:creationId xmlns:a16="http://schemas.microsoft.com/office/drawing/2014/main" id="{1CBB48A0-BBC5-CD02-6729-84186EBDC321}"/>
                  </a:ext>
                </a:extLst>
              </p:cNvPr>
              <p:cNvSpPr>
                <a:spLocks noChangeShapeType="1"/>
              </p:cNvSpPr>
              <p:nvPr/>
            </p:nvSpPr>
            <p:spPr bwMode="auto">
              <a:xfrm flipV="1">
                <a:off x="1375" y="3587"/>
                <a:ext cx="111" cy="7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19" name="Line 218">
                <a:extLst>
                  <a:ext uri="{FF2B5EF4-FFF2-40B4-BE49-F238E27FC236}">
                    <a16:creationId xmlns:a16="http://schemas.microsoft.com/office/drawing/2014/main" id="{510A82E8-3A6C-911A-E438-1E5DAF50237E}"/>
                  </a:ext>
                </a:extLst>
              </p:cNvPr>
              <p:cNvSpPr>
                <a:spLocks noChangeShapeType="1"/>
              </p:cNvSpPr>
              <p:nvPr/>
            </p:nvSpPr>
            <p:spPr bwMode="auto">
              <a:xfrm flipV="1">
                <a:off x="1375" y="3603"/>
                <a:ext cx="111" cy="7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20" name="Line 219">
                <a:extLst>
                  <a:ext uri="{FF2B5EF4-FFF2-40B4-BE49-F238E27FC236}">
                    <a16:creationId xmlns:a16="http://schemas.microsoft.com/office/drawing/2014/main" id="{ED3114DE-AAFB-E424-DA89-D8E196C2AA74}"/>
                  </a:ext>
                </a:extLst>
              </p:cNvPr>
              <p:cNvSpPr>
                <a:spLocks noChangeShapeType="1"/>
              </p:cNvSpPr>
              <p:nvPr/>
            </p:nvSpPr>
            <p:spPr bwMode="auto">
              <a:xfrm flipV="1">
                <a:off x="1375" y="3620"/>
                <a:ext cx="112" cy="8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21" name="Line 220">
                <a:extLst>
                  <a:ext uri="{FF2B5EF4-FFF2-40B4-BE49-F238E27FC236}">
                    <a16:creationId xmlns:a16="http://schemas.microsoft.com/office/drawing/2014/main" id="{DA38C75D-E19E-4B7F-A318-A790E221B2EC}"/>
                  </a:ext>
                </a:extLst>
              </p:cNvPr>
              <p:cNvSpPr>
                <a:spLocks noChangeShapeType="1"/>
              </p:cNvSpPr>
              <p:nvPr/>
            </p:nvSpPr>
            <p:spPr bwMode="auto">
              <a:xfrm flipV="1">
                <a:off x="1375" y="3636"/>
                <a:ext cx="112"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22" name="Line 221">
                <a:extLst>
                  <a:ext uri="{FF2B5EF4-FFF2-40B4-BE49-F238E27FC236}">
                    <a16:creationId xmlns:a16="http://schemas.microsoft.com/office/drawing/2014/main" id="{E7945B2E-EDAC-8535-DD7A-3ACBDFEDB1AB}"/>
                  </a:ext>
                </a:extLst>
              </p:cNvPr>
              <p:cNvSpPr>
                <a:spLocks noChangeShapeType="1"/>
              </p:cNvSpPr>
              <p:nvPr/>
            </p:nvSpPr>
            <p:spPr bwMode="auto">
              <a:xfrm flipV="1">
                <a:off x="1375" y="3552"/>
                <a:ext cx="112" cy="6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23" name="Line 222">
                <a:extLst>
                  <a:ext uri="{FF2B5EF4-FFF2-40B4-BE49-F238E27FC236}">
                    <a16:creationId xmlns:a16="http://schemas.microsoft.com/office/drawing/2014/main" id="{01998FC1-9342-C612-0721-49290C54099F}"/>
                  </a:ext>
                </a:extLst>
              </p:cNvPr>
              <p:cNvSpPr>
                <a:spLocks noChangeShapeType="1"/>
              </p:cNvSpPr>
              <p:nvPr/>
            </p:nvSpPr>
            <p:spPr bwMode="auto">
              <a:xfrm flipV="1">
                <a:off x="1375" y="3534"/>
                <a:ext cx="112" cy="6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24" name="Line 223">
                <a:extLst>
                  <a:ext uri="{FF2B5EF4-FFF2-40B4-BE49-F238E27FC236}">
                    <a16:creationId xmlns:a16="http://schemas.microsoft.com/office/drawing/2014/main" id="{853318D5-9FAB-B198-6CDA-F8827212DF82}"/>
                  </a:ext>
                </a:extLst>
              </p:cNvPr>
              <p:cNvSpPr>
                <a:spLocks noChangeShapeType="1"/>
              </p:cNvSpPr>
              <p:nvPr/>
            </p:nvSpPr>
            <p:spPr bwMode="auto">
              <a:xfrm flipV="1">
                <a:off x="1375" y="3514"/>
                <a:ext cx="111" cy="6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725" name="Line 224">
                <a:extLst>
                  <a:ext uri="{FF2B5EF4-FFF2-40B4-BE49-F238E27FC236}">
                    <a16:creationId xmlns:a16="http://schemas.microsoft.com/office/drawing/2014/main" id="{6E93C229-3EB0-8273-944F-C1C55A8D9FF8}"/>
                  </a:ext>
                </a:extLst>
              </p:cNvPr>
              <p:cNvSpPr>
                <a:spLocks noChangeShapeType="1"/>
              </p:cNvSpPr>
              <p:nvPr/>
            </p:nvSpPr>
            <p:spPr bwMode="auto">
              <a:xfrm>
                <a:off x="1362" y="3566"/>
                <a:ext cx="0"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40" name="Group 40">
              <a:extLst>
                <a:ext uri="{FF2B5EF4-FFF2-40B4-BE49-F238E27FC236}">
                  <a16:creationId xmlns:a16="http://schemas.microsoft.com/office/drawing/2014/main" id="{BBD96B63-A782-3EA1-7BDF-C3E8003D970E}"/>
                </a:ext>
              </a:extLst>
            </p:cNvPr>
            <p:cNvGrpSpPr>
              <a:grpSpLocks/>
            </p:cNvGrpSpPr>
            <p:nvPr/>
          </p:nvGrpSpPr>
          <p:grpSpPr bwMode="auto">
            <a:xfrm>
              <a:off x="818" y="3026"/>
              <a:ext cx="543" cy="503"/>
              <a:chOff x="818" y="3026"/>
              <a:chExt cx="543" cy="503"/>
            </a:xfrm>
          </p:grpSpPr>
          <p:grpSp>
            <p:nvGrpSpPr>
              <p:cNvPr id="25700" name="Group 100">
                <a:extLst>
                  <a:ext uri="{FF2B5EF4-FFF2-40B4-BE49-F238E27FC236}">
                    <a16:creationId xmlns:a16="http://schemas.microsoft.com/office/drawing/2014/main" id="{02EF4023-D2C7-2C9D-015D-7B77B397A4E7}"/>
                  </a:ext>
                </a:extLst>
              </p:cNvPr>
              <p:cNvGrpSpPr>
                <a:grpSpLocks/>
              </p:cNvGrpSpPr>
              <p:nvPr/>
            </p:nvGrpSpPr>
            <p:grpSpPr bwMode="auto">
              <a:xfrm>
                <a:off x="818" y="3026"/>
                <a:ext cx="543" cy="503"/>
                <a:chOff x="818" y="3026"/>
                <a:chExt cx="543" cy="503"/>
              </a:xfrm>
            </p:grpSpPr>
            <p:grpSp>
              <p:nvGrpSpPr>
                <p:cNvPr id="25702" name="Group 102">
                  <a:extLst>
                    <a:ext uri="{FF2B5EF4-FFF2-40B4-BE49-F238E27FC236}">
                      <a16:creationId xmlns:a16="http://schemas.microsoft.com/office/drawing/2014/main" id="{1C76709E-DADB-026A-B358-901CEE60409A}"/>
                    </a:ext>
                  </a:extLst>
                </p:cNvPr>
                <p:cNvGrpSpPr>
                  <a:grpSpLocks/>
                </p:cNvGrpSpPr>
                <p:nvPr/>
              </p:nvGrpSpPr>
              <p:grpSpPr bwMode="auto">
                <a:xfrm>
                  <a:off x="818" y="3026"/>
                  <a:ext cx="543" cy="503"/>
                  <a:chOff x="818" y="3026"/>
                  <a:chExt cx="543" cy="503"/>
                </a:xfrm>
              </p:grpSpPr>
              <p:sp>
                <p:nvSpPr>
                  <p:cNvPr id="25713" name="Freeform 113">
                    <a:extLst>
                      <a:ext uri="{FF2B5EF4-FFF2-40B4-BE49-F238E27FC236}">
                        <a16:creationId xmlns:a16="http://schemas.microsoft.com/office/drawing/2014/main" id="{48E5C877-63B1-303F-26BD-4C1C6D51F139}"/>
                      </a:ext>
                    </a:extLst>
                  </p:cNvPr>
                  <p:cNvSpPr>
                    <a:spLocks/>
                  </p:cNvSpPr>
                  <p:nvPr/>
                </p:nvSpPr>
                <p:spPr bwMode="auto">
                  <a:xfrm>
                    <a:off x="818" y="3026"/>
                    <a:ext cx="543" cy="503"/>
                  </a:xfrm>
                  <a:custGeom>
                    <a:avLst/>
                    <a:gdLst>
                      <a:gd name="T0" fmla="*/ 43 w 543"/>
                      <a:gd name="T1" fmla="*/ 8 h 503"/>
                      <a:gd name="T2" fmla="*/ 90 w 543"/>
                      <a:gd name="T3" fmla="*/ 6 h 503"/>
                      <a:gd name="T4" fmla="*/ 153 w 543"/>
                      <a:gd name="T5" fmla="*/ 1 h 503"/>
                      <a:gd name="T6" fmla="*/ 219 w 543"/>
                      <a:gd name="T7" fmla="*/ 0 h 503"/>
                      <a:gd name="T8" fmla="*/ 296 w 543"/>
                      <a:gd name="T9" fmla="*/ 0 h 503"/>
                      <a:gd name="T10" fmla="*/ 350 w 543"/>
                      <a:gd name="T11" fmla="*/ 1 h 503"/>
                      <a:gd name="T12" fmla="*/ 433 w 543"/>
                      <a:gd name="T13" fmla="*/ 4 h 503"/>
                      <a:gd name="T14" fmla="*/ 512 w 543"/>
                      <a:gd name="T15" fmla="*/ 8 h 503"/>
                      <a:gd name="T16" fmla="*/ 532 w 543"/>
                      <a:gd name="T17" fmla="*/ 9 h 503"/>
                      <a:gd name="T18" fmla="*/ 536 w 543"/>
                      <a:gd name="T19" fmla="*/ 10 h 503"/>
                      <a:gd name="T20" fmla="*/ 539 w 543"/>
                      <a:gd name="T21" fmla="*/ 13 h 503"/>
                      <a:gd name="T22" fmla="*/ 542 w 543"/>
                      <a:gd name="T23" fmla="*/ 16 h 503"/>
                      <a:gd name="T24" fmla="*/ 542 w 543"/>
                      <a:gd name="T25" fmla="*/ 21 h 503"/>
                      <a:gd name="T26" fmla="*/ 521 w 543"/>
                      <a:gd name="T27" fmla="*/ 492 h 503"/>
                      <a:gd name="T28" fmla="*/ 519 w 543"/>
                      <a:gd name="T29" fmla="*/ 499 h 503"/>
                      <a:gd name="T30" fmla="*/ 512 w 543"/>
                      <a:gd name="T31" fmla="*/ 502 h 503"/>
                      <a:gd name="T32" fmla="*/ 338 w 543"/>
                      <a:gd name="T33" fmla="*/ 490 h 503"/>
                      <a:gd name="T34" fmla="*/ 166 w 543"/>
                      <a:gd name="T35" fmla="*/ 477 h 503"/>
                      <a:gd name="T36" fmla="*/ 8 w 543"/>
                      <a:gd name="T37" fmla="*/ 466 h 503"/>
                      <a:gd name="T38" fmla="*/ 0 w 543"/>
                      <a:gd name="T39" fmla="*/ 454 h 503"/>
                      <a:gd name="T40" fmla="*/ 25 w 543"/>
                      <a:gd name="T41" fmla="*/ 24 h 503"/>
                      <a:gd name="T42" fmla="*/ 43 w 543"/>
                      <a:gd name="T43" fmla="*/ 8 h 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3"/>
                      <a:gd name="T67" fmla="*/ 0 h 503"/>
                      <a:gd name="T68" fmla="*/ 543 w 543"/>
                      <a:gd name="T69" fmla="*/ 503 h 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3" h="503">
                        <a:moveTo>
                          <a:pt x="43" y="8"/>
                        </a:moveTo>
                        <a:lnTo>
                          <a:pt x="90" y="6"/>
                        </a:lnTo>
                        <a:lnTo>
                          <a:pt x="153" y="1"/>
                        </a:lnTo>
                        <a:lnTo>
                          <a:pt x="219" y="0"/>
                        </a:lnTo>
                        <a:lnTo>
                          <a:pt x="296" y="0"/>
                        </a:lnTo>
                        <a:lnTo>
                          <a:pt x="350" y="1"/>
                        </a:lnTo>
                        <a:lnTo>
                          <a:pt x="433" y="4"/>
                        </a:lnTo>
                        <a:lnTo>
                          <a:pt x="512" y="8"/>
                        </a:lnTo>
                        <a:lnTo>
                          <a:pt x="532" y="9"/>
                        </a:lnTo>
                        <a:lnTo>
                          <a:pt x="536" y="10"/>
                        </a:lnTo>
                        <a:lnTo>
                          <a:pt x="539" y="13"/>
                        </a:lnTo>
                        <a:lnTo>
                          <a:pt x="542" y="16"/>
                        </a:lnTo>
                        <a:lnTo>
                          <a:pt x="542" y="21"/>
                        </a:lnTo>
                        <a:lnTo>
                          <a:pt x="521" y="492"/>
                        </a:lnTo>
                        <a:lnTo>
                          <a:pt x="519" y="499"/>
                        </a:lnTo>
                        <a:lnTo>
                          <a:pt x="512" y="502"/>
                        </a:lnTo>
                        <a:lnTo>
                          <a:pt x="338" y="490"/>
                        </a:lnTo>
                        <a:lnTo>
                          <a:pt x="166" y="477"/>
                        </a:lnTo>
                        <a:lnTo>
                          <a:pt x="8" y="466"/>
                        </a:lnTo>
                        <a:lnTo>
                          <a:pt x="0" y="454"/>
                        </a:lnTo>
                        <a:lnTo>
                          <a:pt x="25" y="24"/>
                        </a:lnTo>
                        <a:lnTo>
                          <a:pt x="43" y="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14" name="Arc 227">
                    <a:extLst>
                      <a:ext uri="{FF2B5EF4-FFF2-40B4-BE49-F238E27FC236}">
                        <a16:creationId xmlns:a16="http://schemas.microsoft.com/office/drawing/2014/main" id="{71B967E8-3035-C833-6AC5-B404C5660CD5}"/>
                      </a:ext>
                    </a:extLst>
                  </p:cNvPr>
                  <p:cNvSpPr>
                    <a:spLocks/>
                  </p:cNvSpPr>
                  <p:nvPr/>
                </p:nvSpPr>
                <p:spPr bwMode="auto">
                  <a:xfrm>
                    <a:off x="1349" y="3038"/>
                    <a:ext cx="11" cy="7"/>
                  </a:xfrm>
                  <a:custGeom>
                    <a:avLst/>
                    <a:gdLst>
                      <a:gd name="T0" fmla="*/ 0 w 23482"/>
                      <a:gd name="T1" fmla="*/ 0 h 21600"/>
                      <a:gd name="T2" fmla="*/ 0 w 23482"/>
                      <a:gd name="T3" fmla="*/ 0 h 21600"/>
                      <a:gd name="T4" fmla="*/ 0 w 23482"/>
                      <a:gd name="T5" fmla="*/ 0 h 21600"/>
                      <a:gd name="T6" fmla="*/ 0 60000 65536"/>
                      <a:gd name="T7" fmla="*/ 0 60000 65536"/>
                      <a:gd name="T8" fmla="*/ 0 60000 65536"/>
                      <a:gd name="T9" fmla="*/ 0 w 23482"/>
                      <a:gd name="T10" fmla="*/ 0 h 21600"/>
                      <a:gd name="T11" fmla="*/ 23482 w 23482"/>
                      <a:gd name="T12" fmla="*/ 21600 h 21600"/>
                    </a:gdLst>
                    <a:ahLst/>
                    <a:cxnLst>
                      <a:cxn ang="T6">
                        <a:pos x="T0" y="T1"/>
                      </a:cxn>
                      <a:cxn ang="T7">
                        <a:pos x="T2" y="T3"/>
                      </a:cxn>
                      <a:cxn ang="T8">
                        <a:pos x="T4" y="T5"/>
                      </a:cxn>
                    </a:cxnLst>
                    <a:rect l="T9" t="T10" r="T11" b="T12"/>
                    <a:pathLst>
                      <a:path w="23482" h="21600" fill="none" extrusionOk="0">
                        <a:moveTo>
                          <a:pt x="0" y="107"/>
                        </a:moveTo>
                        <a:cubicBezTo>
                          <a:pt x="714" y="35"/>
                          <a:pt x="1431" y="-1"/>
                          <a:pt x="2149" y="0"/>
                        </a:cubicBezTo>
                        <a:cubicBezTo>
                          <a:pt x="12771" y="0"/>
                          <a:pt x="21816" y="7723"/>
                          <a:pt x="23481" y="18214"/>
                        </a:cubicBezTo>
                      </a:path>
                      <a:path w="23482" h="21600" stroke="0" extrusionOk="0">
                        <a:moveTo>
                          <a:pt x="0" y="107"/>
                        </a:moveTo>
                        <a:cubicBezTo>
                          <a:pt x="714" y="35"/>
                          <a:pt x="1431" y="-1"/>
                          <a:pt x="2149" y="0"/>
                        </a:cubicBezTo>
                        <a:cubicBezTo>
                          <a:pt x="12771" y="0"/>
                          <a:pt x="21816" y="7723"/>
                          <a:pt x="23481" y="18214"/>
                        </a:cubicBezTo>
                        <a:lnTo>
                          <a:pt x="2149" y="21600"/>
                        </a:lnTo>
                        <a:lnTo>
                          <a:pt x="0" y="107"/>
                        </a:lnTo>
                        <a:close/>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15" name="Arc 228">
                    <a:extLst>
                      <a:ext uri="{FF2B5EF4-FFF2-40B4-BE49-F238E27FC236}">
                        <a16:creationId xmlns:a16="http://schemas.microsoft.com/office/drawing/2014/main" id="{BA4FAE8D-0985-F5B1-B2BD-E94022F49254}"/>
                      </a:ext>
                    </a:extLst>
                  </p:cNvPr>
                  <p:cNvSpPr>
                    <a:spLocks/>
                  </p:cNvSpPr>
                  <p:nvPr/>
                </p:nvSpPr>
                <p:spPr bwMode="auto">
                  <a:xfrm>
                    <a:off x="845" y="3037"/>
                    <a:ext cx="24" cy="17"/>
                  </a:xfrm>
                  <a:custGeom>
                    <a:avLst/>
                    <a:gdLst>
                      <a:gd name="T0" fmla="*/ 0 w 21452"/>
                      <a:gd name="T1" fmla="*/ 0 h 21581"/>
                      <a:gd name="T2" fmla="*/ 0 w 21452"/>
                      <a:gd name="T3" fmla="*/ 0 h 21581"/>
                      <a:gd name="T4" fmla="*/ 0 w 21452"/>
                      <a:gd name="T5" fmla="*/ 0 h 21581"/>
                      <a:gd name="T6" fmla="*/ 0 60000 65536"/>
                      <a:gd name="T7" fmla="*/ 0 60000 65536"/>
                      <a:gd name="T8" fmla="*/ 0 60000 65536"/>
                      <a:gd name="T9" fmla="*/ 0 w 21452"/>
                      <a:gd name="T10" fmla="*/ 0 h 21581"/>
                      <a:gd name="T11" fmla="*/ 21452 w 21452"/>
                      <a:gd name="T12" fmla="*/ 21581 h 21581"/>
                    </a:gdLst>
                    <a:ahLst/>
                    <a:cxnLst>
                      <a:cxn ang="T6">
                        <a:pos x="T0" y="T1"/>
                      </a:cxn>
                      <a:cxn ang="T7">
                        <a:pos x="T2" y="T3"/>
                      </a:cxn>
                      <a:cxn ang="T8">
                        <a:pos x="T4" y="T5"/>
                      </a:cxn>
                    </a:cxnLst>
                    <a:rect l="T9" t="T10" r="T11" b="T12"/>
                    <a:pathLst>
                      <a:path w="21452" h="21581" fill="none" extrusionOk="0">
                        <a:moveTo>
                          <a:pt x="-1" y="19056"/>
                        </a:moveTo>
                        <a:cubicBezTo>
                          <a:pt x="1239" y="8518"/>
                          <a:pt x="9950" y="441"/>
                          <a:pt x="20552" y="-1"/>
                        </a:cubicBezTo>
                      </a:path>
                      <a:path w="21452" h="21581" stroke="0" extrusionOk="0">
                        <a:moveTo>
                          <a:pt x="-1" y="19056"/>
                        </a:moveTo>
                        <a:cubicBezTo>
                          <a:pt x="1239" y="8518"/>
                          <a:pt x="9950" y="441"/>
                          <a:pt x="20552" y="-1"/>
                        </a:cubicBezTo>
                        <a:lnTo>
                          <a:pt x="21452" y="21581"/>
                        </a:lnTo>
                        <a:lnTo>
                          <a:pt x="-1" y="19056"/>
                        </a:lnTo>
                        <a:close/>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16" name="Arc 229">
                    <a:extLst>
                      <a:ext uri="{FF2B5EF4-FFF2-40B4-BE49-F238E27FC236}">
                        <a16:creationId xmlns:a16="http://schemas.microsoft.com/office/drawing/2014/main" id="{B6374310-F472-7D72-8758-7477838E7448}"/>
                      </a:ext>
                    </a:extLst>
                  </p:cNvPr>
                  <p:cNvSpPr>
                    <a:spLocks/>
                  </p:cNvSpPr>
                  <p:nvPr/>
                </p:nvSpPr>
                <p:spPr bwMode="auto">
                  <a:xfrm>
                    <a:off x="821" y="3481"/>
                    <a:ext cx="8" cy="11"/>
                  </a:xfrm>
                  <a:custGeom>
                    <a:avLst/>
                    <a:gdLst>
                      <a:gd name="T0" fmla="*/ 0 w 21600"/>
                      <a:gd name="T1" fmla="*/ 0 h 20827"/>
                      <a:gd name="T2" fmla="*/ 0 w 21600"/>
                      <a:gd name="T3" fmla="*/ 0 h 20827"/>
                      <a:gd name="T4" fmla="*/ 0 w 21600"/>
                      <a:gd name="T5" fmla="*/ 0 h 20827"/>
                      <a:gd name="T6" fmla="*/ 0 60000 65536"/>
                      <a:gd name="T7" fmla="*/ 0 60000 65536"/>
                      <a:gd name="T8" fmla="*/ 0 60000 65536"/>
                      <a:gd name="T9" fmla="*/ 0 w 21600"/>
                      <a:gd name="T10" fmla="*/ 0 h 20827"/>
                      <a:gd name="T11" fmla="*/ 21600 w 21600"/>
                      <a:gd name="T12" fmla="*/ 20827 h 20827"/>
                    </a:gdLst>
                    <a:ahLst/>
                    <a:cxnLst>
                      <a:cxn ang="T6">
                        <a:pos x="T0" y="T1"/>
                      </a:cxn>
                      <a:cxn ang="T7">
                        <a:pos x="T2" y="T3"/>
                      </a:cxn>
                      <a:cxn ang="T8">
                        <a:pos x="T4" y="T5"/>
                      </a:cxn>
                    </a:cxnLst>
                    <a:rect l="T9" t="T10" r="T11" b="T12"/>
                    <a:pathLst>
                      <a:path w="21600" h="20827" fill="none" extrusionOk="0">
                        <a:moveTo>
                          <a:pt x="15873" y="20826"/>
                        </a:moveTo>
                        <a:cubicBezTo>
                          <a:pt x="6497" y="18248"/>
                          <a:pt x="0" y="9723"/>
                          <a:pt x="0" y="0"/>
                        </a:cubicBezTo>
                      </a:path>
                      <a:path w="21600" h="20827" stroke="0" extrusionOk="0">
                        <a:moveTo>
                          <a:pt x="15873" y="20826"/>
                        </a:moveTo>
                        <a:cubicBezTo>
                          <a:pt x="6497" y="18248"/>
                          <a:pt x="0" y="9723"/>
                          <a:pt x="0" y="0"/>
                        </a:cubicBezTo>
                        <a:lnTo>
                          <a:pt x="21600" y="0"/>
                        </a:lnTo>
                        <a:lnTo>
                          <a:pt x="15873" y="20826"/>
                        </a:lnTo>
                        <a:close/>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703" name="Group 103">
                  <a:extLst>
                    <a:ext uri="{FF2B5EF4-FFF2-40B4-BE49-F238E27FC236}">
                      <a16:creationId xmlns:a16="http://schemas.microsoft.com/office/drawing/2014/main" id="{8852652D-307E-A49F-764E-F6B80B8A7F98}"/>
                    </a:ext>
                  </a:extLst>
                </p:cNvPr>
                <p:cNvGrpSpPr>
                  <a:grpSpLocks/>
                </p:cNvGrpSpPr>
                <p:nvPr/>
              </p:nvGrpSpPr>
              <p:grpSpPr bwMode="auto">
                <a:xfrm>
                  <a:off x="876" y="3104"/>
                  <a:ext cx="411" cy="340"/>
                  <a:chOff x="876" y="3104"/>
                  <a:chExt cx="411" cy="340"/>
                </a:xfrm>
              </p:grpSpPr>
              <p:grpSp>
                <p:nvGrpSpPr>
                  <p:cNvPr id="25704" name="Group 104">
                    <a:extLst>
                      <a:ext uri="{FF2B5EF4-FFF2-40B4-BE49-F238E27FC236}">
                        <a16:creationId xmlns:a16="http://schemas.microsoft.com/office/drawing/2014/main" id="{B6D56EDA-1456-ECE0-BCCA-530FFB70E5EC}"/>
                      </a:ext>
                    </a:extLst>
                  </p:cNvPr>
                  <p:cNvGrpSpPr>
                    <a:grpSpLocks/>
                  </p:cNvGrpSpPr>
                  <p:nvPr/>
                </p:nvGrpSpPr>
                <p:grpSpPr bwMode="auto">
                  <a:xfrm>
                    <a:off x="876" y="3104"/>
                    <a:ext cx="411" cy="340"/>
                    <a:chOff x="876" y="3104"/>
                    <a:chExt cx="411" cy="340"/>
                  </a:xfrm>
                </p:grpSpPr>
                <p:sp>
                  <p:nvSpPr>
                    <p:cNvPr id="25709" name="Freeform 109">
                      <a:extLst>
                        <a:ext uri="{FF2B5EF4-FFF2-40B4-BE49-F238E27FC236}">
                          <a16:creationId xmlns:a16="http://schemas.microsoft.com/office/drawing/2014/main" id="{99551650-F4C3-EE93-5D38-529745ADF46A}"/>
                        </a:ext>
                      </a:extLst>
                    </p:cNvPr>
                    <p:cNvSpPr>
                      <a:spLocks/>
                    </p:cNvSpPr>
                    <p:nvPr/>
                  </p:nvSpPr>
                  <p:spPr bwMode="auto">
                    <a:xfrm>
                      <a:off x="892" y="3104"/>
                      <a:ext cx="394" cy="1"/>
                    </a:xfrm>
                    <a:custGeom>
                      <a:avLst/>
                      <a:gdLst>
                        <a:gd name="T0" fmla="*/ 0 w 394"/>
                        <a:gd name="T1" fmla="*/ 0 h 1"/>
                        <a:gd name="T2" fmla="*/ 393 w 394"/>
                        <a:gd name="T3" fmla="*/ 0 h 1"/>
                        <a:gd name="T4" fmla="*/ 384 w 394"/>
                        <a:gd name="T5" fmla="*/ 0 h 1"/>
                        <a:gd name="T6" fmla="*/ 9 w 394"/>
                        <a:gd name="T7" fmla="*/ 0 h 1"/>
                        <a:gd name="T8" fmla="*/ 0 w 394"/>
                        <a:gd name="T9" fmla="*/ 0 h 1"/>
                        <a:gd name="T10" fmla="*/ 0 60000 65536"/>
                        <a:gd name="T11" fmla="*/ 0 60000 65536"/>
                        <a:gd name="T12" fmla="*/ 0 60000 65536"/>
                        <a:gd name="T13" fmla="*/ 0 60000 65536"/>
                        <a:gd name="T14" fmla="*/ 0 60000 65536"/>
                        <a:gd name="T15" fmla="*/ 0 w 394"/>
                        <a:gd name="T16" fmla="*/ 0 h 1"/>
                        <a:gd name="T17" fmla="*/ 394 w 394"/>
                        <a:gd name="T18" fmla="*/ 1 h 1"/>
                      </a:gdLst>
                      <a:ahLst/>
                      <a:cxnLst>
                        <a:cxn ang="T10">
                          <a:pos x="T0" y="T1"/>
                        </a:cxn>
                        <a:cxn ang="T11">
                          <a:pos x="T2" y="T3"/>
                        </a:cxn>
                        <a:cxn ang="T12">
                          <a:pos x="T4" y="T5"/>
                        </a:cxn>
                        <a:cxn ang="T13">
                          <a:pos x="T6" y="T7"/>
                        </a:cxn>
                        <a:cxn ang="T14">
                          <a:pos x="T8" y="T9"/>
                        </a:cxn>
                      </a:cxnLst>
                      <a:rect l="T15" t="T16" r="T17" b="T18"/>
                      <a:pathLst>
                        <a:path w="394" h="1">
                          <a:moveTo>
                            <a:pt x="0" y="0"/>
                          </a:moveTo>
                          <a:lnTo>
                            <a:pt x="393" y="0"/>
                          </a:lnTo>
                          <a:lnTo>
                            <a:pt x="384" y="0"/>
                          </a:lnTo>
                          <a:lnTo>
                            <a:pt x="9" y="0"/>
                          </a:lnTo>
                          <a:lnTo>
                            <a:pt x="0"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10" name="Freeform 110">
                      <a:extLst>
                        <a:ext uri="{FF2B5EF4-FFF2-40B4-BE49-F238E27FC236}">
                          <a16:creationId xmlns:a16="http://schemas.microsoft.com/office/drawing/2014/main" id="{6A7A492E-588A-A497-E546-7D2C53388EF6}"/>
                        </a:ext>
                      </a:extLst>
                    </p:cNvPr>
                    <p:cNvSpPr>
                      <a:spLocks/>
                    </p:cNvSpPr>
                    <p:nvPr/>
                  </p:nvSpPr>
                  <p:spPr bwMode="auto">
                    <a:xfrm>
                      <a:off x="1268" y="3104"/>
                      <a:ext cx="19" cy="340"/>
                    </a:xfrm>
                    <a:custGeom>
                      <a:avLst/>
                      <a:gdLst>
                        <a:gd name="T0" fmla="*/ 11 w 19"/>
                        <a:gd name="T1" fmla="*/ 7 h 340"/>
                        <a:gd name="T2" fmla="*/ 18 w 19"/>
                        <a:gd name="T3" fmla="*/ 0 h 340"/>
                        <a:gd name="T4" fmla="*/ 12 w 19"/>
                        <a:gd name="T5" fmla="*/ 185 h 340"/>
                        <a:gd name="T6" fmla="*/ 6 w 19"/>
                        <a:gd name="T7" fmla="*/ 339 h 340"/>
                        <a:gd name="T8" fmla="*/ 0 w 19"/>
                        <a:gd name="T9" fmla="*/ 329 h 340"/>
                        <a:gd name="T10" fmla="*/ 11 w 19"/>
                        <a:gd name="T11" fmla="*/ 7 h 340"/>
                        <a:gd name="T12" fmla="*/ 0 60000 65536"/>
                        <a:gd name="T13" fmla="*/ 0 60000 65536"/>
                        <a:gd name="T14" fmla="*/ 0 60000 65536"/>
                        <a:gd name="T15" fmla="*/ 0 60000 65536"/>
                        <a:gd name="T16" fmla="*/ 0 60000 65536"/>
                        <a:gd name="T17" fmla="*/ 0 60000 65536"/>
                        <a:gd name="T18" fmla="*/ 0 w 19"/>
                        <a:gd name="T19" fmla="*/ 0 h 340"/>
                        <a:gd name="T20" fmla="*/ 19 w 19"/>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19" h="340">
                          <a:moveTo>
                            <a:pt x="11" y="7"/>
                          </a:moveTo>
                          <a:lnTo>
                            <a:pt x="18" y="0"/>
                          </a:lnTo>
                          <a:lnTo>
                            <a:pt x="12" y="185"/>
                          </a:lnTo>
                          <a:lnTo>
                            <a:pt x="6" y="339"/>
                          </a:lnTo>
                          <a:lnTo>
                            <a:pt x="0" y="329"/>
                          </a:lnTo>
                          <a:lnTo>
                            <a:pt x="11" y="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11" name="Freeform 111">
                      <a:extLst>
                        <a:ext uri="{FF2B5EF4-FFF2-40B4-BE49-F238E27FC236}">
                          <a16:creationId xmlns:a16="http://schemas.microsoft.com/office/drawing/2014/main" id="{80EC3D9A-9D51-58C1-F3FF-B95E09EA0195}"/>
                        </a:ext>
                      </a:extLst>
                    </p:cNvPr>
                    <p:cNvSpPr>
                      <a:spLocks/>
                    </p:cNvSpPr>
                    <p:nvPr/>
                  </p:nvSpPr>
                  <p:spPr bwMode="auto">
                    <a:xfrm>
                      <a:off x="876" y="3423"/>
                      <a:ext cx="394" cy="21"/>
                    </a:xfrm>
                    <a:custGeom>
                      <a:avLst/>
                      <a:gdLst>
                        <a:gd name="T0" fmla="*/ 9 w 394"/>
                        <a:gd name="T1" fmla="*/ 0 h 21"/>
                        <a:gd name="T2" fmla="*/ 0 w 394"/>
                        <a:gd name="T3" fmla="*/ 6 h 21"/>
                        <a:gd name="T4" fmla="*/ 393 w 394"/>
                        <a:gd name="T5" fmla="*/ 20 h 21"/>
                        <a:gd name="T6" fmla="*/ 384 w 394"/>
                        <a:gd name="T7" fmla="*/ 14 h 21"/>
                        <a:gd name="T8" fmla="*/ 9 w 394"/>
                        <a:gd name="T9" fmla="*/ 0 h 21"/>
                        <a:gd name="T10" fmla="*/ 0 60000 65536"/>
                        <a:gd name="T11" fmla="*/ 0 60000 65536"/>
                        <a:gd name="T12" fmla="*/ 0 60000 65536"/>
                        <a:gd name="T13" fmla="*/ 0 60000 65536"/>
                        <a:gd name="T14" fmla="*/ 0 60000 65536"/>
                        <a:gd name="T15" fmla="*/ 0 w 394"/>
                        <a:gd name="T16" fmla="*/ 0 h 21"/>
                        <a:gd name="T17" fmla="*/ 394 w 394"/>
                        <a:gd name="T18" fmla="*/ 21 h 21"/>
                      </a:gdLst>
                      <a:ahLst/>
                      <a:cxnLst>
                        <a:cxn ang="T10">
                          <a:pos x="T0" y="T1"/>
                        </a:cxn>
                        <a:cxn ang="T11">
                          <a:pos x="T2" y="T3"/>
                        </a:cxn>
                        <a:cxn ang="T12">
                          <a:pos x="T4" y="T5"/>
                        </a:cxn>
                        <a:cxn ang="T13">
                          <a:pos x="T6" y="T7"/>
                        </a:cxn>
                        <a:cxn ang="T14">
                          <a:pos x="T8" y="T9"/>
                        </a:cxn>
                      </a:cxnLst>
                      <a:rect l="T15" t="T16" r="T17" b="T18"/>
                      <a:pathLst>
                        <a:path w="394" h="21">
                          <a:moveTo>
                            <a:pt x="9" y="0"/>
                          </a:moveTo>
                          <a:lnTo>
                            <a:pt x="0" y="6"/>
                          </a:lnTo>
                          <a:lnTo>
                            <a:pt x="393" y="20"/>
                          </a:lnTo>
                          <a:lnTo>
                            <a:pt x="384" y="14"/>
                          </a:lnTo>
                          <a:lnTo>
                            <a:pt x="9" y="0"/>
                          </a:lnTo>
                        </a:path>
                      </a:pathLst>
                    </a:custGeom>
                    <a:solidFill>
                      <a:srgbClr val="DFD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12" name="Freeform 112">
                      <a:extLst>
                        <a:ext uri="{FF2B5EF4-FFF2-40B4-BE49-F238E27FC236}">
                          <a16:creationId xmlns:a16="http://schemas.microsoft.com/office/drawing/2014/main" id="{18AAE483-EB09-5BF9-23C7-BFB3F2365470}"/>
                        </a:ext>
                      </a:extLst>
                    </p:cNvPr>
                    <p:cNvSpPr>
                      <a:spLocks/>
                    </p:cNvSpPr>
                    <p:nvPr/>
                  </p:nvSpPr>
                  <p:spPr bwMode="auto">
                    <a:xfrm>
                      <a:off x="876" y="3105"/>
                      <a:ext cx="18" cy="320"/>
                    </a:xfrm>
                    <a:custGeom>
                      <a:avLst/>
                      <a:gdLst>
                        <a:gd name="T0" fmla="*/ 11 w 18"/>
                        <a:gd name="T1" fmla="*/ 0 h 320"/>
                        <a:gd name="T2" fmla="*/ 17 w 18"/>
                        <a:gd name="T3" fmla="*/ 7 h 320"/>
                        <a:gd name="T4" fmla="*/ 6 w 18"/>
                        <a:gd name="T5" fmla="*/ 310 h 320"/>
                        <a:gd name="T6" fmla="*/ 0 w 18"/>
                        <a:gd name="T7" fmla="*/ 319 h 320"/>
                        <a:gd name="T8" fmla="*/ 11 w 18"/>
                        <a:gd name="T9" fmla="*/ 0 h 320"/>
                        <a:gd name="T10" fmla="*/ 0 60000 65536"/>
                        <a:gd name="T11" fmla="*/ 0 60000 65536"/>
                        <a:gd name="T12" fmla="*/ 0 60000 65536"/>
                        <a:gd name="T13" fmla="*/ 0 60000 65536"/>
                        <a:gd name="T14" fmla="*/ 0 60000 65536"/>
                        <a:gd name="T15" fmla="*/ 0 w 18"/>
                        <a:gd name="T16" fmla="*/ 0 h 320"/>
                        <a:gd name="T17" fmla="*/ 18 w 18"/>
                        <a:gd name="T18" fmla="*/ 320 h 320"/>
                      </a:gdLst>
                      <a:ahLst/>
                      <a:cxnLst>
                        <a:cxn ang="T10">
                          <a:pos x="T0" y="T1"/>
                        </a:cxn>
                        <a:cxn ang="T11">
                          <a:pos x="T2" y="T3"/>
                        </a:cxn>
                        <a:cxn ang="T12">
                          <a:pos x="T4" y="T5"/>
                        </a:cxn>
                        <a:cxn ang="T13">
                          <a:pos x="T6" y="T7"/>
                        </a:cxn>
                        <a:cxn ang="T14">
                          <a:pos x="T8" y="T9"/>
                        </a:cxn>
                      </a:cxnLst>
                      <a:rect l="T15" t="T16" r="T17" b="T18"/>
                      <a:pathLst>
                        <a:path w="18" h="320">
                          <a:moveTo>
                            <a:pt x="11" y="0"/>
                          </a:moveTo>
                          <a:lnTo>
                            <a:pt x="17" y="7"/>
                          </a:lnTo>
                          <a:lnTo>
                            <a:pt x="6" y="310"/>
                          </a:lnTo>
                          <a:lnTo>
                            <a:pt x="0" y="319"/>
                          </a:lnTo>
                          <a:lnTo>
                            <a:pt x="11" y="0"/>
                          </a:lnTo>
                        </a:path>
                      </a:pathLst>
                    </a:custGeom>
                    <a:solidFill>
                      <a:srgbClr val="BFB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705" name="Group 105">
                    <a:extLst>
                      <a:ext uri="{FF2B5EF4-FFF2-40B4-BE49-F238E27FC236}">
                        <a16:creationId xmlns:a16="http://schemas.microsoft.com/office/drawing/2014/main" id="{B70C7A37-B4B7-EAF1-8D61-435B091E8A7A}"/>
                      </a:ext>
                    </a:extLst>
                  </p:cNvPr>
                  <p:cNvGrpSpPr>
                    <a:grpSpLocks/>
                  </p:cNvGrpSpPr>
                  <p:nvPr/>
                </p:nvGrpSpPr>
                <p:grpSpPr bwMode="auto">
                  <a:xfrm>
                    <a:off x="885" y="3112"/>
                    <a:ext cx="392" cy="323"/>
                    <a:chOff x="885" y="3112"/>
                    <a:chExt cx="392" cy="323"/>
                  </a:xfrm>
                </p:grpSpPr>
                <p:sp>
                  <p:nvSpPr>
                    <p:cNvPr id="25706" name="Freeform 106">
                      <a:extLst>
                        <a:ext uri="{FF2B5EF4-FFF2-40B4-BE49-F238E27FC236}">
                          <a16:creationId xmlns:a16="http://schemas.microsoft.com/office/drawing/2014/main" id="{43E898CA-DD5A-9A17-488C-CFDFDD430810}"/>
                        </a:ext>
                      </a:extLst>
                    </p:cNvPr>
                    <p:cNvSpPr>
                      <a:spLocks/>
                    </p:cNvSpPr>
                    <p:nvPr/>
                  </p:nvSpPr>
                  <p:spPr bwMode="auto">
                    <a:xfrm>
                      <a:off x="885" y="3112"/>
                      <a:ext cx="392" cy="323"/>
                    </a:xfrm>
                    <a:custGeom>
                      <a:avLst/>
                      <a:gdLst>
                        <a:gd name="T0" fmla="*/ 16 w 392"/>
                        <a:gd name="T1" fmla="*/ 0 h 323"/>
                        <a:gd name="T2" fmla="*/ 391 w 392"/>
                        <a:gd name="T3" fmla="*/ 0 h 323"/>
                        <a:gd name="T4" fmla="*/ 375 w 392"/>
                        <a:gd name="T5" fmla="*/ 322 h 323"/>
                        <a:gd name="T6" fmla="*/ 0 w 392"/>
                        <a:gd name="T7" fmla="*/ 303 h 323"/>
                        <a:gd name="T8" fmla="*/ 16 w 392"/>
                        <a:gd name="T9" fmla="*/ 0 h 323"/>
                        <a:gd name="T10" fmla="*/ 0 60000 65536"/>
                        <a:gd name="T11" fmla="*/ 0 60000 65536"/>
                        <a:gd name="T12" fmla="*/ 0 60000 65536"/>
                        <a:gd name="T13" fmla="*/ 0 60000 65536"/>
                        <a:gd name="T14" fmla="*/ 0 60000 65536"/>
                        <a:gd name="T15" fmla="*/ 0 w 392"/>
                        <a:gd name="T16" fmla="*/ 0 h 323"/>
                        <a:gd name="T17" fmla="*/ 392 w 392"/>
                        <a:gd name="T18" fmla="*/ 323 h 323"/>
                      </a:gdLst>
                      <a:ahLst/>
                      <a:cxnLst>
                        <a:cxn ang="T10">
                          <a:pos x="T0" y="T1"/>
                        </a:cxn>
                        <a:cxn ang="T11">
                          <a:pos x="T2" y="T3"/>
                        </a:cxn>
                        <a:cxn ang="T12">
                          <a:pos x="T4" y="T5"/>
                        </a:cxn>
                        <a:cxn ang="T13">
                          <a:pos x="T6" y="T7"/>
                        </a:cxn>
                        <a:cxn ang="T14">
                          <a:pos x="T8" y="T9"/>
                        </a:cxn>
                      </a:cxnLst>
                      <a:rect l="T15" t="T16" r="T17" b="T18"/>
                      <a:pathLst>
                        <a:path w="392" h="323">
                          <a:moveTo>
                            <a:pt x="16" y="0"/>
                          </a:moveTo>
                          <a:lnTo>
                            <a:pt x="391" y="0"/>
                          </a:lnTo>
                          <a:lnTo>
                            <a:pt x="375" y="322"/>
                          </a:lnTo>
                          <a:lnTo>
                            <a:pt x="0" y="303"/>
                          </a:lnTo>
                          <a:lnTo>
                            <a:pt x="16" y="0"/>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07" name="Freeform 107">
                      <a:extLst>
                        <a:ext uri="{FF2B5EF4-FFF2-40B4-BE49-F238E27FC236}">
                          <a16:creationId xmlns:a16="http://schemas.microsoft.com/office/drawing/2014/main" id="{BD9FBFED-3680-A87E-0618-0971529539B4}"/>
                        </a:ext>
                      </a:extLst>
                    </p:cNvPr>
                    <p:cNvSpPr>
                      <a:spLocks/>
                    </p:cNvSpPr>
                    <p:nvPr/>
                  </p:nvSpPr>
                  <p:spPr bwMode="auto">
                    <a:xfrm>
                      <a:off x="898" y="3125"/>
                      <a:ext cx="366" cy="298"/>
                    </a:xfrm>
                    <a:custGeom>
                      <a:avLst/>
                      <a:gdLst>
                        <a:gd name="T0" fmla="*/ 14 w 366"/>
                        <a:gd name="T1" fmla="*/ 0 h 298"/>
                        <a:gd name="T2" fmla="*/ 365 w 366"/>
                        <a:gd name="T3" fmla="*/ 0 h 298"/>
                        <a:gd name="T4" fmla="*/ 349 w 366"/>
                        <a:gd name="T5" fmla="*/ 297 h 298"/>
                        <a:gd name="T6" fmla="*/ 0 w 366"/>
                        <a:gd name="T7" fmla="*/ 281 h 298"/>
                        <a:gd name="T8" fmla="*/ 14 w 366"/>
                        <a:gd name="T9" fmla="*/ 0 h 298"/>
                        <a:gd name="T10" fmla="*/ 0 60000 65536"/>
                        <a:gd name="T11" fmla="*/ 0 60000 65536"/>
                        <a:gd name="T12" fmla="*/ 0 60000 65536"/>
                        <a:gd name="T13" fmla="*/ 0 60000 65536"/>
                        <a:gd name="T14" fmla="*/ 0 60000 65536"/>
                        <a:gd name="T15" fmla="*/ 0 w 366"/>
                        <a:gd name="T16" fmla="*/ 0 h 298"/>
                        <a:gd name="T17" fmla="*/ 366 w 366"/>
                        <a:gd name="T18" fmla="*/ 298 h 298"/>
                      </a:gdLst>
                      <a:ahLst/>
                      <a:cxnLst>
                        <a:cxn ang="T10">
                          <a:pos x="T0" y="T1"/>
                        </a:cxn>
                        <a:cxn ang="T11">
                          <a:pos x="T2" y="T3"/>
                        </a:cxn>
                        <a:cxn ang="T12">
                          <a:pos x="T4" y="T5"/>
                        </a:cxn>
                        <a:cxn ang="T13">
                          <a:pos x="T6" y="T7"/>
                        </a:cxn>
                        <a:cxn ang="T14">
                          <a:pos x="T8" y="T9"/>
                        </a:cxn>
                      </a:cxnLst>
                      <a:rect l="T15" t="T16" r="T17" b="T18"/>
                      <a:pathLst>
                        <a:path w="366" h="298">
                          <a:moveTo>
                            <a:pt x="14" y="0"/>
                          </a:moveTo>
                          <a:lnTo>
                            <a:pt x="365" y="0"/>
                          </a:lnTo>
                          <a:lnTo>
                            <a:pt x="349" y="297"/>
                          </a:lnTo>
                          <a:lnTo>
                            <a:pt x="0" y="281"/>
                          </a:lnTo>
                          <a:lnTo>
                            <a:pt x="14"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708" name="Freeform 108">
                      <a:extLst>
                        <a:ext uri="{FF2B5EF4-FFF2-40B4-BE49-F238E27FC236}">
                          <a16:creationId xmlns:a16="http://schemas.microsoft.com/office/drawing/2014/main" id="{CA88BECA-FD6E-5D72-3952-D071BF4B0FD8}"/>
                        </a:ext>
                      </a:extLst>
                    </p:cNvPr>
                    <p:cNvSpPr>
                      <a:spLocks/>
                    </p:cNvSpPr>
                    <p:nvPr/>
                  </p:nvSpPr>
                  <p:spPr bwMode="auto">
                    <a:xfrm>
                      <a:off x="904" y="3143"/>
                      <a:ext cx="345" cy="268"/>
                    </a:xfrm>
                    <a:custGeom>
                      <a:avLst/>
                      <a:gdLst>
                        <a:gd name="T0" fmla="*/ 13 w 345"/>
                        <a:gd name="T1" fmla="*/ 0 h 268"/>
                        <a:gd name="T2" fmla="*/ 344 w 345"/>
                        <a:gd name="T3" fmla="*/ 0 h 268"/>
                        <a:gd name="T4" fmla="*/ 329 w 345"/>
                        <a:gd name="T5" fmla="*/ 267 h 268"/>
                        <a:gd name="T6" fmla="*/ 0 w 345"/>
                        <a:gd name="T7" fmla="*/ 253 h 268"/>
                        <a:gd name="T8" fmla="*/ 13 w 345"/>
                        <a:gd name="T9" fmla="*/ 0 h 268"/>
                        <a:gd name="T10" fmla="*/ 0 60000 65536"/>
                        <a:gd name="T11" fmla="*/ 0 60000 65536"/>
                        <a:gd name="T12" fmla="*/ 0 60000 65536"/>
                        <a:gd name="T13" fmla="*/ 0 60000 65536"/>
                        <a:gd name="T14" fmla="*/ 0 60000 65536"/>
                        <a:gd name="T15" fmla="*/ 0 w 345"/>
                        <a:gd name="T16" fmla="*/ 0 h 268"/>
                        <a:gd name="T17" fmla="*/ 345 w 345"/>
                        <a:gd name="T18" fmla="*/ 268 h 268"/>
                      </a:gdLst>
                      <a:ahLst/>
                      <a:cxnLst>
                        <a:cxn ang="T10">
                          <a:pos x="T0" y="T1"/>
                        </a:cxn>
                        <a:cxn ang="T11">
                          <a:pos x="T2" y="T3"/>
                        </a:cxn>
                        <a:cxn ang="T12">
                          <a:pos x="T4" y="T5"/>
                        </a:cxn>
                        <a:cxn ang="T13">
                          <a:pos x="T6" y="T7"/>
                        </a:cxn>
                        <a:cxn ang="T14">
                          <a:pos x="T8" y="T9"/>
                        </a:cxn>
                      </a:cxnLst>
                      <a:rect l="T15" t="T16" r="T17" b="T18"/>
                      <a:pathLst>
                        <a:path w="345" h="268">
                          <a:moveTo>
                            <a:pt x="13" y="0"/>
                          </a:moveTo>
                          <a:lnTo>
                            <a:pt x="344" y="0"/>
                          </a:lnTo>
                          <a:lnTo>
                            <a:pt x="329" y="267"/>
                          </a:lnTo>
                          <a:lnTo>
                            <a:pt x="0" y="253"/>
                          </a:lnTo>
                          <a:lnTo>
                            <a:pt x="13" y="0"/>
                          </a:lnTo>
                        </a:path>
                      </a:pathLst>
                    </a:custGeom>
                    <a:solidFill>
                      <a:srgbClr val="0000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sp>
            <p:nvSpPr>
              <p:cNvPr id="25701" name="Freeform 101">
                <a:extLst>
                  <a:ext uri="{FF2B5EF4-FFF2-40B4-BE49-F238E27FC236}">
                    <a16:creationId xmlns:a16="http://schemas.microsoft.com/office/drawing/2014/main" id="{81E16178-0BD7-5330-7327-6E434F9DAF5E}"/>
                  </a:ext>
                </a:extLst>
              </p:cNvPr>
              <p:cNvSpPr>
                <a:spLocks/>
              </p:cNvSpPr>
              <p:nvPr/>
            </p:nvSpPr>
            <p:spPr bwMode="auto">
              <a:xfrm>
                <a:off x="1259" y="3494"/>
                <a:ext cx="17" cy="1"/>
              </a:xfrm>
              <a:custGeom>
                <a:avLst/>
                <a:gdLst>
                  <a:gd name="T0" fmla="*/ 0 w 17"/>
                  <a:gd name="T1" fmla="*/ 0 h 1"/>
                  <a:gd name="T2" fmla="*/ 16 w 17"/>
                  <a:gd name="T3" fmla="*/ 0 h 1"/>
                  <a:gd name="T4" fmla="*/ 0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16" y="0"/>
                    </a:lnTo>
                    <a:lnTo>
                      <a:pt x="0" y="0"/>
                    </a:lnTo>
                  </a:path>
                </a:pathLst>
              </a:custGeom>
              <a:solidFill>
                <a:srgbClr val="008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641" name="Group 41">
              <a:extLst>
                <a:ext uri="{FF2B5EF4-FFF2-40B4-BE49-F238E27FC236}">
                  <a16:creationId xmlns:a16="http://schemas.microsoft.com/office/drawing/2014/main" id="{39EA033F-94D0-61D4-9106-4AD20B9C513B}"/>
                </a:ext>
              </a:extLst>
            </p:cNvPr>
            <p:cNvGrpSpPr>
              <a:grpSpLocks/>
            </p:cNvGrpSpPr>
            <p:nvPr/>
          </p:nvGrpSpPr>
          <p:grpSpPr bwMode="auto">
            <a:xfrm>
              <a:off x="603" y="3686"/>
              <a:ext cx="771" cy="180"/>
              <a:chOff x="603" y="3686"/>
              <a:chExt cx="771" cy="180"/>
            </a:xfrm>
          </p:grpSpPr>
          <p:sp>
            <p:nvSpPr>
              <p:cNvPr id="25642" name="Freeform 42">
                <a:extLst>
                  <a:ext uri="{FF2B5EF4-FFF2-40B4-BE49-F238E27FC236}">
                    <a16:creationId xmlns:a16="http://schemas.microsoft.com/office/drawing/2014/main" id="{06D673D8-67C6-569B-D485-E5F7703EEEE6}"/>
                  </a:ext>
                </a:extLst>
              </p:cNvPr>
              <p:cNvSpPr>
                <a:spLocks/>
              </p:cNvSpPr>
              <p:nvPr/>
            </p:nvSpPr>
            <p:spPr bwMode="auto">
              <a:xfrm>
                <a:off x="1139" y="3750"/>
                <a:ext cx="180" cy="70"/>
              </a:xfrm>
              <a:custGeom>
                <a:avLst/>
                <a:gdLst>
                  <a:gd name="T0" fmla="*/ 69 w 180"/>
                  <a:gd name="T1" fmla="*/ 0 h 70"/>
                  <a:gd name="T2" fmla="*/ 28 w 180"/>
                  <a:gd name="T3" fmla="*/ 40 h 70"/>
                  <a:gd name="T4" fmla="*/ 0 w 180"/>
                  <a:gd name="T5" fmla="*/ 57 h 70"/>
                  <a:gd name="T6" fmla="*/ 118 w 180"/>
                  <a:gd name="T7" fmla="*/ 69 h 70"/>
                  <a:gd name="T8" fmla="*/ 145 w 180"/>
                  <a:gd name="T9" fmla="*/ 47 h 70"/>
                  <a:gd name="T10" fmla="*/ 179 w 180"/>
                  <a:gd name="T11" fmla="*/ 9 h 70"/>
                  <a:gd name="T12" fmla="*/ 69 w 180"/>
                  <a:gd name="T13" fmla="*/ 0 h 70"/>
                  <a:gd name="T14" fmla="*/ 0 60000 65536"/>
                  <a:gd name="T15" fmla="*/ 0 60000 65536"/>
                  <a:gd name="T16" fmla="*/ 0 60000 65536"/>
                  <a:gd name="T17" fmla="*/ 0 60000 65536"/>
                  <a:gd name="T18" fmla="*/ 0 60000 65536"/>
                  <a:gd name="T19" fmla="*/ 0 60000 65536"/>
                  <a:gd name="T20" fmla="*/ 0 60000 65536"/>
                  <a:gd name="T21" fmla="*/ 0 w 180"/>
                  <a:gd name="T22" fmla="*/ 0 h 70"/>
                  <a:gd name="T23" fmla="*/ 180 w 180"/>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70">
                    <a:moveTo>
                      <a:pt x="69" y="0"/>
                    </a:moveTo>
                    <a:lnTo>
                      <a:pt x="28" y="40"/>
                    </a:lnTo>
                    <a:lnTo>
                      <a:pt x="0" y="57"/>
                    </a:lnTo>
                    <a:lnTo>
                      <a:pt x="118" y="69"/>
                    </a:lnTo>
                    <a:lnTo>
                      <a:pt x="145" y="47"/>
                    </a:lnTo>
                    <a:lnTo>
                      <a:pt x="179" y="9"/>
                    </a:lnTo>
                    <a:lnTo>
                      <a:pt x="69"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643" name="Group 43">
                <a:extLst>
                  <a:ext uri="{FF2B5EF4-FFF2-40B4-BE49-F238E27FC236}">
                    <a16:creationId xmlns:a16="http://schemas.microsoft.com/office/drawing/2014/main" id="{2B2F714C-A94C-C3FF-6BFE-90EB1F3AE5B6}"/>
                  </a:ext>
                </a:extLst>
              </p:cNvPr>
              <p:cNvGrpSpPr>
                <a:grpSpLocks/>
              </p:cNvGrpSpPr>
              <p:nvPr/>
            </p:nvGrpSpPr>
            <p:grpSpPr bwMode="auto">
              <a:xfrm>
                <a:off x="603" y="3686"/>
                <a:ext cx="771" cy="180"/>
                <a:chOff x="603" y="3686"/>
                <a:chExt cx="771" cy="180"/>
              </a:xfrm>
            </p:grpSpPr>
            <p:sp>
              <p:nvSpPr>
                <p:cNvPr id="25644" name="Freeform 44">
                  <a:extLst>
                    <a:ext uri="{FF2B5EF4-FFF2-40B4-BE49-F238E27FC236}">
                      <a16:creationId xmlns:a16="http://schemas.microsoft.com/office/drawing/2014/main" id="{B59C9A21-1D19-9835-0791-3BBA6FF8BDFF}"/>
                    </a:ext>
                  </a:extLst>
                </p:cNvPr>
                <p:cNvSpPr>
                  <a:spLocks/>
                </p:cNvSpPr>
                <p:nvPr/>
              </p:nvSpPr>
              <p:spPr bwMode="auto">
                <a:xfrm>
                  <a:off x="603" y="3766"/>
                  <a:ext cx="681" cy="100"/>
                </a:xfrm>
                <a:custGeom>
                  <a:avLst/>
                  <a:gdLst>
                    <a:gd name="T0" fmla="*/ 0 w 681"/>
                    <a:gd name="T1" fmla="*/ 0 h 100"/>
                    <a:gd name="T2" fmla="*/ 0 w 681"/>
                    <a:gd name="T3" fmla="*/ 26 h 100"/>
                    <a:gd name="T4" fmla="*/ 680 w 681"/>
                    <a:gd name="T5" fmla="*/ 99 h 100"/>
                    <a:gd name="T6" fmla="*/ 679 w 681"/>
                    <a:gd name="T7" fmla="*/ 73 h 100"/>
                    <a:gd name="T8" fmla="*/ 0 w 681"/>
                    <a:gd name="T9" fmla="*/ 0 h 100"/>
                    <a:gd name="T10" fmla="*/ 0 60000 65536"/>
                    <a:gd name="T11" fmla="*/ 0 60000 65536"/>
                    <a:gd name="T12" fmla="*/ 0 60000 65536"/>
                    <a:gd name="T13" fmla="*/ 0 60000 65536"/>
                    <a:gd name="T14" fmla="*/ 0 60000 65536"/>
                    <a:gd name="T15" fmla="*/ 0 w 681"/>
                    <a:gd name="T16" fmla="*/ 0 h 100"/>
                    <a:gd name="T17" fmla="*/ 681 w 681"/>
                    <a:gd name="T18" fmla="*/ 100 h 100"/>
                  </a:gdLst>
                  <a:ahLst/>
                  <a:cxnLst>
                    <a:cxn ang="T10">
                      <a:pos x="T0" y="T1"/>
                    </a:cxn>
                    <a:cxn ang="T11">
                      <a:pos x="T2" y="T3"/>
                    </a:cxn>
                    <a:cxn ang="T12">
                      <a:pos x="T4" y="T5"/>
                    </a:cxn>
                    <a:cxn ang="T13">
                      <a:pos x="T6" y="T7"/>
                    </a:cxn>
                    <a:cxn ang="T14">
                      <a:pos x="T8" y="T9"/>
                    </a:cxn>
                  </a:cxnLst>
                  <a:rect l="T15" t="T16" r="T17" b="T18"/>
                  <a:pathLst>
                    <a:path w="681" h="100">
                      <a:moveTo>
                        <a:pt x="0" y="0"/>
                      </a:moveTo>
                      <a:lnTo>
                        <a:pt x="0" y="26"/>
                      </a:lnTo>
                      <a:lnTo>
                        <a:pt x="680" y="99"/>
                      </a:lnTo>
                      <a:lnTo>
                        <a:pt x="679" y="73"/>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45" name="Freeform 45">
                  <a:extLst>
                    <a:ext uri="{FF2B5EF4-FFF2-40B4-BE49-F238E27FC236}">
                      <a16:creationId xmlns:a16="http://schemas.microsoft.com/office/drawing/2014/main" id="{464F4E8C-37B1-96F9-F275-7302DC2F4D16}"/>
                    </a:ext>
                  </a:extLst>
                </p:cNvPr>
                <p:cNvSpPr>
                  <a:spLocks/>
                </p:cNvSpPr>
                <p:nvPr/>
              </p:nvSpPr>
              <p:spPr bwMode="auto">
                <a:xfrm>
                  <a:off x="1290" y="3752"/>
                  <a:ext cx="84" cy="114"/>
                </a:xfrm>
                <a:custGeom>
                  <a:avLst/>
                  <a:gdLst>
                    <a:gd name="T0" fmla="*/ 0 w 84"/>
                    <a:gd name="T1" fmla="*/ 88 h 114"/>
                    <a:gd name="T2" fmla="*/ 0 w 84"/>
                    <a:gd name="T3" fmla="*/ 113 h 114"/>
                    <a:gd name="T4" fmla="*/ 36 w 84"/>
                    <a:gd name="T5" fmla="*/ 87 h 114"/>
                    <a:gd name="T6" fmla="*/ 51 w 84"/>
                    <a:gd name="T7" fmla="*/ 72 h 114"/>
                    <a:gd name="T8" fmla="*/ 83 w 84"/>
                    <a:gd name="T9" fmla="*/ 32 h 114"/>
                    <a:gd name="T10" fmla="*/ 83 w 84"/>
                    <a:gd name="T11" fmla="*/ 0 h 114"/>
                    <a:gd name="T12" fmla="*/ 41 w 84"/>
                    <a:gd name="T13" fmla="*/ 53 h 114"/>
                    <a:gd name="T14" fmla="*/ 0 w 84"/>
                    <a:gd name="T15" fmla="*/ 88 h 114"/>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14"/>
                    <a:gd name="T26" fmla="*/ 84 w 8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14">
                      <a:moveTo>
                        <a:pt x="0" y="88"/>
                      </a:moveTo>
                      <a:lnTo>
                        <a:pt x="0" y="113"/>
                      </a:lnTo>
                      <a:lnTo>
                        <a:pt x="36" y="87"/>
                      </a:lnTo>
                      <a:lnTo>
                        <a:pt x="51" y="72"/>
                      </a:lnTo>
                      <a:lnTo>
                        <a:pt x="83" y="32"/>
                      </a:lnTo>
                      <a:lnTo>
                        <a:pt x="83" y="0"/>
                      </a:lnTo>
                      <a:lnTo>
                        <a:pt x="41" y="53"/>
                      </a:lnTo>
                      <a:lnTo>
                        <a:pt x="0" y="88"/>
                      </a:lnTo>
                    </a:path>
                  </a:pathLst>
                </a:custGeom>
                <a:solidFill>
                  <a:srgbClr val="5F5F5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46" name="Line 247">
                  <a:extLst>
                    <a:ext uri="{FF2B5EF4-FFF2-40B4-BE49-F238E27FC236}">
                      <a16:creationId xmlns:a16="http://schemas.microsoft.com/office/drawing/2014/main" id="{FFE22DEA-8336-66B2-7EA1-3B45A14AB069}"/>
                    </a:ext>
                  </a:extLst>
                </p:cNvPr>
                <p:cNvSpPr>
                  <a:spLocks noChangeShapeType="1"/>
                </p:cNvSpPr>
                <p:nvPr/>
              </p:nvSpPr>
              <p:spPr bwMode="auto">
                <a:xfrm>
                  <a:off x="618" y="3789"/>
                  <a:ext cx="662" cy="51"/>
                </a:xfrm>
                <a:prstGeom prst="line">
                  <a:avLst/>
                </a:prstGeom>
                <a:noFill/>
                <a:ln w="12700">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25647" name="Group 47">
                  <a:extLst>
                    <a:ext uri="{FF2B5EF4-FFF2-40B4-BE49-F238E27FC236}">
                      <a16:creationId xmlns:a16="http://schemas.microsoft.com/office/drawing/2014/main" id="{A0CEE5FE-6C55-3811-90A0-2D8DB4245FE7}"/>
                    </a:ext>
                  </a:extLst>
                </p:cNvPr>
                <p:cNvGrpSpPr>
                  <a:grpSpLocks/>
                </p:cNvGrpSpPr>
                <p:nvPr/>
              </p:nvGrpSpPr>
              <p:grpSpPr bwMode="auto">
                <a:xfrm>
                  <a:off x="648" y="3686"/>
                  <a:ext cx="650" cy="153"/>
                  <a:chOff x="648" y="3686"/>
                  <a:chExt cx="650" cy="153"/>
                </a:xfrm>
              </p:grpSpPr>
              <p:sp>
                <p:nvSpPr>
                  <p:cNvPr id="25651" name="Freeform 51">
                    <a:extLst>
                      <a:ext uri="{FF2B5EF4-FFF2-40B4-BE49-F238E27FC236}">
                        <a16:creationId xmlns:a16="http://schemas.microsoft.com/office/drawing/2014/main" id="{173176F5-6049-FD58-2942-DB2B24119301}"/>
                      </a:ext>
                    </a:extLst>
                  </p:cNvPr>
                  <p:cNvSpPr>
                    <a:spLocks/>
                  </p:cNvSpPr>
                  <p:nvPr/>
                </p:nvSpPr>
                <p:spPr bwMode="auto">
                  <a:xfrm>
                    <a:off x="648" y="3702"/>
                    <a:ext cx="502" cy="99"/>
                  </a:xfrm>
                  <a:custGeom>
                    <a:avLst/>
                    <a:gdLst>
                      <a:gd name="T0" fmla="*/ 87 w 502"/>
                      <a:gd name="T1" fmla="*/ 0 h 99"/>
                      <a:gd name="T2" fmla="*/ 27 w 502"/>
                      <a:gd name="T3" fmla="*/ 43 h 99"/>
                      <a:gd name="T4" fmla="*/ 0 w 502"/>
                      <a:gd name="T5" fmla="*/ 56 h 99"/>
                      <a:gd name="T6" fmla="*/ 425 w 502"/>
                      <a:gd name="T7" fmla="*/ 98 h 99"/>
                      <a:gd name="T8" fmla="*/ 456 w 502"/>
                      <a:gd name="T9" fmla="*/ 79 h 99"/>
                      <a:gd name="T10" fmla="*/ 501 w 502"/>
                      <a:gd name="T11" fmla="*/ 40 h 99"/>
                      <a:gd name="T12" fmla="*/ 87 w 502"/>
                      <a:gd name="T13" fmla="*/ 0 h 99"/>
                      <a:gd name="T14" fmla="*/ 0 60000 65536"/>
                      <a:gd name="T15" fmla="*/ 0 60000 65536"/>
                      <a:gd name="T16" fmla="*/ 0 60000 65536"/>
                      <a:gd name="T17" fmla="*/ 0 60000 65536"/>
                      <a:gd name="T18" fmla="*/ 0 60000 65536"/>
                      <a:gd name="T19" fmla="*/ 0 60000 65536"/>
                      <a:gd name="T20" fmla="*/ 0 60000 65536"/>
                      <a:gd name="T21" fmla="*/ 0 w 502"/>
                      <a:gd name="T22" fmla="*/ 0 h 99"/>
                      <a:gd name="T23" fmla="*/ 502 w 502"/>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2" h="99">
                        <a:moveTo>
                          <a:pt x="87" y="0"/>
                        </a:moveTo>
                        <a:lnTo>
                          <a:pt x="27" y="43"/>
                        </a:lnTo>
                        <a:lnTo>
                          <a:pt x="0" y="56"/>
                        </a:lnTo>
                        <a:lnTo>
                          <a:pt x="425" y="98"/>
                        </a:lnTo>
                        <a:lnTo>
                          <a:pt x="456" y="79"/>
                        </a:lnTo>
                        <a:lnTo>
                          <a:pt x="501" y="40"/>
                        </a:lnTo>
                        <a:lnTo>
                          <a:pt x="87"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5652" name="Group 52">
                    <a:extLst>
                      <a:ext uri="{FF2B5EF4-FFF2-40B4-BE49-F238E27FC236}">
                        <a16:creationId xmlns:a16="http://schemas.microsoft.com/office/drawing/2014/main" id="{8544EA6A-49C5-FF0A-EAB9-8D196C365BD0}"/>
                      </a:ext>
                    </a:extLst>
                  </p:cNvPr>
                  <p:cNvGrpSpPr>
                    <a:grpSpLocks/>
                  </p:cNvGrpSpPr>
                  <p:nvPr/>
                </p:nvGrpSpPr>
                <p:grpSpPr bwMode="auto">
                  <a:xfrm>
                    <a:off x="675" y="3686"/>
                    <a:ext cx="623" cy="153"/>
                    <a:chOff x="675" y="3686"/>
                    <a:chExt cx="623" cy="153"/>
                  </a:xfrm>
                </p:grpSpPr>
                <p:grpSp>
                  <p:nvGrpSpPr>
                    <p:cNvPr id="25653" name="Group 53">
                      <a:extLst>
                        <a:ext uri="{FF2B5EF4-FFF2-40B4-BE49-F238E27FC236}">
                          <a16:creationId xmlns:a16="http://schemas.microsoft.com/office/drawing/2014/main" id="{1EB62545-278F-E5CF-532F-017A1DCE7764}"/>
                        </a:ext>
                      </a:extLst>
                    </p:cNvPr>
                    <p:cNvGrpSpPr>
                      <a:grpSpLocks/>
                    </p:cNvGrpSpPr>
                    <p:nvPr/>
                  </p:nvGrpSpPr>
                  <p:grpSpPr bwMode="auto">
                    <a:xfrm>
                      <a:off x="684" y="3686"/>
                      <a:ext cx="449" cy="130"/>
                      <a:chOff x="684" y="3686"/>
                      <a:chExt cx="449" cy="130"/>
                    </a:xfrm>
                  </p:grpSpPr>
                  <p:grpSp>
                    <p:nvGrpSpPr>
                      <p:cNvPr id="25667" name="Group 67">
                        <a:extLst>
                          <a:ext uri="{FF2B5EF4-FFF2-40B4-BE49-F238E27FC236}">
                            <a16:creationId xmlns:a16="http://schemas.microsoft.com/office/drawing/2014/main" id="{4A181DD9-8173-0EDE-84EF-AE5E4D0BF437}"/>
                          </a:ext>
                        </a:extLst>
                      </p:cNvPr>
                      <p:cNvGrpSpPr>
                        <a:grpSpLocks/>
                      </p:cNvGrpSpPr>
                      <p:nvPr/>
                    </p:nvGrpSpPr>
                    <p:grpSpPr bwMode="auto">
                      <a:xfrm>
                        <a:off x="684" y="3686"/>
                        <a:ext cx="74" cy="94"/>
                        <a:chOff x="684" y="3686"/>
                        <a:chExt cx="74" cy="94"/>
                      </a:xfrm>
                    </p:grpSpPr>
                    <p:sp>
                      <p:nvSpPr>
                        <p:cNvPr id="25698" name="Line 249">
                          <a:extLst>
                            <a:ext uri="{FF2B5EF4-FFF2-40B4-BE49-F238E27FC236}">
                              <a16:creationId xmlns:a16="http://schemas.microsoft.com/office/drawing/2014/main" id="{5D48C4E7-74DB-8561-3C6A-91FBE9FEF5FF}"/>
                            </a:ext>
                          </a:extLst>
                        </p:cNvPr>
                        <p:cNvSpPr>
                          <a:spLocks noChangeShapeType="1"/>
                        </p:cNvSpPr>
                        <p:nvPr/>
                      </p:nvSpPr>
                      <p:spPr bwMode="auto">
                        <a:xfrm flipV="1">
                          <a:off x="684" y="3741"/>
                          <a:ext cx="7"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99" name="Line 250">
                          <a:extLst>
                            <a:ext uri="{FF2B5EF4-FFF2-40B4-BE49-F238E27FC236}">
                              <a16:creationId xmlns:a16="http://schemas.microsoft.com/office/drawing/2014/main" id="{A5C825BA-27C5-9760-222B-7B4642CB7E9D}"/>
                            </a:ext>
                          </a:extLst>
                        </p:cNvPr>
                        <p:cNvSpPr>
                          <a:spLocks noChangeShapeType="1"/>
                        </p:cNvSpPr>
                        <p:nvPr/>
                      </p:nvSpPr>
                      <p:spPr bwMode="auto">
                        <a:xfrm flipV="1">
                          <a:off x="717" y="3686"/>
                          <a:ext cx="41"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68" name="Group 68">
                        <a:extLst>
                          <a:ext uri="{FF2B5EF4-FFF2-40B4-BE49-F238E27FC236}">
                            <a16:creationId xmlns:a16="http://schemas.microsoft.com/office/drawing/2014/main" id="{13EE3C95-029A-65CF-95EB-DCACA2146583}"/>
                          </a:ext>
                        </a:extLst>
                      </p:cNvPr>
                      <p:cNvGrpSpPr>
                        <a:grpSpLocks/>
                      </p:cNvGrpSpPr>
                      <p:nvPr/>
                    </p:nvGrpSpPr>
                    <p:grpSpPr bwMode="auto">
                      <a:xfrm>
                        <a:off x="723" y="3690"/>
                        <a:ext cx="74" cy="94"/>
                        <a:chOff x="723" y="3690"/>
                        <a:chExt cx="74" cy="94"/>
                      </a:xfrm>
                    </p:grpSpPr>
                    <p:sp>
                      <p:nvSpPr>
                        <p:cNvPr id="25696" name="Line 252">
                          <a:extLst>
                            <a:ext uri="{FF2B5EF4-FFF2-40B4-BE49-F238E27FC236}">
                              <a16:creationId xmlns:a16="http://schemas.microsoft.com/office/drawing/2014/main" id="{2A9C51A0-8774-B03E-3648-4FB41A49640E}"/>
                            </a:ext>
                          </a:extLst>
                        </p:cNvPr>
                        <p:cNvSpPr>
                          <a:spLocks noChangeShapeType="1"/>
                        </p:cNvSpPr>
                        <p:nvPr/>
                      </p:nvSpPr>
                      <p:spPr bwMode="auto">
                        <a:xfrm flipV="1">
                          <a:off x="723" y="3745"/>
                          <a:ext cx="6"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97" name="Line 253">
                          <a:extLst>
                            <a:ext uri="{FF2B5EF4-FFF2-40B4-BE49-F238E27FC236}">
                              <a16:creationId xmlns:a16="http://schemas.microsoft.com/office/drawing/2014/main" id="{936AE896-910F-F729-D76F-7F7AEA8F32ED}"/>
                            </a:ext>
                          </a:extLst>
                        </p:cNvPr>
                        <p:cNvSpPr>
                          <a:spLocks noChangeShapeType="1"/>
                        </p:cNvSpPr>
                        <p:nvPr/>
                      </p:nvSpPr>
                      <p:spPr bwMode="auto">
                        <a:xfrm flipV="1">
                          <a:off x="755" y="3690"/>
                          <a:ext cx="42"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69" name="Group 69">
                        <a:extLst>
                          <a:ext uri="{FF2B5EF4-FFF2-40B4-BE49-F238E27FC236}">
                            <a16:creationId xmlns:a16="http://schemas.microsoft.com/office/drawing/2014/main" id="{A33564F7-13B2-36A7-CEEC-AB504F5DA6BC}"/>
                          </a:ext>
                        </a:extLst>
                      </p:cNvPr>
                      <p:cNvGrpSpPr>
                        <a:grpSpLocks/>
                      </p:cNvGrpSpPr>
                      <p:nvPr/>
                    </p:nvGrpSpPr>
                    <p:grpSpPr bwMode="auto">
                      <a:xfrm>
                        <a:off x="763" y="3692"/>
                        <a:ext cx="73" cy="94"/>
                        <a:chOff x="763" y="3692"/>
                        <a:chExt cx="73" cy="94"/>
                      </a:xfrm>
                    </p:grpSpPr>
                    <p:sp>
                      <p:nvSpPr>
                        <p:cNvPr id="25694" name="Line 255">
                          <a:extLst>
                            <a:ext uri="{FF2B5EF4-FFF2-40B4-BE49-F238E27FC236}">
                              <a16:creationId xmlns:a16="http://schemas.microsoft.com/office/drawing/2014/main" id="{93D3D833-87EA-86D1-7E56-103946540C8E}"/>
                            </a:ext>
                          </a:extLst>
                        </p:cNvPr>
                        <p:cNvSpPr>
                          <a:spLocks noChangeShapeType="1"/>
                        </p:cNvSpPr>
                        <p:nvPr/>
                      </p:nvSpPr>
                      <p:spPr bwMode="auto">
                        <a:xfrm flipV="1">
                          <a:off x="763" y="3748"/>
                          <a:ext cx="6"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95" name="Line 256">
                          <a:extLst>
                            <a:ext uri="{FF2B5EF4-FFF2-40B4-BE49-F238E27FC236}">
                              <a16:creationId xmlns:a16="http://schemas.microsoft.com/office/drawing/2014/main" id="{88FBB400-094D-C6D4-BF08-1CE8D6F6A182}"/>
                            </a:ext>
                          </a:extLst>
                        </p:cNvPr>
                        <p:cNvSpPr>
                          <a:spLocks noChangeShapeType="1"/>
                        </p:cNvSpPr>
                        <p:nvPr/>
                      </p:nvSpPr>
                      <p:spPr bwMode="auto">
                        <a:xfrm flipV="1">
                          <a:off x="795" y="3692"/>
                          <a:ext cx="41" cy="7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0" name="Group 70">
                        <a:extLst>
                          <a:ext uri="{FF2B5EF4-FFF2-40B4-BE49-F238E27FC236}">
                            <a16:creationId xmlns:a16="http://schemas.microsoft.com/office/drawing/2014/main" id="{6A30BDD6-A5EB-DB10-6BF6-3972FE093716}"/>
                          </a:ext>
                        </a:extLst>
                      </p:cNvPr>
                      <p:cNvGrpSpPr>
                        <a:grpSpLocks/>
                      </p:cNvGrpSpPr>
                      <p:nvPr/>
                    </p:nvGrpSpPr>
                    <p:grpSpPr bwMode="auto">
                      <a:xfrm>
                        <a:off x="799" y="3697"/>
                        <a:ext cx="74" cy="95"/>
                        <a:chOff x="799" y="3697"/>
                        <a:chExt cx="74" cy="95"/>
                      </a:xfrm>
                    </p:grpSpPr>
                    <p:sp>
                      <p:nvSpPr>
                        <p:cNvPr id="25692" name="Line 258">
                          <a:extLst>
                            <a:ext uri="{FF2B5EF4-FFF2-40B4-BE49-F238E27FC236}">
                              <a16:creationId xmlns:a16="http://schemas.microsoft.com/office/drawing/2014/main" id="{C6E46F79-0B3F-FC20-A525-C4A4AC219837}"/>
                            </a:ext>
                          </a:extLst>
                        </p:cNvPr>
                        <p:cNvSpPr>
                          <a:spLocks noChangeShapeType="1"/>
                        </p:cNvSpPr>
                        <p:nvPr/>
                      </p:nvSpPr>
                      <p:spPr bwMode="auto">
                        <a:xfrm flipV="1">
                          <a:off x="799" y="3753"/>
                          <a:ext cx="7"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93" name="Line 259">
                          <a:extLst>
                            <a:ext uri="{FF2B5EF4-FFF2-40B4-BE49-F238E27FC236}">
                              <a16:creationId xmlns:a16="http://schemas.microsoft.com/office/drawing/2014/main" id="{E137868E-3D3D-08F8-6611-9B9087E12344}"/>
                            </a:ext>
                          </a:extLst>
                        </p:cNvPr>
                        <p:cNvSpPr>
                          <a:spLocks noChangeShapeType="1"/>
                        </p:cNvSpPr>
                        <p:nvPr/>
                      </p:nvSpPr>
                      <p:spPr bwMode="auto">
                        <a:xfrm flipV="1">
                          <a:off x="832" y="3697"/>
                          <a:ext cx="41" cy="7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1" name="Group 71">
                        <a:extLst>
                          <a:ext uri="{FF2B5EF4-FFF2-40B4-BE49-F238E27FC236}">
                            <a16:creationId xmlns:a16="http://schemas.microsoft.com/office/drawing/2014/main" id="{009BA24C-92B8-DCE5-F9CE-014EC881CBE8}"/>
                          </a:ext>
                        </a:extLst>
                      </p:cNvPr>
                      <p:cNvGrpSpPr>
                        <a:grpSpLocks/>
                      </p:cNvGrpSpPr>
                      <p:nvPr/>
                    </p:nvGrpSpPr>
                    <p:grpSpPr bwMode="auto">
                      <a:xfrm>
                        <a:off x="839" y="3700"/>
                        <a:ext cx="73" cy="94"/>
                        <a:chOff x="839" y="3700"/>
                        <a:chExt cx="73" cy="94"/>
                      </a:xfrm>
                    </p:grpSpPr>
                    <p:sp>
                      <p:nvSpPr>
                        <p:cNvPr id="25690" name="Line 261">
                          <a:extLst>
                            <a:ext uri="{FF2B5EF4-FFF2-40B4-BE49-F238E27FC236}">
                              <a16:creationId xmlns:a16="http://schemas.microsoft.com/office/drawing/2014/main" id="{1C4AC644-CEB7-E83C-572E-38DD649F33D2}"/>
                            </a:ext>
                          </a:extLst>
                        </p:cNvPr>
                        <p:cNvSpPr>
                          <a:spLocks noChangeShapeType="1"/>
                        </p:cNvSpPr>
                        <p:nvPr/>
                      </p:nvSpPr>
                      <p:spPr bwMode="auto">
                        <a:xfrm flipV="1">
                          <a:off x="839" y="3755"/>
                          <a:ext cx="7"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91" name="Line 262">
                          <a:extLst>
                            <a:ext uri="{FF2B5EF4-FFF2-40B4-BE49-F238E27FC236}">
                              <a16:creationId xmlns:a16="http://schemas.microsoft.com/office/drawing/2014/main" id="{ECB50DF6-7C18-A7F5-6420-645D62AE23F9}"/>
                            </a:ext>
                          </a:extLst>
                        </p:cNvPr>
                        <p:cNvSpPr>
                          <a:spLocks noChangeShapeType="1"/>
                        </p:cNvSpPr>
                        <p:nvPr/>
                      </p:nvSpPr>
                      <p:spPr bwMode="auto">
                        <a:xfrm flipV="1">
                          <a:off x="872" y="3700"/>
                          <a:ext cx="40"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2" name="Group 72">
                        <a:extLst>
                          <a:ext uri="{FF2B5EF4-FFF2-40B4-BE49-F238E27FC236}">
                            <a16:creationId xmlns:a16="http://schemas.microsoft.com/office/drawing/2014/main" id="{596FCE4F-4083-10AE-7F81-FDF5F8889C23}"/>
                          </a:ext>
                        </a:extLst>
                      </p:cNvPr>
                      <p:cNvGrpSpPr>
                        <a:grpSpLocks/>
                      </p:cNvGrpSpPr>
                      <p:nvPr/>
                    </p:nvGrpSpPr>
                    <p:grpSpPr bwMode="auto">
                      <a:xfrm>
                        <a:off x="877" y="3703"/>
                        <a:ext cx="73" cy="94"/>
                        <a:chOff x="877" y="3703"/>
                        <a:chExt cx="73" cy="94"/>
                      </a:xfrm>
                    </p:grpSpPr>
                    <p:sp>
                      <p:nvSpPr>
                        <p:cNvPr id="25688" name="Line 264">
                          <a:extLst>
                            <a:ext uri="{FF2B5EF4-FFF2-40B4-BE49-F238E27FC236}">
                              <a16:creationId xmlns:a16="http://schemas.microsoft.com/office/drawing/2014/main" id="{F883D884-3865-44CD-BA02-D9C3CDB9A9FE}"/>
                            </a:ext>
                          </a:extLst>
                        </p:cNvPr>
                        <p:cNvSpPr>
                          <a:spLocks noChangeShapeType="1"/>
                        </p:cNvSpPr>
                        <p:nvPr/>
                      </p:nvSpPr>
                      <p:spPr bwMode="auto">
                        <a:xfrm flipV="1">
                          <a:off x="877" y="3758"/>
                          <a:ext cx="6"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89" name="Line 265">
                          <a:extLst>
                            <a:ext uri="{FF2B5EF4-FFF2-40B4-BE49-F238E27FC236}">
                              <a16:creationId xmlns:a16="http://schemas.microsoft.com/office/drawing/2014/main" id="{6CC70515-2A89-9884-D67F-1B748D7F3928}"/>
                            </a:ext>
                          </a:extLst>
                        </p:cNvPr>
                        <p:cNvSpPr>
                          <a:spLocks noChangeShapeType="1"/>
                        </p:cNvSpPr>
                        <p:nvPr/>
                      </p:nvSpPr>
                      <p:spPr bwMode="auto">
                        <a:xfrm flipV="1">
                          <a:off x="909" y="3703"/>
                          <a:ext cx="41"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3" name="Group 73">
                        <a:extLst>
                          <a:ext uri="{FF2B5EF4-FFF2-40B4-BE49-F238E27FC236}">
                            <a16:creationId xmlns:a16="http://schemas.microsoft.com/office/drawing/2014/main" id="{56E7948B-762F-6297-6FC7-7D5578F99FAC}"/>
                          </a:ext>
                        </a:extLst>
                      </p:cNvPr>
                      <p:cNvGrpSpPr>
                        <a:grpSpLocks/>
                      </p:cNvGrpSpPr>
                      <p:nvPr/>
                    </p:nvGrpSpPr>
                    <p:grpSpPr bwMode="auto">
                      <a:xfrm>
                        <a:off x="914" y="3706"/>
                        <a:ext cx="73" cy="95"/>
                        <a:chOff x="914" y="3706"/>
                        <a:chExt cx="73" cy="95"/>
                      </a:xfrm>
                    </p:grpSpPr>
                    <p:sp>
                      <p:nvSpPr>
                        <p:cNvPr id="25686" name="Line 267">
                          <a:extLst>
                            <a:ext uri="{FF2B5EF4-FFF2-40B4-BE49-F238E27FC236}">
                              <a16:creationId xmlns:a16="http://schemas.microsoft.com/office/drawing/2014/main" id="{ADB3D36E-9FD6-CB6C-3E12-43A4598B7EEC}"/>
                            </a:ext>
                          </a:extLst>
                        </p:cNvPr>
                        <p:cNvSpPr>
                          <a:spLocks noChangeShapeType="1"/>
                        </p:cNvSpPr>
                        <p:nvPr/>
                      </p:nvSpPr>
                      <p:spPr bwMode="auto">
                        <a:xfrm flipV="1">
                          <a:off x="914" y="3762"/>
                          <a:ext cx="6"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87" name="Line 268">
                          <a:extLst>
                            <a:ext uri="{FF2B5EF4-FFF2-40B4-BE49-F238E27FC236}">
                              <a16:creationId xmlns:a16="http://schemas.microsoft.com/office/drawing/2014/main" id="{B99788E8-9B0C-90CE-C830-1CCDBD0D571F}"/>
                            </a:ext>
                          </a:extLst>
                        </p:cNvPr>
                        <p:cNvSpPr>
                          <a:spLocks noChangeShapeType="1"/>
                        </p:cNvSpPr>
                        <p:nvPr/>
                      </p:nvSpPr>
                      <p:spPr bwMode="auto">
                        <a:xfrm flipV="1">
                          <a:off x="946" y="3706"/>
                          <a:ext cx="41" cy="7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4" name="Group 74">
                        <a:extLst>
                          <a:ext uri="{FF2B5EF4-FFF2-40B4-BE49-F238E27FC236}">
                            <a16:creationId xmlns:a16="http://schemas.microsoft.com/office/drawing/2014/main" id="{B3FEC427-B2A0-6A7A-B6BE-FFADB555236C}"/>
                          </a:ext>
                        </a:extLst>
                      </p:cNvPr>
                      <p:cNvGrpSpPr>
                        <a:grpSpLocks/>
                      </p:cNvGrpSpPr>
                      <p:nvPr/>
                    </p:nvGrpSpPr>
                    <p:grpSpPr bwMode="auto">
                      <a:xfrm>
                        <a:off x="949" y="3712"/>
                        <a:ext cx="73" cy="94"/>
                        <a:chOff x="949" y="3712"/>
                        <a:chExt cx="73" cy="94"/>
                      </a:xfrm>
                    </p:grpSpPr>
                    <p:sp>
                      <p:nvSpPr>
                        <p:cNvPr id="25684" name="Line 270">
                          <a:extLst>
                            <a:ext uri="{FF2B5EF4-FFF2-40B4-BE49-F238E27FC236}">
                              <a16:creationId xmlns:a16="http://schemas.microsoft.com/office/drawing/2014/main" id="{1AAFD308-1F0D-596C-3F30-E26C1BB2D3D8}"/>
                            </a:ext>
                          </a:extLst>
                        </p:cNvPr>
                        <p:cNvSpPr>
                          <a:spLocks noChangeShapeType="1"/>
                        </p:cNvSpPr>
                        <p:nvPr/>
                      </p:nvSpPr>
                      <p:spPr bwMode="auto">
                        <a:xfrm flipV="1">
                          <a:off x="949" y="3767"/>
                          <a:ext cx="6"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85" name="Line 271">
                          <a:extLst>
                            <a:ext uri="{FF2B5EF4-FFF2-40B4-BE49-F238E27FC236}">
                              <a16:creationId xmlns:a16="http://schemas.microsoft.com/office/drawing/2014/main" id="{C56F37C2-0443-BF09-33AB-9168CFBBCC9E}"/>
                            </a:ext>
                          </a:extLst>
                        </p:cNvPr>
                        <p:cNvSpPr>
                          <a:spLocks noChangeShapeType="1"/>
                        </p:cNvSpPr>
                        <p:nvPr/>
                      </p:nvSpPr>
                      <p:spPr bwMode="auto">
                        <a:xfrm flipV="1">
                          <a:off x="981" y="3712"/>
                          <a:ext cx="41"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5" name="Group 75">
                        <a:extLst>
                          <a:ext uri="{FF2B5EF4-FFF2-40B4-BE49-F238E27FC236}">
                            <a16:creationId xmlns:a16="http://schemas.microsoft.com/office/drawing/2014/main" id="{B43E3A9E-6218-4A97-7509-5642FB83527B}"/>
                          </a:ext>
                        </a:extLst>
                      </p:cNvPr>
                      <p:cNvGrpSpPr>
                        <a:grpSpLocks/>
                      </p:cNvGrpSpPr>
                      <p:nvPr/>
                    </p:nvGrpSpPr>
                    <p:grpSpPr bwMode="auto">
                      <a:xfrm>
                        <a:off x="986" y="3717"/>
                        <a:ext cx="73" cy="94"/>
                        <a:chOff x="986" y="3717"/>
                        <a:chExt cx="73" cy="94"/>
                      </a:xfrm>
                    </p:grpSpPr>
                    <p:sp>
                      <p:nvSpPr>
                        <p:cNvPr id="25682" name="Line 273">
                          <a:extLst>
                            <a:ext uri="{FF2B5EF4-FFF2-40B4-BE49-F238E27FC236}">
                              <a16:creationId xmlns:a16="http://schemas.microsoft.com/office/drawing/2014/main" id="{1FA5223E-6F7E-FE92-0EAD-AEB055EF12D9}"/>
                            </a:ext>
                          </a:extLst>
                        </p:cNvPr>
                        <p:cNvSpPr>
                          <a:spLocks noChangeShapeType="1"/>
                        </p:cNvSpPr>
                        <p:nvPr/>
                      </p:nvSpPr>
                      <p:spPr bwMode="auto">
                        <a:xfrm flipV="1">
                          <a:off x="986" y="3772"/>
                          <a:ext cx="6"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83" name="Line 274">
                          <a:extLst>
                            <a:ext uri="{FF2B5EF4-FFF2-40B4-BE49-F238E27FC236}">
                              <a16:creationId xmlns:a16="http://schemas.microsoft.com/office/drawing/2014/main" id="{9AA41522-FB79-A27E-D03C-5E69CBD6D047}"/>
                            </a:ext>
                          </a:extLst>
                        </p:cNvPr>
                        <p:cNvSpPr>
                          <a:spLocks noChangeShapeType="1"/>
                        </p:cNvSpPr>
                        <p:nvPr/>
                      </p:nvSpPr>
                      <p:spPr bwMode="auto">
                        <a:xfrm flipV="1">
                          <a:off x="1018" y="3717"/>
                          <a:ext cx="41"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6" name="Group 76">
                        <a:extLst>
                          <a:ext uri="{FF2B5EF4-FFF2-40B4-BE49-F238E27FC236}">
                            <a16:creationId xmlns:a16="http://schemas.microsoft.com/office/drawing/2014/main" id="{A8E5BA6F-7ABE-EA4E-54D4-6E40815A2612}"/>
                          </a:ext>
                        </a:extLst>
                      </p:cNvPr>
                      <p:cNvGrpSpPr>
                        <a:grpSpLocks/>
                      </p:cNvGrpSpPr>
                      <p:nvPr/>
                    </p:nvGrpSpPr>
                    <p:grpSpPr bwMode="auto">
                      <a:xfrm>
                        <a:off x="1023" y="3719"/>
                        <a:ext cx="74" cy="95"/>
                        <a:chOff x="1023" y="3719"/>
                        <a:chExt cx="74" cy="95"/>
                      </a:xfrm>
                    </p:grpSpPr>
                    <p:sp>
                      <p:nvSpPr>
                        <p:cNvPr id="25680" name="Line 276">
                          <a:extLst>
                            <a:ext uri="{FF2B5EF4-FFF2-40B4-BE49-F238E27FC236}">
                              <a16:creationId xmlns:a16="http://schemas.microsoft.com/office/drawing/2014/main" id="{1DB8C0E9-D574-7938-C4C3-08C0F0B6BD25}"/>
                            </a:ext>
                          </a:extLst>
                        </p:cNvPr>
                        <p:cNvSpPr>
                          <a:spLocks noChangeShapeType="1"/>
                        </p:cNvSpPr>
                        <p:nvPr/>
                      </p:nvSpPr>
                      <p:spPr bwMode="auto">
                        <a:xfrm flipV="1">
                          <a:off x="1023" y="3775"/>
                          <a:ext cx="7"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81" name="Line 277">
                          <a:extLst>
                            <a:ext uri="{FF2B5EF4-FFF2-40B4-BE49-F238E27FC236}">
                              <a16:creationId xmlns:a16="http://schemas.microsoft.com/office/drawing/2014/main" id="{1D0A8A93-E57C-57CE-0C3C-6A384CD8263E}"/>
                            </a:ext>
                          </a:extLst>
                        </p:cNvPr>
                        <p:cNvSpPr>
                          <a:spLocks noChangeShapeType="1"/>
                        </p:cNvSpPr>
                        <p:nvPr/>
                      </p:nvSpPr>
                      <p:spPr bwMode="auto">
                        <a:xfrm flipV="1">
                          <a:off x="1056" y="3719"/>
                          <a:ext cx="41" cy="7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77" name="Group 77">
                        <a:extLst>
                          <a:ext uri="{FF2B5EF4-FFF2-40B4-BE49-F238E27FC236}">
                            <a16:creationId xmlns:a16="http://schemas.microsoft.com/office/drawing/2014/main" id="{1A58BACA-7DDA-1ACC-C1CD-F8F99A73EAD7}"/>
                          </a:ext>
                        </a:extLst>
                      </p:cNvPr>
                      <p:cNvGrpSpPr>
                        <a:grpSpLocks/>
                      </p:cNvGrpSpPr>
                      <p:nvPr/>
                    </p:nvGrpSpPr>
                    <p:grpSpPr bwMode="auto">
                      <a:xfrm>
                        <a:off x="1060" y="3722"/>
                        <a:ext cx="73" cy="94"/>
                        <a:chOff x="1060" y="3722"/>
                        <a:chExt cx="73" cy="94"/>
                      </a:xfrm>
                    </p:grpSpPr>
                    <p:sp>
                      <p:nvSpPr>
                        <p:cNvPr id="25678" name="Line 279">
                          <a:extLst>
                            <a:ext uri="{FF2B5EF4-FFF2-40B4-BE49-F238E27FC236}">
                              <a16:creationId xmlns:a16="http://schemas.microsoft.com/office/drawing/2014/main" id="{46177050-9E90-8EE2-3B30-BF23FB1EB05F}"/>
                            </a:ext>
                          </a:extLst>
                        </p:cNvPr>
                        <p:cNvSpPr>
                          <a:spLocks noChangeShapeType="1"/>
                        </p:cNvSpPr>
                        <p:nvPr/>
                      </p:nvSpPr>
                      <p:spPr bwMode="auto">
                        <a:xfrm flipV="1">
                          <a:off x="1060" y="3777"/>
                          <a:ext cx="6" cy="39"/>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79" name="Line 280">
                          <a:extLst>
                            <a:ext uri="{FF2B5EF4-FFF2-40B4-BE49-F238E27FC236}">
                              <a16:creationId xmlns:a16="http://schemas.microsoft.com/office/drawing/2014/main" id="{959DD253-A732-F946-816A-2D95D72CB88E}"/>
                            </a:ext>
                          </a:extLst>
                        </p:cNvPr>
                        <p:cNvSpPr>
                          <a:spLocks noChangeShapeType="1"/>
                        </p:cNvSpPr>
                        <p:nvPr/>
                      </p:nvSpPr>
                      <p:spPr bwMode="auto">
                        <a:xfrm flipV="1">
                          <a:off x="1092" y="3722"/>
                          <a:ext cx="41" cy="77"/>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654" name="Group 54">
                      <a:extLst>
                        <a:ext uri="{FF2B5EF4-FFF2-40B4-BE49-F238E27FC236}">
                          <a16:creationId xmlns:a16="http://schemas.microsoft.com/office/drawing/2014/main" id="{57458FC2-6757-4D11-B20A-AD36452C587B}"/>
                        </a:ext>
                      </a:extLst>
                    </p:cNvPr>
                    <p:cNvGrpSpPr>
                      <a:grpSpLocks/>
                    </p:cNvGrpSpPr>
                    <p:nvPr/>
                  </p:nvGrpSpPr>
                  <p:grpSpPr bwMode="auto">
                    <a:xfrm>
                      <a:off x="1175" y="3734"/>
                      <a:ext cx="117" cy="105"/>
                      <a:chOff x="1175" y="3734"/>
                      <a:chExt cx="117" cy="105"/>
                    </a:xfrm>
                  </p:grpSpPr>
                  <p:grpSp>
                    <p:nvGrpSpPr>
                      <p:cNvPr id="25658" name="Group 58">
                        <a:extLst>
                          <a:ext uri="{FF2B5EF4-FFF2-40B4-BE49-F238E27FC236}">
                            <a16:creationId xmlns:a16="http://schemas.microsoft.com/office/drawing/2014/main" id="{2926D648-134B-CBF7-F12C-42D39C1DDA06}"/>
                          </a:ext>
                        </a:extLst>
                      </p:cNvPr>
                      <p:cNvGrpSpPr>
                        <a:grpSpLocks/>
                      </p:cNvGrpSpPr>
                      <p:nvPr/>
                    </p:nvGrpSpPr>
                    <p:grpSpPr bwMode="auto">
                      <a:xfrm>
                        <a:off x="1235" y="3739"/>
                        <a:ext cx="57" cy="100"/>
                        <a:chOff x="1235" y="3739"/>
                        <a:chExt cx="57" cy="100"/>
                      </a:xfrm>
                    </p:grpSpPr>
                    <p:sp>
                      <p:nvSpPr>
                        <p:cNvPr id="25665" name="Line 283">
                          <a:extLst>
                            <a:ext uri="{FF2B5EF4-FFF2-40B4-BE49-F238E27FC236}">
                              <a16:creationId xmlns:a16="http://schemas.microsoft.com/office/drawing/2014/main" id="{F202F6F7-C022-3552-1575-E08E5AB98976}"/>
                            </a:ext>
                          </a:extLst>
                        </p:cNvPr>
                        <p:cNvSpPr>
                          <a:spLocks noChangeShapeType="1"/>
                        </p:cNvSpPr>
                        <p:nvPr/>
                      </p:nvSpPr>
                      <p:spPr bwMode="auto">
                        <a:xfrm flipV="1">
                          <a:off x="1235" y="3797"/>
                          <a:ext cx="2" cy="42"/>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66" name="Line 284">
                          <a:extLst>
                            <a:ext uri="{FF2B5EF4-FFF2-40B4-BE49-F238E27FC236}">
                              <a16:creationId xmlns:a16="http://schemas.microsoft.com/office/drawing/2014/main" id="{529AA421-B1EA-CC71-4447-ADD9FFBF5123}"/>
                            </a:ext>
                          </a:extLst>
                        </p:cNvPr>
                        <p:cNvSpPr>
                          <a:spLocks noChangeShapeType="1"/>
                        </p:cNvSpPr>
                        <p:nvPr/>
                      </p:nvSpPr>
                      <p:spPr bwMode="auto">
                        <a:xfrm flipV="1">
                          <a:off x="1263" y="3739"/>
                          <a:ext cx="29" cy="80"/>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59" name="Group 59">
                        <a:extLst>
                          <a:ext uri="{FF2B5EF4-FFF2-40B4-BE49-F238E27FC236}">
                            <a16:creationId xmlns:a16="http://schemas.microsoft.com/office/drawing/2014/main" id="{C5098708-8BEB-0871-C973-F796266CCDD1}"/>
                          </a:ext>
                        </a:extLst>
                      </p:cNvPr>
                      <p:cNvGrpSpPr>
                        <a:grpSpLocks/>
                      </p:cNvGrpSpPr>
                      <p:nvPr/>
                    </p:nvGrpSpPr>
                    <p:grpSpPr bwMode="auto">
                      <a:xfrm>
                        <a:off x="1205" y="3735"/>
                        <a:ext cx="59" cy="102"/>
                        <a:chOff x="1205" y="3735"/>
                        <a:chExt cx="59" cy="102"/>
                      </a:xfrm>
                    </p:grpSpPr>
                    <p:sp>
                      <p:nvSpPr>
                        <p:cNvPr id="25663" name="Line 286">
                          <a:extLst>
                            <a:ext uri="{FF2B5EF4-FFF2-40B4-BE49-F238E27FC236}">
                              <a16:creationId xmlns:a16="http://schemas.microsoft.com/office/drawing/2014/main" id="{E17CF109-0273-3461-91F4-8CCB86FD35C0}"/>
                            </a:ext>
                          </a:extLst>
                        </p:cNvPr>
                        <p:cNvSpPr>
                          <a:spLocks noChangeShapeType="1"/>
                        </p:cNvSpPr>
                        <p:nvPr/>
                      </p:nvSpPr>
                      <p:spPr bwMode="auto">
                        <a:xfrm flipV="1">
                          <a:off x="1205" y="3794"/>
                          <a:ext cx="2" cy="43"/>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64" name="Line 287">
                          <a:extLst>
                            <a:ext uri="{FF2B5EF4-FFF2-40B4-BE49-F238E27FC236}">
                              <a16:creationId xmlns:a16="http://schemas.microsoft.com/office/drawing/2014/main" id="{ED9E560C-987B-AEAB-72DD-E40A0A5A5668}"/>
                            </a:ext>
                          </a:extLst>
                        </p:cNvPr>
                        <p:cNvSpPr>
                          <a:spLocks noChangeShapeType="1"/>
                        </p:cNvSpPr>
                        <p:nvPr/>
                      </p:nvSpPr>
                      <p:spPr bwMode="auto">
                        <a:xfrm flipV="1">
                          <a:off x="1233" y="3735"/>
                          <a:ext cx="31" cy="81"/>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5660" name="Group 60">
                        <a:extLst>
                          <a:ext uri="{FF2B5EF4-FFF2-40B4-BE49-F238E27FC236}">
                            <a16:creationId xmlns:a16="http://schemas.microsoft.com/office/drawing/2014/main" id="{9CA30512-30DF-52F9-AB7C-DD925B796E92}"/>
                          </a:ext>
                        </a:extLst>
                      </p:cNvPr>
                      <p:cNvGrpSpPr>
                        <a:grpSpLocks/>
                      </p:cNvGrpSpPr>
                      <p:nvPr/>
                    </p:nvGrpSpPr>
                    <p:grpSpPr bwMode="auto">
                      <a:xfrm>
                        <a:off x="1175" y="3734"/>
                        <a:ext cx="57" cy="99"/>
                        <a:chOff x="1175" y="3734"/>
                        <a:chExt cx="57" cy="99"/>
                      </a:xfrm>
                    </p:grpSpPr>
                    <p:sp>
                      <p:nvSpPr>
                        <p:cNvPr id="25661" name="Line 289">
                          <a:extLst>
                            <a:ext uri="{FF2B5EF4-FFF2-40B4-BE49-F238E27FC236}">
                              <a16:creationId xmlns:a16="http://schemas.microsoft.com/office/drawing/2014/main" id="{40A07BCC-9197-FF64-1324-78423334DFB2}"/>
                            </a:ext>
                          </a:extLst>
                        </p:cNvPr>
                        <p:cNvSpPr>
                          <a:spLocks noChangeShapeType="1"/>
                        </p:cNvSpPr>
                        <p:nvPr/>
                      </p:nvSpPr>
                      <p:spPr bwMode="auto">
                        <a:xfrm flipV="1">
                          <a:off x="1175" y="3790"/>
                          <a:ext cx="3" cy="43"/>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62" name="Line 290">
                          <a:extLst>
                            <a:ext uri="{FF2B5EF4-FFF2-40B4-BE49-F238E27FC236}">
                              <a16:creationId xmlns:a16="http://schemas.microsoft.com/office/drawing/2014/main" id="{B897EAA7-728A-9593-D43D-56385499F081}"/>
                            </a:ext>
                          </a:extLst>
                        </p:cNvPr>
                        <p:cNvSpPr>
                          <a:spLocks noChangeShapeType="1"/>
                        </p:cNvSpPr>
                        <p:nvPr/>
                      </p:nvSpPr>
                      <p:spPr bwMode="auto">
                        <a:xfrm flipV="1">
                          <a:off x="1204" y="3734"/>
                          <a:ext cx="28" cy="7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25655" name="Line 293">
                      <a:extLst>
                        <a:ext uri="{FF2B5EF4-FFF2-40B4-BE49-F238E27FC236}">
                          <a16:creationId xmlns:a16="http://schemas.microsoft.com/office/drawing/2014/main" id="{3296EB9D-6FF2-896C-0C64-A59E7BB162B8}"/>
                        </a:ext>
                      </a:extLst>
                    </p:cNvPr>
                    <p:cNvSpPr>
                      <a:spLocks noChangeShapeType="1"/>
                    </p:cNvSpPr>
                    <p:nvPr/>
                  </p:nvSpPr>
                  <p:spPr bwMode="auto">
                    <a:xfrm>
                      <a:off x="720" y="3733"/>
                      <a:ext cx="578" cy="32"/>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56" name="Line 294">
                      <a:extLst>
                        <a:ext uri="{FF2B5EF4-FFF2-40B4-BE49-F238E27FC236}">
                          <a16:creationId xmlns:a16="http://schemas.microsoft.com/office/drawing/2014/main" id="{2BE68C98-3B69-43EA-D19D-8672E4BEA306}"/>
                        </a:ext>
                      </a:extLst>
                    </p:cNvPr>
                    <p:cNvSpPr>
                      <a:spLocks noChangeShapeType="1"/>
                    </p:cNvSpPr>
                    <p:nvPr/>
                  </p:nvSpPr>
                  <p:spPr bwMode="auto">
                    <a:xfrm>
                      <a:off x="698" y="3748"/>
                      <a:ext cx="590" cy="34"/>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57" name="Line 295">
                      <a:extLst>
                        <a:ext uri="{FF2B5EF4-FFF2-40B4-BE49-F238E27FC236}">
                          <a16:creationId xmlns:a16="http://schemas.microsoft.com/office/drawing/2014/main" id="{27D8A5C4-ABB5-8C2C-F236-CE9E4DE268C5}"/>
                        </a:ext>
                      </a:extLst>
                    </p:cNvPr>
                    <p:cNvSpPr>
                      <a:spLocks noChangeShapeType="1"/>
                    </p:cNvSpPr>
                    <p:nvPr/>
                  </p:nvSpPr>
                  <p:spPr bwMode="auto">
                    <a:xfrm>
                      <a:off x="675" y="3764"/>
                      <a:ext cx="596" cy="38"/>
                    </a:xfrm>
                    <a:prstGeom prst="line">
                      <a:avLst/>
                    </a:prstGeom>
                    <a:noFill/>
                    <a:ln w="12700">
                      <a:solidFill>
                        <a:srgbClr val="DFDFD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5648" name="Group 48">
                  <a:extLst>
                    <a:ext uri="{FF2B5EF4-FFF2-40B4-BE49-F238E27FC236}">
                      <a16:creationId xmlns:a16="http://schemas.microsoft.com/office/drawing/2014/main" id="{DBA794C2-3455-22BA-2CDE-9FEE7602FE9A}"/>
                    </a:ext>
                  </a:extLst>
                </p:cNvPr>
                <p:cNvGrpSpPr>
                  <a:grpSpLocks/>
                </p:cNvGrpSpPr>
                <p:nvPr/>
              </p:nvGrpSpPr>
              <p:grpSpPr bwMode="auto">
                <a:xfrm>
                  <a:off x="1304" y="3751"/>
                  <a:ext cx="63" cy="113"/>
                  <a:chOff x="1304" y="3751"/>
                  <a:chExt cx="63" cy="113"/>
                </a:xfrm>
              </p:grpSpPr>
              <p:sp>
                <p:nvSpPr>
                  <p:cNvPr id="25649" name="Line 298">
                    <a:extLst>
                      <a:ext uri="{FF2B5EF4-FFF2-40B4-BE49-F238E27FC236}">
                        <a16:creationId xmlns:a16="http://schemas.microsoft.com/office/drawing/2014/main" id="{1B8B1BDD-7B2B-D08B-D802-8709F1FC2C41}"/>
                      </a:ext>
                    </a:extLst>
                  </p:cNvPr>
                  <p:cNvSpPr>
                    <a:spLocks noChangeShapeType="1"/>
                  </p:cNvSpPr>
                  <p:nvPr/>
                </p:nvSpPr>
                <p:spPr bwMode="auto">
                  <a:xfrm flipV="1">
                    <a:off x="1304" y="3803"/>
                    <a:ext cx="21" cy="61"/>
                  </a:xfrm>
                  <a:prstGeom prst="line">
                    <a:avLst/>
                  </a:prstGeom>
                  <a:noFill/>
                  <a:ln w="12700">
                    <a:solidFill>
                      <a:srgbClr val="3F3F3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50" name="Line 299">
                    <a:extLst>
                      <a:ext uri="{FF2B5EF4-FFF2-40B4-BE49-F238E27FC236}">
                        <a16:creationId xmlns:a16="http://schemas.microsoft.com/office/drawing/2014/main" id="{455A29AA-A9F9-0A45-4E55-1BF7372B9C34}"/>
                      </a:ext>
                    </a:extLst>
                  </p:cNvPr>
                  <p:cNvSpPr>
                    <a:spLocks noChangeShapeType="1"/>
                  </p:cNvSpPr>
                  <p:nvPr/>
                </p:nvSpPr>
                <p:spPr bwMode="auto">
                  <a:xfrm flipV="1">
                    <a:off x="1351" y="3751"/>
                    <a:ext cx="16" cy="74"/>
                  </a:xfrm>
                  <a:prstGeom prst="line">
                    <a:avLst/>
                  </a:prstGeom>
                  <a:noFill/>
                  <a:ln w="12700">
                    <a:solidFill>
                      <a:srgbClr val="3F3F3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grpSp>
      <p:pic>
        <p:nvPicPr>
          <p:cNvPr id="25612" name="Picture 13">
            <a:extLst>
              <a:ext uri="{FF2B5EF4-FFF2-40B4-BE49-F238E27FC236}">
                <a16:creationId xmlns:a16="http://schemas.microsoft.com/office/drawing/2014/main" id="{07FC19B1-E23D-6EDF-F16D-CB23F608E22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4259263"/>
            <a:ext cx="15240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13" name="Line 305">
            <a:extLst>
              <a:ext uri="{FF2B5EF4-FFF2-40B4-BE49-F238E27FC236}">
                <a16:creationId xmlns:a16="http://schemas.microsoft.com/office/drawing/2014/main" id="{F583456A-2371-EE9E-30AE-2ED4530AD409}"/>
              </a:ext>
            </a:extLst>
          </p:cNvPr>
          <p:cNvSpPr>
            <a:spLocks noChangeShapeType="1"/>
          </p:cNvSpPr>
          <p:nvPr/>
        </p:nvSpPr>
        <p:spPr bwMode="auto">
          <a:xfrm flipV="1">
            <a:off x="2687639" y="1900239"/>
            <a:ext cx="339725" cy="24733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4" name="Line 306">
            <a:extLst>
              <a:ext uri="{FF2B5EF4-FFF2-40B4-BE49-F238E27FC236}">
                <a16:creationId xmlns:a16="http://schemas.microsoft.com/office/drawing/2014/main" id="{9353FF36-4188-DE68-CFC5-1526FBF6344E}"/>
              </a:ext>
            </a:extLst>
          </p:cNvPr>
          <p:cNvSpPr>
            <a:spLocks noChangeShapeType="1"/>
          </p:cNvSpPr>
          <p:nvPr/>
        </p:nvSpPr>
        <p:spPr bwMode="auto">
          <a:xfrm flipH="1">
            <a:off x="3489326" y="3157539"/>
            <a:ext cx="568325" cy="11779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5" name="Line 307">
            <a:extLst>
              <a:ext uri="{FF2B5EF4-FFF2-40B4-BE49-F238E27FC236}">
                <a16:creationId xmlns:a16="http://schemas.microsoft.com/office/drawing/2014/main" id="{5915D44B-C151-7275-932C-185012233EF8}"/>
              </a:ext>
            </a:extLst>
          </p:cNvPr>
          <p:cNvSpPr>
            <a:spLocks noChangeShapeType="1"/>
          </p:cNvSpPr>
          <p:nvPr/>
        </p:nvSpPr>
        <p:spPr bwMode="auto">
          <a:xfrm>
            <a:off x="4060826" y="3157539"/>
            <a:ext cx="339725" cy="14827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6" name="Line 308">
            <a:extLst>
              <a:ext uri="{FF2B5EF4-FFF2-40B4-BE49-F238E27FC236}">
                <a16:creationId xmlns:a16="http://schemas.microsoft.com/office/drawing/2014/main" id="{1EEBAABB-2899-DB54-C612-067BFBB36180}"/>
              </a:ext>
            </a:extLst>
          </p:cNvPr>
          <p:cNvSpPr>
            <a:spLocks noChangeShapeType="1"/>
          </p:cNvSpPr>
          <p:nvPr/>
        </p:nvSpPr>
        <p:spPr bwMode="auto">
          <a:xfrm flipV="1">
            <a:off x="5202239" y="3271839"/>
            <a:ext cx="568325" cy="14065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7" name="Line 309">
            <a:extLst>
              <a:ext uri="{FF2B5EF4-FFF2-40B4-BE49-F238E27FC236}">
                <a16:creationId xmlns:a16="http://schemas.microsoft.com/office/drawing/2014/main" id="{A73AE003-1612-2C82-3F38-BD03C3E8E0AF}"/>
              </a:ext>
            </a:extLst>
          </p:cNvPr>
          <p:cNvSpPr>
            <a:spLocks noChangeShapeType="1"/>
          </p:cNvSpPr>
          <p:nvPr/>
        </p:nvSpPr>
        <p:spPr bwMode="auto">
          <a:xfrm>
            <a:off x="5813426" y="3309939"/>
            <a:ext cx="720725" cy="1254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8" name="Line 310">
            <a:extLst>
              <a:ext uri="{FF2B5EF4-FFF2-40B4-BE49-F238E27FC236}">
                <a16:creationId xmlns:a16="http://schemas.microsoft.com/office/drawing/2014/main" id="{B61CDEF1-FE86-3041-07A8-D6C49BC62AE6}"/>
              </a:ext>
            </a:extLst>
          </p:cNvPr>
          <p:cNvSpPr>
            <a:spLocks noChangeShapeType="1"/>
          </p:cNvSpPr>
          <p:nvPr/>
        </p:nvSpPr>
        <p:spPr bwMode="auto">
          <a:xfrm flipV="1">
            <a:off x="7412039" y="3195639"/>
            <a:ext cx="415925" cy="14065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9" name="Line 311">
            <a:extLst>
              <a:ext uri="{FF2B5EF4-FFF2-40B4-BE49-F238E27FC236}">
                <a16:creationId xmlns:a16="http://schemas.microsoft.com/office/drawing/2014/main" id="{F2F06222-5CBB-D1F4-8420-B71D2DD83118}"/>
              </a:ext>
            </a:extLst>
          </p:cNvPr>
          <p:cNvSpPr>
            <a:spLocks noChangeShapeType="1"/>
          </p:cNvSpPr>
          <p:nvPr/>
        </p:nvSpPr>
        <p:spPr bwMode="auto">
          <a:xfrm>
            <a:off x="7794626" y="3309939"/>
            <a:ext cx="644525" cy="11779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20" name="Line 312">
            <a:extLst>
              <a:ext uri="{FF2B5EF4-FFF2-40B4-BE49-F238E27FC236}">
                <a16:creationId xmlns:a16="http://schemas.microsoft.com/office/drawing/2014/main" id="{7DD54829-52E6-7B1D-31AF-433F23D7BB93}"/>
              </a:ext>
            </a:extLst>
          </p:cNvPr>
          <p:cNvSpPr>
            <a:spLocks noChangeShapeType="1"/>
          </p:cNvSpPr>
          <p:nvPr/>
        </p:nvSpPr>
        <p:spPr bwMode="auto">
          <a:xfrm>
            <a:off x="8861426" y="1938339"/>
            <a:ext cx="568325" cy="2397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 name="Rectangle 22">
            <a:extLst>
              <a:ext uri="{FF2B5EF4-FFF2-40B4-BE49-F238E27FC236}">
                <a16:creationId xmlns:a16="http://schemas.microsoft.com/office/drawing/2014/main" id="{8576E5B4-CCB2-C9A3-5C80-7E9192B3A1EE}"/>
              </a:ext>
            </a:extLst>
          </p:cNvPr>
          <p:cNvSpPr>
            <a:spLocks noChangeArrowheads="1"/>
          </p:cNvSpPr>
          <p:nvPr/>
        </p:nvSpPr>
        <p:spPr bwMode="auto">
          <a:xfrm>
            <a:off x="3871914" y="3335338"/>
            <a:ext cx="3940175" cy="582612"/>
          </a:xfrm>
          <a:prstGeom prst="rect">
            <a:avLst/>
          </a:prstGeom>
          <a:noFill/>
          <a:ln>
            <a:noFill/>
          </a:ln>
          <a:effec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3200" dirty="0">
                <a:solidFill>
                  <a:schemeClr val="hlink"/>
                </a:solidFill>
                <a:effectLst>
                  <a:outerShdw blurRad="38100" dist="38100" dir="2700000" algn="tl">
                    <a:srgbClr val="000000"/>
                  </a:outerShdw>
                </a:effectLst>
              </a:rPr>
              <a:t>JAVA INTERPRETER</a:t>
            </a:r>
          </a:p>
        </p:txBody>
      </p:sp>
      <p:sp>
        <p:nvSpPr>
          <p:cNvPr id="25622" name="Rectangle 23">
            <a:extLst>
              <a:ext uri="{FF2B5EF4-FFF2-40B4-BE49-F238E27FC236}">
                <a16:creationId xmlns:a16="http://schemas.microsoft.com/office/drawing/2014/main" id="{024A4824-AD47-31BB-5E1A-AD2FF8977D2D}"/>
              </a:ext>
            </a:extLst>
          </p:cNvPr>
          <p:cNvSpPr>
            <a:spLocks noChangeArrowheads="1"/>
          </p:cNvSpPr>
          <p:nvPr/>
        </p:nvSpPr>
        <p:spPr bwMode="auto">
          <a:xfrm>
            <a:off x="2043113" y="5789614"/>
            <a:ext cx="1581150" cy="458787"/>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Windows 7</a:t>
            </a:r>
          </a:p>
        </p:txBody>
      </p:sp>
      <p:sp>
        <p:nvSpPr>
          <p:cNvPr id="25623" name="Rectangle 24">
            <a:extLst>
              <a:ext uri="{FF2B5EF4-FFF2-40B4-BE49-F238E27FC236}">
                <a16:creationId xmlns:a16="http://schemas.microsoft.com/office/drawing/2014/main" id="{15826B94-DC6A-D365-176F-24CFF6B3D23C}"/>
              </a:ext>
            </a:extLst>
          </p:cNvPr>
          <p:cNvSpPr>
            <a:spLocks noChangeArrowheads="1"/>
          </p:cNvSpPr>
          <p:nvPr/>
        </p:nvSpPr>
        <p:spPr bwMode="auto">
          <a:xfrm>
            <a:off x="4329113" y="5789613"/>
            <a:ext cx="1481176" cy="459100"/>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Macintosh</a:t>
            </a:r>
          </a:p>
        </p:txBody>
      </p:sp>
      <p:sp>
        <p:nvSpPr>
          <p:cNvPr id="25624" name="Rectangle 25">
            <a:extLst>
              <a:ext uri="{FF2B5EF4-FFF2-40B4-BE49-F238E27FC236}">
                <a16:creationId xmlns:a16="http://schemas.microsoft.com/office/drawing/2014/main" id="{244E0B8D-F3C2-8C7F-66CC-8E43FDA50110}"/>
              </a:ext>
            </a:extLst>
          </p:cNvPr>
          <p:cNvSpPr>
            <a:spLocks noChangeArrowheads="1"/>
          </p:cNvSpPr>
          <p:nvPr/>
        </p:nvSpPr>
        <p:spPr bwMode="auto">
          <a:xfrm>
            <a:off x="6462713" y="5789613"/>
            <a:ext cx="1037144" cy="459100"/>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Solaris</a:t>
            </a:r>
          </a:p>
        </p:txBody>
      </p:sp>
      <p:sp>
        <p:nvSpPr>
          <p:cNvPr id="25625" name="Rectangle 26">
            <a:extLst>
              <a:ext uri="{FF2B5EF4-FFF2-40B4-BE49-F238E27FC236}">
                <a16:creationId xmlns:a16="http://schemas.microsoft.com/office/drawing/2014/main" id="{C2F88821-9842-0C27-F2A6-B40D65E368ED}"/>
              </a:ext>
            </a:extLst>
          </p:cNvPr>
          <p:cNvSpPr>
            <a:spLocks noChangeArrowheads="1"/>
          </p:cNvSpPr>
          <p:nvPr/>
        </p:nvSpPr>
        <p:spPr bwMode="auto">
          <a:xfrm>
            <a:off x="8001000" y="5789614"/>
            <a:ext cx="2052638" cy="458787"/>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Windows Vista</a:t>
            </a:r>
          </a:p>
        </p:txBody>
      </p:sp>
      <p:sp>
        <p:nvSpPr>
          <p:cNvPr id="25626" name="Rectangle 27">
            <a:extLst>
              <a:ext uri="{FF2B5EF4-FFF2-40B4-BE49-F238E27FC236}">
                <a16:creationId xmlns:a16="http://schemas.microsoft.com/office/drawing/2014/main" id="{168F6DD2-4A1F-472F-6B1E-10F1567D51CE}"/>
              </a:ext>
            </a:extLst>
          </p:cNvPr>
          <p:cNvSpPr>
            <a:spLocks noChangeArrowheads="1"/>
          </p:cNvSpPr>
          <p:nvPr/>
        </p:nvSpPr>
        <p:spPr bwMode="auto">
          <a:xfrm>
            <a:off x="5395914" y="1692276"/>
            <a:ext cx="13240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chemeClr val="bg1"/>
                </a:solidFill>
                <a:latin typeface="Times New Roman" panose="02020603050405020304" pitchFamily="18" charset="0"/>
              </a:rPr>
              <a:t>(translator)</a:t>
            </a:r>
          </a:p>
        </p:txBody>
      </p:sp>
      <p:sp>
        <p:nvSpPr>
          <p:cNvPr id="25627" name="Rectangle 28">
            <a:extLst>
              <a:ext uri="{FF2B5EF4-FFF2-40B4-BE49-F238E27FC236}">
                <a16:creationId xmlns:a16="http://schemas.microsoft.com/office/drawing/2014/main" id="{90EAC62C-2AFE-D25C-51CD-E63FC1D79B5C}"/>
              </a:ext>
            </a:extLst>
          </p:cNvPr>
          <p:cNvSpPr>
            <a:spLocks noChangeArrowheads="1"/>
          </p:cNvSpPr>
          <p:nvPr/>
        </p:nvSpPr>
        <p:spPr bwMode="auto">
          <a:xfrm>
            <a:off x="4938714" y="2884489"/>
            <a:ext cx="2486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AFD00"/>
                </a:solidFill>
                <a:latin typeface="Times New Roman" panose="02020603050405020304" pitchFamily="18" charset="0"/>
              </a:rPr>
              <a:t>(same for all platforms)</a:t>
            </a:r>
          </a:p>
        </p:txBody>
      </p:sp>
      <p:sp>
        <p:nvSpPr>
          <p:cNvPr id="25628" name="Rectangle 29">
            <a:extLst>
              <a:ext uri="{FF2B5EF4-FFF2-40B4-BE49-F238E27FC236}">
                <a16:creationId xmlns:a16="http://schemas.microsoft.com/office/drawing/2014/main" id="{AB97FECD-5A80-07AC-B89B-A62ED87607BA}"/>
              </a:ext>
            </a:extLst>
          </p:cNvPr>
          <p:cNvSpPr>
            <a:spLocks noChangeArrowheads="1"/>
          </p:cNvSpPr>
          <p:nvPr/>
        </p:nvSpPr>
        <p:spPr bwMode="auto">
          <a:xfrm>
            <a:off x="3490914" y="3760789"/>
            <a:ext cx="48037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FAFD00"/>
                </a:solidFill>
                <a:latin typeface="Times New Roman" panose="02020603050405020304" pitchFamily="18" charset="0"/>
              </a:rPr>
              <a:t>(one for each different system)</a:t>
            </a:r>
          </a:p>
        </p:txBody>
      </p:sp>
      <p:sp>
        <p:nvSpPr>
          <p:cNvPr id="25629" name="Rectangle 322">
            <a:extLst>
              <a:ext uri="{FF2B5EF4-FFF2-40B4-BE49-F238E27FC236}">
                <a16:creationId xmlns:a16="http://schemas.microsoft.com/office/drawing/2014/main" id="{52EEC248-C988-2084-02AA-D11B613D5751}"/>
              </a:ext>
            </a:extLst>
          </p:cNvPr>
          <p:cNvSpPr>
            <a:spLocks noGrp="1" noChangeArrowheads="1"/>
          </p:cNvSpPr>
          <p:nvPr/>
        </p:nvSpPr>
        <p:spPr bwMode="auto">
          <a:xfrm rot="16200000">
            <a:off x="-540543" y="2742407"/>
            <a:ext cx="4730750" cy="465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Write Once, Run Anywhere</a:t>
            </a:r>
          </a:p>
          <a:p>
            <a:pPr eaLnBrk="1" hangingPunct="1">
              <a:spcBef>
                <a:spcPct val="20000"/>
              </a:spcBef>
              <a:buClr>
                <a:schemeClr val="accent1"/>
              </a:buClr>
              <a:buSzPct val="80000"/>
              <a:buFont typeface="Wingdings" panose="05000000000000000000" pitchFamily="2" charset="2"/>
              <a:buNone/>
            </a:pPr>
            <a:endParaRPr lang="en-US" altLang="en-US" sz="28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ubtitle 2">
            <a:extLst>
              <a:ext uri="{FF2B5EF4-FFF2-40B4-BE49-F238E27FC236}">
                <a16:creationId xmlns:a16="http://schemas.microsoft.com/office/drawing/2014/main" id="{FDD084C3-F7AD-FB98-6E21-246C4D3586D5}"/>
              </a:ext>
            </a:extLst>
          </p:cNvPr>
          <p:cNvSpPr>
            <a:spLocks noGrp="1"/>
          </p:cNvSpPr>
          <p:nvPr>
            <p:ph type="subTitle" idx="1"/>
          </p:nvPr>
        </p:nvSpPr>
        <p:spPr>
          <a:xfrm>
            <a:off x="1981200" y="381000"/>
            <a:ext cx="8382000" cy="838200"/>
          </a:xfrm>
        </p:spPr>
        <p:txBody>
          <a:bodyPr/>
          <a:lstStyle/>
          <a:p>
            <a:pPr>
              <a:spcBef>
                <a:spcPct val="0"/>
              </a:spcBef>
              <a:spcAft>
                <a:spcPts val="1200"/>
              </a:spcAft>
            </a:pPr>
            <a:r>
              <a:rPr lang="en-US" altLang="en-US" b="1"/>
              <a:t>Synchronized Methods</a:t>
            </a:r>
            <a:endParaRPr lang="en-IN" altLang="en-US" sz="2800"/>
          </a:p>
        </p:txBody>
      </p:sp>
      <p:sp>
        <p:nvSpPr>
          <p:cNvPr id="124931" name="Rectangle 1">
            <a:extLst>
              <a:ext uri="{FF2B5EF4-FFF2-40B4-BE49-F238E27FC236}">
                <a16:creationId xmlns:a16="http://schemas.microsoft.com/office/drawing/2014/main" id="{CCF6D043-6D9D-2434-DC38-EF2086DE2A9C}"/>
              </a:ext>
            </a:extLst>
          </p:cNvPr>
          <p:cNvSpPr>
            <a:spLocks noChangeArrowheads="1"/>
          </p:cNvSpPr>
          <p:nvPr/>
        </p:nvSpPr>
        <p:spPr bwMode="auto">
          <a:xfrm>
            <a:off x="2074863" y="1308101"/>
            <a:ext cx="3657600" cy="2925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300"/>
              </a:lnSpc>
            </a:pPr>
            <a:r>
              <a:rPr lang="en-US" altLang="en-US" sz="1600"/>
              <a:t>public class SynchronizedCounter {</a:t>
            </a:r>
          </a:p>
          <a:p>
            <a:pPr eaLnBrk="1" hangingPunct="1">
              <a:lnSpc>
                <a:spcPts val="1300"/>
              </a:lnSpc>
            </a:pPr>
            <a:r>
              <a:rPr lang="en-US" altLang="en-US" sz="1600"/>
              <a:t>    private int c = 0;</a:t>
            </a:r>
          </a:p>
          <a:p>
            <a:pPr eaLnBrk="1" hangingPunct="1">
              <a:lnSpc>
                <a:spcPts val="1300"/>
              </a:lnSpc>
            </a:pPr>
            <a:endParaRPr lang="en-US" altLang="en-US" sz="1600"/>
          </a:p>
          <a:p>
            <a:pPr eaLnBrk="1" hangingPunct="1">
              <a:lnSpc>
                <a:spcPts val="1300"/>
              </a:lnSpc>
            </a:pPr>
            <a:r>
              <a:rPr lang="en-US" altLang="en-US" sz="1600"/>
              <a:t>    public synchronized void increment() {</a:t>
            </a:r>
          </a:p>
          <a:p>
            <a:pPr eaLnBrk="1" hangingPunct="1">
              <a:lnSpc>
                <a:spcPts val="1300"/>
              </a:lnSpc>
            </a:pPr>
            <a:r>
              <a:rPr lang="en-US" altLang="en-US" sz="1600"/>
              <a:t>        c++;</a:t>
            </a:r>
          </a:p>
          <a:p>
            <a:pPr eaLnBrk="1" hangingPunct="1">
              <a:lnSpc>
                <a:spcPts val="1300"/>
              </a:lnSpc>
            </a:pPr>
            <a:r>
              <a:rPr lang="en-US" altLang="en-US" sz="1600"/>
              <a:t>    }</a:t>
            </a:r>
          </a:p>
          <a:p>
            <a:pPr eaLnBrk="1" hangingPunct="1">
              <a:lnSpc>
                <a:spcPts val="1300"/>
              </a:lnSpc>
            </a:pPr>
            <a:endParaRPr lang="en-US" altLang="en-US" sz="1600"/>
          </a:p>
          <a:p>
            <a:pPr eaLnBrk="1" hangingPunct="1">
              <a:lnSpc>
                <a:spcPts val="1300"/>
              </a:lnSpc>
            </a:pPr>
            <a:r>
              <a:rPr lang="en-US" altLang="en-US" sz="1600"/>
              <a:t>    public synchronized void decrement() {</a:t>
            </a:r>
          </a:p>
          <a:p>
            <a:pPr eaLnBrk="1" hangingPunct="1">
              <a:lnSpc>
                <a:spcPts val="1300"/>
              </a:lnSpc>
            </a:pPr>
            <a:r>
              <a:rPr lang="en-US" altLang="en-US" sz="1600"/>
              <a:t>        c--;</a:t>
            </a:r>
          </a:p>
          <a:p>
            <a:pPr eaLnBrk="1" hangingPunct="1">
              <a:lnSpc>
                <a:spcPts val="1300"/>
              </a:lnSpc>
            </a:pPr>
            <a:r>
              <a:rPr lang="en-US" altLang="en-US" sz="1600"/>
              <a:t>    }</a:t>
            </a:r>
          </a:p>
          <a:p>
            <a:pPr eaLnBrk="1" hangingPunct="1">
              <a:lnSpc>
                <a:spcPts val="1300"/>
              </a:lnSpc>
            </a:pPr>
            <a:endParaRPr lang="en-US" altLang="en-US" sz="1600"/>
          </a:p>
          <a:p>
            <a:pPr eaLnBrk="1" hangingPunct="1">
              <a:lnSpc>
                <a:spcPts val="1300"/>
              </a:lnSpc>
            </a:pPr>
            <a:r>
              <a:rPr lang="en-US" altLang="en-US" sz="1600"/>
              <a:t>    public synchronized int value() {</a:t>
            </a:r>
          </a:p>
          <a:p>
            <a:pPr eaLnBrk="1" hangingPunct="1">
              <a:lnSpc>
                <a:spcPts val="1300"/>
              </a:lnSpc>
            </a:pPr>
            <a:r>
              <a:rPr lang="en-US" altLang="en-US" sz="1600"/>
              <a:t>        return c;</a:t>
            </a:r>
          </a:p>
          <a:p>
            <a:pPr eaLnBrk="1" hangingPunct="1">
              <a:lnSpc>
                <a:spcPts val="1300"/>
              </a:lnSpc>
            </a:pPr>
            <a:r>
              <a:rPr lang="en-US" altLang="en-US" sz="1600"/>
              <a:t>    }</a:t>
            </a:r>
          </a:p>
          <a:p>
            <a:pPr eaLnBrk="1" hangingPunct="1">
              <a:lnSpc>
                <a:spcPts val="1300"/>
              </a:lnSpc>
            </a:pPr>
            <a:r>
              <a:rPr lang="en-US" altLang="en-US" sz="1600"/>
              <a:t>}</a:t>
            </a:r>
          </a:p>
        </p:txBody>
      </p:sp>
      <p:sp>
        <p:nvSpPr>
          <p:cNvPr id="124932" name="Rectangle 3">
            <a:extLst>
              <a:ext uri="{FF2B5EF4-FFF2-40B4-BE49-F238E27FC236}">
                <a16:creationId xmlns:a16="http://schemas.microsoft.com/office/drawing/2014/main" id="{BF6A1999-8A47-8FF4-64FC-560713BCA7C2}"/>
              </a:ext>
            </a:extLst>
          </p:cNvPr>
          <p:cNvSpPr>
            <a:spLocks noChangeArrowheads="1"/>
          </p:cNvSpPr>
          <p:nvPr/>
        </p:nvSpPr>
        <p:spPr bwMode="auto">
          <a:xfrm>
            <a:off x="5808663" y="1295401"/>
            <a:ext cx="4419600" cy="4016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a:spAutoFit/>
          </a:bodyPr>
          <a:lstStyle>
            <a:lvl1pPr marL="168275" indent="-1682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800"/>
              </a:lnSpc>
              <a:spcBef>
                <a:spcPts val="600"/>
              </a:spcBef>
              <a:spcAft>
                <a:spcPts val="600"/>
              </a:spcAft>
              <a:buFont typeface="Arial" panose="020B0604020202020204" pitchFamily="34" charset="0"/>
              <a:buChar char="•"/>
            </a:pPr>
            <a:r>
              <a:rPr lang="en-US" altLang="en-US" sz="1600"/>
              <a:t>It is not possible for two invocations of synchronized methods on the same object to interleave</a:t>
            </a:r>
          </a:p>
          <a:p>
            <a:pPr eaLnBrk="1" hangingPunct="1">
              <a:lnSpc>
                <a:spcPts val="1800"/>
              </a:lnSpc>
              <a:spcBef>
                <a:spcPts val="600"/>
              </a:spcBef>
              <a:spcAft>
                <a:spcPts val="600"/>
              </a:spcAft>
              <a:buFont typeface="Arial" panose="020B0604020202020204" pitchFamily="34" charset="0"/>
              <a:buChar char="•"/>
            </a:pPr>
            <a:r>
              <a:rPr lang="en-US" altLang="en-US" sz="1600"/>
              <a:t>When one thread is executing a synchronized method for an object, all other threads that invoke synchronized methods for the same object block (suspend execution) until the first thread is done with the object</a:t>
            </a:r>
          </a:p>
          <a:p>
            <a:pPr eaLnBrk="1" hangingPunct="1">
              <a:lnSpc>
                <a:spcPts val="1800"/>
              </a:lnSpc>
              <a:spcBef>
                <a:spcPts val="600"/>
              </a:spcBef>
              <a:spcAft>
                <a:spcPts val="600"/>
              </a:spcAft>
              <a:buFont typeface="Arial" panose="020B0604020202020204" pitchFamily="34" charset="0"/>
              <a:buChar char="•"/>
            </a:pPr>
            <a:r>
              <a:rPr lang="en-US" altLang="en-US" sz="1600"/>
              <a:t>when a synchronized method exits, it automatically establishes a happens-before relationship with </a:t>
            </a:r>
            <a:r>
              <a:rPr lang="en-US" altLang="en-US" sz="1600" i="1"/>
              <a:t>any subsequent invocation</a:t>
            </a:r>
            <a:r>
              <a:rPr lang="en-US" altLang="en-US" sz="1600"/>
              <a:t> of a synchronized method for the same object</a:t>
            </a:r>
          </a:p>
          <a:p>
            <a:pPr eaLnBrk="1" hangingPunct="1">
              <a:lnSpc>
                <a:spcPts val="1800"/>
              </a:lnSpc>
              <a:spcBef>
                <a:spcPts val="600"/>
              </a:spcBef>
              <a:spcAft>
                <a:spcPts val="600"/>
              </a:spcAft>
              <a:buFont typeface="Arial" panose="020B0604020202020204" pitchFamily="34" charset="0"/>
              <a:buChar char="•"/>
            </a:pPr>
            <a:r>
              <a:rPr lang="en-US" altLang="en-US" sz="1600"/>
              <a:t>This guarantees that changes to the state of the object are visible to all threads</a:t>
            </a:r>
          </a:p>
        </p:txBody>
      </p:sp>
      <p:sp>
        <p:nvSpPr>
          <p:cNvPr id="124933" name="Rectangle 1">
            <a:extLst>
              <a:ext uri="{FF2B5EF4-FFF2-40B4-BE49-F238E27FC236}">
                <a16:creationId xmlns:a16="http://schemas.microsoft.com/office/drawing/2014/main" id="{CA3BBBBF-1E65-4BC8-085B-7DB71B15FA1D}"/>
              </a:ext>
            </a:extLst>
          </p:cNvPr>
          <p:cNvSpPr>
            <a:spLocks noChangeArrowheads="1"/>
          </p:cNvSpPr>
          <p:nvPr/>
        </p:nvSpPr>
        <p:spPr bwMode="auto">
          <a:xfrm>
            <a:off x="2074864" y="4333875"/>
            <a:ext cx="3671887"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800"/>
              </a:lnSpc>
              <a:buFont typeface="Arial" panose="020B0604020202020204" pitchFamily="34" charset="0"/>
              <a:buChar char="•"/>
            </a:pPr>
            <a:r>
              <a:rPr lang="en-US" altLang="en-US" sz="1600">
                <a:cs typeface="Arial" panose="020B0604020202020204" pitchFamily="34" charset="0"/>
              </a:rPr>
              <a:t>constructors cannot be synchronized.</a:t>
            </a:r>
          </a:p>
          <a:p>
            <a:pPr eaLnBrk="1" hangingPunct="1">
              <a:lnSpc>
                <a:spcPts val="1800"/>
              </a:lnSpc>
              <a:buFont typeface="Arial" panose="020B0604020202020204" pitchFamily="34" charset="0"/>
              <a:buChar char="•"/>
            </a:pPr>
            <a:r>
              <a:rPr lang="en-US" altLang="en-US" sz="1600">
                <a:cs typeface="Arial" panose="020B0604020202020204" pitchFamily="34" charset="0"/>
              </a:rPr>
              <a:t>using the synchronized keyword with a constructor is a syntax error</a:t>
            </a:r>
          </a:p>
        </p:txBody>
      </p:sp>
      <p:sp>
        <p:nvSpPr>
          <p:cNvPr id="124934" name="Rectangle 5">
            <a:extLst>
              <a:ext uri="{FF2B5EF4-FFF2-40B4-BE49-F238E27FC236}">
                <a16:creationId xmlns:a16="http://schemas.microsoft.com/office/drawing/2014/main" id="{8808E14F-1927-06B9-1451-47A4D13C22B6}"/>
              </a:ext>
            </a:extLst>
          </p:cNvPr>
          <p:cNvSpPr>
            <a:spLocks noChangeArrowheads="1"/>
          </p:cNvSpPr>
          <p:nvPr/>
        </p:nvSpPr>
        <p:spPr bwMode="auto">
          <a:xfrm>
            <a:off x="2057401" y="5511800"/>
            <a:ext cx="8170863"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17475" indent="-1174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1600">
                <a:cs typeface="Arial" panose="020B0604020202020204" pitchFamily="34" charset="0"/>
              </a:rPr>
              <a:t>Synchronizing constructors doesn't make sense, because only the thread that creates an object should have access to it while it is being constructed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752980-C07B-0350-ED90-BDBF201682F7}"/>
              </a:ext>
            </a:extLst>
          </p:cNvPr>
          <p:cNvSpPr>
            <a:spLocks noGrp="1"/>
          </p:cNvSpPr>
          <p:nvPr>
            <p:ph type="subTitle" idx="1"/>
          </p:nvPr>
        </p:nvSpPr>
        <p:spPr>
          <a:xfrm>
            <a:off x="2286000" y="609600"/>
            <a:ext cx="7848600" cy="4038600"/>
          </a:xfrm>
        </p:spPr>
        <p:txBody>
          <a:bodyPr>
            <a:noAutofit/>
          </a:bodyPr>
          <a:lstStyle/>
          <a:p>
            <a:pPr>
              <a:spcBef>
                <a:spcPts val="0"/>
              </a:spcBef>
              <a:spcAft>
                <a:spcPts val="2400"/>
              </a:spcAft>
              <a:defRPr/>
            </a:pPr>
            <a:r>
              <a:rPr lang="en-US" b="1" dirty="0"/>
              <a:t>Synchronized Statement</a:t>
            </a:r>
            <a:endParaRPr lang="en-IN" dirty="0"/>
          </a:p>
          <a:p>
            <a:pPr marL="342900" indent="-342900" algn="l">
              <a:lnSpc>
                <a:spcPts val="1800"/>
              </a:lnSpc>
              <a:spcBef>
                <a:spcPts val="1800"/>
              </a:spcBef>
              <a:spcAft>
                <a:spcPts val="600"/>
              </a:spcAft>
              <a:buFont typeface="Arial" pitchFamily="34" charset="0"/>
              <a:buChar char="•"/>
              <a:defRPr/>
            </a:pPr>
            <a:r>
              <a:rPr lang="en-US" sz="2000" dirty="0"/>
              <a:t>Unlike synchronized methods, synchronized statements must specify the object that provides the lock</a:t>
            </a:r>
          </a:p>
          <a:p>
            <a:pPr marL="342900" indent="-342900" algn="l">
              <a:lnSpc>
                <a:spcPts val="1800"/>
              </a:lnSpc>
              <a:spcBef>
                <a:spcPts val="1800"/>
              </a:spcBef>
              <a:spcAft>
                <a:spcPts val="600"/>
              </a:spcAft>
              <a:buFont typeface="Arial" pitchFamily="34" charset="0"/>
              <a:buChar char="•"/>
              <a:defRPr/>
            </a:pPr>
            <a:r>
              <a:rPr lang="en-US" sz="2000" dirty="0"/>
              <a:t>The synchronized keyword in Java creates a block of code referred to as a </a:t>
            </a:r>
            <a:r>
              <a:rPr lang="en-US" sz="2000" b="1" dirty="0"/>
              <a:t>critical section</a:t>
            </a:r>
          </a:p>
          <a:p>
            <a:pPr marL="342900" indent="-342900" algn="l">
              <a:lnSpc>
                <a:spcPts val="1800"/>
              </a:lnSpc>
              <a:spcBef>
                <a:spcPts val="1800"/>
              </a:spcBef>
              <a:spcAft>
                <a:spcPts val="600"/>
              </a:spcAft>
              <a:buFont typeface="Arial" pitchFamily="34" charset="0"/>
              <a:buChar char="•"/>
              <a:defRPr/>
            </a:pPr>
            <a:r>
              <a:rPr lang="en-US" sz="2000" dirty="0"/>
              <a:t>Every Java object with a critical section of code gets a lock associated with the object</a:t>
            </a:r>
          </a:p>
          <a:p>
            <a:pPr marL="342900" indent="-342900" algn="l">
              <a:lnSpc>
                <a:spcPts val="1800"/>
              </a:lnSpc>
              <a:spcBef>
                <a:spcPts val="1800"/>
              </a:spcBef>
              <a:spcAft>
                <a:spcPts val="600"/>
              </a:spcAft>
              <a:buFont typeface="Arial" pitchFamily="34" charset="0"/>
              <a:buChar char="•"/>
              <a:defRPr/>
            </a:pPr>
            <a:r>
              <a:rPr lang="en-US" sz="2000" dirty="0"/>
              <a:t>To enter a critical section, a thread needs to obtain the corresponding object's lock</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ubtitle 2">
            <a:extLst>
              <a:ext uri="{FF2B5EF4-FFF2-40B4-BE49-F238E27FC236}">
                <a16:creationId xmlns:a16="http://schemas.microsoft.com/office/drawing/2014/main" id="{A1062D99-3936-3828-1E84-078ADCE159F9}"/>
              </a:ext>
            </a:extLst>
          </p:cNvPr>
          <p:cNvSpPr>
            <a:spLocks noGrp="1"/>
          </p:cNvSpPr>
          <p:nvPr>
            <p:ph type="subTitle" idx="1"/>
          </p:nvPr>
        </p:nvSpPr>
        <p:spPr>
          <a:xfrm>
            <a:off x="1981200" y="685800"/>
            <a:ext cx="8382000" cy="762000"/>
          </a:xfrm>
        </p:spPr>
        <p:txBody>
          <a:bodyPr/>
          <a:lstStyle/>
          <a:p>
            <a:pPr>
              <a:spcBef>
                <a:spcPct val="0"/>
              </a:spcBef>
              <a:spcAft>
                <a:spcPts val="1200"/>
              </a:spcAft>
            </a:pPr>
            <a:r>
              <a:rPr lang="en-US" altLang="en-US" b="1"/>
              <a:t>Synchronized Statement</a:t>
            </a:r>
            <a:endParaRPr lang="en-IN" altLang="en-US" sz="2800"/>
          </a:p>
        </p:txBody>
      </p:sp>
      <p:sp>
        <p:nvSpPr>
          <p:cNvPr id="126979" name="Rectangle 1">
            <a:extLst>
              <a:ext uri="{FF2B5EF4-FFF2-40B4-BE49-F238E27FC236}">
                <a16:creationId xmlns:a16="http://schemas.microsoft.com/office/drawing/2014/main" id="{692D8254-4927-51F1-04DA-1918758CDBC9}"/>
              </a:ext>
            </a:extLst>
          </p:cNvPr>
          <p:cNvSpPr>
            <a:spLocks noChangeArrowheads="1"/>
          </p:cNvSpPr>
          <p:nvPr/>
        </p:nvSpPr>
        <p:spPr bwMode="auto">
          <a:xfrm>
            <a:off x="2209800" y="2133601"/>
            <a:ext cx="3962400" cy="1412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00"/>
              </a:lnSpc>
              <a:spcAft>
                <a:spcPts val="600"/>
              </a:spcAft>
            </a:pPr>
            <a:r>
              <a:rPr lang="en-US" altLang="en-US" sz="1600"/>
              <a:t>General form of the synchronized statement</a:t>
            </a:r>
          </a:p>
          <a:p>
            <a:pPr lvl="1" eaLnBrk="1" hangingPunct="1">
              <a:lnSpc>
                <a:spcPts val="1700"/>
              </a:lnSpc>
              <a:spcAft>
                <a:spcPts val="600"/>
              </a:spcAft>
            </a:pPr>
            <a:r>
              <a:rPr lang="en-US" altLang="en-US" sz="1600"/>
              <a:t>synchronized(object) {</a:t>
            </a:r>
          </a:p>
          <a:p>
            <a:pPr lvl="1" eaLnBrk="1" hangingPunct="1">
              <a:lnSpc>
                <a:spcPts val="1700"/>
              </a:lnSpc>
              <a:spcAft>
                <a:spcPts val="600"/>
              </a:spcAft>
            </a:pPr>
            <a:r>
              <a:rPr lang="en-US" altLang="en-US" sz="1600"/>
              <a:t>   // statements to be synchronized</a:t>
            </a:r>
          </a:p>
          <a:p>
            <a:pPr lvl="1" eaLnBrk="1" hangingPunct="1">
              <a:lnSpc>
                <a:spcPts val="1700"/>
              </a:lnSpc>
              <a:spcAft>
                <a:spcPts val="600"/>
              </a:spcAft>
            </a:pPr>
            <a:r>
              <a:rPr lang="en-US" altLang="en-US" sz="1600"/>
              <a:t>}</a:t>
            </a:r>
          </a:p>
        </p:txBody>
      </p:sp>
      <p:sp>
        <p:nvSpPr>
          <p:cNvPr id="126980" name="Rectangle 3">
            <a:extLst>
              <a:ext uri="{FF2B5EF4-FFF2-40B4-BE49-F238E27FC236}">
                <a16:creationId xmlns:a16="http://schemas.microsoft.com/office/drawing/2014/main" id="{92958FC1-0D79-F0AD-3448-4C744AC2FB6D}"/>
              </a:ext>
            </a:extLst>
          </p:cNvPr>
          <p:cNvSpPr>
            <a:spLocks noChangeArrowheads="1"/>
          </p:cNvSpPr>
          <p:nvPr/>
        </p:nvSpPr>
        <p:spPr bwMode="auto">
          <a:xfrm>
            <a:off x="6427788" y="2117725"/>
            <a:ext cx="3706812" cy="2616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342900" indent="-3429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3" eaLnBrk="1" hangingPunct="1">
              <a:spcBef>
                <a:spcPts val="1200"/>
              </a:spcBef>
              <a:spcAft>
                <a:spcPts val="1200"/>
              </a:spcAft>
              <a:buFont typeface="Arial" panose="020B0604020202020204" pitchFamily="34" charset="0"/>
              <a:buChar char="•"/>
            </a:pPr>
            <a:r>
              <a:rPr lang="en-US" altLang="en-US"/>
              <a:t>Here, object is a reference to the object being synchronized</a:t>
            </a:r>
          </a:p>
          <a:p>
            <a:pPr lvl="3" eaLnBrk="1" hangingPunct="1">
              <a:spcBef>
                <a:spcPts val="1200"/>
              </a:spcBef>
              <a:spcAft>
                <a:spcPts val="1200"/>
              </a:spcAft>
              <a:buFont typeface="Arial" panose="020B0604020202020204" pitchFamily="34" charset="0"/>
              <a:buChar char="•"/>
            </a:pPr>
            <a:r>
              <a:rPr lang="en-US" altLang="en-US"/>
              <a:t>A synchronized block ensures that a call to a method that is a member of object occurs only after the current thread has successfully entered object's monitor</a:t>
            </a:r>
          </a:p>
        </p:txBody>
      </p:sp>
      <p:sp>
        <p:nvSpPr>
          <p:cNvPr id="126981" name="Rectangle 1">
            <a:extLst>
              <a:ext uri="{FF2B5EF4-FFF2-40B4-BE49-F238E27FC236}">
                <a16:creationId xmlns:a16="http://schemas.microsoft.com/office/drawing/2014/main" id="{18490638-4518-C790-2A70-F757BD115538}"/>
              </a:ext>
            </a:extLst>
          </p:cNvPr>
          <p:cNvSpPr>
            <a:spLocks noChangeArrowheads="1"/>
          </p:cNvSpPr>
          <p:nvPr/>
        </p:nvSpPr>
        <p:spPr bwMode="auto">
          <a:xfrm>
            <a:off x="2236788" y="3733801"/>
            <a:ext cx="39624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68203" tIns="0" rIns="268203"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Arial Unicode MS" pitchFamily="34" charset="-128"/>
                <a:cs typeface="Arial" panose="020B0604020202020204" pitchFamily="34" charset="0"/>
              </a:rPr>
              <a:t>public void addName(String name) { 	synchronized(this) { 	lastName = name; 	nameCount++; } 	nameList.add(name);</a:t>
            </a:r>
          </a:p>
          <a:p>
            <a:pPr eaLnBrk="1" hangingPunct="1"/>
            <a:r>
              <a:rPr lang="en-US" altLang="en-US" sz="1600">
                <a:latin typeface="Arial Unicode MS" pitchFamily="34" charset="-128"/>
                <a:cs typeface="Arial" panose="020B0604020202020204" pitchFamily="34" charset="0"/>
              </a:rPr>
              <a:t>} </a:t>
            </a:r>
            <a:endParaRPr lang="en-US" altLang="en-US" sz="360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a:extLst>
              <a:ext uri="{FF2B5EF4-FFF2-40B4-BE49-F238E27FC236}">
                <a16:creationId xmlns:a16="http://schemas.microsoft.com/office/drawing/2014/main" id="{937BB3E4-D392-11C4-87A4-17760214597B}"/>
              </a:ext>
            </a:extLst>
          </p:cNvPr>
          <p:cNvSpPr>
            <a:spLocks noGrp="1"/>
          </p:cNvSpPr>
          <p:nvPr>
            <p:ph type="title"/>
          </p:nvPr>
        </p:nvSpPr>
        <p:spPr>
          <a:xfrm>
            <a:off x="1981200" y="76200"/>
            <a:ext cx="8229600" cy="1143000"/>
          </a:xfrm>
        </p:spPr>
        <p:txBody>
          <a:bodyPr/>
          <a:lstStyle/>
          <a:p>
            <a:pPr eaLnBrk="1" hangingPunct="1"/>
            <a:r>
              <a:rPr lang="en-US" altLang="en-US" sz="3600"/>
              <a:t>Java is Platform Independent</a:t>
            </a:r>
          </a:p>
        </p:txBody>
      </p:sp>
      <p:sp>
        <p:nvSpPr>
          <p:cNvPr id="26627" name="Content Placeholder 6">
            <a:extLst>
              <a:ext uri="{FF2B5EF4-FFF2-40B4-BE49-F238E27FC236}">
                <a16:creationId xmlns:a16="http://schemas.microsoft.com/office/drawing/2014/main" id="{DDE0BD1B-C1B5-1443-250F-294A58AF68E1}"/>
              </a:ext>
            </a:extLst>
          </p:cNvPr>
          <p:cNvSpPr>
            <a:spLocks noGrp="1"/>
          </p:cNvSpPr>
          <p:nvPr>
            <p:ph idx="1"/>
          </p:nvPr>
        </p:nvSpPr>
        <p:spPr>
          <a:xfrm>
            <a:off x="1981200" y="1600200"/>
            <a:ext cx="8229600" cy="4267200"/>
          </a:xfrm>
        </p:spPr>
        <p:txBody>
          <a:bodyPr/>
          <a:lstStyle/>
          <a:p>
            <a:pPr>
              <a:spcBef>
                <a:spcPts val="1200"/>
              </a:spcBef>
              <a:spcAft>
                <a:spcPts val="1200"/>
              </a:spcAft>
            </a:pPr>
            <a:r>
              <a:rPr lang="en-US" altLang="en-US"/>
              <a:t>An application developed on Java can run in any machine. </a:t>
            </a:r>
          </a:p>
          <a:p>
            <a:pPr>
              <a:spcBef>
                <a:spcPts val="1200"/>
              </a:spcBef>
              <a:spcAft>
                <a:spcPts val="1200"/>
              </a:spcAft>
            </a:pPr>
            <a:r>
              <a:rPr lang="en-US" altLang="en-US"/>
              <a:t>When Java is compiled, it is not compiled into platform specific machine or platform independent byte code. </a:t>
            </a:r>
          </a:p>
          <a:p>
            <a:pPr>
              <a:spcBef>
                <a:spcPts val="1200"/>
              </a:spcBef>
              <a:spcAft>
                <a:spcPts val="1200"/>
              </a:spcAft>
            </a:pPr>
            <a:r>
              <a:rPr lang="en-US" altLang="en-US"/>
              <a:t>The byte code is distributed over the web and interpreted by Java Virtual Machine (JVM) on whichever platform it is run.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DBC6251-7F1D-7164-F823-2EE244AFF38C}"/>
              </a:ext>
            </a:extLst>
          </p:cNvPr>
          <p:cNvSpPr>
            <a:spLocks noGrp="1"/>
          </p:cNvSpPr>
          <p:nvPr>
            <p:ph type="title"/>
          </p:nvPr>
        </p:nvSpPr>
        <p:spPr>
          <a:xfrm>
            <a:off x="1981200" y="76200"/>
            <a:ext cx="8229600" cy="1143000"/>
          </a:xfrm>
        </p:spPr>
        <p:txBody>
          <a:bodyPr/>
          <a:lstStyle/>
          <a:p>
            <a:pPr eaLnBrk="1" hangingPunct="1"/>
            <a:r>
              <a:rPr lang="en-US" altLang="en-US" sz="3600"/>
              <a:t>Java Virtual Machine(JVM)</a:t>
            </a:r>
          </a:p>
        </p:txBody>
      </p:sp>
      <p:sp>
        <p:nvSpPr>
          <p:cNvPr id="27651" name="Content Placeholder 2">
            <a:extLst>
              <a:ext uri="{FF2B5EF4-FFF2-40B4-BE49-F238E27FC236}">
                <a16:creationId xmlns:a16="http://schemas.microsoft.com/office/drawing/2014/main" id="{C452A30B-27D7-252D-9766-8BBAC1741145}"/>
              </a:ext>
            </a:extLst>
          </p:cNvPr>
          <p:cNvSpPr>
            <a:spLocks noGrp="1"/>
          </p:cNvSpPr>
          <p:nvPr>
            <p:ph idx="1"/>
          </p:nvPr>
        </p:nvSpPr>
        <p:spPr>
          <a:xfrm>
            <a:off x="1981200" y="1295400"/>
            <a:ext cx="8305800" cy="4876800"/>
          </a:xfrm>
        </p:spPr>
        <p:txBody>
          <a:bodyPr>
            <a:normAutofit fontScale="85000" lnSpcReduction="10000"/>
          </a:bodyPr>
          <a:lstStyle/>
          <a:p>
            <a:pPr>
              <a:lnSpc>
                <a:spcPts val="2800"/>
              </a:lnSpc>
              <a:spcBef>
                <a:spcPts val="600"/>
              </a:spcBef>
              <a:spcAft>
                <a:spcPts val="600"/>
              </a:spcAft>
            </a:pPr>
            <a:r>
              <a:rPr lang="en-US" altLang="en-US" sz="2300"/>
              <a:t>JVM acts as an interpreter and converts byte codes to machine codes. </a:t>
            </a:r>
          </a:p>
          <a:p>
            <a:pPr>
              <a:lnSpc>
                <a:spcPts val="2800"/>
              </a:lnSpc>
              <a:spcBef>
                <a:spcPts val="600"/>
              </a:spcBef>
              <a:spcAft>
                <a:spcPts val="600"/>
              </a:spcAft>
            </a:pPr>
            <a:r>
              <a:rPr lang="en-US" altLang="en-US" sz="2300"/>
              <a:t>The source code of Java is stored with “.java” extension and the compiler ie., javac converts .java code into byte code.</a:t>
            </a:r>
          </a:p>
          <a:p>
            <a:pPr>
              <a:lnSpc>
                <a:spcPts val="2800"/>
              </a:lnSpc>
              <a:spcBef>
                <a:spcPts val="600"/>
              </a:spcBef>
              <a:spcAft>
                <a:spcPts val="600"/>
              </a:spcAft>
            </a:pPr>
            <a:r>
              <a:rPr lang="en-US" altLang="en-US" sz="2300"/>
              <a:t>Byte codes are Binary Language codes and will be in a file with extension “.class”. </a:t>
            </a:r>
          </a:p>
          <a:p>
            <a:pPr>
              <a:lnSpc>
                <a:spcPts val="2800"/>
              </a:lnSpc>
              <a:spcBef>
                <a:spcPts val="600"/>
              </a:spcBef>
              <a:spcAft>
                <a:spcPts val="600"/>
              </a:spcAft>
            </a:pPr>
            <a:r>
              <a:rPr lang="en-US" altLang="en-US" sz="2300"/>
              <a:t>The byte codes are interpreted by JVM and .class file that is generated is the machine code of the processor.</a:t>
            </a:r>
          </a:p>
          <a:p>
            <a:pPr>
              <a:lnSpc>
                <a:spcPts val="2800"/>
              </a:lnSpc>
              <a:spcBef>
                <a:spcPts val="600"/>
              </a:spcBef>
              <a:spcAft>
                <a:spcPts val="600"/>
              </a:spcAft>
            </a:pPr>
            <a:r>
              <a:rPr lang="en-US" altLang="en-US" sz="2300"/>
              <a:t>JVM is platform dependent. </a:t>
            </a:r>
          </a:p>
          <a:p>
            <a:pPr>
              <a:lnSpc>
                <a:spcPts val="2800"/>
              </a:lnSpc>
              <a:spcBef>
                <a:spcPts val="600"/>
              </a:spcBef>
              <a:spcAft>
                <a:spcPts val="600"/>
              </a:spcAft>
            </a:pPr>
            <a:r>
              <a:rPr lang="en-US" altLang="en-US" sz="2300"/>
              <a:t>The JVM must be implemented on a particular platform before compiled programs can run on that platform.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7809A0A-FD8D-F9FD-2DA2-134CB9BF76D4}"/>
              </a:ext>
            </a:extLst>
          </p:cNvPr>
          <p:cNvSpPr>
            <a:spLocks noGrp="1"/>
          </p:cNvSpPr>
          <p:nvPr>
            <p:ph type="title"/>
          </p:nvPr>
        </p:nvSpPr>
        <p:spPr>
          <a:xfrm>
            <a:off x="1981200" y="152400"/>
            <a:ext cx="8229600" cy="1143000"/>
          </a:xfrm>
        </p:spPr>
        <p:txBody>
          <a:bodyPr/>
          <a:lstStyle/>
          <a:p>
            <a:pPr eaLnBrk="1" hangingPunct="1"/>
            <a:r>
              <a:rPr lang="en-US" altLang="en-US" sz="3600"/>
              <a:t>Installing and Using Java</a:t>
            </a:r>
          </a:p>
        </p:txBody>
      </p:sp>
      <p:sp>
        <p:nvSpPr>
          <p:cNvPr id="28675" name="Content Placeholder 2">
            <a:extLst>
              <a:ext uri="{FF2B5EF4-FFF2-40B4-BE49-F238E27FC236}">
                <a16:creationId xmlns:a16="http://schemas.microsoft.com/office/drawing/2014/main" id="{742EC84A-FBFE-EFEA-1E9E-3CFBF4EAAFEC}"/>
              </a:ext>
            </a:extLst>
          </p:cNvPr>
          <p:cNvSpPr>
            <a:spLocks noGrp="1"/>
          </p:cNvSpPr>
          <p:nvPr>
            <p:ph idx="1"/>
          </p:nvPr>
        </p:nvSpPr>
        <p:spPr/>
        <p:txBody>
          <a:bodyPr/>
          <a:lstStyle/>
          <a:p>
            <a:pPr eaLnBrk="1" hangingPunct="1"/>
            <a:r>
              <a:rPr lang="en-US" altLang="en-US" dirty="0"/>
              <a:t>First install Java - JDK version 17</a:t>
            </a:r>
          </a:p>
          <a:p>
            <a:pPr eaLnBrk="1" hangingPunct="1">
              <a:buFont typeface="Wingdings 2" panose="05020102010507070707" pitchFamily="18" charset="2"/>
              <a:buNone/>
            </a:pPr>
            <a:endParaRPr lang="en-US" altLang="en-US" dirty="0"/>
          </a:p>
          <a:p>
            <a:pPr eaLnBrk="1" hangingPunct="1"/>
            <a:r>
              <a:rPr lang="en-US" altLang="en-US" dirty="0"/>
              <a:t>This can be downloaded from the official website of Java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6DE69D0-D677-2FFB-1378-B0035C572CA7}"/>
              </a:ext>
            </a:extLst>
          </p:cNvPr>
          <p:cNvSpPr>
            <a:spLocks noGrp="1"/>
          </p:cNvSpPr>
          <p:nvPr>
            <p:ph type="title"/>
          </p:nvPr>
        </p:nvSpPr>
        <p:spPr>
          <a:xfrm>
            <a:off x="1981200" y="76200"/>
            <a:ext cx="8229600" cy="1143000"/>
          </a:xfrm>
        </p:spPr>
        <p:txBody>
          <a:bodyPr/>
          <a:lstStyle/>
          <a:p>
            <a:pPr eaLnBrk="1" hangingPunct="1"/>
            <a:r>
              <a:rPr lang="en-US" altLang="en-US" sz="3600"/>
              <a:t>Setting the Environmental Variables</a:t>
            </a:r>
          </a:p>
        </p:txBody>
      </p:sp>
      <p:sp>
        <p:nvSpPr>
          <p:cNvPr id="3" name="Content Placeholder 2">
            <a:extLst>
              <a:ext uri="{FF2B5EF4-FFF2-40B4-BE49-F238E27FC236}">
                <a16:creationId xmlns:a16="http://schemas.microsoft.com/office/drawing/2014/main" id="{B81EED92-F439-0154-C0DF-FBF5F7E4A092}"/>
              </a:ext>
            </a:extLst>
          </p:cNvPr>
          <p:cNvSpPr>
            <a:spLocks noGrp="1"/>
          </p:cNvSpPr>
          <p:nvPr>
            <p:ph idx="1"/>
          </p:nvPr>
        </p:nvSpPr>
        <p:spPr>
          <a:xfrm>
            <a:off x="1981200" y="1295400"/>
            <a:ext cx="8229600" cy="4953000"/>
          </a:xfrm>
        </p:spPr>
        <p:txBody>
          <a:bodyPr>
            <a:noAutofit/>
          </a:bodyPr>
          <a:lstStyle/>
          <a:p>
            <a:pPr>
              <a:defRPr/>
            </a:pPr>
            <a:r>
              <a:rPr lang="en-US" sz="2200" dirty="0"/>
              <a:t>Environmental variables describe the operating environment of the process.</a:t>
            </a:r>
          </a:p>
          <a:p>
            <a:pPr>
              <a:defRPr/>
            </a:pPr>
            <a:r>
              <a:rPr lang="en-US" sz="2200" dirty="0"/>
              <a:t>Some common environmental variables describe the home directory and command search path.</a:t>
            </a:r>
          </a:p>
          <a:p>
            <a:pPr>
              <a:defRPr/>
            </a:pPr>
            <a:r>
              <a:rPr lang="en-US" sz="2200" b="1" dirty="0">
                <a:solidFill>
                  <a:schemeClr val="accent3">
                    <a:lumMod val="50000"/>
                  </a:schemeClr>
                </a:solidFill>
              </a:rPr>
              <a:t>How to set environmental variables?</a:t>
            </a:r>
          </a:p>
          <a:p>
            <a:pPr marL="640080" lvl="1" indent="-246888">
              <a:buFont typeface="Wingdings 2"/>
              <a:buChar char=""/>
              <a:defRPr/>
            </a:pPr>
            <a:r>
              <a:rPr lang="en-US" sz="2200" dirty="0"/>
              <a:t>Setting JAVA_HOME helps to derive all other environmental variables used in JVM.</a:t>
            </a:r>
          </a:p>
          <a:p>
            <a:pPr marL="640080" lvl="1" indent="-246888">
              <a:buFont typeface="Wingdings 2"/>
              <a:buChar char=""/>
              <a:defRPr/>
            </a:pPr>
            <a:r>
              <a:rPr lang="en-US" sz="2200" dirty="0"/>
              <a:t>The following commands can be typed in the command prompt,</a:t>
            </a:r>
          </a:p>
          <a:p>
            <a:pPr lvl="2" indent="-246888">
              <a:buFont typeface="Wingdings 2"/>
              <a:buChar char=""/>
              <a:defRPr/>
            </a:pPr>
            <a:r>
              <a:rPr lang="en-US" sz="2200" dirty="0"/>
              <a:t>Windows: </a:t>
            </a:r>
          </a:p>
          <a:p>
            <a:pPr marL="1188720" lvl="3" indent="-210312">
              <a:buClr>
                <a:schemeClr val="accent3"/>
              </a:buClr>
              <a:buNone/>
              <a:defRPr/>
            </a:pPr>
            <a:r>
              <a:rPr lang="en-US" sz="2200" dirty="0"/>
              <a:t>JAVA_HOME=C:\Java installation directory</a:t>
            </a:r>
          </a:p>
          <a:p>
            <a:pPr lvl="2" indent="-246888">
              <a:buFont typeface="Wingdings 2"/>
              <a:buChar char=""/>
              <a:defRPr/>
            </a:pPr>
            <a:r>
              <a:rPr lang="en-US" sz="2200" dirty="0"/>
              <a:t>UNIX: </a:t>
            </a:r>
          </a:p>
          <a:p>
            <a:pPr lvl="2" indent="-246888">
              <a:buNone/>
              <a:defRPr/>
            </a:pPr>
            <a:r>
              <a:rPr lang="en-US" sz="2200" dirty="0"/>
              <a:t> JAVA_HOME=/</a:t>
            </a:r>
            <a:r>
              <a:rPr lang="en-US" sz="2200" dirty="0" err="1"/>
              <a:t>var</a:t>
            </a:r>
            <a:r>
              <a:rPr lang="en-US" sz="2200" dirty="0"/>
              <a:t>/</a:t>
            </a:r>
            <a:r>
              <a:rPr lang="en-US" sz="2200" dirty="0" err="1"/>
              <a:t>usr</a:t>
            </a:r>
            <a:r>
              <a:rPr lang="en-US" sz="2200" dirty="0"/>
              <a:t>/java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0A015C1-913D-E4EA-2AF5-90BA387DB7C0}"/>
              </a:ext>
            </a:extLst>
          </p:cNvPr>
          <p:cNvSpPr>
            <a:spLocks noGrp="1"/>
          </p:cNvSpPr>
          <p:nvPr>
            <p:ph type="title"/>
          </p:nvPr>
        </p:nvSpPr>
        <p:spPr/>
        <p:txBody>
          <a:bodyPr/>
          <a:lstStyle/>
          <a:p>
            <a:pPr eaLnBrk="1" hangingPunct="1"/>
            <a:r>
              <a:rPr lang="en-US" altLang="en-US" sz="3600"/>
              <a:t>Setting the CLASSPATH</a:t>
            </a:r>
          </a:p>
        </p:txBody>
      </p:sp>
      <p:sp>
        <p:nvSpPr>
          <p:cNvPr id="30723" name="Content Placeholder 2">
            <a:extLst>
              <a:ext uri="{FF2B5EF4-FFF2-40B4-BE49-F238E27FC236}">
                <a16:creationId xmlns:a16="http://schemas.microsoft.com/office/drawing/2014/main" id="{83F31C91-815E-A613-6FF3-54E4977C3EB7}"/>
              </a:ext>
            </a:extLst>
          </p:cNvPr>
          <p:cNvSpPr>
            <a:spLocks noGrp="1"/>
          </p:cNvSpPr>
          <p:nvPr>
            <p:ph idx="1"/>
          </p:nvPr>
        </p:nvSpPr>
        <p:spPr>
          <a:xfrm>
            <a:off x="1752600" y="1600201"/>
            <a:ext cx="8610600" cy="4525963"/>
          </a:xfrm>
        </p:spPr>
        <p:txBody>
          <a:bodyPr/>
          <a:lstStyle/>
          <a:p>
            <a:pPr eaLnBrk="1" hangingPunct="1"/>
            <a:endParaRPr lang="en-US" altLang="en-US"/>
          </a:p>
          <a:p>
            <a:pPr eaLnBrk="1" hangingPunct="1"/>
            <a:r>
              <a:rPr lang="en-US" altLang="en-US"/>
              <a:t>Windows: </a:t>
            </a:r>
          </a:p>
          <a:p>
            <a:pPr lvl="1" eaLnBrk="1" hangingPunct="1"/>
            <a:r>
              <a:rPr lang="en-US" altLang="en-US" sz="2000"/>
              <a:t>Set CLASSPATH=%CLASSPATH%;%JAVA_HOME%\lib\tools.jar;</a:t>
            </a:r>
          </a:p>
          <a:p>
            <a:pPr lvl="1" eaLnBrk="1" hangingPunct="1">
              <a:buFont typeface="Wingdings 2" panose="05020102010507070707" pitchFamily="18" charset="2"/>
              <a:buNone/>
            </a:pPr>
            <a:endParaRPr lang="en-US" altLang="en-US" sz="2000"/>
          </a:p>
          <a:p>
            <a:pPr eaLnBrk="1" hangingPunct="1"/>
            <a:r>
              <a:rPr lang="en-US" altLang="en-US"/>
              <a:t>UNIX:</a:t>
            </a:r>
          </a:p>
          <a:p>
            <a:pPr lvl="1" eaLnBrk="1" hangingPunct="1"/>
            <a:r>
              <a:rPr lang="en-US" altLang="en-US" sz="2000"/>
              <a:t>Set CLASSPATH=$CLASSPATH:$JAVA_HOME/lib/tools.jar;</a:t>
            </a:r>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1F297E4-5AE5-6726-3907-2DF5DD1B8B9D}"/>
              </a:ext>
            </a:extLst>
          </p:cNvPr>
          <p:cNvSpPr>
            <a:spLocks noGrp="1"/>
          </p:cNvSpPr>
          <p:nvPr>
            <p:ph type="title"/>
          </p:nvPr>
        </p:nvSpPr>
        <p:spPr/>
        <p:txBody>
          <a:bodyPr/>
          <a:lstStyle/>
          <a:p>
            <a:pPr eaLnBrk="1" hangingPunct="1"/>
            <a:r>
              <a:rPr lang="en-US" altLang="en-US" sz="3600"/>
              <a:t>Setting the PATH</a:t>
            </a:r>
          </a:p>
        </p:txBody>
      </p:sp>
      <p:sp>
        <p:nvSpPr>
          <p:cNvPr id="31747" name="Content Placeholder 2">
            <a:extLst>
              <a:ext uri="{FF2B5EF4-FFF2-40B4-BE49-F238E27FC236}">
                <a16:creationId xmlns:a16="http://schemas.microsoft.com/office/drawing/2014/main" id="{571E2830-6FEF-DB89-D78D-28E2FD5F7846}"/>
              </a:ext>
            </a:extLst>
          </p:cNvPr>
          <p:cNvSpPr>
            <a:spLocks noGrp="1"/>
          </p:cNvSpPr>
          <p:nvPr>
            <p:ph idx="1"/>
          </p:nvPr>
        </p:nvSpPr>
        <p:spPr/>
        <p:txBody>
          <a:bodyPr>
            <a:normAutofit/>
          </a:bodyPr>
          <a:lstStyle/>
          <a:p>
            <a:pPr eaLnBrk="1" hangingPunct="1"/>
            <a:r>
              <a:rPr lang="en-US" altLang="en-US"/>
              <a:t>The PATH variable is used to locate the executable files by the operating system.</a:t>
            </a:r>
          </a:p>
          <a:p>
            <a:pPr eaLnBrk="1" hangingPunct="1">
              <a:buFont typeface="Wingdings 2" panose="05020102010507070707" pitchFamily="18" charset="2"/>
              <a:buNone/>
            </a:pPr>
            <a:endParaRPr lang="en-US" altLang="en-US"/>
          </a:p>
          <a:p>
            <a:pPr eaLnBrk="1" hangingPunct="1"/>
            <a:r>
              <a:rPr lang="en-US" altLang="en-US"/>
              <a:t>Windows:</a:t>
            </a:r>
          </a:p>
          <a:p>
            <a:pPr lvl="1" eaLnBrk="1" hangingPunct="1"/>
            <a:r>
              <a:rPr lang="en-US" altLang="en-US"/>
              <a:t>Set PATH=%PATH%; %JAVA_HOME%\bin</a:t>
            </a:r>
          </a:p>
          <a:p>
            <a:pPr lvl="1" eaLnBrk="1" hangingPunct="1">
              <a:buFont typeface="Wingdings 2" panose="05020102010507070707" pitchFamily="18" charset="2"/>
              <a:buNone/>
            </a:pPr>
            <a:endParaRPr lang="en-US" altLang="en-US"/>
          </a:p>
          <a:p>
            <a:pPr eaLnBrk="1" hangingPunct="1"/>
            <a:r>
              <a:rPr lang="en-US" altLang="en-US"/>
              <a:t>UNIX:</a:t>
            </a:r>
          </a:p>
          <a:p>
            <a:pPr lvl="1" eaLnBrk="1" hangingPunct="1"/>
            <a:r>
              <a:rPr lang="en-US" altLang="en-US"/>
              <a:t>Set PATH=$PATH: $JAVA_HOME/bin</a:t>
            </a:r>
          </a:p>
          <a:p>
            <a:pPr eaLnBrk="1" hangingPunct="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FDE79F4-876E-CA4C-9D24-EFA5E79AB0C4}"/>
              </a:ext>
            </a:extLst>
          </p:cNvPr>
          <p:cNvSpPr>
            <a:spLocks noGrp="1"/>
          </p:cNvSpPr>
          <p:nvPr>
            <p:ph type="title"/>
          </p:nvPr>
        </p:nvSpPr>
        <p:spPr>
          <a:xfrm>
            <a:off x="1447800" y="0"/>
            <a:ext cx="9296400" cy="1066800"/>
          </a:xfrm>
        </p:spPr>
        <p:txBody>
          <a:bodyPr>
            <a:normAutofit fontScale="90000"/>
          </a:bodyPr>
          <a:lstStyle/>
          <a:p>
            <a:pPr eaLnBrk="1" hangingPunct="1"/>
            <a:r>
              <a:rPr lang="en-US" altLang="en-US" sz="3600"/>
              <a:t>Compilation and Execution of Java Program</a:t>
            </a:r>
          </a:p>
        </p:txBody>
      </p:sp>
      <p:sp>
        <p:nvSpPr>
          <p:cNvPr id="3" name="Content Placeholder 2">
            <a:extLst>
              <a:ext uri="{FF2B5EF4-FFF2-40B4-BE49-F238E27FC236}">
                <a16:creationId xmlns:a16="http://schemas.microsoft.com/office/drawing/2014/main" id="{5D48FC69-6C7F-D9E9-0742-46F8271B00B7}"/>
              </a:ext>
            </a:extLst>
          </p:cNvPr>
          <p:cNvSpPr>
            <a:spLocks noGrp="1"/>
          </p:cNvSpPr>
          <p:nvPr>
            <p:ph idx="1"/>
          </p:nvPr>
        </p:nvSpPr>
        <p:spPr/>
        <p:txBody>
          <a:bodyPr>
            <a:normAutofit/>
          </a:bodyPr>
          <a:lstStyle/>
          <a:p>
            <a:pPr>
              <a:defRPr/>
            </a:pPr>
            <a:r>
              <a:rPr lang="en-US" dirty="0"/>
              <a:t>To create a java code an editor such as notepad, text pad or an IDE like eclipse can be used.</a:t>
            </a:r>
          </a:p>
          <a:p>
            <a:pPr>
              <a:defRPr/>
            </a:pPr>
            <a:r>
              <a:rPr lang="en-US" dirty="0"/>
              <a:t>Sample Java Program:</a:t>
            </a:r>
          </a:p>
          <a:p>
            <a:pPr marL="640080" lvl="1" indent="-246888">
              <a:buNone/>
              <a:defRPr/>
            </a:pPr>
            <a:r>
              <a:rPr lang="en-US" dirty="0">
                <a:solidFill>
                  <a:srgbClr val="0066FF"/>
                </a:solidFill>
                <a:latin typeface="Calibri" pitchFamily="34" charset="0"/>
              </a:rPr>
              <a:t>	public class WelcomeApp {</a:t>
            </a:r>
          </a:p>
          <a:p>
            <a:pPr marL="640080" lvl="1" indent="-246888">
              <a:buNone/>
              <a:defRPr/>
            </a:pPr>
            <a:r>
              <a:rPr lang="en-US" dirty="0">
                <a:solidFill>
                  <a:srgbClr val="0066FF"/>
                </a:solidFill>
                <a:latin typeface="Calibri" pitchFamily="34" charset="0"/>
              </a:rPr>
              <a:t>		public  static void main(String[] args){</a:t>
            </a:r>
          </a:p>
          <a:p>
            <a:pPr marL="640080" lvl="1" indent="-246888">
              <a:buNone/>
              <a:defRPr/>
            </a:pPr>
            <a:r>
              <a:rPr lang="en-US" dirty="0">
                <a:solidFill>
                  <a:srgbClr val="0066FF"/>
                </a:solidFill>
                <a:latin typeface="Calibri" pitchFamily="34" charset="0"/>
              </a:rPr>
              <a:t>			System.out.println(“Welcome to Java”);</a:t>
            </a:r>
          </a:p>
          <a:p>
            <a:pPr marL="640080" lvl="1" indent="-246888">
              <a:buNone/>
              <a:defRPr/>
            </a:pPr>
            <a:r>
              <a:rPr lang="en-US" dirty="0">
                <a:solidFill>
                  <a:srgbClr val="0066FF"/>
                </a:solidFill>
                <a:latin typeface="Calibri" pitchFamily="34" charset="0"/>
              </a:rPr>
              <a:t>			}//End of main</a:t>
            </a:r>
          </a:p>
          <a:p>
            <a:pPr marL="640080" lvl="1" indent="-246888">
              <a:buNone/>
              <a:defRPr/>
            </a:pPr>
            <a:r>
              <a:rPr lang="en-US" dirty="0">
                <a:solidFill>
                  <a:srgbClr val="0066FF"/>
                </a:solidFill>
                <a:latin typeface="Calibri" pitchFamily="34" charset="0"/>
              </a:rPr>
              <a:t>	 }//End of WelcomeApp Class</a:t>
            </a:r>
          </a:p>
          <a:p>
            <a:pPr marL="640080" lvl="1" indent="-246888">
              <a:buNone/>
              <a:defRPr/>
            </a:pPr>
            <a:endParaRPr lang="en-US" dirty="0">
              <a:solidFill>
                <a:srgbClr val="0070C0"/>
              </a:solidFill>
              <a:latin typeface="Calibri" pitchFamily="34" charset="0"/>
            </a:endParaRPr>
          </a:p>
          <a:p>
            <a:pPr marL="640080" lvl="1" indent="-246888">
              <a:buNone/>
              <a:defRPr/>
            </a:pPr>
            <a:r>
              <a:rPr lang="en-US" dirty="0"/>
              <a:t>Output : </a:t>
            </a:r>
            <a:r>
              <a:rPr lang="en-US" dirty="0">
                <a:solidFill>
                  <a:srgbClr val="0066FF"/>
                </a:solidFill>
                <a:latin typeface="Calibri" pitchFamily="34" charset="0"/>
              </a:rPr>
              <a:t>Welcome to Java</a:t>
            </a:r>
            <a:endParaRPr lang="en-US" dirty="0">
              <a:solidFill>
                <a:srgbClr val="0066FF"/>
              </a:solidFill>
            </a:endParaRPr>
          </a:p>
          <a:p>
            <a:pPr marL="274320" indent="-274320">
              <a:buClr>
                <a:schemeClr val="accent3"/>
              </a:buClr>
              <a:buNone/>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96527-DDCF-B96A-6109-92B9EDFE4945}"/>
              </a:ext>
            </a:extLst>
          </p:cNvPr>
          <p:cNvSpPr>
            <a:spLocks noGrp="1"/>
          </p:cNvSpPr>
          <p:nvPr>
            <p:ph idx="1"/>
          </p:nvPr>
        </p:nvSpPr>
        <p:spPr>
          <a:xfrm>
            <a:off x="1981200" y="838200"/>
            <a:ext cx="8229600" cy="5486400"/>
          </a:xfrm>
        </p:spPr>
        <p:txBody>
          <a:bodyPr>
            <a:normAutofit/>
          </a:bodyPr>
          <a:lstStyle/>
          <a:p>
            <a:pPr>
              <a:defRPr/>
            </a:pPr>
            <a:r>
              <a:rPr lang="en-US" dirty="0"/>
              <a:t>In the above program the class WelcomeApp has public access and hence declared public.</a:t>
            </a:r>
          </a:p>
          <a:p>
            <a:pPr>
              <a:defRPr/>
            </a:pPr>
            <a:endParaRPr lang="en-US" dirty="0"/>
          </a:p>
          <a:p>
            <a:pPr>
              <a:defRPr/>
            </a:pPr>
            <a:r>
              <a:rPr lang="en-US" dirty="0"/>
              <a:t>‘class’ is the keyword used to create a class.</a:t>
            </a:r>
          </a:p>
          <a:p>
            <a:pPr>
              <a:defRPr/>
            </a:pPr>
            <a:endParaRPr lang="en-US" dirty="0"/>
          </a:p>
          <a:p>
            <a:pPr>
              <a:defRPr/>
            </a:pPr>
            <a:r>
              <a:rPr lang="en-US" dirty="0"/>
              <a:t>For running stand alone programs ‘main’ method is needed which has a signature similar to the one defined in the above program.</a:t>
            </a:r>
          </a:p>
          <a:p>
            <a:pPr>
              <a:defRPr/>
            </a:pPr>
            <a:endParaRPr lang="en-US" dirty="0"/>
          </a:p>
          <a:p>
            <a:pPr>
              <a:defRPr/>
            </a:pPr>
            <a:r>
              <a:rPr lang="en-US" dirty="0"/>
              <a:t>‘Main’ method takes an array of strings as an argument. The name of the array can be anything.</a:t>
            </a:r>
          </a:p>
          <a:p>
            <a:pPr>
              <a:defRPr/>
            </a:pPr>
            <a:endParaRPr lang="en-US" dirty="0"/>
          </a:p>
          <a:p>
            <a:pPr>
              <a:defRPr/>
            </a:pPr>
            <a:r>
              <a:rPr lang="en-US" dirty="0"/>
              <a:t>To display the output, pass the string as an argument to the method </a:t>
            </a:r>
            <a:r>
              <a:rPr lang="en-US" dirty="0" err="1"/>
              <a:t>system.out.println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08941AA7-5508-0417-3BD3-05ED38058CAC}"/>
              </a:ext>
            </a:extLst>
          </p:cNvPr>
          <p:cNvSpPr>
            <a:spLocks noGrp="1"/>
          </p:cNvSpPr>
          <p:nvPr>
            <p:ph type="title"/>
          </p:nvPr>
        </p:nvSpPr>
        <p:spPr>
          <a:xfrm>
            <a:off x="1981200" y="76200"/>
            <a:ext cx="8229600" cy="1143000"/>
          </a:xfrm>
        </p:spPr>
        <p:txBody>
          <a:bodyPr/>
          <a:lstStyle/>
          <a:p>
            <a:pPr eaLnBrk="1" hangingPunct="1"/>
            <a:r>
              <a:rPr lang="en-US" altLang="en-US" sz="3600"/>
              <a:t>Introduction</a:t>
            </a:r>
          </a:p>
        </p:txBody>
      </p:sp>
      <p:sp>
        <p:nvSpPr>
          <p:cNvPr id="16387" name="Content Placeholder 4">
            <a:extLst>
              <a:ext uri="{FF2B5EF4-FFF2-40B4-BE49-F238E27FC236}">
                <a16:creationId xmlns:a16="http://schemas.microsoft.com/office/drawing/2014/main" id="{1D98C1F9-A0A6-EFEA-E43F-B0F9CA1B527E}"/>
              </a:ext>
            </a:extLst>
          </p:cNvPr>
          <p:cNvSpPr>
            <a:spLocks noGrp="1"/>
          </p:cNvSpPr>
          <p:nvPr>
            <p:ph idx="1"/>
          </p:nvPr>
        </p:nvSpPr>
        <p:spPr>
          <a:xfrm>
            <a:off x="1981200" y="1219201"/>
            <a:ext cx="8229600" cy="4525963"/>
          </a:xfrm>
        </p:spPr>
        <p:txBody>
          <a:bodyPr>
            <a:normAutofit/>
          </a:bodyPr>
          <a:lstStyle/>
          <a:p>
            <a:pPr>
              <a:lnSpc>
                <a:spcPts val="3200"/>
              </a:lnSpc>
              <a:spcBef>
                <a:spcPts val="600"/>
              </a:spcBef>
            </a:pPr>
            <a:r>
              <a:rPr lang="en-US" altLang="en-US"/>
              <a:t>JAVA was originated at Sun Microsystems  Inc., in 1991.</a:t>
            </a:r>
          </a:p>
          <a:p>
            <a:pPr>
              <a:lnSpc>
                <a:spcPts val="3200"/>
              </a:lnSpc>
              <a:spcBef>
                <a:spcPts val="600"/>
              </a:spcBef>
              <a:buNone/>
            </a:pPr>
            <a:endParaRPr lang="en-US" altLang="en-US"/>
          </a:p>
          <a:p>
            <a:pPr>
              <a:lnSpc>
                <a:spcPts val="3200"/>
              </a:lnSpc>
              <a:spcBef>
                <a:spcPts val="600"/>
              </a:spcBef>
            </a:pPr>
            <a:r>
              <a:rPr lang="en-US" altLang="en-US"/>
              <a:t>It was conceived by James Gosling and Patrick Naughton.</a:t>
            </a:r>
          </a:p>
          <a:p>
            <a:pPr>
              <a:lnSpc>
                <a:spcPts val="3200"/>
              </a:lnSpc>
              <a:spcBef>
                <a:spcPts val="600"/>
              </a:spcBef>
            </a:pPr>
            <a:endParaRPr lang="en-US" altLang="en-US"/>
          </a:p>
          <a:p>
            <a:pPr>
              <a:lnSpc>
                <a:spcPts val="3200"/>
              </a:lnSpc>
              <a:spcBef>
                <a:spcPts val="600"/>
              </a:spcBef>
            </a:pPr>
            <a:r>
              <a:rPr lang="en-US" altLang="en-US"/>
              <a:t>Simple programming language to write, compile and debug a program easily.</a:t>
            </a:r>
          </a:p>
          <a:p>
            <a:pPr>
              <a:lnSpc>
                <a:spcPts val="3200"/>
              </a:lnSpc>
              <a:spcBef>
                <a:spcPts val="600"/>
              </a:spcBef>
              <a:buNone/>
            </a:pPr>
            <a:endParaRPr lang="en-US" altLang="en-US"/>
          </a:p>
          <a:p>
            <a:pPr>
              <a:lnSpc>
                <a:spcPts val="3200"/>
              </a:lnSpc>
              <a:spcBef>
                <a:spcPts val="600"/>
              </a:spcBef>
            </a:pPr>
            <a:r>
              <a:rPr lang="en-US" altLang="en-US"/>
              <a:t>Helps to create modular programs and reusable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C62823B-173D-721D-E119-E6EC24D38166}"/>
              </a:ext>
            </a:extLst>
          </p:cNvPr>
          <p:cNvSpPr>
            <a:spLocks noGrp="1"/>
          </p:cNvSpPr>
          <p:nvPr>
            <p:ph type="title"/>
          </p:nvPr>
        </p:nvSpPr>
        <p:spPr>
          <a:xfrm>
            <a:off x="1752600" y="76200"/>
            <a:ext cx="8686800" cy="1143000"/>
          </a:xfrm>
        </p:spPr>
        <p:txBody>
          <a:bodyPr>
            <a:normAutofit fontScale="90000"/>
          </a:bodyPr>
          <a:lstStyle/>
          <a:p>
            <a:pPr eaLnBrk="1" hangingPunct="1"/>
            <a:r>
              <a:rPr lang="en-US" altLang="en-US" sz="3600"/>
              <a:t>Compiling and Executing a Java Program</a:t>
            </a:r>
          </a:p>
        </p:txBody>
      </p:sp>
      <p:sp>
        <p:nvSpPr>
          <p:cNvPr id="34819" name="Content Placeholder 2">
            <a:extLst>
              <a:ext uri="{FF2B5EF4-FFF2-40B4-BE49-F238E27FC236}">
                <a16:creationId xmlns:a16="http://schemas.microsoft.com/office/drawing/2014/main" id="{8D138DBE-6992-B290-D1DE-E02C090E2D85}"/>
              </a:ext>
            </a:extLst>
          </p:cNvPr>
          <p:cNvSpPr>
            <a:spLocks noGrp="1"/>
          </p:cNvSpPr>
          <p:nvPr>
            <p:ph idx="1"/>
          </p:nvPr>
        </p:nvSpPr>
        <p:spPr>
          <a:xfrm>
            <a:off x="1981200" y="1219200"/>
            <a:ext cx="8229600" cy="5562600"/>
          </a:xfrm>
        </p:spPr>
        <p:txBody>
          <a:bodyPr>
            <a:normAutofit fontScale="92500" lnSpcReduction="10000"/>
          </a:bodyPr>
          <a:lstStyle/>
          <a:p>
            <a:pPr eaLnBrk="1" hangingPunct="1">
              <a:lnSpc>
                <a:spcPct val="150000"/>
              </a:lnSpc>
              <a:buClr>
                <a:schemeClr val="tx1"/>
              </a:buClr>
            </a:pPr>
            <a:r>
              <a:rPr lang="en-US" altLang="en-US" sz="2000">
                <a:solidFill>
                  <a:srgbClr val="C00000"/>
                </a:solidFill>
              </a:rPr>
              <a:t>Step1: </a:t>
            </a:r>
            <a:r>
              <a:rPr lang="en-US" altLang="en-US" sz="2000"/>
              <a:t>Save the source file as </a:t>
            </a:r>
            <a:r>
              <a:rPr lang="en-US" altLang="en-US" sz="2000" b="1"/>
              <a:t>WelcomeApp.java</a:t>
            </a:r>
            <a:endParaRPr lang="en-US" altLang="en-US" sz="2000"/>
          </a:p>
          <a:p>
            <a:pPr eaLnBrk="1" hangingPunct="1">
              <a:lnSpc>
                <a:spcPct val="150000"/>
              </a:lnSpc>
              <a:buClr>
                <a:schemeClr val="tx1"/>
              </a:buClr>
            </a:pPr>
            <a:r>
              <a:rPr lang="en-US" altLang="en-US" sz="2000">
                <a:solidFill>
                  <a:srgbClr val="C00000"/>
                </a:solidFill>
              </a:rPr>
              <a:t>Step2: </a:t>
            </a:r>
            <a:r>
              <a:rPr lang="en-US" altLang="en-US" sz="2000"/>
              <a:t>Open command prompt and navigate to the directory where you have stored the file. </a:t>
            </a:r>
          </a:p>
          <a:p>
            <a:pPr eaLnBrk="1" hangingPunct="1">
              <a:lnSpc>
                <a:spcPct val="150000"/>
              </a:lnSpc>
              <a:buClr>
                <a:schemeClr val="tx1"/>
              </a:buClr>
            </a:pPr>
            <a:r>
              <a:rPr lang="en-US" altLang="en-US" sz="2000">
                <a:solidFill>
                  <a:srgbClr val="C00000"/>
                </a:solidFill>
              </a:rPr>
              <a:t>Step 3: </a:t>
            </a:r>
            <a:r>
              <a:rPr lang="en-US" altLang="en-US" sz="2000"/>
              <a:t>To compile, type </a:t>
            </a:r>
            <a:r>
              <a:rPr lang="en-US" altLang="en-US" sz="2000" b="1"/>
              <a:t>javac WelcomeApp.java</a:t>
            </a:r>
            <a:r>
              <a:rPr lang="en-US" altLang="en-US" sz="2000"/>
              <a:t> and press Enter.</a:t>
            </a:r>
          </a:p>
          <a:p>
            <a:pPr eaLnBrk="1" hangingPunct="1">
              <a:lnSpc>
                <a:spcPct val="150000"/>
              </a:lnSpc>
              <a:buClr>
                <a:schemeClr val="tx1"/>
              </a:buClr>
            </a:pPr>
            <a:r>
              <a:rPr lang="en-US" altLang="en-US" sz="2000">
                <a:solidFill>
                  <a:srgbClr val="C00000"/>
                </a:solidFill>
              </a:rPr>
              <a:t>Step 4: </a:t>
            </a:r>
            <a:r>
              <a:rPr lang="en-US" altLang="en-US" sz="2000"/>
              <a:t>On successful compilation, you will see the command prompt and </a:t>
            </a:r>
            <a:r>
              <a:rPr lang="en-US" altLang="en-US" sz="2000" b="1"/>
              <a:t>WelcomeApp.class</a:t>
            </a:r>
            <a:r>
              <a:rPr lang="en-US" altLang="en-US" sz="2000"/>
              <a:t> file in the same folder where WelcomeApp.java is stored. This is the byte code of the program.</a:t>
            </a:r>
          </a:p>
          <a:p>
            <a:pPr eaLnBrk="1" hangingPunct="1">
              <a:lnSpc>
                <a:spcPct val="150000"/>
              </a:lnSpc>
              <a:buClr>
                <a:schemeClr val="tx1"/>
              </a:buClr>
            </a:pPr>
            <a:r>
              <a:rPr lang="en-US" altLang="en-US" sz="2000">
                <a:solidFill>
                  <a:srgbClr val="C00000"/>
                </a:solidFill>
              </a:rPr>
              <a:t>Step 5: </a:t>
            </a:r>
            <a:r>
              <a:rPr lang="en-US" altLang="en-US" sz="2000"/>
              <a:t>To execute, type </a:t>
            </a:r>
            <a:r>
              <a:rPr lang="en-US" altLang="en-US" sz="2000" b="1"/>
              <a:t>java WelcomeApp.</a:t>
            </a:r>
            <a:r>
              <a:rPr lang="en-US" altLang="en-US" sz="2000"/>
              <a:t> Do not type the extension while executing.</a:t>
            </a:r>
          </a:p>
          <a:p>
            <a:pPr eaLnBrk="1" hangingPunct="1">
              <a:lnSpc>
                <a:spcPct val="150000"/>
              </a:lnSpc>
              <a:buClr>
                <a:schemeClr val="tx1"/>
              </a:buClr>
            </a:pPr>
            <a:r>
              <a:rPr lang="en-US" altLang="en-US" sz="2000">
                <a:solidFill>
                  <a:srgbClr val="C00000"/>
                </a:solidFill>
              </a:rPr>
              <a:t>Step 6: </a:t>
            </a:r>
            <a:r>
              <a:rPr lang="en-US" altLang="en-US" sz="2000"/>
              <a:t>See the output </a:t>
            </a:r>
            <a:r>
              <a:rPr lang="en-US" altLang="en-US" sz="2000" b="1"/>
              <a:t>Welcome to Java </a:t>
            </a:r>
            <a:r>
              <a:rPr lang="en-US" altLang="en-US" sz="2000"/>
              <a:t>displayed on the console.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63E08C4-5167-7718-41AA-F92161D2F2F9}"/>
              </a:ext>
            </a:extLst>
          </p:cNvPr>
          <p:cNvSpPr>
            <a:spLocks noGrp="1"/>
          </p:cNvSpPr>
          <p:nvPr>
            <p:ph type="title"/>
          </p:nvPr>
        </p:nvSpPr>
        <p:spPr>
          <a:xfrm>
            <a:off x="1981200" y="76200"/>
            <a:ext cx="8229600" cy="990600"/>
          </a:xfrm>
        </p:spPr>
        <p:txBody>
          <a:bodyPr>
            <a:normAutofit fontScale="90000"/>
          </a:bodyPr>
          <a:lstStyle/>
          <a:p>
            <a:pPr eaLnBrk="1" hangingPunct="1"/>
            <a:r>
              <a:rPr lang="en-US" altLang="en-US" sz="3600"/>
              <a:t>Common Programming Errors in Java</a:t>
            </a:r>
          </a:p>
        </p:txBody>
      </p:sp>
      <p:sp>
        <p:nvSpPr>
          <p:cNvPr id="35843" name="Content Placeholder 2">
            <a:extLst>
              <a:ext uri="{FF2B5EF4-FFF2-40B4-BE49-F238E27FC236}">
                <a16:creationId xmlns:a16="http://schemas.microsoft.com/office/drawing/2014/main" id="{9629658F-8D31-5409-CE9B-A9403D5A232A}"/>
              </a:ext>
            </a:extLst>
          </p:cNvPr>
          <p:cNvSpPr>
            <a:spLocks noGrp="1"/>
          </p:cNvSpPr>
          <p:nvPr>
            <p:ph idx="1"/>
          </p:nvPr>
        </p:nvSpPr>
        <p:spPr>
          <a:xfrm>
            <a:off x="1981200" y="1295400"/>
            <a:ext cx="8229600" cy="5029200"/>
          </a:xfrm>
        </p:spPr>
        <p:txBody>
          <a:bodyPr/>
          <a:lstStyle/>
          <a:p>
            <a:pPr eaLnBrk="1" hangingPunct="1">
              <a:buFont typeface="Wingdings 2" panose="05020102010507070707" pitchFamily="18" charset="2"/>
              <a:buNone/>
            </a:pPr>
            <a:r>
              <a:rPr lang="en-US" altLang="en-US" sz="1800"/>
              <a:t>The following are the general programming errors and the solution for them while running on windows machine.</a:t>
            </a:r>
          </a:p>
          <a:p>
            <a:pPr eaLnBrk="1" hangingPunct="1">
              <a:buFont typeface="Wingdings 2" panose="05020102010507070707" pitchFamily="18" charset="2"/>
              <a:buNone/>
            </a:pPr>
            <a:endParaRPr lang="en-US" altLang="en-US" sz="1800"/>
          </a:p>
          <a:p>
            <a:pPr eaLnBrk="1" hangingPunct="1">
              <a:buFont typeface="Wingdings 2" panose="05020102010507070707" pitchFamily="18" charset="2"/>
              <a:buNone/>
            </a:pPr>
            <a:r>
              <a:rPr lang="en-US" altLang="en-US" sz="1800" b="1"/>
              <a:t>‘javac’ is not recognized as an internal or external command, operable program or batch file</a:t>
            </a:r>
            <a:endParaRPr lang="en-US" altLang="en-US" sz="1800"/>
          </a:p>
          <a:p>
            <a:pPr eaLnBrk="1" hangingPunct="1">
              <a:buFont typeface="Wingdings 2" panose="05020102010507070707" pitchFamily="18" charset="2"/>
              <a:buNone/>
            </a:pPr>
            <a:r>
              <a:rPr lang="en-US" altLang="en-US" sz="1800"/>
              <a:t>	This means that the operating system cannot find the compiler - javac.  In order to resolve this the PATH variable has to be set.   </a:t>
            </a:r>
          </a:p>
          <a:p>
            <a:pPr eaLnBrk="1" hangingPunct="1">
              <a:buFont typeface="Wingdings 2" panose="05020102010507070707" pitchFamily="18" charset="2"/>
              <a:buNone/>
            </a:pPr>
            <a:endParaRPr lang="en-US" altLang="en-US" sz="1800"/>
          </a:p>
          <a:p>
            <a:pPr eaLnBrk="1" hangingPunct="1">
              <a:buFont typeface="Wingdings 2" panose="05020102010507070707" pitchFamily="18" charset="2"/>
              <a:buNone/>
            </a:pPr>
            <a:r>
              <a:rPr lang="en-US" altLang="en-US" sz="1800" b="1"/>
              <a:t>Exception in thread “main”java.lang.NoClassDefFoundError: WelcomeApp</a:t>
            </a:r>
          </a:p>
          <a:p>
            <a:pPr eaLnBrk="1" hangingPunct="1">
              <a:buFont typeface="Wingdings 2" panose="05020102010507070707" pitchFamily="18" charset="2"/>
              <a:buNone/>
            </a:pPr>
            <a:r>
              <a:rPr lang="en-US" altLang="en-US" sz="1800"/>
              <a:t>	This error means that java cannot find your compiled byte code, WelcomeApp.class. If the class file is present in directory other than the directory where java file is stored, then the CLASSPATH must be set pointing to the directory that contain compiled class files.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489C1-C3C8-7996-AB11-7787ACF34547}"/>
              </a:ext>
            </a:extLst>
          </p:cNvPr>
          <p:cNvSpPr>
            <a:spLocks noGrp="1" noChangeArrowheads="1"/>
          </p:cNvSpPr>
          <p:nvPr/>
        </p:nvSpPr>
        <p:spPr bwMode="auto">
          <a:xfrm>
            <a:off x="1905000" y="76200"/>
            <a:ext cx="8382000" cy="1143000"/>
          </a:xfrm>
          <a:prstGeom prst="rect">
            <a:avLst/>
          </a:prstGeom>
          <a:noFill/>
          <a:ln>
            <a:noFill/>
          </a:ln>
          <a:effectLst/>
        </p:spPr>
        <p:txBody>
          <a:bodyPr lIns="90488" tIns="44450" rIns="90488" bIns="44450" anchor="ctr"/>
          <a:lstStyle>
            <a:lvl1pPr algn="r" rtl="0" eaLnBrk="0" fontAlgn="base" hangingPunct="0">
              <a:lnSpc>
                <a:spcPct val="89000"/>
              </a:lnSpc>
              <a:spcBef>
                <a:spcPct val="0"/>
              </a:spcBef>
              <a:spcAft>
                <a:spcPct val="0"/>
              </a:spcAft>
              <a:defRPr sz="3600" b="1">
                <a:solidFill>
                  <a:srgbClr val="FAFD00"/>
                </a:solidFill>
                <a:latin typeface="+mj-lt"/>
                <a:ea typeface="+mj-ea"/>
                <a:cs typeface="+mj-cs"/>
              </a:defRPr>
            </a:lvl1pPr>
            <a:lvl2pPr algn="r" rtl="0" eaLnBrk="0" fontAlgn="base" hangingPunct="0">
              <a:lnSpc>
                <a:spcPct val="89000"/>
              </a:lnSpc>
              <a:spcBef>
                <a:spcPct val="0"/>
              </a:spcBef>
              <a:spcAft>
                <a:spcPct val="0"/>
              </a:spcAft>
              <a:defRPr sz="3600" b="1">
                <a:solidFill>
                  <a:srgbClr val="FAFD00"/>
                </a:solidFill>
                <a:latin typeface="Century Gothic" pitchFamily="34" charset="0"/>
              </a:defRPr>
            </a:lvl2pPr>
            <a:lvl3pPr algn="r" rtl="0" eaLnBrk="0" fontAlgn="base" hangingPunct="0">
              <a:lnSpc>
                <a:spcPct val="89000"/>
              </a:lnSpc>
              <a:spcBef>
                <a:spcPct val="0"/>
              </a:spcBef>
              <a:spcAft>
                <a:spcPct val="0"/>
              </a:spcAft>
              <a:defRPr sz="3600" b="1">
                <a:solidFill>
                  <a:srgbClr val="FAFD00"/>
                </a:solidFill>
                <a:latin typeface="Century Gothic" pitchFamily="34" charset="0"/>
              </a:defRPr>
            </a:lvl3pPr>
            <a:lvl4pPr algn="r" rtl="0" eaLnBrk="0" fontAlgn="base" hangingPunct="0">
              <a:lnSpc>
                <a:spcPct val="89000"/>
              </a:lnSpc>
              <a:spcBef>
                <a:spcPct val="0"/>
              </a:spcBef>
              <a:spcAft>
                <a:spcPct val="0"/>
              </a:spcAft>
              <a:defRPr sz="3600" b="1">
                <a:solidFill>
                  <a:srgbClr val="FAFD00"/>
                </a:solidFill>
                <a:latin typeface="Century Gothic" pitchFamily="34" charset="0"/>
              </a:defRPr>
            </a:lvl4pPr>
            <a:lvl5pPr algn="r" rtl="0" eaLnBrk="0" fontAlgn="base" hangingPunct="0">
              <a:lnSpc>
                <a:spcPct val="89000"/>
              </a:lnSpc>
              <a:spcBef>
                <a:spcPct val="0"/>
              </a:spcBef>
              <a:spcAft>
                <a:spcPct val="0"/>
              </a:spcAft>
              <a:defRPr sz="3600" b="1">
                <a:solidFill>
                  <a:srgbClr val="FAFD00"/>
                </a:solidFill>
                <a:latin typeface="Century Gothic" pitchFamily="34" charset="0"/>
              </a:defRPr>
            </a:lvl5pPr>
            <a:lvl6pPr marL="457200" algn="r" rtl="0" eaLnBrk="0" fontAlgn="base" hangingPunct="0">
              <a:lnSpc>
                <a:spcPct val="89000"/>
              </a:lnSpc>
              <a:spcBef>
                <a:spcPct val="0"/>
              </a:spcBef>
              <a:spcAft>
                <a:spcPct val="0"/>
              </a:spcAft>
              <a:defRPr sz="3600" b="1">
                <a:solidFill>
                  <a:srgbClr val="FAFD00"/>
                </a:solidFill>
                <a:latin typeface="Century Gothic" pitchFamily="34" charset="0"/>
              </a:defRPr>
            </a:lvl6pPr>
            <a:lvl7pPr marL="914400" algn="r" rtl="0" eaLnBrk="0" fontAlgn="base" hangingPunct="0">
              <a:lnSpc>
                <a:spcPct val="89000"/>
              </a:lnSpc>
              <a:spcBef>
                <a:spcPct val="0"/>
              </a:spcBef>
              <a:spcAft>
                <a:spcPct val="0"/>
              </a:spcAft>
              <a:defRPr sz="3600" b="1">
                <a:solidFill>
                  <a:srgbClr val="FAFD00"/>
                </a:solidFill>
                <a:latin typeface="Century Gothic" pitchFamily="34" charset="0"/>
              </a:defRPr>
            </a:lvl7pPr>
            <a:lvl8pPr marL="1371600" algn="r" rtl="0" eaLnBrk="0" fontAlgn="base" hangingPunct="0">
              <a:lnSpc>
                <a:spcPct val="89000"/>
              </a:lnSpc>
              <a:spcBef>
                <a:spcPct val="0"/>
              </a:spcBef>
              <a:spcAft>
                <a:spcPct val="0"/>
              </a:spcAft>
              <a:defRPr sz="3600" b="1">
                <a:solidFill>
                  <a:srgbClr val="FAFD00"/>
                </a:solidFill>
                <a:latin typeface="Century Gothic" pitchFamily="34" charset="0"/>
              </a:defRPr>
            </a:lvl8pPr>
            <a:lvl9pPr marL="1828800" algn="r" rtl="0" eaLnBrk="0" fontAlgn="base" hangingPunct="0">
              <a:lnSpc>
                <a:spcPct val="89000"/>
              </a:lnSpc>
              <a:spcBef>
                <a:spcPct val="0"/>
              </a:spcBef>
              <a:spcAft>
                <a:spcPct val="0"/>
              </a:spcAft>
              <a:defRPr sz="3600" b="1">
                <a:solidFill>
                  <a:srgbClr val="FAFD00"/>
                </a:solidFill>
                <a:latin typeface="Century Gothic" pitchFamily="34" charset="0"/>
              </a:defRPr>
            </a:lvl9pPr>
          </a:lstStyle>
          <a:p>
            <a:pPr algn="ctr">
              <a:lnSpc>
                <a:spcPct val="90000"/>
              </a:lnSpc>
              <a:defRPr/>
            </a:pPr>
            <a:r>
              <a:rPr lang="en-US" b="0" dirty="0">
                <a:solidFill>
                  <a:schemeClr val="accent4"/>
                </a:solidFill>
              </a:rPr>
              <a:t>Java Development Kit</a:t>
            </a:r>
          </a:p>
        </p:txBody>
      </p:sp>
      <p:sp>
        <p:nvSpPr>
          <p:cNvPr id="5" name="Rectangle 4">
            <a:extLst>
              <a:ext uri="{FF2B5EF4-FFF2-40B4-BE49-F238E27FC236}">
                <a16:creationId xmlns:a16="http://schemas.microsoft.com/office/drawing/2014/main" id="{2DFCECA8-D4ED-70F6-8179-7E5F938074E0}"/>
              </a:ext>
            </a:extLst>
          </p:cNvPr>
          <p:cNvSpPr>
            <a:spLocks noGrp="1" noChangeArrowheads="1"/>
          </p:cNvSpPr>
          <p:nvPr/>
        </p:nvSpPr>
        <p:spPr bwMode="auto">
          <a:xfrm>
            <a:off x="2112963" y="1371600"/>
            <a:ext cx="7967662" cy="4724400"/>
          </a:xfrm>
          <a:prstGeom prst="rect">
            <a:avLst/>
          </a:prstGeom>
          <a:noFill/>
          <a:ln>
            <a:noFill/>
          </a:ln>
          <a:effectLst/>
        </p:spPr>
        <p:txBody>
          <a:bodyPr lIns="90488" tIns="44450" rIns="90488" bIns="44450"/>
          <a:lstStyle>
            <a:lvl1pPr marL="285750" indent="-285750" algn="l" rtl="0" eaLnBrk="0" fontAlgn="base" hangingPunct="0">
              <a:lnSpc>
                <a:spcPct val="89000"/>
              </a:lnSpc>
              <a:spcBef>
                <a:spcPct val="30000"/>
              </a:spcBef>
              <a:spcAft>
                <a:spcPct val="0"/>
              </a:spcAft>
              <a:buClr>
                <a:srgbClr val="FC0128"/>
              </a:buClr>
              <a:buSzPct val="75000"/>
              <a:buFont typeface="Monotype Sorts" pitchFamily="2" charset="2"/>
              <a:buChar char="c"/>
              <a:defRPr sz="2400" b="1">
                <a:solidFill>
                  <a:srgbClr val="FAFD00"/>
                </a:solidFill>
                <a:latin typeface="+mn-lt"/>
                <a:ea typeface="+mn-ea"/>
                <a:cs typeface="+mn-cs"/>
              </a:defRPr>
            </a:lvl1pPr>
            <a:lvl2pPr marL="685800" indent="-228600" algn="l" rtl="0" eaLnBrk="0" fontAlgn="base" hangingPunct="0">
              <a:spcBef>
                <a:spcPct val="20000"/>
              </a:spcBef>
              <a:spcAft>
                <a:spcPct val="0"/>
              </a:spcAft>
              <a:buSzPct val="100000"/>
              <a:buChar char="–"/>
              <a:defRPr sz="2800">
                <a:solidFill>
                  <a:schemeClr val="tx1"/>
                </a:solidFill>
                <a:latin typeface="Times New Roman" pitchFamily="18" charset="0"/>
              </a:defRPr>
            </a:lvl2pPr>
            <a:lvl3pPr marL="1143000" indent="-228600" algn="l" rtl="0" eaLnBrk="0" fontAlgn="base" hangingPunct="0">
              <a:spcBef>
                <a:spcPct val="20000"/>
              </a:spcBef>
              <a:spcAft>
                <a:spcPct val="0"/>
              </a:spcAft>
              <a:buSzPct val="100000"/>
              <a:buChar char="•"/>
              <a:defRPr sz="2400">
                <a:solidFill>
                  <a:schemeClr val="tx1"/>
                </a:solidFill>
                <a:latin typeface="Times New Roman" pitchFamily="18" charset="0"/>
              </a:defRPr>
            </a:lvl3pPr>
            <a:lvl4pPr marL="1543050" indent="-17145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00250" indent="-17145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457450" indent="-17145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14650" indent="-17145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371850" indent="-17145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29050" indent="-17145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buClrTx/>
              <a:buFont typeface="Arial" pitchFamily="34" charset="0"/>
              <a:buChar char="•"/>
              <a:defRPr/>
            </a:pPr>
            <a:r>
              <a:rPr lang="en-US" sz="2800" b="0" dirty="0" err="1">
                <a:solidFill>
                  <a:schemeClr val="accent4"/>
                </a:solidFill>
              </a:rPr>
              <a:t>javac</a:t>
            </a:r>
            <a:r>
              <a:rPr lang="en-US" sz="2800" b="0" dirty="0">
                <a:solidFill>
                  <a:schemeClr val="accent4"/>
                </a:solidFill>
              </a:rPr>
              <a:t> - The Java Compiler</a:t>
            </a:r>
          </a:p>
          <a:p>
            <a:pPr>
              <a:lnSpc>
                <a:spcPct val="90000"/>
              </a:lnSpc>
              <a:buClrTx/>
              <a:buFont typeface="Arial" pitchFamily="34" charset="0"/>
              <a:buChar char="•"/>
              <a:defRPr/>
            </a:pPr>
            <a:r>
              <a:rPr lang="en-US" sz="2800" b="0" dirty="0">
                <a:solidFill>
                  <a:schemeClr val="accent4"/>
                </a:solidFill>
              </a:rPr>
              <a:t>java -   The Java Interpreter</a:t>
            </a:r>
          </a:p>
          <a:p>
            <a:pPr>
              <a:lnSpc>
                <a:spcPct val="90000"/>
              </a:lnSpc>
              <a:buClrTx/>
              <a:buFont typeface="Arial" pitchFamily="34" charset="0"/>
              <a:buChar char="•"/>
              <a:defRPr/>
            </a:pPr>
            <a:r>
              <a:rPr lang="en-US" sz="2800" b="0" dirty="0" err="1">
                <a:solidFill>
                  <a:schemeClr val="accent4"/>
                </a:solidFill>
              </a:rPr>
              <a:t>jdb</a:t>
            </a:r>
            <a:r>
              <a:rPr lang="en-US" sz="2800" b="0" dirty="0">
                <a:solidFill>
                  <a:schemeClr val="accent4"/>
                </a:solidFill>
              </a:rPr>
              <a:t>-     The Java Debugger</a:t>
            </a:r>
          </a:p>
          <a:p>
            <a:pPr>
              <a:lnSpc>
                <a:spcPct val="90000"/>
              </a:lnSpc>
              <a:buClrTx/>
              <a:buFont typeface="Arial" pitchFamily="34" charset="0"/>
              <a:buChar char="•"/>
              <a:defRPr/>
            </a:pPr>
            <a:r>
              <a:rPr lang="en-US" sz="2800" b="0" dirty="0" err="1">
                <a:solidFill>
                  <a:schemeClr val="accent4"/>
                </a:solidFill>
              </a:rPr>
              <a:t>appletviewer</a:t>
            </a:r>
            <a:r>
              <a:rPr lang="en-US" sz="2800" b="0" dirty="0">
                <a:solidFill>
                  <a:schemeClr val="accent4"/>
                </a:solidFill>
              </a:rPr>
              <a:t> -Tool to run the applets</a:t>
            </a:r>
          </a:p>
          <a:p>
            <a:pPr>
              <a:lnSpc>
                <a:spcPct val="90000"/>
              </a:lnSpc>
              <a:buClrTx/>
              <a:buFont typeface="Arial" pitchFamily="34" charset="0"/>
              <a:buChar char="•"/>
              <a:defRPr/>
            </a:pPr>
            <a:endParaRPr lang="en-US" sz="2800" b="0" dirty="0">
              <a:solidFill>
                <a:schemeClr val="accent4"/>
              </a:solidFill>
            </a:endParaRPr>
          </a:p>
          <a:p>
            <a:pPr>
              <a:lnSpc>
                <a:spcPct val="90000"/>
              </a:lnSpc>
              <a:buClrTx/>
              <a:buFont typeface="Arial" pitchFamily="34" charset="0"/>
              <a:buChar char="•"/>
              <a:defRPr/>
            </a:pPr>
            <a:r>
              <a:rPr lang="en-US" sz="2800" b="0" dirty="0" err="1">
                <a:solidFill>
                  <a:schemeClr val="accent4"/>
                </a:solidFill>
              </a:rPr>
              <a:t>javap</a:t>
            </a:r>
            <a:r>
              <a:rPr lang="en-US" sz="2800" b="0" dirty="0">
                <a:solidFill>
                  <a:schemeClr val="accent4"/>
                </a:solidFill>
              </a:rPr>
              <a:t> - to print the Java </a:t>
            </a:r>
            <a:r>
              <a:rPr lang="en-US" sz="2800" b="0" dirty="0" err="1">
                <a:solidFill>
                  <a:schemeClr val="accent4"/>
                </a:solidFill>
              </a:rPr>
              <a:t>bytecodes</a:t>
            </a:r>
            <a:endParaRPr lang="en-US" sz="2800" b="0" dirty="0">
              <a:solidFill>
                <a:schemeClr val="accent4"/>
              </a:solidFill>
            </a:endParaRPr>
          </a:p>
          <a:p>
            <a:pPr>
              <a:lnSpc>
                <a:spcPct val="90000"/>
              </a:lnSpc>
              <a:buClrTx/>
              <a:buFont typeface="Arial" pitchFamily="34" charset="0"/>
              <a:buChar char="•"/>
              <a:defRPr/>
            </a:pPr>
            <a:r>
              <a:rPr lang="en-US" sz="2800" b="0" dirty="0" err="1">
                <a:solidFill>
                  <a:schemeClr val="accent4"/>
                </a:solidFill>
              </a:rPr>
              <a:t>javaprof</a:t>
            </a:r>
            <a:r>
              <a:rPr lang="en-US" sz="2800" b="0" dirty="0">
                <a:solidFill>
                  <a:schemeClr val="accent4"/>
                </a:solidFill>
              </a:rPr>
              <a:t> - Java profiler</a:t>
            </a:r>
          </a:p>
          <a:p>
            <a:pPr>
              <a:lnSpc>
                <a:spcPct val="90000"/>
              </a:lnSpc>
              <a:buClrTx/>
              <a:buFont typeface="Arial" pitchFamily="34" charset="0"/>
              <a:buChar char="•"/>
              <a:defRPr/>
            </a:pPr>
            <a:r>
              <a:rPr lang="en-US" sz="2800" b="0" dirty="0" err="1">
                <a:solidFill>
                  <a:schemeClr val="accent4"/>
                </a:solidFill>
              </a:rPr>
              <a:t>javadoc</a:t>
            </a:r>
            <a:r>
              <a:rPr lang="en-US" sz="2800" b="0" dirty="0">
                <a:solidFill>
                  <a:schemeClr val="accent4"/>
                </a:solidFill>
              </a:rPr>
              <a:t> - documentation generator</a:t>
            </a:r>
          </a:p>
          <a:p>
            <a:pPr>
              <a:lnSpc>
                <a:spcPct val="90000"/>
              </a:lnSpc>
              <a:buClrTx/>
              <a:buFont typeface="Arial" pitchFamily="34" charset="0"/>
              <a:buChar char="•"/>
              <a:defRPr/>
            </a:pPr>
            <a:r>
              <a:rPr lang="en-US" sz="2800" b="0" dirty="0" err="1">
                <a:solidFill>
                  <a:schemeClr val="accent4"/>
                </a:solidFill>
              </a:rPr>
              <a:t>javah</a:t>
            </a:r>
            <a:r>
              <a:rPr lang="en-US" sz="2800" b="0" dirty="0">
                <a:solidFill>
                  <a:schemeClr val="accent4"/>
                </a:solidFill>
              </a:rPr>
              <a:t> - creates C header files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CD302F6-2CD5-69EF-FEFC-E97BD75CAEB4}"/>
              </a:ext>
            </a:extLst>
          </p:cNvPr>
          <p:cNvSpPr>
            <a:spLocks noGrp="1"/>
          </p:cNvSpPr>
          <p:nvPr>
            <p:ph type="title"/>
          </p:nvPr>
        </p:nvSpPr>
        <p:spPr>
          <a:xfrm>
            <a:off x="1981200" y="76201"/>
            <a:ext cx="8229600" cy="868363"/>
          </a:xfrm>
        </p:spPr>
        <p:txBody>
          <a:bodyPr/>
          <a:lstStyle/>
          <a:p>
            <a:pPr eaLnBrk="1" hangingPunct="1"/>
            <a:r>
              <a:rPr lang="en-US" altLang="en-US" sz="3600"/>
              <a:t>Data Types</a:t>
            </a:r>
          </a:p>
        </p:txBody>
      </p:sp>
      <p:sp>
        <p:nvSpPr>
          <p:cNvPr id="3" name="Content Placeholder 2">
            <a:extLst>
              <a:ext uri="{FF2B5EF4-FFF2-40B4-BE49-F238E27FC236}">
                <a16:creationId xmlns:a16="http://schemas.microsoft.com/office/drawing/2014/main" id="{7250EE17-BA28-53E8-8155-FAD2F240E5EE}"/>
              </a:ext>
            </a:extLst>
          </p:cNvPr>
          <p:cNvSpPr>
            <a:spLocks noGrp="1"/>
          </p:cNvSpPr>
          <p:nvPr>
            <p:ph idx="1"/>
          </p:nvPr>
        </p:nvSpPr>
        <p:spPr>
          <a:xfrm>
            <a:off x="1981200" y="1219200"/>
            <a:ext cx="8382000" cy="5334000"/>
          </a:xfrm>
        </p:spPr>
        <p:txBody>
          <a:bodyPr/>
          <a:lstStyle/>
          <a:p>
            <a:pPr marL="0" indent="0">
              <a:lnSpc>
                <a:spcPct val="150000"/>
              </a:lnSpc>
              <a:buNone/>
              <a:defRPr/>
            </a:pPr>
            <a:r>
              <a:rPr lang="en-US" sz="2400" dirty="0"/>
              <a:t>There are two data types available in Java:</a:t>
            </a:r>
          </a:p>
          <a:p>
            <a:pPr eaLnBrk="1" hangingPunct="1">
              <a:lnSpc>
                <a:spcPct val="150000"/>
              </a:lnSpc>
              <a:defRPr/>
            </a:pPr>
            <a:r>
              <a:rPr lang="en-US" sz="2400" dirty="0"/>
              <a:t>Primitive Data Types</a:t>
            </a:r>
          </a:p>
          <a:p>
            <a:pPr eaLnBrk="1" hangingPunct="1">
              <a:lnSpc>
                <a:spcPct val="150000"/>
              </a:lnSpc>
              <a:defRPr/>
            </a:pPr>
            <a:r>
              <a:rPr lang="en-US" sz="2400" dirty="0"/>
              <a:t>Reference/Object Data Types</a:t>
            </a:r>
          </a:p>
          <a:p>
            <a:pPr eaLnBrk="1" hangingPunct="1">
              <a:lnSpc>
                <a:spcPct val="150000"/>
              </a:lnSpc>
              <a:defRPr/>
            </a:pP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3DDBA03-DF16-3738-B776-6AF25D320FB3}"/>
              </a:ext>
            </a:extLst>
          </p:cNvPr>
          <p:cNvSpPr>
            <a:spLocks noGrp="1"/>
          </p:cNvSpPr>
          <p:nvPr>
            <p:ph type="title"/>
          </p:nvPr>
        </p:nvSpPr>
        <p:spPr>
          <a:xfrm>
            <a:off x="1981200" y="76201"/>
            <a:ext cx="8229600" cy="868363"/>
          </a:xfrm>
        </p:spPr>
        <p:txBody>
          <a:bodyPr/>
          <a:lstStyle/>
          <a:p>
            <a:pPr eaLnBrk="1" hangingPunct="1"/>
            <a:r>
              <a:rPr lang="en-US" altLang="en-US" sz="3600"/>
              <a:t>Data Types</a:t>
            </a:r>
          </a:p>
        </p:txBody>
      </p:sp>
      <p:sp>
        <p:nvSpPr>
          <p:cNvPr id="3" name="Content Placeholder 2">
            <a:extLst>
              <a:ext uri="{FF2B5EF4-FFF2-40B4-BE49-F238E27FC236}">
                <a16:creationId xmlns:a16="http://schemas.microsoft.com/office/drawing/2014/main" id="{74E5CF5C-F7D6-5BB9-11A4-DA9DFD3AE569}"/>
              </a:ext>
            </a:extLst>
          </p:cNvPr>
          <p:cNvSpPr>
            <a:spLocks noGrp="1"/>
          </p:cNvSpPr>
          <p:nvPr>
            <p:ph idx="1"/>
          </p:nvPr>
        </p:nvSpPr>
        <p:spPr>
          <a:xfrm>
            <a:off x="1981200" y="990600"/>
            <a:ext cx="8382000" cy="5562600"/>
          </a:xfrm>
        </p:spPr>
        <p:txBody>
          <a:bodyPr>
            <a:normAutofit lnSpcReduction="10000"/>
          </a:bodyPr>
          <a:lstStyle/>
          <a:p>
            <a:pPr marL="0" indent="0">
              <a:buNone/>
              <a:defRPr/>
            </a:pPr>
            <a:r>
              <a:rPr lang="en-US" sz="2400" b="1" dirty="0"/>
              <a:t>Primitive Data Types:</a:t>
            </a:r>
          </a:p>
          <a:p>
            <a:pPr marL="0" indent="0">
              <a:buNone/>
              <a:defRPr/>
            </a:pPr>
            <a:r>
              <a:rPr lang="en-US" sz="2200" dirty="0"/>
              <a:t>There are eight primitive data types supported by Java. Primitive data types are predefined by the language and named by a key word. Let us now look into detail about the eight primitive data types.</a:t>
            </a:r>
          </a:p>
          <a:p>
            <a:pPr marL="0" indent="0">
              <a:buNone/>
              <a:defRPr/>
            </a:pPr>
            <a:endParaRPr lang="en-US" sz="2200" dirty="0"/>
          </a:p>
          <a:p>
            <a:pPr eaLnBrk="1" hangingPunct="1">
              <a:defRPr/>
            </a:pPr>
            <a:r>
              <a:rPr lang="en-US" sz="2200" b="1" dirty="0"/>
              <a:t>byte: </a:t>
            </a:r>
            <a:r>
              <a:rPr lang="en-US" sz="2200" dirty="0"/>
              <a:t>Byte data type is a 8-bit signed two's complement integer.</a:t>
            </a:r>
          </a:p>
          <a:p>
            <a:pPr lvl="1" eaLnBrk="1" hangingPunct="1">
              <a:defRPr/>
            </a:pPr>
            <a:r>
              <a:rPr lang="en-US" sz="2000" dirty="0"/>
              <a:t>Minimum value is -128 (-2^7)</a:t>
            </a:r>
          </a:p>
          <a:p>
            <a:pPr lvl="1" eaLnBrk="1" hangingPunct="1">
              <a:defRPr/>
            </a:pPr>
            <a:r>
              <a:rPr lang="en-US" sz="2000" dirty="0"/>
              <a:t>Maximum value is 127 (inclusive)(2^7 -1)</a:t>
            </a:r>
          </a:p>
          <a:p>
            <a:pPr lvl="1" eaLnBrk="1" hangingPunct="1">
              <a:defRPr/>
            </a:pPr>
            <a:r>
              <a:rPr lang="en-US" sz="2000" dirty="0"/>
              <a:t>Default value is 0</a:t>
            </a:r>
          </a:p>
          <a:p>
            <a:pPr lvl="1" eaLnBrk="1" hangingPunct="1">
              <a:defRPr/>
            </a:pPr>
            <a:r>
              <a:rPr lang="en-US" sz="2000" dirty="0"/>
              <a:t>Byte data type is used to save space in large arrays, mainly in place of integers, since a byte is four times smaller than an int.</a:t>
            </a:r>
          </a:p>
          <a:p>
            <a:pPr lvl="1" eaLnBrk="1" hangingPunct="1">
              <a:defRPr/>
            </a:pPr>
            <a:r>
              <a:rPr lang="en-US" sz="2000" dirty="0"/>
              <a:t>Example : byte a = 100 , byte b = -50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04AC376-FA0F-0A5C-DEA7-3BB1EC0C8340}"/>
              </a:ext>
            </a:extLst>
          </p:cNvPr>
          <p:cNvSpPr>
            <a:spLocks noGrp="1"/>
          </p:cNvSpPr>
          <p:nvPr>
            <p:ph type="title"/>
          </p:nvPr>
        </p:nvSpPr>
        <p:spPr>
          <a:xfrm>
            <a:off x="1981200" y="228600"/>
            <a:ext cx="8229600" cy="990600"/>
          </a:xfrm>
        </p:spPr>
        <p:txBody>
          <a:bodyPr/>
          <a:lstStyle/>
          <a:p>
            <a:pPr eaLnBrk="1" hangingPunct="1"/>
            <a:r>
              <a:rPr lang="en-US" altLang="en-US"/>
              <a:t>Primitive Data Types</a:t>
            </a:r>
          </a:p>
        </p:txBody>
      </p:sp>
      <p:sp>
        <p:nvSpPr>
          <p:cNvPr id="39939" name="Content Placeholder 2">
            <a:extLst>
              <a:ext uri="{FF2B5EF4-FFF2-40B4-BE49-F238E27FC236}">
                <a16:creationId xmlns:a16="http://schemas.microsoft.com/office/drawing/2014/main" id="{56085FDF-2291-EF50-7ABB-704947EA8875}"/>
              </a:ext>
            </a:extLst>
          </p:cNvPr>
          <p:cNvSpPr>
            <a:spLocks noGrp="1"/>
          </p:cNvSpPr>
          <p:nvPr>
            <p:ph idx="1"/>
          </p:nvPr>
        </p:nvSpPr>
        <p:spPr>
          <a:xfrm>
            <a:off x="1981200" y="1524000"/>
            <a:ext cx="8229600" cy="3581400"/>
          </a:xfrm>
        </p:spPr>
        <p:txBody>
          <a:bodyPr/>
          <a:lstStyle/>
          <a:p>
            <a:pPr>
              <a:spcBef>
                <a:spcPts val="1200"/>
              </a:spcBef>
            </a:pPr>
            <a:r>
              <a:rPr lang="en-US" altLang="en-US" sz="2200" b="1"/>
              <a:t>short: </a:t>
            </a:r>
            <a:r>
              <a:rPr lang="en-US" altLang="en-US" sz="2200"/>
              <a:t>Short data type is a 16-bit signed two's complement integer. </a:t>
            </a:r>
          </a:p>
          <a:p>
            <a:pPr lvl="1">
              <a:spcBef>
                <a:spcPts val="1200"/>
              </a:spcBef>
            </a:pPr>
            <a:r>
              <a:rPr lang="en-US" altLang="en-US" sz="2000"/>
              <a:t>Minimum value is -32,768 (-2^15)</a:t>
            </a:r>
          </a:p>
          <a:p>
            <a:pPr lvl="1">
              <a:spcBef>
                <a:spcPts val="1200"/>
              </a:spcBef>
            </a:pPr>
            <a:r>
              <a:rPr lang="en-US" altLang="en-US" sz="2000"/>
              <a:t>Maximum value is 32,767(inclusive) (2^15 -1)</a:t>
            </a:r>
          </a:p>
          <a:p>
            <a:pPr lvl="1">
              <a:spcBef>
                <a:spcPts val="1200"/>
              </a:spcBef>
            </a:pPr>
            <a:r>
              <a:rPr lang="en-US" altLang="en-US" sz="2000"/>
              <a:t>Short data type can also be used to save memory as byte data type. A short is 2 times smaller than an int</a:t>
            </a:r>
          </a:p>
          <a:p>
            <a:pPr lvl="1">
              <a:spcBef>
                <a:spcPts val="1200"/>
              </a:spcBef>
            </a:pPr>
            <a:r>
              <a:rPr lang="en-US" altLang="en-US" sz="2000"/>
              <a:t>Default value is 0.</a:t>
            </a:r>
          </a:p>
          <a:p>
            <a:pPr lvl="1">
              <a:spcBef>
                <a:spcPts val="1200"/>
              </a:spcBef>
            </a:pPr>
            <a:r>
              <a:rPr lang="en-US" altLang="en-US" sz="2000"/>
              <a:t>Example : short s= 10000 , short r = -20000</a:t>
            </a:r>
          </a:p>
          <a:p>
            <a:pPr lvl="1">
              <a:spcBef>
                <a:spcPts val="1200"/>
              </a:spcBef>
            </a:pPr>
            <a:endParaRPr lang="en-US"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2E96FF5-B914-2E24-EBCC-FEB258FBC5FC}"/>
              </a:ext>
            </a:extLst>
          </p:cNvPr>
          <p:cNvSpPr>
            <a:spLocks noGrp="1"/>
          </p:cNvSpPr>
          <p:nvPr>
            <p:ph type="title"/>
          </p:nvPr>
        </p:nvSpPr>
        <p:spPr>
          <a:xfrm>
            <a:off x="1981200" y="228600"/>
            <a:ext cx="8229600" cy="990600"/>
          </a:xfrm>
        </p:spPr>
        <p:txBody>
          <a:bodyPr/>
          <a:lstStyle/>
          <a:p>
            <a:pPr eaLnBrk="1" hangingPunct="1"/>
            <a:r>
              <a:rPr lang="en-US" altLang="en-US"/>
              <a:t>Primitive Data Types</a:t>
            </a:r>
          </a:p>
        </p:txBody>
      </p:sp>
      <p:sp>
        <p:nvSpPr>
          <p:cNvPr id="40963" name="Content Placeholder 2">
            <a:extLst>
              <a:ext uri="{FF2B5EF4-FFF2-40B4-BE49-F238E27FC236}">
                <a16:creationId xmlns:a16="http://schemas.microsoft.com/office/drawing/2014/main" id="{E8D81B2E-9080-9003-0E93-7FABBC7D0777}"/>
              </a:ext>
            </a:extLst>
          </p:cNvPr>
          <p:cNvSpPr>
            <a:spLocks noGrp="1"/>
          </p:cNvSpPr>
          <p:nvPr>
            <p:ph idx="1"/>
          </p:nvPr>
        </p:nvSpPr>
        <p:spPr>
          <a:xfrm>
            <a:off x="1981200" y="1524000"/>
            <a:ext cx="8229600" cy="5181600"/>
          </a:xfrm>
        </p:spPr>
        <p:txBody>
          <a:bodyPr/>
          <a:lstStyle/>
          <a:p>
            <a:pPr>
              <a:spcBef>
                <a:spcPts val="1200"/>
              </a:spcBef>
            </a:pPr>
            <a:r>
              <a:rPr lang="en-US" altLang="en-US" sz="2200" b="1"/>
              <a:t>int: </a:t>
            </a:r>
            <a:r>
              <a:rPr lang="en-US" altLang="en-US" sz="2200"/>
              <a:t>Int data type is a 32-bit signed two's complement integer.</a:t>
            </a:r>
          </a:p>
          <a:p>
            <a:pPr lvl="1">
              <a:spcBef>
                <a:spcPts val="1200"/>
              </a:spcBef>
            </a:pPr>
            <a:r>
              <a:rPr lang="en-US" altLang="en-US" sz="2000"/>
              <a:t>Minimum value is - 2,147,483,648.(-2^31)</a:t>
            </a:r>
          </a:p>
          <a:p>
            <a:pPr lvl="1">
              <a:spcBef>
                <a:spcPts val="1200"/>
              </a:spcBef>
            </a:pPr>
            <a:r>
              <a:rPr lang="en-US" altLang="en-US" sz="2000"/>
              <a:t>Maximum value is 2,147,483,647(inclusive).(2^31 -1)</a:t>
            </a:r>
          </a:p>
          <a:p>
            <a:pPr lvl="1">
              <a:spcBef>
                <a:spcPts val="1200"/>
              </a:spcBef>
            </a:pPr>
            <a:r>
              <a:rPr lang="en-US" altLang="en-US" sz="2000"/>
              <a:t>Int is generally used as the default data type for integral values unless there is a concern about memory.</a:t>
            </a:r>
          </a:p>
          <a:p>
            <a:pPr lvl="1">
              <a:spcBef>
                <a:spcPts val="1200"/>
              </a:spcBef>
            </a:pPr>
            <a:r>
              <a:rPr lang="en-US" altLang="en-US" sz="2000"/>
              <a:t>The default value is 0.</a:t>
            </a:r>
          </a:p>
          <a:p>
            <a:pPr lvl="1">
              <a:spcBef>
                <a:spcPts val="1200"/>
              </a:spcBef>
            </a:pPr>
            <a:r>
              <a:rPr lang="en-US" altLang="en-US" sz="2000"/>
              <a:t>Example : int a = 100000, int b = -200000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a:extLst>
              <a:ext uri="{FF2B5EF4-FFF2-40B4-BE49-F238E27FC236}">
                <a16:creationId xmlns:a16="http://schemas.microsoft.com/office/drawing/2014/main" id="{9F70E002-181B-7E09-CDD3-29E61FB7CBF4}"/>
              </a:ext>
            </a:extLst>
          </p:cNvPr>
          <p:cNvSpPr>
            <a:spLocks noGrp="1"/>
          </p:cNvSpPr>
          <p:nvPr>
            <p:ph type="title"/>
          </p:nvPr>
        </p:nvSpPr>
        <p:spPr>
          <a:xfrm>
            <a:off x="1981200" y="228600"/>
            <a:ext cx="8229600" cy="990600"/>
          </a:xfrm>
        </p:spPr>
        <p:txBody>
          <a:bodyPr/>
          <a:lstStyle/>
          <a:p>
            <a:pPr eaLnBrk="1" hangingPunct="1"/>
            <a:r>
              <a:rPr lang="en-US" altLang="en-US"/>
              <a:t>Primitive Data Types</a:t>
            </a:r>
          </a:p>
        </p:txBody>
      </p:sp>
      <p:sp>
        <p:nvSpPr>
          <p:cNvPr id="41986" name="Content Placeholder 2">
            <a:extLst>
              <a:ext uri="{FF2B5EF4-FFF2-40B4-BE49-F238E27FC236}">
                <a16:creationId xmlns:a16="http://schemas.microsoft.com/office/drawing/2014/main" id="{B0406E92-4351-E5E0-C09B-423F84EBE909}"/>
              </a:ext>
            </a:extLst>
          </p:cNvPr>
          <p:cNvSpPr>
            <a:spLocks noGrp="1"/>
          </p:cNvSpPr>
          <p:nvPr>
            <p:ph idx="1"/>
          </p:nvPr>
        </p:nvSpPr>
        <p:spPr>
          <a:xfrm>
            <a:off x="1752600" y="1600200"/>
            <a:ext cx="8610600" cy="5105400"/>
          </a:xfrm>
        </p:spPr>
        <p:txBody>
          <a:bodyPr/>
          <a:lstStyle/>
          <a:p>
            <a:pPr>
              <a:spcBef>
                <a:spcPts val="1200"/>
              </a:spcBef>
            </a:pPr>
            <a:r>
              <a:rPr lang="en-US" altLang="en-US" sz="2400" b="1"/>
              <a:t>long: </a:t>
            </a:r>
            <a:r>
              <a:rPr lang="en-US" altLang="en-US" sz="2400"/>
              <a:t>Long data type is a 64-bit signed two's complement integer. </a:t>
            </a:r>
          </a:p>
          <a:p>
            <a:pPr lvl="1">
              <a:spcBef>
                <a:spcPts val="1200"/>
              </a:spcBef>
            </a:pPr>
            <a:r>
              <a:rPr lang="en-US" altLang="en-US" sz="2000"/>
              <a:t>Minimum value is -9,223,372,036,854,775,808.(-2^63)</a:t>
            </a:r>
          </a:p>
          <a:p>
            <a:pPr lvl="1">
              <a:spcBef>
                <a:spcPts val="1200"/>
              </a:spcBef>
            </a:pPr>
            <a:r>
              <a:rPr lang="en-US" altLang="en-US" sz="2000"/>
              <a:t>Maximum value is 9,223,372,036,854,775,807 (inclusive). (2^63 -1)</a:t>
            </a:r>
          </a:p>
          <a:p>
            <a:pPr lvl="1">
              <a:spcBef>
                <a:spcPts val="1200"/>
              </a:spcBef>
            </a:pPr>
            <a:r>
              <a:rPr lang="en-US" altLang="en-US" sz="2000"/>
              <a:t>This type is used when a wider range than int is needed.</a:t>
            </a:r>
          </a:p>
          <a:p>
            <a:pPr lvl="1">
              <a:spcBef>
                <a:spcPts val="1200"/>
              </a:spcBef>
            </a:pPr>
            <a:r>
              <a:rPr lang="en-US" altLang="en-US" sz="2000"/>
              <a:t>Default value is 0L.</a:t>
            </a:r>
          </a:p>
          <a:p>
            <a:pPr lvl="1">
              <a:spcBef>
                <a:spcPts val="1200"/>
              </a:spcBef>
            </a:pPr>
            <a:r>
              <a:rPr lang="en-US" altLang="en-US" sz="2000"/>
              <a:t>Example : int a = 100000L, int b = -200000L</a:t>
            </a:r>
          </a:p>
          <a:p>
            <a:pPr lvl="1">
              <a:spcBef>
                <a:spcPts val="1200"/>
              </a:spcBef>
            </a:pPr>
            <a:endParaRPr lang="en-US"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a:extLst>
              <a:ext uri="{FF2B5EF4-FFF2-40B4-BE49-F238E27FC236}">
                <a16:creationId xmlns:a16="http://schemas.microsoft.com/office/drawing/2014/main" id="{A0FBAD0D-6E81-E6F3-4F4B-DCD841628533}"/>
              </a:ext>
            </a:extLst>
          </p:cNvPr>
          <p:cNvSpPr>
            <a:spLocks noGrp="1"/>
          </p:cNvSpPr>
          <p:nvPr>
            <p:ph type="title"/>
          </p:nvPr>
        </p:nvSpPr>
        <p:spPr>
          <a:xfrm>
            <a:off x="1981200" y="228600"/>
            <a:ext cx="8229600" cy="990600"/>
          </a:xfrm>
        </p:spPr>
        <p:txBody>
          <a:bodyPr/>
          <a:lstStyle/>
          <a:p>
            <a:pPr eaLnBrk="1" hangingPunct="1"/>
            <a:r>
              <a:rPr lang="en-US" altLang="en-US"/>
              <a:t>Primitive Data Types</a:t>
            </a:r>
          </a:p>
        </p:txBody>
      </p:sp>
      <p:sp>
        <p:nvSpPr>
          <p:cNvPr id="43010" name="Content Placeholder 2">
            <a:extLst>
              <a:ext uri="{FF2B5EF4-FFF2-40B4-BE49-F238E27FC236}">
                <a16:creationId xmlns:a16="http://schemas.microsoft.com/office/drawing/2014/main" id="{62F263A9-5298-B15D-2651-7C9DC401CD47}"/>
              </a:ext>
            </a:extLst>
          </p:cNvPr>
          <p:cNvSpPr>
            <a:spLocks noGrp="1"/>
          </p:cNvSpPr>
          <p:nvPr>
            <p:ph idx="1"/>
          </p:nvPr>
        </p:nvSpPr>
        <p:spPr>
          <a:xfrm>
            <a:off x="1752600" y="1676400"/>
            <a:ext cx="8610600" cy="4953000"/>
          </a:xfrm>
        </p:spPr>
        <p:txBody>
          <a:bodyPr/>
          <a:lstStyle/>
          <a:p>
            <a:pPr>
              <a:spcBef>
                <a:spcPts val="1200"/>
              </a:spcBef>
            </a:pPr>
            <a:r>
              <a:rPr lang="en-US" altLang="en-US" sz="2400" b="1"/>
              <a:t>float: </a:t>
            </a:r>
            <a:r>
              <a:rPr lang="en-US" altLang="en-US" sz="2400"/>
              <a:t>Float data type is a single-precision 32-bit IEEE 754 floating point. </a:t>
            </a:r>
          </a:p>
          <a:p>
            <a:pPr lvl="1">
              <a:spcBef>
                <a:spcPts val="1200"/>
              </a:spcBef>
            </a:pPr>
            <a:r>
              <a:rPr lang="en-US" altLang="en-US" sz="2000"/>
              <a:t>Float is mainly used to save memory in large arrays of floating point numbers.</a:t>
            </a:r>
          </a:p>
          <a:p>
            <a:pPr lvl="1">
              <a:spcBef>
                <a:spcPts val="1200"/>
              </a:spcBef>
            </a:pPr>
            <a:r>
              <a:rPr lang="en-US" altLang="en-US" sz="2000"/>
              <a:t>Default value is 0.0f.</a:t>
            </a:r>
          </a:p>
          <a:p>
            <a:pPr lvl="1">
              <a:spcBef>
                <a:spcPts val="1200"/>
              </a:spcBef>
            </a:pPr>
            <a:r>
              <a:rPr lang="en-US" altLang="en-US" sz="2000"/>
              <a:t>Float data type is never used for precise values such as currency. </a:t>
            </a:r>
          </a:p>
          <a:p>
            <a:pPr lvl="1">
              <a:spcBef>
                <a:spcPts val="1200"/>
              </a:spcBef>
            </a:pPr>
            <a:r>
              <a:rPr lang="en-US" altLang="en-US" sz="2000"/>
              <a:t>Example : float f1 = 234.5f</a:t>
            </a:r>
          </a:p>
          <a:p>
            <a:pPr lvl="1">
              <a:spcBef>
                <a:spcPts val="1200"/>
              </a:spcBef>
            </a:pPr>
            <a:endParaRPr lang="en-U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a:extLst>
              <a:ext uri="{FF2B5EF4-FFF2-40B4-BE49-F238E27FC236}">
                <a16:creationId xmlns:a16="http://schemas.microsoft.com/office/drawing/2014/main" id="{4F4147B5-36A2-C3AD-7AF2-10726B2FAC44}"/>
              </a:ext>
            </a:extLst>
          </p:cNvPr>
          <p:cNvSpPr>
            <a:spLocks noGrp="1"/>
          </p:cNvSpPr>
          <p:nvPr>
            <p:ph type="title"/>
          </p:nvPr>
        </p:nvSpPr>
        <p:spPr>
          <a:xfrm>
            <a:off x="1981200" y="228600"/>
            <a:ext cx="8229600" cy="990600"/>
          </a:xfrm>
        </p:spPr>
        <p:txBody>
          <a:bodyPr/>
          <a:lstStyle/>
          <a:p>
            <a:pPr eaLnBrk="1" hangingPunct="1"/>
            <a:r>
              <a:rPr lang="en-US" altLang="en-US"/>
              <a:t>Primitive Data Types</a:t>
            </a:r>
          </a:p>
        </p:txBody>
      </p:sp>
      <p:sp>
        <p:nvSpPr>
          <p:cNvPr id="44034" name="Content Placeholder 2">
            <a:extLst>
              <a:ext uri="{FF2B5EF4-FFF2-40B4-BE49-F238E27FC236}">
                <a16:creationId xmlns:a16="http://schemas.microsoft.com/office/drawing/2014/main" id="{2CE6655B-2A2E-C134-A5D7-DF9B773DD72A}"/>
              </a:ext>
            </a:extLst>
          </p:cNvPr>
          <p:cNvSpPr>
            <a:spLocks noGrp="1"/>
          </p:cNvSpPr>
          <p:nvPr>
            <p:ph idx="1"/>
          </p:nvPr>
        </p:nvSpPr>
        <p:spPr>
          <a:xfrm>
            <a:off x="1752600" y="1219200"/>
            <a:ext cx="8610600" cy="5410200"/>
          </a:xfrm>
        </p:spPr>
        <p:txBody>
          <a:bodyPr/>
          <a:lstStyle/>
          <a:p>
            <a:pPr lvl="1">
              <a:spcBef>
                <a:spcPts val="1200"/>
              </a:spcBef>
            </a:pPr>
            <a:endParaRPr lang="en-US" altLang="en-US" sz="2000"/>
          </a:p>
          <a:p>
            <a:pPr>
              <a:spcBef>
                <a:spcPts val="1200"/>
              </a:spcBef>
            </a:pPr>
            <a:r>
              <a:rPr lang="en-US" altLang="en-US" sz="2400" b="1"/>
              <a:t>double: </a:t>
            </a:r>
            <a:r>
              <a:rPr lang="en-US" altLang="en-US" sz="2400"/>
              <a:t>double data type is a double-precision 64-bit IEEE 754 floating point.</a:t>
            </a:r>
          </a:p>
          <a:p>
            <a:pPr lvl="1">
              <a:spcBef>
                <a:spcPts val="1200"/>
              </a:spcBef>
            </a:pPr>
            <a:r>
              <a:rPr lang="en-US" altLang="en-US" sz="2000"/>
              <a:t>This data type is generally used as the default data type for decimal values. generally the default choice. </a:t>
            </a:r>
          </a:p>
          <a:p>
            <a:pPr lvl="1">
              <a:spcBef>
                <a:spcPts val="1200"/>
              </a:spcBef>
            </a:pPr>
            <a:r>
              <a:rPr lang="en-US" altLang="en-US" sz="2000"/>
              <a:t>Double data type should never be used for precise values such as currency.</a:t>
            </a:r>
          </a:p>
          <a:p>
            <a:pPr lvl="1">
              <a:spcBef>
                <a:spcPts val="1200"/>
              </a:spcBef>
            </a:pPr>
            <a:r>
              <a:rPr lang="en-US" altLang="en-US" sz="2000"/>
              <a:t>Default value is 0.0d.</a:t>
            </a:r>
          </a:p>
          <a:p>
            <a:pPr lvl="1">
              <a:spcBef>
                <a:spcPts val="1200"/>
              </a:spcBef>
            </a:pPr>
            <a:r>
              <a:rPr lang="en-US" altLang="en-US" sz="2000"/>
              <a:t>Example : double d1 = 123.4</a:t>
            </a:r>
          </a:p>
          <a:p>
            <a:pPr lvl="1">
              <a:spcBef>
                <a:spcPts val="1200"/>
              </a:spcBef>
            </a:pP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485E22A-C11D-C9D2-7F05-DE290B9A8DCE}"/>
              </a:ext>
            </a:extLst>
          </p:cNvPr>
          <p:cNvSpPr>
            <a:spLocks noGrp="1"/>
          </p:cNvSpPr>
          <p:nvPr>
            <p:ph type="title"/>
          </p:nvPr>
        </p:nvSpPr>
        <p:spPr/>
        <p:txBody>
          <a:bodyPr/>
          <a:lstStyle/>
          <a:p>
            <a:pPr eaLnBrk="1" hangingPunct="1"/>
            <a:r>
              <a:rPr lang="en-US" altLang="en-US" sz="3600"/>
              <a:t>Powerful Features</a:t>
            </a:r>
          </a:p>
        </p:txBody>
      </p:sp>
      <p:sp>
        <p:nvSpPr>
          <p:cNvPr id="17411" name="Content Placeholder 2">
            <a:extLst>
              <a:ext uri="{FF2B5EF4-FFF2-40B4-BE49-F238E27FC236}">
                <a16:creationId xmlns:a16="http://schemas.microsoft.com/office/drawing/2014/main" id="{1BABEB6F-59BA-A234-B9BA-11CADE11C964}"/>
              </a:ext>
            </a:extLst>
          </p:cNvPr>
          <p:cNvSpPr>
            <a:spLocks noGrp="1"/>
          </p:cNvSpPr>
          <p:nvPr>
            <p:ph idx="1"/>
          </p:nvPr>
        </p:nvSpPr>
        <p:spPr/>
        <p:txBody>
          <a:bodyPr>
            <a:normAutofit/>
          </a:bodyPr>
          <a:lstStyle/>
          <a:p>
            <a:pPr eaLnBrk="1" hangingPunct="1"/>
            <a:r>
              <a:rPr lang="en-US" altLang="en-US"/>
              <a:t>Java has the following features</a:t>
            </a:r>
          </a:p>
          <a:p>
            <a:pPr lvl="1" eaLnBrk="1" hangingPunct="1"/>
            <a:r>
              <a:rPr lang="en-US" altLang="en-US"/>
              <a:t>Object Oriented</a:t>
            </a:r>
          </a:p>
          <a:p>
            <a:pPr lvl="1" eaLnBrk="1" hangingPunct="1"/>
            <a:r>
              <a:rPr lang="en-US" altLang="en-US"/>
              <a:t>Simplicity</a:t>
            </a:r>
          </a:p>
          <a:p>
            <a:pPr lvl="1" eaLnBrk="1" hangingPunct="1"/>
            <a:r>
              <a:rPr lang="en-US" altLang="en-US"/>
              <a:t>Robustness</a:t>
            </a:r>
          </a:p>
          <a:p>
            <a:pPr lvl="1" eaLnBrk="1" hangingPunct="1"/>
            <a:r>
              <a:rPr lang="en-US" altLang="en-US"/>
              <a:t>Platform Independence (Portable)</a:t>
            </a:r>
          </a:p>
          <a:p>
            <a:pPr lvl="1" eaLnBrk="1" hangingPunct="1"/>
            <a:r>
              <a:rPr lang="en-US" altLang="en-US"/>
              <a:t>Security</a:t>
            </a:r>
          </a:p>
          <a:p>
            <a:pPr lvl="1" eaLnBrk="1" hangingPunct="1"/>
            <a:r>
              <a:rPr lang="en-US" altLang="en-US"/>
              <a:t>Distributed Applications</a:t>
            </a:r>
          </a:p>
          <a:p>
            <a:pPr lvl="1" eaLnBrk="1" hangingPunct="1"/>
            <a:r>
              <a:rPr lang="en-US" altLang="en-US"/>
              <a:t>Multithreading</a:t>
            </a:r>
          </a:p>
          <a:p>
            <a:pPr lvl="1" eaLnBrk="1" hangingPunct="1"/>
            <a:endParaRPr lang="en-US" altLang="en-US"/>
          </a:p>
          <a:p>
            <a:pPr lvl="1"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a:extLst>
              <a:ext uri="{FF2B5EF4-FFF2-40B4-BE49-F238E27FC236}">
                <a16:creationId xmlns:a16="http://schemas.microsoft.com/office/drawing/2014/main" id="{68A1CB40-65ED-E9BB-21B2-CDDA7015B9F4}"/>
              </a:ext>
            </a:extLst>
          </p:cNvPr>
          <p:cNvSpPr>
            <a:spLocks noGrp="1"/>
          </p:cNvSpPr>
          <p:nvPr>
            <p:ph type="title"/>
          </p:nvPr>
        </p:nvSpPr>
        <p:spPr>
          <a:xfrm>
            <a:off x="1981200" y="228600"/>
            <a:ext cx="8229600" cy="990600"/>
          </a:xfrm>
        </p:spPr>
        <p:txBody>
          <a:bodyPr/>
          <a:lstStyle/>
          <a:p>
            <a:pPr eaLnBrk="1" hangingPunct="1"/>
            <a:r>
              <a:rPr lang="en-US" altLang="en-US"/>
              <a:t>Primitive Data Types</a:t>
            </a:r>
          </a:p>
        </p:txBody>
      </p:sp>
      <p:sp>
        <p:nvSpPr>
          <p:cNvPr id="45058" name="Content Placeholder 2">
            <a:extLst>
              <a:ext uri="{FF2B5EF4-FFF2-40B4-BE49-F238E27FC236}">
                <a16:creationId xmlns:a16="http://schemas.microsoft.com/office/drawing/2014/main" id="{9EB065DB-968C-9751-1265-9B9EAC866306}"/>
              </a:ext>
            </a:extLst>
          </p:cNvPr>
          <p:cNvSpPr>
            <a:spLocks noGrp="1"/>
          </p:cNvSpPr>
          <p:nvPr>
            <p:ph idx="1"/>
          </p:nvPr>
        </p:nvSpPr>
        <p:spPr/>
        <p:txBody>
          <a:bodyPr/>
          <a:lstStyle/>
          <a:p>
            <a:pPr>
              <a:spcBef>
                <a:spcPts val="1200"/>
              </a:spcBef>
            </a:pPr>
            <a:r>
              <a:rPr lang="en-US" altLang="en-US" sz="2400" b="1"/>
              <a:t>boolean: </a:t>
            </a:r>
            <a:r>
              <a:rPr lang="en-US" altLang="en-US" sz="2400"/>
              <a:t>boolean data type represents one bit of information.</a:t>
            </a:r>
          </a:p>
          <a:p>
            <a:pPr lvl="1">
              <a:spcBef>
                <a:spcPts val="1200"/>
              </a:spcBef>
            </a:pPr>
            <a:r>
              <a:rPr lang="en-US" altLang="en-US" sz="2000"/>
              <a:t>There are only two possible values : true and false.</a:t>
            </a:r>
          </a:p>
          <a:p>
            <a:pPr lvl="1">
              <a:spcBef>
                <a:spcPts val="1200"/>
              </a:spcBef>
            </a:pPr>
            <a:r>
              <a:rPr lang="en-US" altLang="en-US" sz="2000"/>
              <a:t>This data type is used for simple flags that track true/false conditions.</a:t>
            </a:r>
          </a:p>
          <a:p>
            <a:pPr lvl="1">
              <a:spcBef>
                <a:spcPts val="1200"/>
              </a:spcBef>
            </a:pPr>
            <a:r>
              <a:rPr lang="en-US" altLang="en-US" sz="2000"/>
              <a:t>Default value is false.</a:t>
            </a:r>
          </a:p>
          <a:p>
            <a:pPr lvl="1">
              <a:spcBef>
                <a:spcPts val="1200"/>
              </a:spcBef>
            </a:pPr>
            <a:r>
              <a:rPr lang="en-US" altLang="en-US" sz="2000"/>
              <a:t>Example : boolean one = true</a:t>
            </a:r>
          </a:p>
          <a:p>
            <a:pPr lvl="1">
              <a:spcBef>
                <a:spcPts val="1200"/>
              </a:spcBef>
            </a:pPr>
            <a:endParaRPr lang="en-US"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a:extLst>
              <a:ext uri="{FF2B5EF4-FFF2-40B4-BE49-F238E27FC236}">
                <a16:creationId xmlns:a16="http://schemas.microsoft.com/office/drawing/2014/main" id="{FE5EAC6A-7F6D-1418-919C-EAB0389B9042}"/>
              </a:ext>
            </a:extLst>
          </p:cNvPr>
          <p:cNvSpPr>
            <a:spLocks noGrp="1"/>
          </p:cNvSpPr>
          <p:nvPr>
            <p:ph type="title"/>
          </p:nvPr>
        </p:nvSpPr>
        <p:spPr>
          <a:xfrm>
            <a:off x="1981200" y="228600"/>
            <a:ext cx="8229600" cy="990600"/>
          </a:xfrm>
        </p:spPr>
        <p:txBody>
          <a:bodyPr/>
          <a:lstStyle/>
          <a:p>
            <a:pPr eaLnBrk="1" hangingPunct="1"/>
            <a:r>
              <a:rPr lang="en-US" altLang="en-US"/>
              <a:t>Primitive Data Types</a:t>
            </a:r>
          </a:p>
        </p:txBody>
      </p:sp>
      <p:sp>
        <p:nvSpPr>
          <p:cNvPr id="46082" name="Content Placeholder 2">
            <a:extLst>
              <a:ext uri="{FF2B5EF4-FFF2-40B4-BE49-F238E27FC236}">
                <a16:creationId xmlns:a16="http://schemas.microsoft.com/office/drawing/2014/main" id="{3B3DC5FA-AADF-A379-DEB0-9EBD06F2B5FA}"/>
              </a:ext>
            </a:extLst>
          </p:cNvPr>
          <p:cNvSpPr>
            <a:spLocks noGrp="1"/>
          </p:cNvSpPr>
          <p:nvPr>
            <p:ph idx="1"/>
          </p:nvPr>
        </p:nvSpPr>
        <p:spPr/>
        <p:txBody>
          <a:bodyPr/>
          <a:lstStyle/>
          <a:p>
            <a:pPr>
              <a:spcBef>
                <a:spcPts val="1200"/>
              </a:spcBef>
            </a:pPr>
            <a:r>
              <a:rPr lang="en-US" altLang="en-US" sz="2400" b="1"/>
              <a:t>char: </a:t>
            </a:r>
            <a:r>
              <a:rPr lang="en-US" altLang="en-US" sz="2400"/>
              <a:t>char data type is a single 16-bit Unicode character. </a:t>
            </a:r>
          </a:p>
          <a:p>
            <a:pPr lvl="1">
              <a:spcBef>
                <a:spcPts val="1200"/>
              </a:spcBef>
            </a:pPr>
            <a:r>
              <a:rPr lang="en-US" altLang="en-US" sz="2000"/>
              <a:t>Minimum value is '\u0000' (or 0).</a:t>
            </a:r>
          </a:p>
          <a:p>
            <a:pPr lvl="1">
              <a:spcBef>
                <a:spcPts val="1200"/>
              </a:spcBef>
            </a:pPr>
            <a:r>
              <a:rPr lang="en-US" altLang="en-US" sz="2000"/>
              <a:t>Maximum value is '\uffff' (or 65,535 inclusive).</a:t>
            </a:r>
          </a:p>
          <a:p>
            <a:pPr lvl="1">
              <a:spcBef>
                <a:spcPts val="1200"/>
              </a:spcBef>
            </a:pPr>
            <a:r>
              <a:rPr lang="en-US" altLang="en-US" sz="2000"/>
              <a:t>Char data type is used to store any character.</a:t>
            </a:r>
          </a:p>
          <a:p>
            <a:pPr lvl="1">
              <a:spcBef>
                <a:spcPts val="1200"/>
              </a:spcBef>
            </a:pPr>
            <a:r>
              <a:rPr lang="en-US" altLang="en-US" sz="2000"/>
              <a:t>Example . char letterA ='A'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62DA0EBD-C011-7DBD-946C-DB27D51AB8FB}"/>
              </a:ext>
            </a:extLst>
          </p:cNvPr>
          <p:cNvSpPr>
            <a:spLocks noGrp="1"/>
          </p:cNvSpPr>
          <p:nvPr>
            <p:ph type="title"/>
          </p:nvPr>
        </p:nvSpPr>
        <p:spPr>
          <a:xfrm>
            <a:off x="2057400" y="198438"/>
            <a:ext cx="8229600" cy="792162"/>
          </a:xfrm>
        </p:spPr>
        <p:txBody>
          <a:bodyPr/>
          <a:lstStyle/>
          <a:p>
            <a:pPr eaLnBrk="1" hangingPunct="1"/>
            <a:r>
              <a:rPr lang="en-US" altLang="en-US" sz="3600"/>
              <a:t>Reference Data Types</a:t>
            </a:r>
          </a:p>
        </p:txBody>
      </p:sp>
      <p:sp>
        <p:nvSpPr>
          <p:cNvPr id="47107" name="Content Placeholder 2">
            <a:extLst>
              <a:ext uri="{FF2B5EF4-FFF2-40B4-BE49-F238E27FC236}">
                <a16:creationId xmlns:a16="http://schemas.microsoft.com/office/drawing/2014/main" id="{C605794D-98B9-6491-6B6F-15CEF62C3195}"/>
              </a:ext>
            </a:extLst>
          </p:cNvPr>
          <p:cNvSpPr>
            <a:spLocks noGrp="1"/>
          </p:cNvSpPr>
          <p:nvPr>
            <p:ph idx="1"/>
          </p:nvPr>
        </p:nvSpPr>
        <p:spPr>
          <a:xfrm>
            <a:off x="1981200" y="1295401"/>
            <a:ext cx="8229600" cy="4525963"/>
          </a:xfrm>
        </p:spPr>
        <p:txBody>
          <a:bodyPr>
            <a:normAutofit fontScale="92500"/>
          </a:bodyPr>
          <a:lstStyle/>
          <a:p>
            <a:pPr>
              <a:spcBef>
                <a:spcPts val="600"/>
              </a:spcBef>
              <a:spcAft>
                <a:spcPts val="600"/>
              </a:spcAft>
            </a:pPr>
            <a:r>
              <a:rPr lang="en-US" altLang="en-US" sz="2400"/>
              <a:t>Reference variables are created using defined constructors of the classes. They are used to access objects. These variables are declared to be of a specific type that cannot be changed. For example, Employee, Puppy etc.</a:t>
            </a:r>
          </a:p>
          <a:p>
            <a:pPr>
              <a:spcBef>
                <a:spcPts val="600"/>
              </a:spcBef>
              <a:spcAft>
                <a:spcPts val="600"/>
              </a:spcAft>
            </a:pPr>
            <a:r>
              <a:rPr lang="en-US" altLang="en-US" sz="2400"/>
              <a:t>Class objects, and various type of array variables come under reference data type.</a:t>
            </a:r>
          </a:p>
          <a:p>
            <a:pPr>
              <a:spcBef>
                <a:spcPts val="600"/>
              </a:spcBef>
              <a:spcAft>
                <a:spcPts val="600"/>
              </a:spcAft>
            </a:pPr>
            <a:r>
              <a:rPr lang="en-US" altLang="en-US" sz="2400"/>
              <a:t>Default value of any reference variable is null.</a:t>
            </a:r>
          </a:p>
          <a:p>
            <a:pPr>
              <a:spcBef>
                <a:spcPts val="600"/>
              </a:spcBef>
              <a:spcAft>
                <a:spcPts val="600"/>
              </a:spcAft>
            </a:pPr>
            <a:r>
              <a:rPr lang="en-US" altLang="en-US" sz="2400"/>
              <a:t>A reference variable can be used to refer to any object of the declared type or any compatible type.</a:t>
            </a:r>
          </a:p>
          <a:p>
            <a:pPr>
              <a:spcBef>
                <a:spcPts val="600"/>
              </a:spcBef>
              <a:spcAft>
                <a:spcPts val="600"/>
              </a:spcAft>
            </a:pPr>
            <a:r>
              <a:rPr lang="en-US" altLang="en-US" sz="2400"/>
              <a:t>Example : Animal animal = new Animal("giraffe");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B221348-EB28-46F1-F845-0EA4BF1A2CDC}"/>
              </a:ext>
            </a:extLst>
          </p:cNvPr>
          <p:cNvSpPr>
            <a:spLocks noGrp="1" noChangeArrowheads="1"/>
          </p:cNvSpPr>
          <p:nvPr>
            <p:ph type="title"/>
          </p:nvPr>
        </p:nvSpPr>
        <p:spPr>
          <a:xfrm>
            <a:off x="1981200" y="350838"/>
            <a:ext cx="8229600" cy="868362"/>
          </a:xfrm>
        </p:spPr>
        <p:txBody>
          <a:bodyPr/>
          <a:lstStyle/>
          <a:p>
            <a:pPr eaLnBrk="1" hangingPunct="1"/>
            <a:r>
              <a:rPr lang="en-US" altLang="en-US"/>
              <a:t>Identifiers</a:t>
            </a:r>
          </a:p>
        </p:txBody>
      </p:sp>
      <p:sp>
        <p:nvSpPr>
          <p:cNvPr id="6147" name="Rectangle 3">
            <a:extLst>
              <a:ext uri="{FF2B5EF4-FFF2-40B4-BE49-F238E27FC236}">
                <a16:creationId xmlns:a16="http://schemas.microsoft.com/office/drawing/2014/main" id="{88F677C6-8497-1F98-71CB-C67719B58062}"/>
              </a:ext>
            </a:extLst>
          </p:cNvPr>
          <p:cNvSpPr>
            <a:spLocks noGrp="1" noChangeArrowheads="1"/>
          </p:cNvSpPr>
          <p:nvPr>
            <p:ph idx="1"/>
          </p:nvPr>
        </p:nvSpPr>
        <p:spPr>
          <a:xfrm>
            <a:off x="1981200" y="1447801"/>
            <a:ext cx="8229600" cy="4678363"/>
          </a:xfrm>
        </p:spPr>
        <p:txBody>
          <a:bodyPr/>
          <a:lstStyle/>
          <a:p>
            <a:pPr eaLnBrk="1" hangingPunct="1"/>
            <a:r>
              <a:rPr lang="en-US" altLang="en-US" b="1"/>
              <a:t>Keywords</a:t>
            </a:r>
          </a:p>
          <a:p>
            <a:pPr lvl="1" eaLnBrk="1" hangingPunct="1"/>
            <a:r>
              <a:rPr lang="en-US" altLang="en-US"/>
              <a:t>Lexical elements (or identifiers) that have a special, predefined meaning in the language</a:t>
            </a:r>
          </a:p>
          <a:p>
            <a:pPr lvl="1" eaLnBrk="1" hangingPunct="1"/>
            <a:r>
              <a:rPr lang="en-US" altLang="en-US"/>
              <a:t>Cannot be redefined or used in any other way in a program</a:t>
            </a:r>
          </a:p>
          <a:p>
            <a:pPr lvl="1" eaLnBrk="1" hangingPunct="1"/>
            <a:r>
              <a:rPr lang="en-US" altLang="en-US"/>
              <a:t>Ex: public, private, if, class, throws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dissolve">
                                      <p:cBhvr>
                                        <p:cTn id="12" dur="500"/>
                                        <p:tgtEl>
                                          <p:spTgt spid="6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dissolve">
                                      <p:cBhvr>
                                        <p:cTn id="17" dur="500"/>
                                        <p:tgtEl>
                                          <p:spTgt spid="61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dissolve">
                                      <p:cBhvr>
                                        <p:cTn id="22" dur="500"/>
                                        <p:tgtEl>
                                          <p:spTgt spid="61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47">
                                            <p:txEl>
                                              <p:pRg st="3" end="3"/>
                                            </p:txEl>
                                          </p:spTgt>
                                        </p:tgtEl>
                                        <p:attrNameLst>
                                          <p:attrName>style.visibility</p:attrName>
                                        </p:attrNameLst>
                                      </p:cBhvr>
                                      <p:to>
                                        <p:strVal val="visible"/>
                                      </p:to>
                                    </p:set>
                                    <p:animEffect transition="in" filter="dissolve">
                                      <p:cBhvr>
                                        <p:cTn id="2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D872CEE-C08B-FDBF-64DC-ED4CA0494850}"/>
              </a:ext>
            </a:extLst>
          </p:cNvPr>
          <p:cNvSpPr>
            <a:spLocks noGrp="1" noChangeArrowheads="1"/>
          </p:cNvSpPr>
          <p:nvPr>
            <p:ph type="title"/>
          </p:nvPr>
        </p:nvSpPr>
        <p:spPr/>
        <p:txBody>
          <a:bodyPr/>
          <a:lstStyle/>
          <a:p>
            <a:pPr eaLnBrk="1" hangingPunct="1"/>
            <a:r>
              <a:rPr lang="en-US" altLang="en-US"/>
              <a:t>Identifiers</a:t>
            </a:r>
          </a:p>
        </p:txBody>
      </p:sp>
      <p:sp>
        <p:nvSpPr>
          <p:cNvPr id="7171" name="Rectangle 3">
            <a:extLst>
              <a:ext uri="{FF2B5EF4-FFF2-40B4-BE49-F238E27FC236}">
                <a16:creationId xmlns:a16="http://schemas.microsoft.com/office/drawing/2014/main" id="{AE606261-1B6E-BC21-9A8E-1DC5489A3676}"/>
              </a:ext>
            </a:extLst>
          </p:cNvPr>
          <p:cNvSpPr>
            <a:spLocks noGrp="1" noChangeArrowheads="1"/>
          </p:cNvSpPr>
          <p:nvPr>
            <p:ph idx="1"/>
          </p:nvPr>
        </p:nvSpPr>
        <p:spPr/>
        <p:txBody>
          <a:bodyPr>
            <a:normAutofit/>
          </a:bodyPr>
          <a:lstStyle/>
          <a:p>
            <a:pPr eaLnBrk="1" hangingPunct="1">
              <a:lnSpc>
                <a:spcPct val="80000"/>
              </a:lnSpc>
            </a:pPr>
            <a:r>
              <a:rPr lang="en-US" altLang="en-US" b="1"/>
              <a:t>Other Identifiers</a:t>
            </a:r>
          </a:p>
          <a:p>
            <a:pPr lvl="1" eaLnBrk="1" hangingPunct="1">
              <a:lnSpc>
                <a:spcPct val="80000"/>
              </a:lnSpc>
            </a:pPr>
            <a:r>
              <a:rPr lang="en-US" altLang="en-US"/>
              <a:t>Defined by programmer</a:t>
            </a:r>
          </a:p>
          <a:p>
            <a:pPr lvl="1" eaLnBrk="1" hangingPunct="1">
              <a:lnSpc>
                <a:spcPct val="80000"/>
              </a:lnSpc>
            </a:pPr>
            <a:r>
              <a:rPr lang="en-US" altLang="en-US"/>
              <a:t>Java API defines quite a few for us</a:t>
            </a:r>
          </a:p>
          <a:p>
            <a:pPr lvl="2" eaLnBrk="1" hangingPunct="1">
              <a:lnSpc>
                <a:spcPct val="80000"/>
              </a:lnSpc>
            </a:pPr>
            <a:r>
              <a:rPr lang="en-US" altLang="en-US"/>
              <a:t>e.g. System, Scanner, String, out</a:t>
            </a:r>
          </a:p>
          <a:p>
            <a:pPr lvl="1" eaLnBrk="1" hangingPunct="1">
              <a:lnSpc>
                <a:spcPct val="80000"/>
              </a:lnSpc>
            </a:pPr>
            <a:r>
              <a:rPr lang="en-US" altLang="en-US"/>
              <a:t>are used to represent names of variables, methods and classes</a:t>
            </a:r>
          </a:p>
          <a:p>
            <a:pPr lvl="1" eaLnBrk="1" hangingPunct="1">
              <a:lnSpc>
                <a:spcPct val="80000"/>
              </a:lnSpc>
            </a:pPr>
            <a:r>
              <a:rPr lang="en-US" altLang="en-US"/>
              <a:t>Cannot be keywords</a:t>
            </a:r>
          </a:p>
          <a:p>
            <a:pPr lvl="1" eaLnBrk="1" hangingPunct="1">
              <a:lnSpc>
                <a:spcPct val="80000"/>
              </a:lnSpc>
            </a:pPr>
            <a:r>
              <a:rPr lang="en-US" altLang="en-US"/>
              <a:t>We could redefine those defined in Java API if we wanted to, but this is generally not a good idea</a:t>
            </a:r>
          </a:p>
          <a:p>
            <a:pPr lvl="1" eaLnBrk="1" hangingPunct="1">
              <a:lnSpc>
                <a:spcPct val="80000"/>
              </a:lnSpc>
            </a:pPr>
            <a:r>
              <a:rPr lang="en-US" altLang="en-US"/>
              <a:t>Java IDs must begin with a letter, followed by any number of letters, digits, _ (underscore) or $ characters</a:t>
            </a:r>
          </a:p>
          <a:p>
            <a:pPr lvl="2" eaLnBrk="1" hangingPunct="1">
              <a:lnSpc>
                <a:spcPct val="80000"/>
              </a:lnSpc>
            </a:pPr>
            <a:r>
              <a:rPr lang="en-US" altLang="en-US"/>
              <a:t>Similar to identifier rules in most programming langs</a:t>
            </a:r>
          </a:p>
          <a:p>
            <a:pPr eaLnBrk="1" hangingPunct="1">
              <a:lnSpc>
                <a:spcPct val="80000"/>
              </a:lnSpc>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dissolve">
                                      <p:cBhvr>
                                        <p:cTn id="17" dur="500"/>
                                        <p:tgtEl>
                                          <p:spTgt spid="7171">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dissolve">
                                      <p:cBhvr>
                                        <p:cTn id="20" dur="500"/>
                                        <p:tgtEl>
                                          <p:spTgt spid="7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Effect transition="in" filter="dissolve">
                                      <p:cBhvr>
                                        <p:cTn id="25" dur="500"/>
                                        <p:tgtEl>
                                          <p:spTgt spid="71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171">
                                            <p:txEl>
                                              <p:pRg st="5" end="5"/>
                                            </p:txEl>
                                          </p:spTgt>
                                        </p:tgtEl>
                                        <p:attrNameLst>
                                          <p:attrName>style.visibility</p:attrName>
                                        </p:attrNameLst>
                                      </p:cBhvr>
                                      <p:to>
                                        <p:strVal val="visible"/>
                                      </p:to>
                                    </p:set>
                                    <p:animEffect transition="in" filter="dissolve">
                                      <p:cBhvr>
                                        <p:cTn id="30" dur="500"/>
                                        <p:tgtEl>
                                          <p:spTgt spid="717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71">
                                            <p:txEl>
                                              <p:pRg st="6" end="6"/>
                                            </p:txEl>
                                          </p:spTgt>
                                        </p:tgtEl>
                                        <p:attrNameLst>
                                          <p:attrName>style.visibility</p:attrName>
                                        </p:attrNameLst>
                                      </p:cBhvr>
                                      <p:to>
                                        <p:strVal val="visible"/>
                                      </p:to>
                                    </p:set>
                                    <p:animEffect transition="in" filter="dissolve">
                                      <p:cBhvr>
                                        <p:cTn id="35" dur="500"/>
                                        <p:tgtEl>
                                          <p:spTgt spid="71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171">
                                            <p:txEl>
                                              <p:pRg st="7" end="7"/>
                                            </p:txEl>
                                          </p:spTgt>
                                        </p:tgtEl>
                                        <p:attrNameLst>
                                          <p:attrName>style.visibility</p:attrName>
                                        </p:attrNameLst>
                                      </p:cBhvr>
                                      <p:to>
                                        <p:strVal val="visible"/>
                                      </p:to>
                                    </p:set>
                                    <p:animEffect transition="in" filter="dissolve">
                                      <p:cBhvr>
                                        <p:cTn id="40" dur="500"/>
                                        <p:tgtEl>
                                          <p:spTgt spid="7171">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171">
                                            <p:txEl>
                                              <p:pRg st="8" end="8"/>
                                            </p:txEl>
                                          </p:spTgt>
                                        </p:tgtEl>
                                        <p:attrNameLst>
                                          <p:attrName>style.visibility</p:attrName>
                                        </p:attrNameLst>
                                      </p:cBhvr>
                                      <p:to>
                                        <p:strVal val="visible"/>
                                      </p:to>
                                    </p:set>
                                    <p:animEffect transition="in" filter="dissolve">
                                      <p:cBhvr>
                                        <p:cTn id="43"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1D52506-C144-2310-D6EB-F738AC11E338}"/>
              </a:ext>
            </a:extLst>
          </p:cNvPr>
          <p:cNvSpPr>
            <a:spLocks noGrp="1" noChangeArrowheads="1"/>
          </p:cNvSpPr>
          <p:nvPr>
            <p:ph type="title"/>
          </p:nvPr>
        </p:nvSpPr>
        <p:spPr/>
        <p:txBody>
          <a:bodyPr/>
          <a:lstStyle/>
          <a:p>
            <a:pPr eaLnBrk="1" hangingPunct="1"/>
            <a:r>
              <a:rPr lang="en-US" altLang="en-US"/>
              <a:t>Identifiers</a:t>
            </a:r>
          </a:p>
        </p:txBody>
      </p:sp>
      <p:sp>
        <p:nvSpPr>
          <p:cNvPr id="8195" name="Rectangle 3">
            <a:extLst>
              <a:ext uri="{FF2B5EF4-FFF2-40B4-BE49-F238E27FC236}">
                <a16:creationId xmlns:a16="http://schemas.microsoft.com/office/drawing/2014/main" id="{56137CBD-AFCB-A6CA-4C1A-7EDD8D789616}"/>
              </a:ext>
            </a:extLst>
          </p:cNvPr>
          <p:cNvSpPr>
            <a:spLocks noGrp="1" noChangeArrowheads="1"/>
          </p:cNvSpPr>
          <p:nvPr>
            <p:ph idx="1"/>
          </p:nvPr>
        </p:nvSpPr>
        <p:spPr/>
        <p:txBody>
          <a:bodyPr>
            <a:normAutofit/>
          </a:bodyPr>
          <a:lstStyle/>
          <a:p>
            <a:pPr lvl="1" eaLnBrk="1" hangingPunct="1">
              <a:lnSpc>
                <a:spcPct val="90000"/>
              </a:lnSpc>
            </a:pPr>
            <a:r>
              <a:rPr lang="en-US" altLang="en-US">
                <a:solidFill>
                  <a:srgbClr val="FF0000"/>
                </a:solidFill>
              </a:rPr>
              <a:t>Important Note:</a:t>
            </a:r>
          </a:p>
          <a:p>
            <a:pPr lvl="2" eaLnBrk="1" hangingPunct="1">
              <a:lnSpc>
                <a:spcPct val="90000"/>
              </a:lnSpc>
            </a:pPr>
            <a:r>
              <a:rPr lang="en-US" altLang="en-US"/>
              <a:t>Java identifiers are case-sensitive – this means that upper and lower case letters are considered to be different – be careful to be consistent!</a:t>
            </a:r>
          </a:p>
          <a:p>
            <a:pPr lvl="2" eaLnBrk="1" hangingPunct="1">
              <a:lnSpc>
                <a:spcPct val="90000"/>
              </a:lnSpc>
            </a:pPr>
            <a:r>
              <a:rPr lang="en-US" altLang="en-US"/>
              <a:t>Ex: ThisVariable and thisvariable are NOT the same</a:t>
            </a:r>
          </a:p>
          <a:p>
            <a:pPr lvl="1" eaLnBrk="1" hangingPunct="1">
              <a:lnSpc>
                <a:spcPct val="90000"/>
              </a:lnSpc>
            </a:pPr>
            <a:r>
              <a:rPr lang="en-US" altLang="en-US">
                <a:solidFill>
                  <a:srgbClr val="FF0000"/>
                </a:solidFill>
              </a:rPr>
              <a:t>Naming Convention:</a:t>
            </a:r>
          </a:p>
          <a:p>
            <a:pPr lvl="2" eaLnBrk="1" hangingPunct="1">
              <a:lnSpc>
                <a:spcPct val="90000"/>
              </a:lnSpc>
            </a:pPr>
            <a:r>
              <a:rPr lang="en-US" altLang="en-US"/>
              <a:t>Many Java programmers use the following conventions:</a:t>
            </a:r>
          </a:p>
          <a:p>
            <a:pPr lvl="3" eaLnBrk="1" hangingPunct="1">
              <a:lnSpc>
                <a:spcPct val="90000"/>
              </a:lnSpc>
            </a:pPr>
            <a:r>
              <a:rPr lang="en-US" altLang="en-US" b="1"/>
              <a:t>Classes:</a:t>
            </a:r>
            <a:r>
              <a:rPr lang="en-US" altLang="en-US"/>
              <a:t> start with upper case, then start each word with an upper case letter</a:t>
            </a:r>
          </a:p>
          <a:p>
            <a:pPr lvl="3" eaLnBrk="1" hangingPunct="1">
              <a:lnSpc>
                <a:spcPct val="90000"/>
              </a:lnSpc>
            </a:pPr>
            <a:r>
              <a:rPr lang="en-US" altLang="en-US"/>
              <a:t>Ex: StringBuffer, BufferedInputStream, ArrayIndexOutOfBoundsException</a:t>
            </a:r>
          </a:p>
          <a:p>
            <a:pPr lvl="3" eaLnBrk="1" hangingPunct="1">
              <a:lnSpc>
                <a:spcPct val="90000"/>
              </a:lnSpc>
            </a:pPr>
            <a:r>
              <a:rPr lang="en-US" altLang="en-US" b="1"/>
              <a:t>Methods and variables:</a:t>
            </a:r>
            <a:r>
              <a:rPr lang="en-US" altLang="en-US"/>
              <a:t> start with lower case, then start each word with an upper case letter</a:t>
            </a:r>
          </a:p>
          <a:p>
            <a:pPr lvl="3" eaLnBrk="1" hangingPunct="1">
              <a:lnSpc>
                <a:spcPct val="90000"/>
              </a:lnSpc>
            </a:pPr>
            <a:r>
              <a:rPr lang="en-US" altLang="en-US"/>
              <a:t>Ex: compareTo, lastIndexOf, mousePressed</a:t>
            </a:r>
          </a:p>
          <a:p>
            <a:pPr eaLnBrk="1" hangingPunct="1">
              <a:lnSpc>
                <a:spcPct val="90000"/>
              </a:lnSpc>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ssolve">
                                      <p:cBhvr>
                                        <p:cTn id="7" dur="500"/>
                                        <p:tgtEl>
                                          <p:spTgt spid="81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dissolve">
                                      <p:cBhvr>
                                        <p:cTn id="10" dur="500"/>
                                        <p:tgtEl>
                                          <p:spTgt spid="819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dissolve">
                                      <p:cBhvr>
                                        <p:cTn id="13" dur="500"/>
                                        <p:tgtEl>
                                          <p:spTgt spid="81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dissolve">
                                      <p:cBhvr>
                                        <p:cTn id="18" dur="500"/>
                                        <p:tgtEl>
                                          <p:spTgt spid="819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dissolve">
                                      <p:cBhvr>
                                        <p:cTn id="21" dur="500"/>
                                        <p:tgtEl>
                                          <p:spTgt spid="819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195">
                                            <p:txEl>
                                              <p:pRg st="5" end="5"/>
                                            </p:txEl>
                                          </p:spTgt>
                                        </p:tgtEl>
                                        <p:attrNameLst>
                                          <p:attrName>style.visibility</p:attrName>
                                        </p:attrNameLst>
                                      </p:cBhvr>
                                      <p:to>
                                        <p:strVal val="visible"/>
                                      </p:to>
                                    </p:set>
                                    <p:animEffect transition="in" filter="dissolve">
                                      <p:cBhvr>
                                        <p:cTn id="26" dur="500"/>
                                        <p:tgtEl>
                                          <p:spTgt spid="819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animEffect transition="in" filter="dissolve">
                                      <p:cBhvr>
                                        <p:cTn id="29" dur="500"/>
                                        <p:tgtEl>
                                          <p:spTgt spid="81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195">
                                            <p:txEl>
                                              <p:pRg st="7" end="7"/>
                                            </p:txEl>
                                          </p:spTgt>
                                        </p:tgtEl>
                                        <p:attrNameLst>
                                          <p:attrName>style.visibility</p:attrName>
                                        </p:attrNameLst>
                                      </p:cBhvr>
                                      <p:to>
                                        <p:strVal val="visible"/>
                                      </p:to>
                                    </p:set>
                                    <p:animEffect transition="in" filter="dissolve">
                                      <p:cBhvr>
                                        <p:cTn id="34" dur="500"/>
                                        <p:tgtEl>
                                          <p:spTgt spid="8195">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95">
                                            <p:txEl>
                                              <p:pRg st="8" end="8"/>
                                            </p:txEl>
                                          </p:spTgt>
                                        </p:tgtEl>
                                        <p:attrNameLst>
                                          <p:attrName>style.visibility</p:attrName>
                                        </p:attrNameLst>
                                      </p:cBhvr>
                                      <p:to>
                                        <p:strVal val="visible"/>
                                      </p:to>
                                    </p:set>
                                    <p:animEffect transition="in" filter="dissolve">
                                      <p:cBhvr>
                                        <p:cTn id="37"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185E5A7-A2AF-F942-8560-3AB3C4702446}"/>
              </a:ext>
            </a:extLst>
          </p:cNvPr>
          <p:cNvSpPr>
            <a:spLocks noGrp="1" noChangeArrowheads="1"/>
          </p:cNvSpPr>
          <p:nvPr>
            <p:ph type="title"/>
          </p:nvPr>
        </p:nvSpPr>
        <p:spPr/>
        <p:txBody>
          <a:bodyPr/>
          <a:lstStyle/>
          <a:p>
            <a:pPr eaLnBrk="1" hangingPunct="1"/>
            <a:r>
              <a:rPr lang="en-US" altLang="en-US"/>
              <a:t>Literals</a:t>
            </a:r>
          </a:p>
        </p:txBody>
      </p:sp>
      <p:sp>
        <p:nvSpPr>
          <p:cNvPr id="9219" name="Rectangle 3">
            <a:extLst>
              <a:ext uri="{FF2B5EF4-FFF2-40B4-BE49-F238E27FC236}">
                <a16:creationId xmlns:a16="http://schemas.microsoft.com/office/drawing/2014/main" id="{B654CAC1-4E04-D6F5-8F81-F6C58F379AB9}"/>
              </a:ext>
            </a:extLst>
          </p:cNvPr>
          <p:cNvSpPr>
            <a:spLocks noGrp="1" noChangeArrowheads="1"/>
          </p:cNvSpPr>
          <p:nvPr>
            <p:ph idx="1"/>
          </p:nvPr>
        </p:nvSpPr>
        <p:spPr>
          <a:xfrm>
            <a:off x="1981200" y="1600200"/>
            <a:ext cx="8229600" cy="4800600"/>
          </a:xfrm>
        </p:spPr>
        <p:txBody>
          <a:bodyPr>
            <a:normAutofit fontScale="92500" lnSpcReduction="20000"/>
          </a:bodyPr>
          <a:lstStyle/>
          <a:p>
            <a:pPr eaLnBrk="1" hangingPunct="1">
              <a:lnSpc>
                <a:spcPct val="80000"/>
              </a:lnSpc>
            </a:pPr>
            <a:r>
              <a:rPr lang="en-US" altLang="en-US" sz="2400"/>
              <a:t>Values that are hard-coded into a program</a:t>
            </a:r>
          </a:p>
          <a:p>
            <a:pPr lvl="1" eaLnBrk="1" hangingPunct="1">
              <a:lnSpc>
                <a:spcPct val="80000"/>
              </a:lnSpc>
            </a:pPr>
            <a:r>
              <a:rPr lang="en-US" altLang="en-US" sz="2000"/>
              <a:t>They are </a:t>
            </a:r>
            <a:r>
              <a:rPr lang="en-US" altLang="en-US" sz="2000" b="1"/>
              <a:t>literal</a:t>
            </a:r>
            <a:r>
              <a:rPr lang="en-US" altLang="en-US" sz="2000"/>
              <a:t>ly in the code!</a:t>
            </a:r>
          </a:p>
          <a:p>
            <a:pPr eaLnBrk="1" hangingPunct="1">
              <a:lnSpc>
                <a:spcPct val="80000"/>
              </a:lnSpc>
            </a:pPr>
            <a:r>
              <a:rPr lang="en-US" altLang="en-US" sz="2400"/>
              <a:t>Different types have different rules for specifying literal values</a:t>
            </a:r>
          </a:p>
          <a:p>
            <a:pPr lvl="1" eaLnBrk="1" hangingPunct="1">
              <a:lnSpc>
                <a:spcPct val="80000"/>
              </a:lnSpc>
            </a:pPr>
            <a:r>
              <a:rPr lang="en-US" altLang="en-US" sz="2000"/>
              <a:t>They are fairly intuitive and similar across most programming languages</a:t>
            </a:r>
          </a:p>
          <a:p>
            <a:pPr lvl="1" eaLnBrk="1" hangingPunct="1">
              <a:lnSpc>
                <a:spcPct val="80000"/>
              </a:lnSpc>
            </a:pPr>
            <a:r>
              <a:rPr lang="en-US" altLang="en-US" sz="2000"/>
              <a:t>Integer</a:t>
            </a:r>
          </a:p>
          <a:p>
            <a:pPr lvl="2" eaLnBrk="1" hangingPunct="1">
              <a:lnSpc>
                <a:spcPct val="80000"/>
              </a:lnSpc>
            </a:pPr>
            <a:r>
              <a:rPr lang="en-US" altLang="en-US" sz="1800"/>
              <a:t>An optional +/- followed by a sequence of digits</a:t>
            </a:r>
          </a:p>
          <a:p>
            <a:pPr lvl="2" eaLnBrk="1" hangingPunct="1">
              <a:lnSpc>
                <a:spcPct val="80000"/>
              </a:lnSpc>
            </a:pPr>
            <a:r>
              <a:rPr lang="en-US" altLang="en-US" sz="1800"/>
              <a:t>Ex: 1024, -78, 1024786074</a:t>
            </a:r>
          </a:p>
          <a:p>
            <a:pPr lvl="1" eaLnBrk="1" hangingPunct="1">
              <a:lnSpc>
                <a:spcPct val="80000"/>
              </a:lnSpc>
            </a:pPr>
            <a:r>
              <a:rPr lang="en-US" altLang="en-US" sz="2000"/>
              <a:t>Character</a:t>
            </a:r>
          </a:p>
          <a:p>
            <a:pPr lvl="2" eaLnBrk="1" hangingPunct="1">
              <a:lnSpc>
                <a:spcPct val="80000"/>
              </a:lnSpc>
            </a:pPr>
            <a:r>
              <a:rPr lang="en-US" altLang="en-US" sz="1800"/>
              <a:t>A single character in single quotes</a:t>
            </a:r>
          </a:p>
          <a:p>
            <a:pPr lvl="2" eaLnBrk="1" hangingPunct="1">
              <a:lnSpc>
                <a:spcPct val="80000"/>
              </a:lnSpc>
            </a:pPr>
            <a:r>
              <a:rPr lang="en-US" altLang="en-US" sz="1800"/>
              <a:t>Ex: ‘a’, ‘y’, ‘q’</a:t>
            </a:r>
          </a:p>
          <a:p>
            <a:pPr lvl="1" eaLnBrk="1" hangingPunct="1">
              <a:lnSpc>
                <a:spcPct val="80000"/>
              </a:lnSpc>
            </a:pPr>
            <a:r>
              <a:rPr lang="en-US" altLang="en-US" sz="2000"/>
              <a:t>String</a:t>
            </a:r>
          </a:p>
          <a:p>
            <a:pPr lvl="2" eaLnBrk="1" hangingPunct="1">
              <a:lnSpc>
                <a:spcPct val="80000"/>
              </a:lnSpc>
            </a:pPr>
            <a:r>
              <a:rPr lang="en-US" altLang="en-US" sz="1800"/>
              <a:t>A sequence of characters contained within double quotes</a:t>
            </a:r>
          </a:p>
          <a:p>
            <a:pPr lvl="2" eaLnBrk="1" hangingPunct="1">
              <a:lnSpc>
                <a:spcPct val="80000"/>
              </a:lnSpc>
            </a:pPr>
            <a:r>
              <a:rPr lang="en-US" altLang="en-US" sz="1800"/>
              <a:t>Ex: “This is a string literal”</a:t>
            </a:r>
          </a:p>
          <a:p>
            <a:pPr lvl="1" eaLnBrk="1" hangingPunct="1">
              <a:lnSpc>
                <a:spcPct val="80000"/>
              </a:lnSpc>
            </a:pPr>
            <a:r>
              <a:rPr lang="en-US" altLang="en-US" sz="2000"/>
              <a:t>See p. 75-77 for more literals</a:t>
            </a:r>
          </a:p>
          <a:p>
            <a:pPr eaLnBrk="1" hangingPunct="1">
              <a:lnSpc>
                <a:spcPct val="80000"/>
              </a:lnSpc>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ssolve">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dissolve">
                                      <p:cBhvr>
                                        <p:cTn id="12" dur="500"/>
                                        <p:tgtEl>
                                          <p:spTgt spid="9219">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animEffect transition="in" filter="dissolve">
                                      <p:cBhvr>
                                        <p:cTn id="15" dur="500"/>
                                        <p:tgtEl>
                                          <p:spTgt spid="921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219">
                                            <p:txEl>
                                              <p:pRg st="2" end="2"/>
                                            </p:txEl>
                                          </p:spTgt>
                                        </p:tgtEl>
                                        <p:attrNameLst>
                                          <p:attrName>style.visibility</p:attrName>
                                        </p:attrNameLst>
                                      </p:cBhvr>
                                      <p:to>
                                        <p:strVal val="visible"/>
                                      </p:to>
                                    </p:set>
                                    <p:animEffect transition="in" filter="dissolve">
                                      <p:cBhvr>
                                        <p:cTn id="20" dur="500"/>
                                        <p:tgtEl>
                                          <p:spTgt spid="9219">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219">
                                            <p:txEl>
                                              <p:pRg st="3" end="3"/>
                                            </p:txEl>
                                          </p:spTgt>
                                        </p:tgtEl>
                                        <p:attrNameLst>
                                          <p:attrName>style.visibility</p:attrName>
                                        </p:attrNameLst>
                                      </p:cBhvr>
                                      <p:to>
                                        <p:strVal val="visible"/>
                                      </p:to>
                                    </p:set>
                                    <p:animEffect transition="in" filter="dissolve">
                                      <p:cBhvr>
                                        <p:cTn id="23" dur="500"/>
                                        <p:tgtEl>
                                          <p:spTgt spid="921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219">
                                            <p:txEl>
                                              <p:pRg st="4" end="4"/>
                                            </p:txEl>
                                          </p:spTgt>
                                        </p:tgtEl>
                                        <p:attrNameLst>
                                          <p:attrName>style.visibility</p:attrName>
                                        </p:attrNameLst>
                                      </p:cBhvr>
                                      <p:to>
                                        <p:strVal val="visible"/>
                                      </p:to>
                                    </p:set>
                                    <p:animEffect transition="in" filter="dissolve">
                                      <p:cBhvr>
                                        <p:cTn id="28" dur="500"/>
                                        <p:tgtEl>
                                          <p:spTgt spid="9219">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Effect transition="in" filter="dissolve">
                                      <p:cBhvr>
                                        <p:cTn id="31" dur="500"/>
                                        <p:tgtEl>
                                          <p:spTgt spid="9219">
                                            <p:txEl>
                                              <p:pRg st="5" end="5"/>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219">
                                            <p:txEl>
                                              <p:pRg st="6" end="6"/>
                                            </p:txEl>
                                          </p:spTgt>
                                        </p:tgtEl>
                                        <p:attrNameLst>
                                          <p:attrName>style.visibility</p:attrName>
                                        </p:attrNameLst>
                                      </p:cBhvr>
                                      <p:to>
                                        <p:strVal val="visible"/>
                                      </p:to>
                                    </p:set>
                                    <p:animEffect transition="in" filter="dissolve">
                                      <p:cBhvr>
                                        <p:cTn id="34" dur="500"/>
                                        <p:tgtEl>
                                          <p:spTgt spid="9219">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219">
                                            <p:txEl>
                                              <p:pRg st="7" end="7"/>
                                            </p:txEl>
                                          </p:spTgt>
                                        </p:tgtEl>
                                        <p:attrNameLst>
                                          <p:attrName>style.visibility</p:attrName>
                                        </p:attrNameLst>
                                      </p:cBhvr>
                                      <p:to>
                                        <p:strVal val="visible"/>
                                      </p:to>
                                    </p:set>
                                    <p:animEffect transition="in" filter="dissolve">
                                      <p:cBhvr>
                                        <p:cTn id="39" dur="500"/>
                                        <p:tgtEl>
                                          <p:spTgt spid="9219">
                                            <p:txEl>
                                              <p:pRg st="7" end="7"/>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219">
                                            <p:txEl>
                                              <p:pRg st="8" end="8"/>
                                            </p:txEl>
                                          </p:spTgt>
                                        </p:tgtEl>
                                        <p:attrNameLst>
                                          <p:attrName>style.visibility</p:attrName>
                                        </p:attrNameLst>
                                      </p:cBhvr>
                                      <p:to>
                                        <p:strVal val="visible"/>
                                      </p:to>
                                    </p:set>
                                    <p:animEffect transition="in" filter="dissolve">
                                      <p:cBhvr>
                                        <p:cTn id="42" dur="500"/>
                                        <p:tgtEl>
                                          <p:spTgt spid="9219">
                                            <p:txEl>
                                              <p:pRg st="8" end="8"/>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9219">
                                            <p:txEl>
                                              <p:pRg st="9" end="9"/>
                                            </p:txEl>
                                          </p:spTgt>
                                        </p:tgtEl>
                                        <p:attrNameLst>
                                          <p:attrName>style.visibility</p:attrName>
                                        </p:attrNameLst>
                                      </p:cBhvr>
                                      <p:to>
                                        <p:strVal val="visible"/>
                                      </p:to>
                                    </p:set>
                                    <p:animEffect transition="in" filter="dissolve">
                                      <p:cBhvr>
                                        <p:cTn id="45" dur="500"/>
                                        <p:tgtEl>
                                          <p:spTgt spid="9219">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219">
                                            <p:txEl>
                                              <p:pRg st="10" end="10"/>
                                            </p:txEl>
                                          </p:spTgt>
                                        </p:tgtEl>
                                        <p:attrNameLst>
                                          <p:attrName>style.visibility</p:attrName>
                                        </p:attrNameLst>
                                      </p:cBhvr>
                                      <p:to>
                                        <p:strVal val="visible"/>
                                      </p:to>
                                    </p:set>
                                    <p:animEffect transition="in" filter="dissolve">
                                      <p:cBhvr>
                                        <p:cTn id="50" dur="500"/>
                                        <p:tgtEl>
                                          <p:spTgt spid="9219">
                                            <p:txEl>
                                              <p:pRg st="10" end="10"/>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219">
                                            <p:txEl>
                                              <p:pRg st="11" end="11"/>
                                            </p:txEl>
                                          </p:spTgt>
                                        </p:tgtEl>
                                        <p:attrNameLst>
                                          <p:attrName>style.visibility</p:attrName>
                                        </p:attrNameLst>
                                      </p:cBhvr>
                                      <p:to>
                                        <p:strVal val="visible"/>
                                      </p:to>
                                    </p:set>
                                    <p:animEffect transition="in" filter="dissolve">
                                      <p:cBhvr>
                                        <p:cTn id="53" dur="500"/>
                                        <p:tgtEl>
                                          <p:spTgt spid="9219">
                                            <p:txEl>
                                              <p:pRg st="11" end="11"/>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9219">
                                            <p:txEl>
                                              <p:pRg st="12" end="12"/>
                                            </p:txEl>
                                          </p:spTgt>
                                        </p:tgtEl>
                                        <p:attrNameLst>
                                          <p:attrName>style.visibility</p:attrName>
                                        </p:attrNameLst>
                                      </p:cBhvr>
                                      <p:to>
                                        <p:strVal val="visible"/>
                                      </p:to>
                                    </p:set>
                                    <p:animEffect transition="in" filter="dissolve">
                                      <p:cBhvr>
                                        <p:cTn id="56" dur="500"/>
                                        <p:tgtEl>
                                          <p:spTgt spid="9219">
                                            <p:txEl>
                                              <p:pRg st="12" end="1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219">
                                            <p:txEl>
                                              <p:pRg st="13" end="13"/>
                                            </p:txEl>
                                          </p:spTgt>
                                        </p:tgtEl>
                                        <p:attrNameLst>
                                          <p:attrName>style.visibility</p:attrName>
                                        </p:attrNameLst>
                                      </p:cBhvr>
                                      <p:to>
                                        <p:strVal val="visible"/>
                                      </p:to>
                                    </p:set>
                                    <p:animEffect transition="in" filter="dissolve">
                                      <p:cBhvr>
                                        <p:cTn id="61" dur="500"/>
                                        <p:tgtEl>
                                          <p:spTgt spid="9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A5820FB-CD34-F4D5-4A3C-D1F3284524D9}"/>
              </a:ext>
            </a:extLst>
          </p:cNvPr>
          <p:cNvSpPr>
            <a:spLocks noGrp="1" noChangeArrowheads="1"/>
          </p:cNvSpPr>
          <p:nvPr>
            <p:ph type="title"/>
          </p:nvPr>
        </p:nvSpPr>
        <p:spPr/>
        <p:txBody>
          <a:bodyPr/>
          <a:lstStyle/>
          <a:p>
            <a:pPr eaLnBrk="1" hangingPunct="1"/>
            <a:r>
              <a:rPr lang="en-US" altLang="en-US"/>
              <a:t>Statements</a:t>
            </a:r>
          </a:p>
        </p:txBody>
      </p:sp>
      <p:sp>
        <p:nvSpPr>
          <p:cNvPr id="26627" name="Rectangle 3">
            <a:extLst>
              <a:ext uri="{FF2B5EF4-FFF2-40B4-BE49-F238E27FC236}">
                <a16:creationId xmlns:a16="http://schemas.microsoft.com/office/drawing/2014/main" id="{C1682721-6C8A-517E-E5CF-FF8F8C07A555}"/>
              </a:ext>
            </a:extLst>
          </p:cNvPr>
          <p:cNvSpPr>
            <a:spLocks noGrp="1" noChangeArrowheads="1"/>
          </p:cNvSpPr>
          <p:nvPr>
            <p:ph idx="1"/>
          </p:nvPr>
        </p:nvSpPr>
        <p:spPr>
          <a:xfrm>
            <a:off x="1981200" y="1600200"/>
            <a:ext cx="8229600" cy="5029200"/>
          </a:xfrm>
        </p:spPr>
        <p:txBody>
          <a:bodyPr>
            <a:normAutofit/>
          </a:bodyPr>
          <a:lstStyle/>
          <a:p>
            <a:pPr eaLnBrk="1" hangingPunct="1">
              <a:lnSpc>
                <a:spcPct val="90000"/>
              </a:lnSpc>
            </a:pPr>
            <a:r>
              <a:rPr lang="en-US" altLang="en-US" sz="2000"/>
              <a:t>Units of declaration or execution</a:t>
            </a:r>
          </a:p>
          <a:p>
            <a:pPr eaLnBrk="1" hangingPunct="1">
              <a:lnSpc>
                <a:spcPct val="90000"/>
              </a:lnSpc>
            </a:pPr>
            <a:r>
              <a:rPr lang="en-US" altLang="en-US" sz="2000"/>
              <a:t>Every Java statement must be </a:t>
            </a:r>
            <a:r>
              <a:rPr lang="en-US" altLang="en-US" sz="2000" b="1"/>
              <a:t>terminated by a semicolon (;)</a:t>
            </a:r>
          </a:p>
          <a:p>
            <a:pPr eaLnBrk="1" hangingPunct="1">
              <a:lnSpc>
                <a:spcPct val="90000"/>
              </a:lnSpc>
            </a:pPr>
            <a:r>
              <a:rPr lang="en-US" altLang="en-US" sz="2000"/>
              <a:t>Variable declaration statement</a:t>
            </a:r>
          </a:p>
          <a:p>
            <a:pPr eaLnBrk="1" hangingPunct="1">
              <a:lnSpc>
                <a:spcPct val="90000"/>
              </a:lnSpc>
              <a:buFontTx/>
              <a:buNone/>
            </a:pPr>
            <a:r>
              <a:rPr lang="en-US" altLang="en-US" sz="2000"/>
              <a:t>		&lt;type&gt; &lt;variable&gt;, &lt;variable&gt;, …;</a:t>
            </a:r>
          </a:p>
          <a:p>
            <a:pPr lvl="2" eaLnBrk="1" hangingPunct="1">
              <a:lnSpc>
                <a:spcPct val="90000"/>
              </a:lnSpc>
              <a:buFontTx/>
              <a:buNone/>
            </a:pPr>
            <a:r>
              <a:rPr lang="en-US" altLang="en-US"/>
              <a:t>Ex: </a:t>
            </a:r>
            <a:r>
              <a:rPr lang="en-US" altLang="en-US" b="1">
                <a:solidFill>
                  <a:srgbClr val="CC0000"/>
                </a:solidFill>
                <a:latin typeface="Courier New" panose="02070309020205020404" pitchFamily="49" charset="0"/>
              </a:rPr>
              <a:t>int</a:t>
            </a:r>
            <a:r>
              <a:rPr lang="en-US" altLang="en-US">
                <a:latin typeface="Courier New" panose="02070309020205020404" pitchFamily="49" charset="0"/>
              </a:rPr>
              <a:t> var1, var2;</a:t>
            </a:r>
          </a:p>
          <a:p>
            <a:pPr eaLnBrk="1" hangingPunct="1">
              <a:lnSpc>
                <a:spcPct val="90000"/>
              </a:lnSpc>
            </a:pPr>
            <a:r>
              <a:rPr lang="en-US" altLang="en-US" sz="2000"/>
              <a:t>Assignment statement</a:t>
            </a:r>
          </a:p>
          <a:p>
            <a:pPr lvl="2" eaLnBrk="1" hangingPunct="1">
              <a:lnSpc>
                <a:spcPct val="90000"/>
              </a:lnSpc>
              <a:buFontTx/>
              <a:buNone/>
            </a:pPr>
            <a:r>
              <a:rPr lang="en-US" altLang="en-US"/>
              <a:t>&lt;variable&gt; = &lt;expression&gt;;</a:t>
            </a:r>
          </a:p>
          <a:p>
            <a:pPr lvl="2" eaLnBrk="1" hangingPunct="1">
              <a:lnSpc>
                <a:spcPct val="90000"/>
              </a:lnSpc>
              <a:buFontTx/>
              <a:buNone/>
            </a:pPr>
            <a:r>
              <a:rPr lang="en-US" altLang="en-US"/>
              <a:t>Ex.	</a:t>
            </a:r>
            <a:r>
              <a:rPr lang="en-US" altLang="en-US">
                <a:latin typeface="Courier New" panose="02070309020205020404" pitchFamily="49" charset="0"/>
              </a:rPr>
              <a:t>var1 = 100;</a:t>
            </a:r>
          </a:p>
          <a:p>
            <a:pPr lvl="2" eaLnBrk="1" hangingPunct="1">
              <a:lnSpc>
                <a:spcPct val="90000"/>
              </a:lnSpc>
              <a:buFontTx/>
              <a:buNone/>
            </a:pPr>
            <a:r>
              <a:rPr lang="en-US" altLang="en-US">
                <a:latin typeface="Courier New" panose="02070309020205020404" pitchFamily="49" charset="0"/>
              </a:rPr>
              <a:t>		var2 = 100 + var1;</a:t>
            </a:r>
          </a:p>
          <a:p>
            <a:pPr eaLnBrk="1" hangingPunct="1">
              <a:lnSpc>
                <a:spcPct val="90000"/>
              </a:lnSpc>
            </a:pPr>
            <a:r>
              <a:rPr lang="en-US" altLang="en-US" sz="2000"/>
              <a:t>Method call</a:t>
            </a:r>
          </a:p>
          <a:p>
            <a:pPr lvl="2" eaLnBrk="1" hangingPunct="1">
              <a:lnSpc>
                <a:spcPct val="90000"/>
              </a:lnSpc>
              <a:buFontTx/>
              <a:buNone/>
            </a:pPr>
            <a:r>
              <a:rPr lang="en-US" altLang="en-US"/>
              <a:t>&lt;method ID&gt;(&lt;expression&gt;,&lt;expression&gt;,...);</a:t>
            </a:r>
          </a:p>
          <a:p>
            <a:pPr lvl="2" eaLnBrk="1" hangingPunct="1">
              <a:lnSpc>
                <a:spcPct val="90000"/>
              </a:lnSpc>
              <a:buFontTx/>
              <a:buNone/>
            </a:pPr>
            <a:r>
              <a:rPr lang="en-US" altLang="en-US"/>
              <a:t>System.out.println(“Answer is “ + var1);</a:t>
            </a:r>
          </a:p>
          <a:p>
            <a:pPr eaLnBrk="1" hangingPunct="1">
              <a:lnSpc>
                <a:spcPct val="90000"/>
              </a:lnSpc>
            </a:pPr>
            <a:r>
              <a:rPr lang="en-US" altLang="en-US" sz="2000"/>
              <a:t>We’ll discuss others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dissolve">
                                      <p:cBhvr>
                                        <p:cTn id="12" dur="500"/>
                                        <p:tgtEl>
                                          <p:spTgt spid="266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27">
                                            <p:txEl>
                                              <p:pRg st="1" end="1"/>
                                            </p:txEl>
                                          </p:spTgt>
                                        </p:tgtEl>
                                        <p:attrNameLst>
                                          <p:attrName>style.visibility</p:attrName>
                                        </p:attrNameLst>
                                      </p:cBhvr>
                                      <p:to>
                                        <p:strVal val="visible"/>
                                      </p:to>
                                    </p:set>
                                    <p:animEffect transition="in" filter="dissolve">
                                      <p:cBhvr>
                                        <p:cTn id="17" dur="500"/>
                                        <p:tgtEl>
                                          <p:spTgt spid="266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27">
                                            <p:txEl>
                                              <p:pRg st="2" end="2"/>
                                            </p:txEl>
                                          </p:spTgt>
                                        </p:tgtEl>
                                        <p:attrNameLst>
                                          <p:attrName>style.visibility</p:attrName>
                                        </p:attrNameLst>
                                      </p:cBhvr>
                                      <p:to>
                                        <p:strVal val="visible"/>
                                      </p:to>
                                    </p:set>
                                    <p:animEffect transition="in" filter="dissolve">
                                      <p:cBhvr>
                                        <p:cTn id="22" dur="500"/>
                                        <p:tgtEl>
                                          <p:spTgt spid="26627">
                                            <p:txEl>
                                              <p:pRg st="2" end="2"/>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Effect transition="in" filter="dissolve">
                                      <p:cBhvr>
                                        <p:cTn id="25" dur="500"/>
                                        <p:tgtEl>
                                          <p:spTgt spid="26627">
                                            <p:txEl>
                                              <p:pRg st="3" end="3"/>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627">
                                            <p:txEl>
                                              <p:pRg st="4" end="4"/>
                                            </p:txEl>
                                          </p:spTgt>
                                        </p:tgtEl>
                                        <p:attrNameLst>
                                          <p:attrName>style.visibility</p:attrName>
                                        </p:attrNameLst>
                                      </p:cBhvr>
                                      <p:to>
                                        <p:strVal val="visible"/>
                                      </p:to>
                                    </p:set>
                                    <p:animEffect transition="in" filter="dissolve">
                                      <p:cBhvr>
                                        <p:cTn id="28" dur="500"/>
                                        <p:tgtEl>
                                          <p:spTgt spid="2662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6627">
                                            <p:txEl>
                                              <p:pRg st="5" end="5"/>
                                            </p:txEl>
                                          </p:spTgt>
                                        </p:tgtEl>
                                        <p:attrNameLst>
                                          <p:attrName>style.visibility</p:attrName>
                                        </p:attrNameLst>
                                      </p:cBhvr>
                                      <p:to>
                                        <p:strVal val="visible"/>
                                      </p:to>
                                    </p:set>
                                    <p:animEffect transition="in" filter="dissolve">
                                      <p:cBhvr>
                                        <p:cTn id="33" dur="500"/>
                                        <p:tgtEl>
                                          <p:spTgt spid="26627">
                                            <p:txEl>
                                              <p:pRg st="5" end="5"/>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627">
                                            <p:txEl>
                                              <p:pRg st="6" end="6"/>
                                            </p:txEl>
                                          </p:spTgt>
                                        </p:tgtEl>
                                        <p:attrNameLst>
                                          <p:attrName>style.visibility</p:attrName>
                                        </p:attrNameLst>
                                      </p:cBhvr>
                                      <p:to>
                                        <p:strVal val="visible"/>
                                      </p:to>
                                    </p:set>
                                    <p:animEffect transition="in" filter="dissolve">
                                      <p:cBhvr>
                                        <p:cTn id="36" dur="500"/>
                                        <p:tgtEl>
                                          <p:spTgt spid="26627">
                                            <p:txEl>
                                              <p:pRg st="6" end="6"/>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6627">
                                            <p:txEl>
                                              <p:pRg st="7" end="7"/>
                                            </p:txEl>
                                          </p:spTgt>
                                        </p:tgtEl>
                                        <p:attrNameLst>
                                          <p:attrName>style.visibility</p:attrName>
                                        </p:attrNameLst>
                                      </p:cBhvr>
                                      <p:to>
                                        <p:strVal val="visible"/>
                                      </p:to>
                                    </p:set>
                                    <p:animEffect transition="in" filter="dissolve">
                                      <p:cBhvr>
                                        <p:cTn id="39" dur="500"/>
                                        <p:tgtEl>
                                          <p:spTgt spid="26627">
                                            <p:txEl>
                                              <p:pRg st="7" end="7"/>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627">
                                            <p:txEl>
                                              <p:pRg st="8" end="8"/>
                                            </p:txEl>
                                          </p:spTgt>
                                        </p:tgtEl>
                                        <p:attrNameLst>
                                          <p:attrName>style.visibility</p:attrName>
                                        </p:attrNameLst>
                                      </p:cBhvr>
                                      <p:to>
                                        <p:strVal val="visible"/>
                                      </p:to>
                                    </p:set>
                                    <p:animEffect transition="in" filter="dissolve">
                                      <p:cBhvr>
                                        <p:cTn id="42" dur="500"/>
                                        <p:tgtEl>
                                          <p:spTgt spid="2662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6627">
                                            <p:txEl>
                                              <p:pRg st="9" end="9"/>
                                            </p:txEl>
                                          </p:spTgt>
                                        </p:tgtEl>
                                        <p:attrNameLst>
                                          <p:attrName>style.visibility</p:attrName>
                                        </p:attrNameLst>
                                      </p:cBhvr>
                                      <p:to>
                                        <p:strVal val="visible"/>
                                      </p:to>
                                    </p:set>
                                    <p:animEffect transition="in" filter="dissolve">
                                      <p:cBhvr>
                                        <p:cTn id="47" dur="500"/>
                                        <p:tgtEl>
                                          <p:spTgt spid="26627">
                                            <p:txEl>
                                              <p:pRg st="9" end="9"/>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6627">
                                            <p:txEl>
                                              <p:pRg st="10" end="10"/>
                                            </p:txEl>
                                          </p:spTgt>
                                        </p:tgtEl>
                                        <p:attrNameLst>
                                          <p:attrName>style.visibility</p:attrName>
                                        </p:attrNameLst>
                                      </p:cBhvr>
                                      <p:to>
                                        <p:strVal val="visible"/>
                                      </p:to>
                                    </p:set>
                                    <p:animEffect transition="in" filter="dissolve">
                                      <p:cBhvr>
                                        <p:cTn id="50" dur="500"/>
                                        <p:tgtEl>
                                          <p:spTgt spid="26627">
                                            <p:txEl>
                                              <p:pRg st="10" end="10"/>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6627">
                                            <p:txEl>
                                              <p:pRg st="11" end="11"/>
                                            </p:txEl>
                                          </p:spTgt>
                                        </p:tgtEl>
                                        <p:attrNameLst>
                                          <p:attrName>style.visibility</p:attrName>
                                        </p:attrNameLst>
                                      </p:cBhvr>
                                      <p:to>
                                        <p:strVal val="visible"/>
                                      </p:to>
                                    </p:set>
                                    <p:animEffect transition="in" filter="dissolve">
                                      <p:cBhvr>
                                        <p:cTn id="53" dur="500"/>
                                        <p:tgtEl>
                                          <p:spTgt spid="26627">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6627">
                                            <p:txEl>
                                              <p:pRg st="12" end="12"/>
                                            </p:txEl>
                                          </p:spTgt>
                                        </p:tgtEl>
                                        <p:attrNameLst>
                                          <p:attrName>style.visibility</p:attrName>
                                        </p:attrNameLst>
                                      </p:cBhvr>
                                      <p:to>
                                        <p:strVal val="visible"/>
                                      </p:to>
                                    </p:set>
                                    <p:animEffect transition="in" filter="dissolve">
                                      <p:cBhvr>
                                        <p:cTn id="58" dur="500"/>
                                        <p:tgtEl>
                                          <p:spTgt spid="266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FFAA44C-3069-0250-8AFF-2298ECC3EDD4}"/>
              </a:ext>
            </a:extLst>
          </p:cNvPr>
          <p:cNvSpPr>
            <a:spLocks noGrp="1" noChangeArrowheads="1"/>
          </p:cNvSpPr>
          <p:nvPr>
            <p:ph type="title"/>
          </p:nvPr>
        </p:nvSpPr>
        <p:spPr>
          <a:xfrm>
            <a:off x="1981200" y="274638"/>
            <a:ext cx="8229600" cy="868362"/>
          </a:xfrm>
        </p:spPr>
        <p:txBody>
          <a:bodyPr/>
          <a:lstStyle/>
          <a:p>
            <a:pPr eaLnBrk="1" hangingPunct="1"/>
            <a:r>
              <a:rPr lang="en-US" altLang="en-US"/>
              <a:t>Variables</a:t>
            </a:r>
          </a:p>
        </p:txBody>
      </p:sp>
      <p:sp>
        <p:nvSpPr>
          <p:cNvPr id="15363" name="Rectangle 3">
            <a:extLst>
              <a:ext uri="{FF2B5EF4-FFF2-40B4-BE49-F238E27FC236}">
                <a16:creationId xmlns:a16="http://schemas.microsoft.com/office/drawing/2014/main" id="{99CA7995-C321-A98E-79AA-50A9992E8081}"/>
              </a:ext>
            </a:extLst>
          </p:cNvPr>
          <p:cNvSpPr>
            <a:spLocks noGrp="1" noChangeArrowheads="1"/>
          </p:cNvSpPr>
          <p:nvPr>
            <p:ph idx="1"/>
          </p:nvPr>
        </p:nvSpPr>
        <p:spPr>
          <a:xfrm>
            <a:off x="1905000" y="1600200"/>
            <a:ext cx="8382000" cy="3352800"/>
          </a:xfrm>
        </p:spPr>
        <p:txBody>
          <a:bodyPr>
            <a:normAutofit fontScale="92500" lnSpcReduction="10000"/>
          </a:bodyPr>
          <a:lstStyle/>
          <a:p>
            <a:pPr eaLnBrk="1" hangingPunct="1">
              <a:lnSpc>
                <a:spcPct val="90000"/>
              </a:lnSpc>
            </a:pPr>
            <a:r>
              <a:rPr lang="en-US" altLang="en-US" sz="2400"/>
              <a:t>Memory locations that are associated with identifiers</a:t>
            </a:r>
          </a:p>
          <a:p>
            <a:pPr eaLnBrk="1" hangingPunct="1">
              <a:lnSpc>
                <a:spcPct val="90000"/>
              </a:lnSpc>
            </a:pPr>
            <a:r>
              <a:rPr lang="en-US" altLang="en-US" sz="2400"/>
              <a:t>Values can change throughout the execution of a program</a:t>
            </a:r>
          </a:p>
          <a:p>
            <a:pPr eaLnBrk="1" hangingPunct="1">
              <a:lnSpc>
                <a:spcPct val="90000"/>
              </a:lnSpc>
            </a:pPr>
            <a:r>
              <a:rPr lang="en-US" altLang="en-US" sz="2400"/>
              <a:t>In Java, must be specified as a certain </a:t>
            </a:r>
            <a:r>
              <a:rPr lang="en-US" altLang="en-US" sz="2400" b="1"/>
              <a:t>type</a:t>
            </a:r>
            <a:r>
              <a:rPr lang="en-US" altLang="en-US" sz="2400"/>
              <a:t> or </a:t>
            </a:r>
            <a:r>
              <a:rPr lang="en-US" altLang="en-US" sz="2400" b="1"/>
              <a:t>class</a:t>
            </a:r>
          </a:p>
          <a:p>
            <a:pPr lvl="1" eaLnBrk="1" hangingPunct="1">
              <a:lnSpc>
                <a:spcPct val="90000"/>
              </a:lnSpc>
            </a:pPr>
            <a:r>
              <a:rPr lang="en-US" altLang="en-US" sz="2000"/>
              <a:t>The type of a variable specifies its </a:t>
            </a:r>
            <a:r>
              <a:rPr lang="en-US" altLang="en-US" sz="2000" b="1"/>
              <a:t>properties:</a:t>
            </a:r>
            <a:r>
              <a:rPr lang="en-US" altLang="en-US" sz="2000"/>
              <a:t> the </a:t>
            </a:r>
            <a:r>
              <a:rPr lang="en-US" altLang="en-US" sz="2000">
                <a:solidFill>
                  <a:srgbClr val="FF0000"/>
                </a:solidFill>
              </a:rPr>
              <a:t>data</a:t>
            </a:r>
            <a:r>
              <a:rPr lang="en-US" altLang="en-US" sz="2000"/>
              <a:t> it can store and the </a:t>
            </a:r>
            <a:r>
              <a:rPr lang="en-US" altLang="en-US" sz="2000">
                <a:solidFill>
                  <a:srgbClr val="FF0000"/>
                </a:solidFill>
              </a:rPr>
              <a:t>operations</a:t>
            </a:r>
            <a:r>
              <a:rPr lang="en-US" altLang="en-US" sz="2000"/>
              <a:t> that can be performed on it</a:t>
            </a:r>
          </a:p>
          <a:p>
            <a:pPr lvl="2" eaLnBrk="1" hangingPunct="1">
              <a:lnSpc>
                <a:spcPct val="90000"/>
              </a:lnSpc>
            </a:pPr>
            <a:r>
              <a:rPr lang="en-US" altLang="en-US" sz="1800"/>
              <a:t>Ex: </a:t>
            </a:r>
            <a:r>
              <a:rPr lang="en-US" altLang="en-US" sz="1800" b="1"/>
              <a:t>int</a:t>
            </a:r>
            <a:r>
              <a:rPr lang="en-US" altLang="en-US" sz="1800"/>
              <a:t> type: discuss</a:t>
            </a:r>
          </a:p>
          <a:p>
            <a:pPr lvl="1" eaLnBrk="1" hangingPunct="1">
              <a:lnSpc>
                <a:spcPct val="90000"/>
              </a:lnSpc>
            </a:pPr>
            <a:r>
              <a:rPr lang="en-US" altLang="en-US" sz="2000"/>
              <a:t>Java is fairly strict about enforcing data type values</a:t>
            </a:r>
          </a:p>
          <a:p>
            <a:pPr lvl="2" eaLnBrk="1" hangingPunct="1">
              <a:lnSpc>
                <a:spcPct val="90000"/>
              </a:lnSpc>
            </a:pPr>
            <a:r>
              <a:rPr lang="en-US" altLang="en-US" sz="1800"/>
              <a:t>You will get a compilation error if you assign an incorrect type to a variable:  Ex:  int i = “hello”;</a:t>
            </a:r>
          </a:p>
        </p:txBody>
      </p:sp>
      <p:sp>
        <p:nvSpPr>
          <p:cNvPr id="15364" name="Text Box 4">
            <a:extLst>
              <a:ext uri="{FF2B5EF4-FFF2-40B4-BE49-F238E27FC236}">
                <a16:creationId xmlns:a16="http://schemas.microsoft.com/office/drawing/2014/main" id="{FB0FE7FF-7C5A-4ABF-4FEB-53C3F9216859}"/>
              </a:ext>
            </a:extLst>
          </p:cNvPr>
          <p:cNvSpPr txBox="1">
            <a:spLocks noChangeArrowheads="1"/>
          </p:cNvSpPr>
          <p:nvPr/>
        </p:nvSpPr>
        <p:spPr bwMode="auto">
          <a:xfrm>
            <a:off x="2438400" y="5105400"/>
            <a:ext cx="7162800" cy="10795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FF0000"/>
                </a:solidFill>
                <a:latin typeface="Courier New" panose="02070309020205020404" pitchFamily="49" charset="0"/>
              </a:rPr>
              <a:t>incompatible types   found: java.lang.String</a:t>
            </a:r>
          </a:p>
          <a:p>
            <a:pPr algn="ctr" eaLnBrk="1" hangingPunct="1"/>
            <a:r>
              <a:rPr lang="en-US" altLang="en-US" sz="1600" b="1">
                <a:solidFill>
                  <a:srgbClr val="FF0000"/>
                </a:solidFill>
                <a:latin typeface="Courier New" panose="02070309020205020404" pitchFamily="49" charset="0"/>
              </a:rPr>
              <a:t>           required: int</a:t>
            </a:r>
          </a:p>
          <a:p>
            <a:pPr algn="ctr" eaLnBrk="1" hangingPunct="1"/>
            <a:r>
              <a:rPr lang="en-US" altLang="en-US" sz="1600" b="1">
                <a:solidFill>
                  <a:srgbClr val="FF0000"/>
                </a:solidFill>
                <a:latin typeface="Courier New" panose="02070309020205020404" pitchFamily="49" charset="0"/>
              </a:rPr>
              <a:t>     int i = "hello";</a:t>
            </a:r>
          </a:p>
          <a:p>
            <a:pPr algn="ctr" eaLnBrk="1" hangingPunct="1"/>
            <a:r>
              <a:rPr lang="en-US" altLang="en-US" sz="1600" b="1">
                <a:solidFill>
                  <a:srgbClr val="FF0000"/>
                </a:solidFill>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ssolve">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dissolve">
                                      <p:cBhvr>
                                        <p:cTn id="12" dur="500"/>
                                        <p:tgtEl>
                                          <p:spTgt spid="153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dissolve">
                                      <p:cBhvr>
                                        <p:cTn id="17" dur="500"/>
                                        <p:tgtEl>
                                          <p:spTgt spid="153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dissolve">
                                      <p:cBhvr>
                                        <p:cTn id="22" dur="500"/>
                                        <p:tgtEl>
                                          <p:spTgt spid="153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363">
                                            <p:txEl>
                                              <p:pRg st="3" end="3"/>
                                            </p:txEl>
                                          </p:spTgt>
                                        </p:tgtEl>
                                        <p:attrNameLst>
                                          <p:attrName>style.visibility</p:attrName>
                                        </p:attrNameLst>
                                      </p:cBhvr>
                                      <p:to>
                                        <p:strVal val="visible"/>
                                      </p:to>
                                    </p:set>
                                    <p:animEffect transition="in" filter="dissolve">
                                      <p:cBhvr>
                                        <p:cTn id="27" dur="500"/>
                                        <p:tgtEl>
                                          <p:spTgt spid="153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363">
                                            <p:txEl>
                                              <p:pRg st="4" end="4"/>
                                            </p:txEl>
                                          </p:spTgt>
                                        </p:tgtEl>
                                        <p:attrNameLst>
                                          <p:attrName>style.visibility</p:attrName>
                                        </p:attrNameLst>
                                      </p:cBhvr>
                                      <p:to>
                                        <p:strVal val="visible"/>
                                      </p:to>
                                    </p:set>
                                    <p:animEffect transition="in" filter="dissolve">
                                      <p:cBhvr>
                                        <p:cTn id="32" dur="500"/>
                                        <p:tgtEl>
                                          <p:spTgt spid="153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363">
                                            <p:txEl>
                                              <p:pRg st="5" end="5"/>
                                            </p:txEl>
                                          </p:spTgt>
                                        </p:tgtEl>
                                        <p:attrNameLst>
                                          <p:attrName>style.visibility</p:attrName>
                                        </p:attrNameLst>
                                      </p:cBhvr>
                                      <p:to>
                                        <p:strVal val="visible"/>
                                      </p:to>
                                    </p:set>
                                    <p:animEffect transition="in" filter="dissolve">
                                      <p:cBhvr>
                                        <p:cTn id="37" dur="500"/>
                                        <p:tgtEl>
                                          <p:spTgt spid="1536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363">
                                            <p:txEl>
                                              <p:pRg st="6" end="6"/>
                                            </p:txEl>
                                          </p:spTgt>
                                        </p:tgtEl>
                                        <p:attrNameLst>
                                          <p:attrName>style.visibility</p:attrName>
                                        </p:attrNameLst>
                                      </p:cBhvr>
                                      <p:to>
                                        <p:strVal val="visible"/>
                                      </p:to>
                                    </p:set>
                                    <p:animEffect transition="in" filter="dissolve">
                                      <p:cBhvr>
                                        <p:cTn id="42" dur="500"/>
                                        <p:tgtEl>
                                          <p:spTgt spid="1536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5364"/>
                                        </p:tgtEl>
                                        <p:attrNameLst>
                                          <p:attrName>style.visibility</p:attrName>
                                        </p:attrNameLst>
                                      </p:cBhvr>
                                      <p:to>
                                        <p:strVal val="visible"/>
                                      </p:to>
                                    </p:set>
                                    <p:animEffect transition="in" filter="checkerboard(across)">
                                      <p:cBhvr>
                                        <p:cTn id="4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01533A6-EB03-FA28-FC6C-F8150D422834}"/>
              </a:ext>
            </a:extLst>
          </p:cNvPr>
          <p:cNvSpPr>
            <a:spLocks noGrp="1" noChangeArrowheads="1"/>
          </p:cNvSpPr>
          <p:nvPr>
            <p:ph type="title"/>
          </p:nvPr>
        </p:nvSpPr>
        <p:spPr/>
        <p:txBody>
          <a:bodyPr/>
          <a:lstStyle/>
          <a:p>
            <a:pPr eaLnBrk="1" hangingPunct="1"/>
            <a:r>
              <a:rPr lang="en-US" altLang="en-US"/>
              <a:t>Variables</a:t>
            </a:r>
          </a:p>
        </p:txBody>
      </p:sp>
      <p:sp>
        <p:nvSpPr>
          <p:cNvPr id="18435" name="Rectangle 3">
            <a:extLst>
              <a:ext uri="{FF2B5EF4-FFF2-40B4-BE49-F238E27FC236}">
                <a16:creationId xmlns:a16="http://schemas.microsoft.com/office/drawing/2014/main" id="{ADAE7C52-F9E8-10A2-CB2B-905246B5EA56}"/>
              </a:ext>
            </a:extLst>
          </p:cNvPr>
          <p:cNvSpPr>
            <a:spLocks noGrp="1" noChangeArrowheads="1"/>
          </p:cNvSpPr>
          <p:nvPr>
            <p:ph idx="1"/>
          </p:nvPr>
        </p:nvSpPr>
        <p:spPr>
          <a:xfrm>
            <a:off x="1981200" y="1600200"/>
            <a:ext cx="8229600" cy="2590800"/>
          </a:xfrm>
        </p:spPr>
        <p:txBody>
          <a:bodyPr/>
          <a:lstStyle/>
          <a:p>
            <a:pPr lvl="1" eaLnBrk="1" hangingPunct="1"/>
            <a:r>
              <a:rPr lang="en-US" altLang="en-US" sz="2000"/>
              <a:t>Note: For numeric types, you even get an error if the value assigned will “lose precision” if placed into the variable</a:t>
            </a:r>
          </a:p>
          <a:p>
            <a:pPr lvl="2" eaLnBrk="1" hangingPunct="1"/>
            <a:r>
              <a:rPr lang="en-US" altLang="en-US" sz="1800"/>
              <a:t>Generally speaking this means we can place “smaller” values into “larger” variables but we cannot place “larger” values into “smaller” variables</a:t>
            </a:r>
          </a:p>
          <a:p>
            <a:pPr lvl="3" eaLnBrk="1" hangingPunct="1"/>
            <a:r>
              <a:rPr lang="en-US" altLang="en-US" sz="1600"/>
              <a:t>Ex: byte &lt; short &lt; int &lt; long &lt; float &lt; double </a:t>
            </a:r>
          </a:p>
          <a:p>
            <a:pPr lvl="3" eaLnBrk="1" hangingPunct="1"/>
            <a:r>
              <a:rPr lang="en-US" altLang="en-US" sz="1600"/>
              <a:t>Ex:</a:t>
            </a:r>
            <a:r>
              <a:rPr lang="en-US" altLang="en-US"/>
              <a:t>  </a:t>
            </a:r>
            <a:r>
              <a:rPr lang="en-US" altLang="en-US" sz="1600" b="1">
                <a:latin typeface="Courier New" panose="02070309020205020404" pitchFamily="49" charset="0"/>
              </a:rPr>
              <a:t>int i = 3.5;</a:t>
            </a:r>
          </a:p>
        </p:txBody>
      </p:sp>
      <p:sp>
        <p:nvSpPr>
          <p:cNvPr id="18436" name="Text Box 4">
            <a:extLst>
              <a:ext uri="{FF2B5EF4-FFF2-40B4-BE49-F238E27FC236}">
                <a16:creationId xmlns:a16="http://schemas.microsoft.com/office/drawing/2014/main" id="{CF240297-F2F9-281D-2C11-FBA3666B14E1}"/>
              </a:ext>
            </a:extLst>
          </p:cNvPr>
          <p:cNvSpPr txBox="1">
            <a:spLocks noChangeArrowheads="1"/>
          </p:cNvSpPr>
          <p:nvPr/>
        </p:nvSpPr>
        <p:spPr bwMode="auto">
          <a:xfrm>
            <a:off x="3505200" y="4038600"/>
            <a:ext cx="6172200" cy="10795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en-US" altLang="en-US" sz="1600" b="1">
                <a:solidFill>
                  <a:srgbClr val="FF0000"/>
                </a:solidFill>
                <a:latin typeface="Courier New" panose="02070309020205020404" pitchFamily="49" charset="0"/>
              </a:rPr>
              <a:t>possible loss of precision found   : double</a:t>
            </a:r>
          </a:p>
          <a:p>
            <a:pPr algn="ctr" eaLnBrk="1" hangingPunct="1"/>
            <a:r>
              <a:rPr kumimoji="1" lang="en-US" altLang="en-US" sz="1600" b="1">
                <a:solidFill>
                  <a:srgbClr val="FF0000"/>
                </a:solidFill>
                <a:latin typeface="Courier New" panose="02070309020205020404" pitchFamily="49" charset="0"/>
              </a:rPr>
              <a:t>			  required: int</a:t>
            </a:r>
          </a:p>
          <a:p>
            <a:pPr algn="ctr" eaLnBrk="1" hangingPunct="1"/>
            <a:r>
              <a:rPr kumimoji="1" lang="en-US" altLang="en-US" sz="1600" b="1">
                <a:solidFill>
                  <a:srgbClr val="FF0000"/>
                </a:solidFill>
                <a:latin typeface="Courier New" panose="02070309020205020404" pitchFamily="49" charset="0"/>
              </a:rPr>
              <a:t>          int i = 3.5;</a:t>
            </a:r>
          </a:p>
          <a:p>
            <a:pPr algn="ctr" eaLnBrk="1" hangingPunct="1"/>
            <a:r>
              <a:rPr kumimoji="1" lang="en-US" altLang="en-US" sz="1600" b="1">
                <a:solidFill>
                  <a:srgbClr val="FF0000"/>
                </a:solidFill>
                <a:latin typeface="Courier New" panose="02070309020205020404" pitchFamily="49" charset="0"/>
              </a:rPr>
              <a:t>                  ^</a:t>
            </a:r>
            <a:endParaRPr lang="en-US" altLang="en-US" sz="1600" b="1">
              <a:solidFill>
                <a:srgbClr val="FF0000"/>
              </a:solidFill>
              <a:latin typeface="Courier New" panose="02070309020205020404" pitchFamily="49" charset="0"/>
            </a:endParaRPr>
          </a:p>
        </p:txBody>
      </p:sp>
      <p:sp>
        <p:nvSpPr>
          <p:cNvPr id="18437" name="Rectangle 5">
            <a:extLst>
              <a:ext uri="{FF2B5EF4-FFF2-40B4-BE49-F238E27FC236}">
                <a16:creationId xmlns:a16="http://schemas.microsoft.com/office/drawing/2014/main" id="{633F25CE-903D-D74A-9BD4-68AB88966E89}"/>
              </a:ext>
            </a:extLst>
          </p:cNvPr>
          <p:cNvSpPr>
            <a:spLocks noChangeArrowheads="1"/>
          </p:cNvSpPr>
          <p:nvPr/>
        </p:nvSpPr>
        <p:spPr bwMode="auto">
          <a:xfrm>
            <a:off x="1981200" y="5334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3" eaLnBrk="1" hangingPunct="1">
              <a:lnSpc>
                <a:spcPct val="90000"/>
              </a:lnSpc>
              <a:spcBef>
                <a:spcPct val="20000"/>
              </a:spcBef>
              <a:buFontTx/>
              <a:buChar char="–"/>
            </a:pPr>
            <a:r>
              <a:rPr lang="en-US" altLang="en-US" sz="1600"/>
              <a:t>Ex:</a:t>
            </a:r>
            <a:r>
              <a:rPr lang="en-US" altLang="en-US" sz="1600" b="1">
                <a:latin typeface="Courier New" panose="02070309020205020404" pitchFamily="49" charset="0"/>
              </a:rPr>
              <a:t> double x = 100;</a:t>
            </a:r>
          </a:p>
          <a:p>
            <a:pPr lvl="4" eaLnBrk="1" hangingPunct="1">
              <a:lnSpc>
                <a:spcPct val="90000"/>
              </a:lnSpc>
              <a:spcBef>
                <a:spcPct val="20000"/>
              </a:spcBef>
              <a:buFontTx/>
              <a:buChar char="»"/>
            </a:pPr>
            <a:r>
              <a:rPr lang="en-US" altLang="en-US" sz="1600" b="1">
                <a:latin typeface="Courier New" panose="02070309020205020404" pitchFamily="49" charset="0"/>
              </a:rPr>
              <a:t>This is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dissolv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dissolve">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dissolve">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dissolve">
                                      <p:cBhvr>
                                        <p:cTn id="22" dur="500"/>
                                        <p:tgtEl>
                                          <p:spTgt spid="1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436"/>
                                        </p:tgtEl>
                                        <p:attrNameLst>
                                          <p:attrName>style.visibility</p:attrName>
                                        </p:attrNameLst>
                                      </p:cBhvr>
                                      <p:to>
                                        <p:strVal val="visible"/>
                                      </p:to>
                                    </p:set>
                                    <p:animEffect transition="in" filter="checkerboard(across)">
                                      <p:cBhvr>
                                        <p:cTn id="27" dur="500"/>
                                        <p:tgtEl>
                                          <p:spTgt spid="184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8437">
                                            <p:txEl>
                                              <p:pRg st="0" end="0"/>
                                            </p:txEl>
                                          </p:spTgt>
                                        </p:tgtEl>
                                        <p:attrNameLst>
                                          <p:attrName>style.visibility</p:attrName>
                                        </p:attrNameLst>
                                      </p:cBhvr>
                                      <p:to>
                                        <p:strVal val="visible"/>
                                      </p:to>
                                    </p:set>
                                    <p:animEffect transition="in" filter="dissolve">
                                      <p:cBhvr>
                                        <p:cTn id="32" dur="500"/>
                                        <p:tgtEl>
                                          <p:spTgt spid="1843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8437">
                                            <p:txEl>
                                              <p:pRg st="1" end="1"/>
                                            </p:txEl>
                                          </p:spTgt>
                                        </p:tgtEl>
                                        <p:attrNameLst>
                                          <p:attrName>style.visibility</p:attrName>
                                        </p:attrNameLst>
                                      </p:cBhvr>
                                      <p:to>
                                        <p:strVal val="visible"/>
                                      </p:to>
                                    </p:set>
                                    <p:animEffect transition="in" filter="dissolve">
                                      <p:cBhvr>
                                        <p:cTn id="37" dur="500"/>
                                        <p:tgtEl>
                                          <p:spTgt spid="184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226FD16-7330-697B-86B9-EB838EB19F10}"/>
              </a:ext>
            </a:extLst>
          </p:cNvPr>
          <p:cNvSpPr>
            <a:spLocks noGrp="1"/>
          </p:cNvSpPr>
          <p:nvPr>
            <p:ph type="title"/>
          </p:nvPr>
        </p:nvSpPr>
        <p:spPr>
          <a:xfrm>
            <a:off x="1981200" y="76200"/>
            <a:ext cx="8229600" cy="1143000"/>
          </a:xfrm>
        </p:spPr>
        <p:txBody>
          <a:bodyPr/>
          <a:lstStyle/>
          <a:p>
            <a:pPr eaLnBrk="1" hangingPunct="1"/>
            <a:r>
              <a:rPr lang="en-US" altLang="en-US" sz="3600"/>
              <a:t>Java is Object Oriented</a:t>
            </a:r>
          </a:p>
        </p:txBody>
      </p:sp>
      <p:sp>
        <p:nvSpPr>
          <p:cNvPr id="18435" name="Content Placeholder 2">
            <a:extLst>
              <a:ext uri="{FF2B5EF4-FFF2-40B4-BE49-F238E27FC236}">
                <a16:creationId xmlns:a16="http://schemas.microsoft.com/office/drawing/2014/main" id="{912D1210-CB0E-89CB-2D31-EAF5F2331EE9}"/>
              </a:ext>
            </a:extLst>
          </p:cNvPr>
          <p:cNvSpPr>
            <a:spLocks noGrp="1"/>
          </p:cNvSpPr>
          <p:nvPr>
            <p:ph idx="1"/>
          </p:nvPr>
        </p:nvSpPr>
        <p:spPr>
          <a:xfrm>
            <a:off x="1981200" y="1371600"/>
            <a:ext cx="8229600" cy="5181600"/>
          </a:xfrm>
        </p:spPr>
        <p:txBody>
          <a:bodyPr/>
          <a:lstStyle/>
          <a:p>
            <a:pPr eaLnBrk="1" hangingPunct="1"/>
            <a:r>
              <a:rPr lang="en-US" altLang="en-US"/>
              <a:t>Object oriented programming is a method in which programs are organized as collection of objects, each of which represents an instance of a class</a:t>
            </a:r>
          </a:p>
          <a:p>
            <a:pPr eaLnBrk="1" hangingPunct="1"/>
            <a:endParaRPr lang="en-US" altLang="en-US"/>
          </a:p>
          <a:p>
            <a:pPr eaLnBrk="1" hangingPunct="1"/>
            <a:r>
              <a:rPr lang="en-US" altLang="en-US"/>
              <a:t>4 main concepts of OOP are</a:t>
            </a:r>
          </a:p>
          <a:p>
            <a:pPr lvl="1" eaLnBrk="1" hangingPunct="1"/>
            <a:r>
              <a:rPr lang="en-US" altLang="en-US"/>
              <a:t>Abstraction</a:t>
            </a:r>
          </a:p>
          <a:p>
            <a:pPr lvl="1" eaLnBrk="1" hangingPunct="1"/>
            <a:r>
              <a:rPr lang="en-US" altLang="en-US"/>
              <a:t>Encapsulation</a:t>
            </a:r>
          </a:p>
          <a:p>
            <a:pPr lvl="1" eaLnBrk="1" hangingPunct="1"/>
            <a:r>
              <a:rPr lang="en-US" altLang="en-US"/>
              <a:t>Inheritance</a:t>
            </a:r>
          </a:p>
          <a:p>
            <a:pPr lvl="1" eaLnBrk="1" hangingPunct="1"/>
            <a:r>
              <a:rPr lang="en-US" altLang="en-US"/>
              <a:t>Polymorphism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A430354-8A11-2C99-2A38-DBCB96C35F62}"/>
              </a:ext>
            </a:extLst>
          </p:cNvPr>
          <p:cNvSpPr>
            <a:spLocks noGrp="1" noChangeArrowheads="1"/>
          </p:cNvSpPr>
          <p:nvPr>
            <p:ph type="title"/>
          </p:nvPr>
        </p:nvSpPr>
        <p:spPr>
          <a:xfrm>
            <a:off x="1981200" y="152400"/>
            <a:ext cx="8229600" cy="1143000"/>
          </a:xfrm>
        </p:spPr>
        <p:txBody>
          <a:bodyPr/>
          <a:lstStyle/>
          <a:p>
            <a:pPr eaLnBrk="1" hangingPunct="1"/>
            <a:r>
              <a:rPr lang="en-US" altLang="en-US"/>
              <a:t>Variables</a:t>
            </a:r>
          </a:p>
        </p:txBody>
      </p:sp>
      <p:sp>
        <p:nvSpPr>
          <p:cNvPr id="55299" name="Rectangle 3">
            <a:extLst>
              <a:ext uri="{FF2B5EF4-FFF2-40B4-BE49-F238E27FC236}">
                <a16:creationId xmlns:a16="http://schemas.microsoft.com/office/drawing/2014/main" id="{70F43F1D-4557-CBF3-5B0F-F5C167B20468}"/>
              </a:ext>
            </a:extLst>
          </p:cNvPr>
          <p:cNvSpPr>
            <a:spLocks noGrp="1" noChangeArrowheads="1"/>
          </p:cNvSpPr>
          <p:nvPr>
            <p:ph idx="1"/>
          </p:nvPr>
        </p:nvSpPr>
        <p:spPr>
          <a:xfrm>
            <a:off x="1981200" y="1341438"/>
            <a:ext cx="8229600" cy="4525962"/>
          </a:xfrm>
        </p:spPr>
        <p:txBody>
          <a:bodyPr/>
          <a:lstStyle/>
          <a:p>
            <a:pPr lvl="1" eaLnBrk="1" hangingPunct="1"/>
            <a:r>
              <a:rPr lang="en-US" altLang="en-US" sz="2000"/>
              <a:t>Floating point literals in Java are by default double</a:t>
            </a:r>
          </a:p>
          <a:p>
            <a:pPr lvl="2" eaLnBrk="1" hangingPunct="1"/>
            <a:r>
              <a:rPr lang="en-US" altLang="en-US"/>
              <a:t>If you assign one to a float variable, you will get a “loss of precision error” as shown in the previous slide</a:t>
            </a:r>
          </a:p>
          <a:p>
            <a:pPr lvl="1" eaLnBrk="1" hangingPunct="1"/>
            <a:r>
              <a:rPr lang="en-US" altLang="en-US" sz="2000"/>
              <a:t>If you want to assign a “more precise” value to a “less precise” variable, you must explicitly </a:t>
            </a:r>
            <a:r>
              <a:rPr lang="en-US" altLang="en-US" sz="2000" b="1"/>
              <a:t>cast the value</a:t>
            </a:r>
            <a:r>
              <a:rPr lang="en-US" altLang="en-US" sz="2000"/>
              <a:t> to that variable type</a:t>
            </a:r>
          </a:p>
        </p:txBody>
      </p:sp>
      <p:sp>
        <p:nvSpPr>
          <p:cNvPr id="19460" name="Rectangle 4">
            <a:extLst>
              <a:ext uri="{FF2B5EF4-FFF2-40B4-BE49-F238E27FC236}">
                <a16:creationId xmlns:a16="http://schemas.microsoft.com/office/drawing/2014/main" id="{0E65E49E-CA82-9FAC-AE4D-34D2D5BF5A0D}"/>
              </a:ext>
            </a:extLst>
          </p:cNvPr>
          <p:cNvSpPr>
            <a:spLocks noChangeArrowheads="1"/>
          </p:cNvSpPr>
          <p:nvPr/>
        </p:nvSpPr>
        <p:spPr bwMode="auto">
          <a:xfrm>
            <a:off x="5334000" y="3124200"/>
            <a:ext cx="4724400" cy="29718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300"/>
              </a:lnSpc>
            </a:pPr>
            <a:r>
              <a:rPr lang="en-US" altLang="en-US" sz="2000" b="1">
                <a:latin typeface="Courier New" panose="02070309020205020404" pitchFamily="49" charset="0"/>
              </a:rPr>
              <a:t>int i = 5;</a:t>
            </a:r>
          </a:p>
          <a:p>
            <a:pPr eaLnBrk="1" hangingPunct="1">
              <a:lnSpc>
                <a:spcPts val="2300"/>
              </a:lnSpc>
            </a:pPr>
            <a:r>
              <a:rPr lang="en-US" altLang="en-US" sz="2000" b="1">
                <a:latin typeface="Courier New" panose="02070309020205020404" pitchFamily="49" charset="0"/>
              </a:rPr>
              <a:t>int j = 4.5;</a:t>
            </a:r>
          </a:p>
          <a:p>
            <a:pPr eaLnBrk="1" hangingPunct="1">
              <a:lnSpc>
                <a:spcPts val="2300"/>
              </a:lnSpc>
            </a:pPr>
            <a:r>
              <a:rPr lang="en-US" altLang="en-US" sz="2000" b="1">
                <a:latin typeface="Courier New" panose="02070309020205020404" pitchFamily="49" charset="0"/>
              </a:rPr>
              <a:t>float x = 3.5;</a:t>
            </a:r>
          </a:p>
          <a:p>
            <a:pPr eaLnBrk="1" hangingPunct="1">
              <a:lnSpc>
                <a:spcPts val="2300"/>
              </a:lnSpc>
            </a:pPr>
            <a:r>
              <a:rPr lang="en-US" altLang="en-US" sz="2000" b="1">
                <a:latin typeface="Courier New" panose="02070309020205020404" pitchFamily="49" charset="0"/>
              </a:rPr>
              <a:t>float y = (float) 3.5;</a:t>
            </a:r>
          </a:p>
          <a:p>
            <a:pPr eaLnBrk="1" hangingPunct="1">
              <a:lnSpc>
                <a:spcPts val="2300"/>
              </a:lnSpc>
            </a:pPr>
            <a:r>
              <a:rPr lang="en-US" altLang="en-US" sz="2000" b="1">
                <a:latin typeface="Courier New" panose="02070309020205020404" pitchFamily="49" charset="0"/>
              </a:rPr>
              <a:t>double z = 100;</a:t>
            </a:r>
          </a:p>
          <a:p>
            <a:pPr eaLnBrk="1" hangingPunct="1">
              <a:lnSpc>
                <a:spcPts val="2300"/>
              </a:lnSpc>
            </a:pPr>
            <a:r>
              <a:rPr lang="en-US" altLang="en-US" sz="2000" b="1">
                <a:latin typeface="Courier New" panose="02070309020205020404" pitchFamily="49" charset="0"/>
              </a:rPr>
              <a:t>i = z;</a:t>
            </a:r>
          </a:p>
          <a:p>
            <a:pPr eaLnBrk="1" hangingPunct="1">
              <a:lnSpc>
                <a:spcPts val="2300"/>
              </a:lnSpc>
            </a:pPr>
            <a:r>
              <a:rPr lang="en-US" altLang="en-US" sz="2000" b="1">
                <a:latin typeface="Courier New" panose="02070309020205020404" pitchFamily="49" charset="0"/>
              </a:rPr>
              <a:t>y = z;</a:t>
            </a:r>
          </a:p>
          <a:p>
            <a:pPr eaLnBrk="1" hangingPunct="1">
              <a:lnSpc>
                <a:spcPts val="2300"/>
              </a:lnSpc>
            </a:pPr>
            <a:r>
              <a:rPr lang="en-US" altLang="en-US" sz="2000" b="1">
                <a:latin typeface="Courier New" panose="02070309020205020404" pitchFamily="49" charset="0"/>
              </a:rPr>
              <a:t>z = i;</a:t>
            </a:r>
          </a:p>
          <a:p>
            <a:pPr eaLnBrk="1" hangingPunct="1">
              <a:lnSpc>
                <a:spcPts val="2300"/>
              </a:lnSpc>
            </a:pPr>
            <a:r>
              <a:rPr lang="en-US" altLang="en-US" sz="2000" b="1">
                <a:latin typeface="Courier New" panose="02070309020205020404" pitchFamily="49" charset="0"/>
              </a:rPr>
              <a:t>j = (long) y;</a:t>
            </a:r>
          </a:p>
          <a:p>
            <a:pPr eaLnBrk="1" hangingPunct="1">
              <a:lnSpc>
                <a:spcPts val="2300"/>
              </a:lnSpc>
            </a:pPr>
            <a:r>
              <a:rPr lang="en-US" altLang="en-US" sz="2000" b="1">
                <a:latin typeface="Courier New" panose="02070309020205020404" pitchFamily="49" charset="0"/>
              </a:rPr>
              <a:t>j = (byte) y;</a:t>
            </a:r>
          </a:p>
        </p:txBody>
      </p:sp>
      <p:sp>
        <p:nvSpPr>
          <p:cNvPr id="19461" name="Rectangle 5">
            <a:extLst>
              <a:ext uri="{FF2B5EF4-FFF2-40B4-BE49-F238E27FC236}">
                <a16:creationId xmlns:a16="http://schemas.microsoft.com/office/drawing/2014/main" id="{83608EFA-38FC-400B-F0F8-2066C4F29976}"/>
              </a:ext>
            </a:extLst>
          </p:cNvPr>
          <p:cNvSpPr>
            <a:spLocks noChangeArrowheads="1"/>
          </p:cNvSpPr>
          <p:nvPr/>
        </p:nvSpPr>
        <p:spPr bwMode="auto">
          <a:xfrm>
            <a:off x="2362200" y="3810000"/>
            <a:ext cx="2743200" cy="17526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Times New Roman" panose="02020603050405020304" pitchFamily="18" charset="0"/>
              </a:rPr>
              <a:t>Error check each of the</a:t>
            </a:r>
          </a:p>
          <a:p>
            <a:pPr algn="ctr" eaLnBrk="1" hangingPunct="1"/>
            <a:r>
              <a:rPr lang="en-US" altLang="en-US" sz="2000">
                <a:latin typeface="Times New Roman" panose="02020603050405020304" pitchFamily="18" charset="0"/>
              </a:rPr>
              <a:t>statements in the box to</a:t>
            </a:r>
          </a:p>
          <a:p>
            <a:pPr algn="ctr" eaLnBrk="1" hangingPunct="1"/>
            <a:r>
              <a:rPr lang="en-US" altLang="en-US" sz="2000">
                <a:latin typeface="Times New Roman" panose="02020603050405020304" pitchFamily="18" charset="0"/>
              </a:rPr>
              <a:t>the right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checkerboard(across)">
                                      <p:cBhvr>
                                        <p:cTn id="7" dur="500"/>
                                        <p:tgtEl>
                                          <p:spTgt spid="19460"/>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checkerboard(across)">
                                      <p:cBhvr>
                                        <p:cTn id="11"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96F302A-F463-5268-78A3-5F291FE2D8C8}"/>
              </a:ext>
            </a:extLst>
          </p:cNvPr>
          <p:cNvSpPr>
            <a:spLocks noGrp="1" noChangeArrowheads="1"/>
          </p:cNvSpPr>
          <p:nvPr>
            <p:ph type="title"/>
          </p:nvPr>
        </p:nvSpPr>
        <p:spPr/>
        <p:txBody>
          <a:bodyPr/>
          <a:lstStyle/>
          <a:p>
            <a:pPr eaLnBrk="1" hangingPunct="1"/>
            <a:r>
              <a:rPr lang="en-US" altLang="en-US"/>
              <a:t>Variables</a:t>
            </a:r>
          </a:p>
        </p:txBody>
      </p:sp>
      <p:sp>
        <p:nvSpPr>
          <p:cNvPr id="20483" name="Rectangle 3">
            <a:extLst>
              <a:ext uri="{FF2B5EF4-FFF2-40B4-BE49-F238E27FC236}">
                <a16:creationId xmlns:a16="http://schemas.microsoft.com/office/drawing/2014/main" id="{6128637F-6124-7AE4-F178-F9357A22369B}"/>
              </a:ext>
            </a:extLst>
          </p:cNvPr>
          <p:cNvSpPr>
            <a:spLocks noGrp="1" noChangeArrowheads="1"/>
          </p:cNvSpPr>
          <p:nvPr>
            <p:ph idx="1"/>
          </p:nvPr>
        </p:nvSpPr>
        <p:spPr/>
        <p:txBody>
          <a:bodyPr>
            <a:normAutofit fontScale="92500" lnSpcReduction="20000"/>
          </a:bodyPr>
          <a:lstStyle/>
          <a:p>
            <a:pPr eaLnBrk="1" hangingPunct="1"/>
            <a:r>
              <a:rPr lang="en-US" altLang="en-US" sz="2000"/>
              <a:t>In Java, variables fall into two categories:</a:t>
            </a:r>
          </a:p>
          <a:p>
            <a:pPr eaLnBrk="1" hangingPunct="1"/>
            <a:r>
              <a:rPr lang="en-US" altLang="en-US" sz="2000" b="1"/>
              <a:t>Primitive Types</a:t>
            </a:r>
          </a:p>
          <a:p>
            <a:pPr lvl="1" eaLnBrk="1" hangingPunct="1"/>
            <a:r>
              <a:rPr lang="en-US" altLang="en-US" sz="2000"/>
              <a:t>Simple types whose values are stored directly in the memory location associated with a variable</a:t>
            </a:r>
          </a:p>
          <a:p>
            <a:pPr lvl="1" eaLnBrk="1" hangingPunct="1"/>
            <a:r>
              <a:rPr lang="en-US" altLang="en-US" sz="2000"/>
              <a:t>Ex: int var1 = 100;</a:t>
            </a:r>
          </a:p>
          <a:p>
            <a:pPr lvl="4" eaLnBrk="1" hangingPunct="1"/>
            <a:endParaRPr lang="en-US" altLang="en-US"/>
          </a:p>
          <a:p>
            <a:pPr lvl="4" eaLnBrk="1" hangingPunct="1"/>
            <a:endParaRPr lang="en-US" altLang="en-US"/>
          </a:p>
          <a:p>
            <a:pPr lvl="3" eaLnBrk="1" hangingPunct="1"/>
            <a:endParaRPr lang="en-US" altLang="en-US"/>
          </a:p>
          <a:p>
            <a:pPr lvl="1" eaLnBrk="1" hangingPunct="1"/>
            <a:r>
              <a:rPr lang="en-US" altLang="en-US" sz="2000"/>
              <a:t>There are 8 primitive types in Java:</a:t>
            </a:r>
          </a:p>
          <a:p>
            <a:pPr lvl="2" eaLnBrk="1" hangingPunct="1">
              <a:buFontTx/>
              <a:buNone/>
            </a:pPr>
            <a:r>
              <a:rPr lang="en-US" altLang="en-US"/>
              <a:t>	byte, short, int, long, float, double, char, boolean </a:t>
            </a:r>
          </a:p>
          <a:p>
            <a:pPr lvl="1" eaLnBrk="1" hangingPunct="1"/>
            <a:r>
              <a:rPr lang="en-US" altLang="en-US" sz="2000"/>
              <a:t>See Section 2.3 and ex2a.java for more details on the primitive numeric types</a:t>
            </a:r>
          </a:p>
        </p:txBody>
      </p:sp>
      <p:sp>
        <p:nvSpPr>
          <p:cNvPr id="20484" name="Rectangle 4">
            <a:extLst>
              <a:ext uri="{FF2B5EF4-FFF2-40B4-BE49-F238E27FC236}">
                <a16:creationId xmlns:a16="http://schemas.microsoft.com/office/drawing/2014/main" id="{8DBEB15A-AF85-1184-A21C-6C4A97C53347}"/>
              </a:ext>
            </a:extLst>
          </p:cNvPr>
          <p:cNvSpPr>
            <a:spLocks noChangeArrowheads="1"/>
          </p:cNvSpPr>
          <p:nvPr/>
        </p:nvSpPr>
        <p:spPr bwMode="auto">
          <a:xfrm>
            <a:off x="3810000" y="3581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Times New Roman" panose="02020603050405020304" pitchFamily="18" charset="0"/>
              </a:rPr>
              <a:t>var1</a:t>
            </a:r>
          </a:p>
        </p:txBody>
      </p:sp>
      <p:sp>
        <p:nvSpPr>
          <p:cNvPr id="20485" name="Rectangle 5">
            <a:extLst>
              <a:ext uri="{FF2B5EF4-FFF2-40B4-BE49-F238E27FC236}">
                <a16:creationId xmlns:a16="http://schemas.microsoft.com/office/drawing/2014/main" id="{2095A55C-D6EE-B854-49E0-97E7EED7D9EE}"/>
              </a:ext>
            </a:extLst>
          </p:cNvPr>
          <p:cNvSpPr>
            <a:spLocks noChangeArrowheads="1"/>
          </p:cNvSpPr>
          <p:nvPr/>
        </p:nvSpPr>
        <p:spPr bwMode="auto">
          <a:xfrm>
            <a:off x="4648200" y="3581400"/>
            <a:ext cx="1447800" cy="3810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Times New Roman" panose="02020603050405020304" pitchFamily="18"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dissolve">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dissolve">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dissolve">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dissolve">
                                      <p:cBhvr>
                                        <p:cTn id="22" dur="500"/>
                                        <p:tgtEl>
                                          <p:spTgt spid="20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484"/>
                                        </p:tgtEl>
                                        <p:attrNameLst>
                                          <p:attrName>style.visibility</p:attrName>
                                        </p:attrNameLst>
                                      </p:cBhvr>
                                      <p:to>
                                        <p:strVal val="visible"/>
                                      </p:to>
                                    </p:set>
                                    <p:anim calcmode="lin" valueType="num">
                                      <p:cBhvr additive="base">
                                        <p:cTn id="27" dur="500" fill="hold"/>
                                        <p:tgtEl>
                                          <p:spTgt spid="20484"/>
                                        </p:tgtEl>
                                        <p:attrNameLst>
                                          <p:attrName>ppt_x</p:attrName>
                                        </p:attrNameLst>
                                      </p:cBhvr>
                                      <p:tavLst>
                                        <p:tav tm="0">
                                          <p:val>
                                            <p:strVal val="0-#ppt_w/2"/>
                                          </p:val>
                                        </p:tav>
                                        <p:tav tm="100000">
                                          <p:val>
                                            <p:strVal val="#ppt_x"/>
                                          </p:val>
                                        </p:tav>
                                      </p:tavLst>
                                    </p:anim>
                                    <p:anim calcmode="lin" valueType="num">
                                      <p:cBhvr additive="base">
                                        <p:cTn id="2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iterate type="wd">
                                    <p:tmPct val="20000"/>
                                  </p:iterate>
                                  <p:childTnLst>
                                    <p:set>
                                      <p:cBhvr>
                                        <p:cTn id="32" dur="1" fill="hold">
                                          <p:stCondLst>
                                            <p:cond delay="0"/>
                                          </p:stCondLst>
                                        </p:cTn>
                                        <p:tgtEl>
                                          <p:spTgt spid="20485">
                                            <p:bg/>
                                          </p:spTgt>
                                        </p:tgtEl>
                                        <p:attrNameLst>
                                          <p:attrName>style.visibility</p:attrName>
                                        </p:attrNameLst>
                                      </p:cBhvr>
                                      <p:to>
                                        <p:strVal val="visible"/>
                                      </p:to>
                                    </p:set>
                                    <p:anim calcmode="lin" valueType="num">
                                      <p:cBhvr additive="base">
                                        <p:cTn id="33" dur="500" fill="hold"/>
                                        <p:tgtEl>
                                          <p:spTgt spid="20485">
                                            <p:bg/>
                                          </p:spTgt>
                                        </p:tgtEl>
                                        <p:attrNameLst>
                                          <p:attrName>ppt_x</p:attrName>
                                        </p:attrNameLst>
                                      </p:cBhvr>
                                      <p:tavLst>
                                        <p:tav tm="0">
                                          <p:val>
                                            <p:strVal val="1+#ppt_w/2"/>
                                          </p:val>
                                        </p:tav>
                                        <p:tav tm="100000">
                                          <p:val>
                                            <p:strVal val="#ppt_x"/>
                                          </p:val>
                                        </p:tav>
                                      </p:tavLst>
                                    </p:anim>
                                    <p:anim calcmode="lin" valueType="num">
                                      <p:cBhvr additive="base">
                                        <p:cTn id="34" dur="500" fill="hold"/>
                                        <p:tgtEl>
                                          <p:spTgt spid="20485">
                                            <p:bg/>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3" fill="hold" nodeType="clickEffect">
                                  <p:stCondLst>
                                    <p:cond delay="0"/>
                                  </p:stCondLst>
                                  <p:iterate type="wd">
                                    <p:tmPct val="20000"/>
                                  </p:iterate>
                                  <p:childTnLst>
                                    <p:set>
                                      <p:cBhvr>
                                        <p:cTn id="38" dur="1" fill="hold">
                                          <p:stCondLst>
                                            <p:cond delay="0"/>
                                          </p:stCondLst>
                                        </p:cTn>
                                        <p:tgtEl>
                                          <p:spTgt spid="20485">
                                            <p:txEl>
                                              <p:pRg st="0" end="0"/>
                                            </p:txEl>
                                          </p:spTgt>
                                        </p:tgtEl>
                                        <p:attrNameLst>
                                          <p:attrName>style.visibility</p:attrName>
                                        </p:attrNameLst>
                                      </p:cBhvr>
                                      <p:to>
                                        <p:strVal val="visible"/>
                                      </p:to>
                                    </p:set>
                                    <p:anim calcmode="lin" valueType="num">
                                      <p:cBhvr additive="base">
                                        <p:cTn id="39" dur="500" fill="hold"/>
                                        <p:tgtEl>
                                          <p:spTgt spid="20485">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0485">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pu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0483">
                                            <p:txEl>
                                              <p:pRg st="7" end="7"/>
                                            </p:txEl>
                                          </p:spTgt>
                                        </p:tgtEl>
                                        <p:attrNameLst>
                                          <p:attrName>style.visibility</p:attrName>
                                        </p:attrNameLst>
                                      </p:cBhvr>
                                      <p:to>
                                        <p:strVal val="visible"/>
                                      </p:to>
                                    </p:set>
                                    <p:animEffect transition="in" filter="dissolve">
                                      <p:cBhvr>
                                        <p:cTn id="45" dur="500"/>
                                        <p:tgtEl>
                                          <p:spTgt spid="20483">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0483">
                                            <p:txEl>
                                              <p:pRg st="8" end="8"/>
                                            </p:txEl>
                                          </p:spTgt>
                                        </p:tgtEl>
                                        <p:attrNameLst>
                                          <p:attrName>style.visibility</p:attrName>
                                        </p:attrNameLst>
                                      </p:cBhvr>
                                      <p:to>
                                        <p:strVal val="visible"/>
                                      </p:to>
                                    </p:set>
                                    <p:animEffect transition="in" filter="dissolve">
                                      <p:cBhvr>
                                        <p:cTn id="50" dur="500"/>
                                        <p:tgtEl>
                                          <p:spTgt spid="20483">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20483">
                                            <p:txEl>
                                              <p:pRg st="9" end="9"/>
                                            </p:txEl>
                                          </p:spTgt>
                                        </p:tgtEl>
                                        <p:attrNameLst>
                                          <p:attrName>style.visibility</p:attrName>
                                        </p:attrNameLst>
                                      </p:cBhvr>
                                      <p:to>
                                        <p:strVal val="visible"/>
                                      </p:to>
                                    </p:set>
                                    <p:animEffect transition="in" filter="dissolve">
                                      <p:cBhvr>
                                        <p:cTn id="55"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1127609-3D56-2AB5-1B13-8EAEEE43688F}"/>
              </a:ext>
            </a:extLst>
          </p:cNvPr>
          <p:cNvSpPr>
            <a:spLocks noGrp="1" noChangeArrowheads="1"/>
          </p:cNvSpPr>
          <p:nvPr>
            <p:ph type="title"/>
          </p:nvPr>
        </p:nvSpPr>
        <p:spPr>
          <a:xfrm>
            <a:off x="1981200" y="228600"/>
            <a:ext cx="8229600" cy="1143000"/>
          </a:xfrm>
        </p:spPr>
        <p:txBody>
          <a:bodyPr/>
          <a:lstStyle/>
          <a:p>
            <a:pPr eaLnBrk="1" hangingPunct="1"/>
            <a:r>
              <a:rPr lang="en-US" altLang="en-US"/>
              <a:t>Variables</a:t>
            </a:r>
          </a:p>
        </p:txBody>
      </p:sp>
      <p:sp>
        <p:nvSpPr>
          <p:cNvPr id="21507" name="Rectangle 3">
            <a:extLst>
              <a:ext uri="{FF2B5EF4-FFF2-40B4-BE49-F238E27FC236}">
                <a16:creationId xmlns:a16="http://schemas.microsoft.com/office/drawing/2014/main" id="{4083C1A1-559C-4E22-63B7-B1A6FDE3959E}"/>
              </a:ext>
            </a:extLst>
          </p:cNvPr>
          <p:cNvSpPr>
            <a:spLocks noGrp="1" noChangeArrowheads="1"/>
          </p:cNvSpPr>
          <p:nvPr>
            <p:ph idx="1"/>
          </p:nvPr>
        </p:nvSpPr>
        <p:spPr>
          <a:xfrm>
            <a:off x="1981200" y="1554163"/>
            <a:ext cx="8229600" cy="4525962"/>
          </a:xfrm>
        </p:spPr>
        <p:txBody>
          <a:bodyPr>
            <a:normAutofit lnSpcReduction="10000"/>
          </a:bodyPr>
          <a:lstStyle/>
          <a:p>
            <a:pPr eaLnBrk="1" hangingPunct="1"/>
            <a:r>
              <a:rPr lang="en-US" altLang="en-US" sz="2000" b="1"/>
              <a:t>Reference Types</a:t>
            </a:r>
            <a:r>
              <a:rPr lang="en-US" altLang="en-US" sz="2000"/>
              <a:t> (or class types)</a:t>
            </a:r>
          </a:p>
          <a:p>
            <a:pPr lvl="1" eaLnBrk="1" hangingPunct="1"/>
            <a:r>
              <a:rPr lang="en-US" altLang="en-US" sz="2000"/>
              <a:t>Types whose values are references to objects that are stored elsewhere in memory</a:t>
            </a:r>
          </a:p>
          <a:p>
            <a:pPr lvl="1" eaLnBrk="1" hangingPunct="1"/>
            <a:r>
              <a:rPr lang="en-US" altLang="en-US" sz="2000"/>
              <a:t>Ex: String s = new String(“Hello There”);</a:t>
            </a:r>
          </a:p>
          <a:p>
            <a:pPr lvl="3" eaLnBrk="1" hangingPunct="1"/>
            <a:endParaRPr lang="en-US" altLang="en-US"/>
          </a:p>
          <a:p>
            <a:pPr lvl="3" eaLnBrk="1" hangingPunct="1"/>
            <a:endParaRPr lang="en-US" altLang="en-US"/>
          </a:p>
          <a:p>
            <a:pPr lvl="3" eaLnBrk="1" hangingPunct="1"/>
            <a:endParaRPr lang="en-US" altLang="en-US"/>
          </a:p>
          <a:p>
            <a:pPr lvl="1" eaLnBrk="1" hangingPunct="1"/>
            <a:r>
              <a:rPr lang="en-US" altLang="en-US" sz="2000"/>
              <a:t>There are many implications to using reference types, and we must use them with care </a:t>
            </a:r>
          </a:p>
          <a:p>
            <a:pPr lvl="1" eaLnBrk="1" hangingPunct="1"/>
            <a:r>
              <a:rPr lang="en-US" altLang="en-US" sz="2000"/>
              <a:t>Different objects have different capabilities, based on their classes</a:t>
            </a:r>
          </a:p>
          <a:p>
            <a:pPr lvl="1" eaLnBrk="1" hangingPunct="1"/>
            <a:r>
              <a:rPr lang="en-US" altLang="en-US" sz="2000"/>
              <a:t>We will discuss reference types in more detail in Chapter 3 when we start looking at Objects</a:t>
            </a:r>
          </a:p>
        </p:txBody>
      </p:sp>
      <p:sp>
        <p:nvSpPr>
          <p:cNvPr id="21508" name="Rectangle 4">
            <a:extLst>
              <a:ext uri="{FF2B5EF4-FFF2-40B4-BE49-F238E27FC236}">
                <a16:creationId xmlns:a16="http://schemas.microsoft.com/office/drawing/2014/main" id="{28AEBA50-2EDE-5E8F-81CB-EAE8CCB45575}"/>
              </a:ext>
            </a:extLst>
          </p:cNvPr>
          <p:cNvSpPr>
            <a:spLocks noChangeArrowheads="1"/>
          </p:cNvSpPr>
          <p:nvPr/>
        </p:nvSpPr>
        <p:spPr bwMode="auto">
          <a:xfrm>
            <a:off x="3733800" y="3276600"/>
            <a:ext cx="800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Times New Roman" panose="02020603050405020304" pitchFamily="18" charset="0"/>
              </a:rPr>
              <a:t>s</a:t>
            </a:r>
          </a:p>
        </p:txBody>
      </p:sp>
      <p:sp>
        <p:nvSpPr>
          <p:cNvPr id="21509" name="Rectangle 5">
            <a:extLst>
              <a:ext uri="{FF2B5EF4-FFF2-40B4-BE49-F238E27FC236}">
                <a16:creationId xmlns:a16="http://schemas.microsoft.com/office/drawing/2014/main" id="{D13EE2AB-9E21-C302-09EC-493CFF6D5F4C}"/>
              </a:ext>
            </a:extLst>
          </p:cNvPr>
          <p:cNvSpPr>
            <a:spLocks noChangeArrowheads="1"/>
          </p:cNvSpPr>
          <p:nvPr/>
        </p:nvSpPr>
        <p:spPr bwMode="auto">
          <a:xfrm>
            <a:off x="4343400" y="3276600"/>
            <a:ext cx="533400" cy="3810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000">
              <a:latin typeface="Times New Roman" panose="02020603050405020304" pitchFamily="18" charset="0"/>
            </a:endParaRPr>
          </a:p>
        </p:txBody>
      </p:sp>
      <p:sp>
        <p:nvSpPr>
          <p:cNvPr id="21510" name="Oval 6">
            <a:extLst>
              <a:ext uri="{FF2B5EF4-FFF2-40B4-BE49-F238E27FC236}">
                <a16:creationId xmlns:a16="http://schemas.microsoft.com/office/drawing/2014/main" id="{D97ACB7B-904C-53EA-80C0-DB3CB421AB1A}"/>
              </a:ext>
            </a:extLst>
          </p:cNvPr>
          <p:cNvSpPr>
            <a:spLocks noChangeArrowheads="1"/>
          </p:cNvSpPr>
          <p:nvPr/>
        </p:nvSpPr>
        <p:spPr bwMode="auto">
          <a:xfrm>
            <a:off x="6553200" y="3352800"/>
            <a:ext cx="26670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Times New Roman" panose="02020603050405020304" pitchFamily="18" charset="0"/>
              </a:rPr>
              <a:t>Hello There</a:t>
            </a:r>
          </a:p>
        </p:txBody>
      </p:sp>
      <p:sp>
        <p:nvSpPr>
          <p:cNvPr id="21511" name="Line 7">
            <a:extLst>
              <a:ext uri="{FF2B5EF4-FFF2-40B4-BE49-F238E27FC236}">
                <a16:creationId xmlns:a16="http://schemas.microsoft.com/office/drawing/2014/main" id="{1EE31BEA-C3AD-7CCF-A5EC-BA3F55D7F69D}"/>
              </a:ext>
            </a:extLst>
          </p:cNvPr>
          <p:cNvSpPr>
            <a:spLocks noChangeShapeType="1"/>
          </p:cNvSpPr>
          <p:nvPr/>
        </p:nvSpPr>
        <p:spPr bwMode="auto">
          <a:xfrm>
            <a:off x="4572000" y="3429000"/>
            <a:ext cx="1905000" cy="152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dissolv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dissolve">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dissolve">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21511"/>
                                        </p:tgtEl>
                                        <p:attrNameLst>
                                          <p:attrName>style.visibility</p:attrName>
                                        </p:attrNameLst>
                                      </p:cBhvr>
                                      <p:to>
                                        <p:strVal val="visible"/>
                                      </p:to>
                                    </p:set>
                                    <p:anim calcmode="lin" valueType="num">
                                      <p:cBhvr>
                                        <p:cTn id="22" dur="2000" fill="hold"/>
                                        <p:tgtEl>
                                          <p:spTgt spid="21511"/>
                                        </p:tgtEl>
                                        <p:attrNameLst>
                                          <p:attrName>ppt_w</p:attrName>
                                        </p:attrNameLst>
                                      </p:cBhvr>
                                      <p:tavLst>
                                        <p:tav tm="0">
                                          <p:val>
                                            <p:strVal val="#ppt_w*0.70"/>
                                          </p:val>
                                        </p:tav>
                                        <p:tav tm="100000">
                                          <p:val>
                                            <p:strVal val="#ppt_w"/>
                                          </p:val>
                                        </p:tav>
                                      </p:tavLst>
                                    </p:anim>
                                    <p:anim calcmode="lin" valueType="num">
                                      <p:cBhvr>
                                        <p:cTn id="23" dur="2000" fill="hold"/>
                                        <p:tgtEl>
                                          <p:spTgt spid="21511"/>
                                        </p:tgtEl>
                                        <p:attrNameLst>
                                          <p:attrName>ppt_h</p:attrName>
                                        </p:attrNameLst>
                                      </p:cBhvr>
                                      <p:tavLst>
                                        <p:tav tm="0">
                                          <p:val>
                                            <p:strVal val="#ppt_h"/>
                                          </p:val>
                                        </p:tav>
                                        <p:tav tm="100000">
                                          <p:val>
                                            <p:strVal val="#ppt_h"/>
                                          </p:val>
                                        </p:tav>
                                      </p:tavLst>
                                    </p:anim>
                                    <p:animEffect transition="in" filter="fade">
                                      <p:cBhvr>
                                        <p:cTn id="24" dur="2000"/>
                                        <p:tgtEl>
                                          <p:spTgt spid="21511"/>
                                        </p:tgtEl>
                                      </p:cBhvr>
                                    </p:animEffect>
                                  </p:childTnLst>
                                  <p:subTnLst>
                                    <p:audio>
                                      <p:cMediaNode>
                                        <p:cTn display="0" masterRel="sameClick">
                                          <p:stCondLst>
                                            <p:cond evt="begin" delay="0">
                                              <p:tn val="20"/>
                                            </p:cond>
                                          </p:stCondLst>
                                          <p:endCondLst>
                                            <p:cond evt="onStopAudio" delay="0">
                                              <p:tgtEl>
                                                <p:sldTgt/>
                                              </p:tgtEl>
                                            </p:cond>
                                          </p:endCondLst>
                                        </p:cTn>
                                        <p:tgtEl>
                                          <p:sndTgt r:embed="rId2" name="suction.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508"/>
                                        </p:tgtEl>
                                        <p:attrNameLst>
                                          <p:attrName>style.visibility</p:attrName>
                                        </p:attrNameLst>
                                      </p:cBhvr>
                                      <p:to>
                                        <p:strVal val="visible"/>
                                      </p:to>
                                    </p:set>
                                    <p:anim calcmode="lin" valueType="num">
                                      <p:cBhvr additive="base">
                                        <p:cTn id="29" dur="500" fill="hold"/>
                                        <p:tgtEl>
                                          <p:spTgt spid="21508"/>
                                        </p:tgtEl>
                                        <p:attrNameLst>
                                          <p:attrName>ppt_x</p:attrName>
                                        </p:attrNameLst>
                                      </p:cBhvr>
                                      <p:tavLst>
                                        <p:tav tm="0">
                                          <p:val>
                                            <p:strVal val="0-#ppt_w/2"/>
                                          </p:val>
                                        </p:tav>
                                        <p:tav tm="100000">
                                          <p:val>
                                            <p:strVal val="#ppt_x"/>
                                          </p:val>
                                        </p:tav>
                                      </p:tavLst>
                                    </p:anim>
                                    <p:anim calcmode="lin" valueType="num">
                                      <p:cBhvr additive="base">
                                        <p:cTn id="30"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1509"/>
                                        </p:tgtEl>
                                        <p:attrNameLst>
                                          <p:attrName>style.visibility</p:attrName>
                                        </p:attrNameLst>
                                      </p:cBhvr>
                                      <p:to>
                                        <p:strVal val="visible"/>
                                      </p:to>
                                    </p:set>
                                    <p:anim calcmode="lin" valueType="num">
                                      <p:cBhvr additive="base">
                                        <p:cTn id="35" dur="500" fill="hold"/>
                                        <p:tgtEl>
                                          <p:spTgt spid="21509"/>
                                        </p:tgtEl>
                                        <p:attrNameLst>
                                          <p:attrName>ppt_x</p:attrName>
                                        </p:attrNameLst>
                                      </p:cBhvr>
                                      <p:tavLst>
                                        <p:tav tm="0">
                                          <p:val>
                                            <p:strVal val="1+#ppt_w/2"/>
                                          </p:val>
                                        </p:tav>
                                        <p:tav tm="100000">
                                          <p:val>
                                            <p:strVal val="#ppt_x"/>
                                          </p:val>
                                        </p:tav>
                                      </p:tavLst>
                                    </p:anim>
                                    <p:anim calcmode="lin" valueType="num">
                                      <p:cBhvr additive="base">
                                        <p:cTn id="36"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1510"/>
                                        </p:tgtEl>
                                        <p:attrNameLst>
                                          <p:attrName>style.visibility</p:attrName>
                                        </p:attrNameLst>
                                      </p:cBhvr>
                                      <p:to>
                                        <p:strVal val="visible"/>
                                      </p:to>
                                    </p:set>
                                    <p:animEffect transition="in" filter="dissolve">
                                      <p:cBhvr>
                                        <p:cTn id="41" dur="2000"/>
                                        <p:tgtEl>
                                          <p:spTgt spid="21510"/>
                                        </p:tgtEl>
                                      </p:cBhvr>
                                    </p:animEffect>
                                  </p:childTnLst>
                                  <p:subTnLst>
                                    <p:audio>
                                      <p:cMediaNode>
                                        <p:cTn display="0" masterRel="sameClick">
                                          <p:stCondLst>
                                            <p:cond evt="begin" delay="0">
                                              <p:tn val="39"/>
                                            </p:cond>
                                          </p:stCondLst>
                                          <p:endCondLst>
                                            <p:cond evt="onStopAudio" delay="0">
                                              <p:tgtEl>
                                                <p:sldTgt/>
                                              </p:tgtEl>
                                            </p:cond>
                                          </p:endCondLst>
                                        </p:cTn>
                                        <p:tgtEl>
                                          <p:sndTgt r:embed="rId3" name="voltag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1507">
                                            <p:txEl>
                                              <p:pRg st="6" end="6"/>
                                            </p:txEl>
                                          </p:spTgt>
                                        </p:tgtEl>
                                        <p:attrNameLst>
                                          <p:attrName>style.visibility</p:attrName>
                                        </p:attrNameLst>
                                      </p:cBhvr>
                                      <p:to>
                                        <p:strVal val="visible"/>
                                      </p:to>
                                    </p:set>
                                    <p:animEffect transition="in" filter="dissolve">
                                      <p:cBhvr>
                                        <p:cTn id="46" dur="500"/>
                                        <p:tgtEl>
                                          <p:spTgt spid="21507">
                                            <p:txEl>
                                              <p:pRg st="6" end="6"/>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1507">
                                            <p:txEl>
                                              <p:pRg st="7" end="7"/>
                                            </p:txEl>
                                          </p:spTgt>
                                        </p:tgtEl>
                                        <p:attrNameLst>
                                          <p:attrName>style.visibility</p:attrName>
                                        </p:attrNameLst>
                                      </p:cBhvr>
                                      <p:to>
                                        <p:strVal val="visible"/>
                                      </p:to>
                                    </p:set>
                                    <p:animEffect transition="in" filter="dissolve">
                                      <p:cBhvr>
                                        <p:cTn id="51" dur="500"/>
                                        <p:tgtEl>
                                          <p:spTgt spid="21507">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1507">
                                            <p:txEl>
                                              <p:pRg st="8" end="8"/>
                                            </p:txEl>
                                          </p:spTgt>
                                        </p:tgtEl>
                                        <p:attrNameLst>
                                          <p:attrName>style.visibility</p:attrName>
                                        </p:attrNameLst>
                                      </p:cBhvr>
                                      <p:to>
                                        <p:strVal val="visible"/>
                                      </p:to>
                                    </p:set>
                                    <p:animEffect transition="in" filter="dissolve">
                                      <p:cBhvr>
                                        <p:cTn id="56"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animBg="1"/>
      <p:bldP spid="215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3D2989F-C995-E1A7-6461-633D221DB8F5}"/>
              </a:ext>
            </a:extLst>
          </p:cNvPr>
          <p:cNvSpPr>
            <a:spLocks noGrp="1" noChangeArrowheads="1"/>
          </p:cNvSpPr>
          <p:nvPr>
            <p:ph type="title"/>
          </p:nvPr>
        </p:nvSpPr>
        <p:spPr/>
        <p:txBody>
          <a:bodyPr/>
          <a:lstStyle/>
          <a:p>
            <a:pPr eaLnBrk="1" hangingPunct="1"/>
            <a:r>
              <a:rPr lang="en-US" altLang="en-US"/>
              <a:t>Variables</a:t>
            </a:r>
          </a:p>
        </p:txBody>
      </p:sp>
      <p:sp>
        <p:nvSpPr>
          <p:cNvPr id="22531" name="Rectangle 3">
            <a:extLst>
              <a:ext uri="{FF2B5EF4-FFF2-40B4-BE49-F238E27FC236}">
                <a16:creationId xmlns:a16="http://schemas.microsoft.com/office/drawing/2014/main" id="{B007E3BD-BDEB-5817-7762-018FC27D67FF}"/>
              </a:ext>
            </a:extLst>
          </p:cNvPr>
          <p:cNvSpPr>
            <a:spLocks noGrp="1" noChangeArrowheads="1"/>
          </p:cNvSpPr>
          <p:nvPr>
            <p:ph idx="1"/>
          </p:nvPr>
        </p:nvSpPr>
        <p:spPr>
          <a:xfrm>
            <a:off x="2057400" y="1447800"/>
            <a:ext cx="8077200" cy="4876800"/>
          </a:xfrm>
        </p:spPr>
        <p:txBody>
          <a:bodyPr>
            <a:normAutofit lnSpcReduction="10000"/>
          </a:bodyPr>
          <a:lstStyle/>
          <a:p>
            <a:pPr eaLnBrk="1" hangingPunct="1"/>
            <a:r>
              <a:rPr lang="en-US" altLang="en-US" sz="2000"/>
              <a:t>In Java, all variables must be declared before they can be used   Ex:  x = 5.0;</a:t>
            </a:r>
          </a:p>
          <a:p>
            <a:pPr lvl="1" eaLnBrk="1" hangingPunct="1"/>
            <a:r>
              <a:rPr lang="en-US" altLang="en-US" sz="2000"/>
              <a:t>This will cause an error unless x has previously been declared as a double variable </a:t>
            </a:r>
          </a:p>
          <a:p>
            <a:pPr lvl="2" eaLnBrk="1" hangingPunct="1"/>
            <a:endParaRPr lang="en-US" altLang="en-US"/>
          </a:p>
          <a:p>
            <a:pPr lvl="2" eaLnBrk="1" hangingPunct="1"/>
            <a:endParaRPr lang="en-US" altLang="en-US"/>
          </a:p>
          <a:p>
            <a:pPr lvl="2" eaLnBrk="1" hangingPunct="1"/>
            <a:endParaRPr lang="en-US" altLang="en-US"/>
          </a:p>
          <a:p>
            <a:pPr eaLnBrk="1" hangingPunct="1"/>
            <a:r>
              <a:rPr lang="en-US" altLang="en-US" sz="2000"/>
              <a:t>Java variables can be initialized in the same statement in which they are declared</a:t>
            </a:r>
          </a:p>
          <a:p>
            <a:pPr lvl="1" eaLnBrk="1" hangingPunct="1"/>
            <a:r>
              <a:rPr lang="en-US" altLang="en-US" sz="2000"/>
              <a:t>Ex: double x = 5.0;</a:t>
            </a:r>
          </a:p>
          <a:p>
            <a:pPr eaLnBrk="1" hangingPunct="1"/>
            <a:r>
              <a:rPr lang="en-US" altLang="en-US" sz="2000"/>
              <a:t>Multiple variables of the same type can be declared and initialized in a single statement, as long as they are separated by commas</a:t>
            </a:r>
          </a:p>
          <a:p>
            <a:pPr lvl="1" eaLnBrk="1" hangingPunct="1"/>
            <a:r>
              <a:rPr lang="en-US" altLang="en-US" sz="2000"/>
              <a:t>Ex: int i = 10, j = 20, k = 45;</a:t>
            </a:r>
          </a:p>
        </p:txBody>
      </p:sp>
      <p:sp>
        <p:nvSpPr>
          <p:cNvPr id="22532" name="Text Box 4">
            <a:extLst>
              <a:ext uri="{FF2B5EF4-FFF2-40B4-BE49-F238E27FC236}">
                <a16:creationId xmlns:a16="http://schemas.microsoft.com/office/drawing/2014/main" id="{6B7A1065-E325-2E49-C9D8-366BB0D7451F}"/>
              </a:ext>
            </a:extLst>
          </p:cNvPr>
          <p:cNvSpPr txBox="1">
            <a:spLocks noChangeArrowheads="1"/>
          </p:cNvSpPr>
          <p:nvPr/>
        </p:nvSpPr>
        <p:spPr bwMode="auto">
          <a:xfrm>
            <a:off x="2514600" y="2882900"/>
            <a:ext cx="6781800" cy="10795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FF0000"/>
                </a:solidFill>
                <a:latin typeface="Courier New" panose="02070309020205020404" pitchFamily="49" charset="0"/>
              </a:rPr>
              <a:t>cannot resolve symbol  symbol  : variable x                                                          			     location : class classname</a:t>
            </a:r>
          </a:p>
          <a:p>
            <a:pPr algn="ctr" eaLnBrk="1" hangingPunct="1"/>
            <a:r>
              <a:rPr lang="en-US" altLang="en-US" sz="1600" b="1">
                <a:solidFill>
                  <a:srgbClr val="FF0000"/>
                </a:solidFill>
                <a:latin typeface="Courier New" panose="02070309020205020404" pitchFamily="49" charset="0"/>
              </a:rPr>
              <a:t>                  x = 5.0;</a:t>
            </a:r>
          </a:p>
          <a:p>
            <a:pPr algn="ctr" eaLnBrk="1" hangingPunct="1"/>
            <a:r>
              <a:rPr lang="en-US" altLang="en-US" sz="1600" b="1">
                <a:solidFill>
                  <a:srgbClr val="FF0000"/>
                </a:solidFill>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heckerboard(across)">
                                      <p:cBhvr>
                                        <p:cTn id="7" dur="5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531">
                                            <p:txEl>
                                              <p:pRg st="5" end="5"/>
                                            </p:txEl>
                                          </p:spTgt>
                                        </p:tgtEl>
                                        <p:attrNameLst>
                                          <p:attrName>style.visibility</p:attrName>
                                        </p:attrNameLst>
                                      </p:cBhvr>
                                      <p:to>
                                        <p:strVal val="visible"/>
                                      </p:to>
                                    </p:set>
                                    <p:animEffect transition="in" filter="dissolve">
                                      <p:cBhvr>
                                        <p:cTn id="12" dur="500"/>
                                        <p:tgtEl>
                                          <p:spTgt spid="22531">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animEffect transition="in" filter="dissolve">
                                      <p:cBhvr>
                                        <p:cTn id="17" dur="500"/>
                                        <p:tgtEl>
                                          <p:spTgt spid="22531">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531">
                                            <p:txEl>
                                              <p:pRg st="7" end="7"/>
                                            </p:txEl>
                                          </p:spTgt>
                                        </p:tgtEl>
                                        <p:attrNameLst>
                                          <p:attrName>style.visibility</p:attrName>
                                        </p:attrNameLst>
                                      </p:cBhvr>
                                      <p:to>
                                        <p:strVal val="visible"/>
                                      </p:to>
                                    </p:set>
                                    <p:animEffect transition="in" filter="dissolve">
                                      <p:cBhvr>
                                        <p:cTn id="22" dur="500"/>
                                        <p:tgtEl>
                                          <p:spTgt spid="2253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531">
                                            <p:txEl>
                                              <p:pRg st="8" end="8"/>
                                            </p:txEl>
                                          </p:spTgt>
                                        </p:tgtEl>
                                        <p:attrNameLst>
                                          <p:attrName>style.visibility</p:attrName>
                                        </p:attrNameLst>
                                      </p:cBhvr>
                                      <p:to>
                                        <p:strVal val="visible"/>
                                      </p:to>
                                    </p:set>
                                    <p:animEffect transition="in" filter="dissolve">
                                      <p:cBhvr>
                                        <p:cTn id="27"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E654473-28F6-4545-F058-64F0CAB43492}"/>
              </a:ext>
            </a:extLst>
          </p:cNvPr>
          <p:cNvSpPr>
            <a:spLocks noGrp="1" noChangeArrowheads="1"/>
          </p:cNvSpPr>
          <p:nvPr>
            <p:ph type="title"/>
          </p:nvPr>
        </p:nvSpPr>
        <p:spPr>
          <a:xfrm>
            <a:off x="1981200" y="304800"/>
            <a:ext cx="8229600" cy="1143000"/>
          </a:xfrm>
        </p:spPr>
        <p:txBody>
          <a:bodyPr/>
          <a:lstStyle/>
          <a:p>
            <a:pPr eaLnBrk="1" hangingPunct="1"/>
            <a:r>
              <a:rPr lang="en-US" altLang="en-US"/>
              <a:t>Operators and Expressions</a:t>
            </a:r>
          </a:p>
        </p:txBody>
      </p:sp>
      <p:sp>
        <p:nvSpPr>
          <p:cNvPr id="32771" name="Rectangle 3">
            <a:extLst>
              <a:ext uri="{FF2B5EF4-FFF2-40B4-BE49-F238E27FC236}">
                <a16:creationId xmlns:a16="http://schemas.microsoft.com/office/drawing/2014/main" id="{46215AEB-9383-442A-1611-66C64B6BD080}"/>
              </a:ext>
            </a:extLst>
          </p:cNvPr>
          <p:cNvSpPr>
            <a:spLocks noGrp="1" noChangeArrowheads="1"/>
          </p:cNvSpPr>
          <p:nvPr>
            <p:ph idx="1"/>
          </p:nvPr>
        </p:nvSpPr>
        <p:spPr>
          <a:xfrm>
            <a:off x="1981200" y="1676401"/>
            <a:ext cx="8229600" cy="4449763"/>
          </a:xfrm>
        </p:spPr>
        <p:txBody>
          <a:bodyPr>
            <a:normAutofit fontScale="92500"/>
          </a:bodyPr>
          <a:lstStyle/>
          <a:p>
            <a:pPr eaLnBrk="1" hangingPunct="1">
              <a:lnSpc>
                <a:spcPct val="90000"/>
              </a:lnSpc>
            </a:pPr>
            <a:r>
              <a:rPr lang="en-US" altLang="en-US" sz="2400"/>
              <a:t>Expressions are parts of statements that</a:t>
            </a:r>
          </a:p>
          <a:p>
            <a:pPr lvl="1" eaLnBrk="1" hangingPunct="1">
              <a:lnSpc>
                <a:spcPct val="90000"/>
              </a:lnSpc>
            </a:pPr>
            <a:r>
              <a:rPr lang="en-US" altLang="en-US" sz="2000"/>
              <a:t>Describe a set of operations to be performed</a:t>
            </a:r>
          </a:p>
          <a:p>
            <a:pPr lvl="1" eaLnBrk="1" hangingPunct="1">
              <a:lnSpc>
                <a:spcPct val="90000"/>
              </a:lnSpc>
            </a:pPr>
            <a:r>
              <a:rPr lang="en-US" altLang="en-US" sz="2000"/>
              <a:t>Are evaluated at run time</a:t>
            </a:r>
          </a:p>
          <a:p>
            <a:pPr lvl="1" eaLnBrk="1" hangingPunct="1">
              <a:lnSpc>
                <a:spcPct val="90000"/>
              </a:lnSpc>
            </a:pPr>
            <a:r>
              <a:rPr lang="en-US" altLang="en-US" sz="2000"/>
              <a:t>Ultimately result in a single value, the result of the computation</a:t>
            </a:r>
          </a:p>
          <a:p>
            <a:pPr lvl="2" eaLnBrk="1" hangingPunct="1">
              <a:lnSpc>
                <a:spcPct val="90000"/>
              </a:lnSpc>
            </a:pPr>
            <a:r>
              <a:rPr lang="en-US" altLang="en-US" sz="1800"/>
              <a:t>Result replaced the expression in the statement</a:t>
            </a:r>
          </a:p>
          <a:p>
            <a:pPr lvl="1" eaLnBrk="1" hangingPunct="1">
              <a:lnSpc>
                <a:spcPct val="90000"/>
              </a:lnSpc>
            </a:pPr>
            <a:r>
              <a:rPr lang="en-US" altLang="en-US" sz="2000"/>
              <a:t>Ex: Consider  the assignment statement : </a:t>
            </a:r>
            <a:r>
              <a:rPr lang="en-US" altLang="en-US" sz="1800">
                <a:latin typeface="Courier New" panose="02070309020205020404" pitchFamily="49" charset="0"/>
              </a:rPr>
              <a:t>x=1+2+3+4;</a:t>
            </a:r>
          </a:p>
          <a:p>
            <a:pPr lvl="2" eaLnBrk="1" hangingPunct="1">
              <a:lnSpc>
                <a:spcPct val="90000"/>
              </a:lnSpc>
            </a:pPr>
            <a:r>
              <a:rPr lang="en-US" altLang="en-US" sz="1800">
                <a:latin typeface="Courier New" panose="02070309020205020404" pitchFamily="49" charset="0"/>
              </a:rPr>
              <a:t>1+2+3+4</a:t>
            </a:r>
            <a:r>
              <a:rPr lang="en-US" altLang="en-US" sz="1800"/>
              <a:t> is evaluated to be 10 when the program is run</a:t>
            </a:r>
          </a:p>
          <a:p>
            <a:pPr lvl="2" eaLnBrk="1" hangingPunct="1">
              <a:lnSpc>
                <a:spcPct val="90000"/>
              </a:lnSpc>
            </a:pPr>
            <a:r>
              <a:rPr lang="en-US" altLang="en-US" sz="1800"/>
              <a:t>X ultimately gets assigned the value 10</a:t>
            </a:r>
          </a:p>
          <a:p>
            <a:pPr eaLnBrk="1" hangingPunct="1">
              <a:lnSpc>
                <a:spcPct val="90000"/>
              </a:lnSpc>
            </a:pPr>
            <a:r>
              <a:rPr lang="en-US" altLang="en-US" sz="2400"/>
              <a:t>Operators describe the operations that should be done</a:t>
            </a:r>
          </a:p>
          <a:p>
            <a:pPr lvl="1" eaLnBrk="1" hangingPunct="1">
              <a:lnSpc>
                <a:spcPct val="90000"/>
              </a:lnSpc>
            </a:pPr>
            <a:r>
              <a:rPr lang="en-US" altLang="en-US" sz="2000"/>
              <a:t>Simple numeric operations</a:t>
            </a:r>
          </a:p>
          <a:p>
            <a:pPr lvl="1" eaLnBrk="1" hangingPunct="1">
              <a:lnSpc>
                <a:spcPct val="90000"/>
              </a:lnSpc>
            </a:pPr>
            <a:r>
              <a:rPr lang="en-US" altLang="en-US" sz="2000"/>
              <a:t>Other more advanced operations (to be discussed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dissolve">
                                      <p:cBhvr>
                                        <p:cTn id="12" dur="500"/>
                                        <p:tgtEl>
                                          <p:spTgt spid="32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animEffect transition="in" filter="dissolve">
                                      <p:cBhvr>
                                        <p:cTn id="17" dur="500"/>
                                        <p:tgtEl>
                                          <p:spTgt spid="32771">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animEffect transition="in" filter="dissolve">
                                      <p:cBhvr>
                                        <p:cTn id="20" dur="500"/>
                                        <p:tgtEl>
                                          <p:spTgt spid="32771">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2771">
                                            <p:txEl>
                                              <p:pRg st="3" end="3"/>
                                            </p:txEl>
                                          </p:spTgt>
                                        </p:tgtEl>
                                        <p:attrNameLst>
                                          <p:attrName>style.visibility</p:attrName>
                                        </p:attrNameLst>
                                      </p:cBhvr>
                                      <p:to>
                                        <p:strVal val="visible"/>
                                      </p:to>
                                    </p:set>
                                    <p:animEffect transition="in" filter="dissolve">
                                      <p:cBhvr>
                                        <p:cTn id="23" dur="500"/>
                                        <p:tgtEl>
                                          <p:spTgt spid="32771">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771">
                                            <p:txEl>
                                              <p:pRg st="4" end="4"/>
                                            </p:txEl>
                                          </p:spTgt>
                                        </p:tgtEl>
                                        <p:attrNameLst>
                                          <p:attrName>style.visibility</p:attrName>
                                        </p:attrNameLst>
                                      </p:cBhvr>
                                      <p:to>
                                        <p:strVal val="visible"/>
                                      </p:to>
                                    </p:set>
                                    <p:animEffect transition="in" filter="dissolve">
                                      <p:cBhvr>
                                        <p:cTn id="26" dur="500"/>
                                        <p:tgtEl>
                                          <p:spTgt spid="3277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2771">
                                            <p:txEl>
                                              <p:pRg st="5" end="5"/>
                                            </p:txEl>
                                          </p:spTgt>
                                        </p:tgtEl>
                                        <p:attrNameLst>
                                          <p:attrName>style.visibility</p:attrName>
                                        </p:attrNameLst>
                                      </p:cBhvr>
                                      <p:to>
                                        <p:strVal val="visible"/>
                                      </p:to>
                                    </p:set>
                                    <p:animEffect transition="in" filter="dissolve">
                                      <p:cBhvr>
                                        <p:cTn id="31" dur="500"/>
                                        <p:tgtEl>
                                          <p:spTgt spid="32771">
                                            <p:txEl>
                                              <p:pRg st="5" end="5"/>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771">
                                            <p:txEl>
                                              <p:pRg st="6" end="6"/>
                                            </p:txEl>
                                          </p:spTgt>
                                        </p:tgtEl>
                                        <p:attrNameLst>
                                          <p:attrName>style.visibility</p:attrName>
                                        </p:attrNameLst>
                                      </p:cBhvr>
                                      <p:to>
                                        <p:strVal val="visible"/>
                                      </p:to>
                                    </p:set>
                                    <p:animEffect transition="in" filter="dissolve">
                                      <p:cBhvr>
                                        <p:cTn id="34" dur="500"/>
                                        <p:tgtEl>
                                          <p:spTgt spid="32771">
                                            <p:txEl>
                                              <p:pRg st="6" end="6"/>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771">
                                            <p:txEl>
                                              <p:pRg st="7" end="7"/>
                                            </p:txEl>
                                          </p:spTgt>
                                        </p:tgtEl>
                                        <p:attrNameLst>
                                          <p:attrName>style.visibility</p:attrName>
                                        </p:attrNameLst>
                                      </p:cBhvr>
                                      <p:to>
                                        <p:strVal val="visible"/>
                                      </p:to>
                                    </p:set>
                                    <p:animEffect transition="in" filter="dissolve">
                                      <p:cBhvr>
                                        <p:cTn id="37" dur="500"/>
                                        <p:tgtEl>
                                          <p:spTgt spid="3277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771">
                                            <p:txEl>
                                              <p:pRg st="8" end="8"/>
                                            </p:txEl>
                                          </p:spTgt>
                                        </p:tgtEl>
                                        <p:attrNameLst>
                                          <p:attrName>style.visibility</p:attrName>
                                        </p:attrNameLst>
                                      </p:cBhvr>
                                      <p:to>
                                        <p:strVal val="visible"/>
                                      </p:to>
                                    </p:set>
                                    <p:animEffect transition="in" filter="dissolve">
                                      <p:cBhvr>
                                        <p:cTn id="42" dur="500"/>
                                        <p:tgtEl>
                                          <p:spTgt spid="32771">
                                            <p:txEl>
                                              <p:pRg st="8" end="8"/>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2771">
                                            <p:txEl>
                                              <p:pRg st="9" end="9"/>
                                            </p:txEl>
                                          </p:spTgt>
                                        </p:tgtEl>
                                        <p:attrNameLst>
                                          <p:attrName>style.visibility</p:attrName>
                                        </p:attrNameLst>
                                      </p:cBhvr>
                                      <p:to>
                                        <p:strVal val="visible"/>
                                      </p:to>
                                    </p:set>
                                    <p:animEffect transition="in" filter="dissolve">
                                      <p:cBhvr>
                                        <p:cTn id="45" dur="500"/>
                                        <p:tgtEl>
                                          <p:spTgt spid="32771">
                                            <p:txEl>
                                              <p:pRg st="9" end="9"/>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2771">
                                            <p:txEl>
                                              <p:pRg st="10" end="10"/>
                                            </p:txEl>
                                          </p:spTgt>
                                        </p:tgtEl>
                                        <p:attrNameLst>
                                          <p:attrName>style.visibility</p:attrName>
                                        </p:attrNameLst>
                                      </p:cBhvr>
                                      <p:to>
                                        <p:strVal val="visible"/>
                                      </p:to>
                                    </p:set>
                                    <p:animEffect transition="in" filter="dissolve">
                                      <p:cBhvr>
                                        <p:cTn id="48" dur="500"/>
                                        <p:tgtEl>
                                          <p:spTgt spid="327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868E423-DFF8-805B-CF63-B0D6338432FD}"/>
              </a:ext>
            </a:extLst>
          </p:cNvPr>
          <p:cNvSpPr>
            <a:spLocks noGrp="1" noChangeArrowheads="1"/>
          </p:cNvSpPr>
          <p:nvPr>
            <p:ph type="title"/>
          </p:nvPr>
        </p:nvSpPr>
        <p:spPr/>
        <p:txBody>
          <a:bodyPr/>
          <a:lstStyle/>
          <a:p>
            <a:pPr eaLnBrk="1" hangingPunct="1"/>
            <a:r>
              <a:rPr lang="en-US" altLang="en-US"/>
              <a:t>Operators and Expressions</a:t>
            </a:r>
          </a:p>
        </p:txBody>
      </p:sp>
      <p:sp>
        <p:nvSpPr>
          <p:cNvPr id="11267" name="Rectangle 3">
            <a:extLst>
              <a:ext uri="{FF2B5EF4-FFF2-40B4-BE49-F238E27FC236}">
                <a16:creationId xmlns:a16="http://schemas.microsoft.com/office/drawing/2014/main" id="{8F7C4E47-A672-4FD1-CE34-4A5A9F306C09}"/>
              </a:ext>
            </a:extLst>
          </p:cNvPr>
          <p:cNvSpPr>
            <a:spLocks noGrp="1" noChangeArrowheads="1"/>
          </p:cNvSpPr>
          <p:nvPr>
            <p:ph idx="1"/>
          </p:nvPr>
        </p:nvSpPr>
        <p:spPr/>
        <p:txBody>
          <a:bodyPr>
            <a:normAutofit fontScale="92500" lnSpcReduction="10000"/>
          </a:bodyPr>
          <a:lstStyle/>
          <a:p>
            <a:pPr eaLnBrk="1" hangingPunct="1"/>
            <a:r>
              <a:rPr lang="en-US" altLang="en-US" sz="2400"/>
              <a:t>Numeric operators in Java include</a:t>
            </a:r>
          </a:p>
          <a:p>
            <a:pPr lvl="2" eaLnBrk="1" hangingPunct="1">
              <a:buFontTx/>
              <a:buNone/>
            </a:pPr>
            <a:r>
              <a:rPr lang="en-US" altLang="en-US" sz="2200"/>
              <a:t>+, –, *, /, % </a:t>
            </a:r>
          </a:p>
          <a:p>
            <a:pPr lvl="2" eaLnBrk="1" hangingPunct="1"/>
            <a:r>
              <a:rPr lang="en-US" altLang="en-US" sz="2200"/>
              <a:t>These are typical across most languages</a:t>
            </a:r>
          </a:p>
          <a:p>
            <a:pPr lvl="2" eaLnBrk="1" hangingPunct="1"/>
            <a:r>
              <a:rPr lang="en-US" altLang="en-US" sz="2200"/>
              <a:t>A couple points, however:</a:t>
            </a:r>
          </a:p>
          <a:p>
            <a:pPr lvl="3" eaLnBrk="1" hangingPunct="1"/>
            <a:r>
              <a:rPr lang="en-US" altLang="en-US"/>
              <a:t>If both operands are integer, / will give integer division, always producing an integer result – discuss implications</a:t>
            </a:r>
          </a:p>
          <a:p>
            <a:pPr lvl="3" eaLnBrk="1" hangingPunct="1"/>
            <a:r>
              <a:rPr lang="en-US" altLang="en-US"/>
              <a:t>The % operator was designed for integer operands and gives the remainder of integer division</a:t>
            </a:r>
          </a:p>
          <a:p>
            <a:pPr lvl="3" eaLnBrk="1" hangingPunct="1"/>
            <a:r>
              <a:rPr lang="en-US" altLang="en-US"/>
              <a:t>However, % can be used with floating point as well</a:t>
            </a:r>
          </a:p>
          <a:p>
            <a:pPr lvl="3" eaLnBrk="1" hangingPunct="1">
              <a:buFontTx/>
              <a:buNone/>
            </a:pPr>
            <a:r>
              <a:rPr lang="en-US" altLang="en-US"/>
              <a:t>int i, j, k, m;</a:t>
            </a:r>
          </a:p>
          <a:p>
            <a:pPr lvl="3" eaLnBrk="1" hangingPunct="1">
              <a:buFontTx/>
              <a:buNone/>
            </a:pPr>
            <a:r>
              <a:rPr lang="en-US" altLang="en-US"/>
              <a:t>i = 16;  j = 7;</a:t>
            </a:r>
          </a:p>
          <a:p>
            <a:pPr lvl="3" eaLnBrk="1" hangingPunct="1">
              <a:buFontTx/>
              <a:buNone/>
            </a:pPr>
            <a:r>
              <a:rPr lang="en-US" altLang="en-US"/>
              <a:t>k = i / j;		// answer?</a:t>
            </a:r>
          </a:p>
          <a:p>
            <a:pPr lvl="3" eaLnBrk="1" hangingPunct="1">
              <a:buFontTx/>
              <a:buNone/>
            </a:pPr>
            <a:r>
              <a:rPr lang="en-US" altLang="en-US"/>
              <a:t>m = i % j;	// answer?</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dissolve">
                                      <p:cBhvr>
                                        <p:cTn id="12" dur="500"/>
                                        <p:tgtEl>
                                          <p:spTgt spid="11267">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animEffect transition="in" filter="dissolve">
                                      <p:cBhvr>
                                        <p:cTn id="15" dur="500"/>
                                        <p:tgtEl>
                                          <p:spTgt spid="11267">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267">
                                            <p:txEl>
                                              <p:pRg st="2" end="2"/>
                                            </p:txEl>
                                          </p:spTgt>
                                        </p:tgtEl>
                                        <p:attrNameLst>
                                          <p:attrName>style.visibility</p:attrName>
                                        </p:attrNameLst>
                                      </p:cBhvr>
                                      <p:to>
                                        <p:strVal val="visible"/>
                                      </p:to>
                                    </p:set>
                                    <p:animEffect transition="in" filter="dissolve">
                                      <p:cBhvr>
                                        <p:cTn id="18" dur="500"/>
                                        <p:tgtEl>
                                          <p:spTgt spid="11267">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267">
                                            <p:txEl>
                                              <p:pRg st="3" end="3"/>
                                            </p:txEl>
                                          </p:spTgt>
                                        </p:tgtEl>
                                        <p:attrNameLst>
                                          <p:attrName>style.visibility</p:attrName>
                                        </p:attrNameLst>
                                      </p:cBhvr>
                                      <p:to>
                                        <p:strVal val="visible"/>
                                      </p:to>
                                    </p:set>
                                    <p:animEffect transition="in" filter="dissolve">
                                      <p:cBhvr>
                                        <p:cTn id="21" dur="500"/>
                                        <p:tgtEl>
                                          <p:spTgt spid="11267">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267">
                                            <p:txEl>
                                              <p:pRg st="4" end="4"/>
                                            </p:txEl>
                                          </p:spTgt>
                                        </p:tgtEl>
                                        <p:attrNameLst>
                                          <p:attrName>style.visibility</p:attrName>
                                        </p:attrNameLst>
                                      </p:cBhvr>
                                      <p:to>
                                        <p:strVal val="visible"/>
                                      </p:to>
                                    </p:set>
                                    <p:animEffect transition="in" filter="dissolve">
                                      <p:cBhvr>
                                        <p:cTn id="24" dur="500"/>
                                        <p:tgtEl>
                                          <p:spTgt spid="11267">
                                            <p:txEl>
                                              <p:pRg st="4" end="4"/>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animEffect transition="in" filter="dissolve">
                                      <p:cBhvr>
                                        <p:cTn id="27" dur="500"/>
                                        <p:tgtEl>
                                          <p:spTgt spid="11267">
                                            <p:txEl>
                                              <p:pRg st="5" end="5"/>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267">
                                            <p:txEl>
                                              <p:pRg st="6" end="6"/>
                                            </p:txEl>
                                          </p:spTgt>
                                        </p:tgtEl>
                                        <p:attrNameLst>
                                          <p:attrName>style.visibility</p:attrName>
                                        </p:attrNameLst>
                                      </p:cBhvr>
                                      <p:to>
                                        <p:strVal val="visible"/>
                                      </p:to>
                                    </p:set>
                                    <p:animEffect transition="in" filter="dissolve">
                                      <p:cBhvr>
                                        <p:cTn id="30" dur="500"/>
                                        <p:tgtEl>
                                          <p:spTgt spid="11267">
                                            <p:txEl>
                                              <p:pRg st="6" end="6"/>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267">
                                            <p:txEl>
                                              <p:pRg st="7" end="7"/>
                                            </p:txEl>
                                          </p:spTgt>
                                        </p:tgtEl>
                                        <p:attrNameLst>
                                          <p:attrName>style.visibility</p:attrName>
                                        </p:attrNameLst>
                                      </p:cBhvr>
                                      <p:to>
                                        <p:strVal val="visible"/>
                                      </p:to>
                                    </p:set>
                                    <p:animEffect transition="in" filter="dissolve">
                                      <p:cBhvr>
                                        <p:cTn id="33" dur="500"/>
                                        <p:tgtEl>
                                          <p:spTgt spid="11267">
                                            <p:txEl>
                                              <p:pRg st="7" end="7"/>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267">
                                            <p:txEl>
                                              <p:pRg st="8" end="8"/>
                                            </p:txEl>
                                          </p:spTgt>
                                        </p:tgtEl>
                                        <p:attrNameLst>
                                          <p:attrName>style.visibility</p:attrName>
                                        </p:attrNameLst>
                                      </p:cBhvr>
                                      <p:to>
                                        <p:strVal val="visible"/>
                                      </p:to>
                                    </p:set>
                                    <p:animEffect transition="in" filter="dissolve">
                                      <p:cBhvr>
                                        <p:cTn id="36" dur="500"/>
                                        <p:tgtEl>
                                          <p:spTgt spid="11267">
                                            <p:txEl>
                                              <p:pRg st="8" end="8"/>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67">
                                            <p:txEl>
                                              <p:pRg st="9" end="9"/>
                                            </p:txEl>
                                          </p:spTgt>
                                        </p:tgtEl>
                                        <p:attrNameLst>
                                          <p:attrName>style.visibility</p:attrName>
                                        </p:attrNameLst>
                                      </p:cBhvr>
                                      <p:to>
                                        <p:strVal val="visible"/>
                                      </p:to>
                                    </p:set>
                                    <p:animEffect transition="in" filter="dissolve">
                                      <p:cBhvr>
                                        <p:cTn id="39" dur="500"/>
                                        <p:tgtEl>
                                          <p:spTgt spid="11267">
                                            <p:txEl>
                                              <p:pRg st="9" end="9"/>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267">
                                            <p:txEl>
                                              <p:pRg st="10" end="10"/>
                                            </p:txEl>
                                          </p:spTgt>
                                        </p:tgtEl>
                                        <p:attrNameLst>
                                          <p:attrName>style.visibility</p:attrName>
                                        </p:attrNameLst>
                                      </p:cBhvr>
                                      <p:to>
                                        <p:strVal val="visible"/>
                                      </p:to>
                                    </p:set>
                                    <p:animEffect transition="in" filter="dissolve">
                                      <p:cBhvr>
                                        <p:cTn id="42"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34EC1BE-6C1C-80CB-EB90-C99CF3037C56}"/>
              </a:ext>
            </a:extLst>
          </p:cNvPr>
          <p:cNvSpPr>
            <a:spLocks noGrp="1" noChangeArrowheads="1"/>
          </p:cNvSpPr>
          <p:nvPr>
            <p:ph type="title"/>
          </p:nvPr>
        </p:nvSpPr>
        <p:spPr/>
        <p:txBody>
          <a:bodyPr/>
          <a:lstStyle/>
          <a:p>
            <a:pPr eaLnBrk="1" hangingPunct="1"/>
            <a:r>
              <a:rPr lang="en-US" altLang="en-US"/>
              <a:t>Operators and Expressions</a:t>
            </a:r>
          </a:p>
        </p:txBody>
      </p:sp>
      <p:sp>
        <p:nvSpPr>
          <p:cNvPr id="13315" name="Rectangle 3">
            <a:extLst>
              <a:ext uri="{FF2B5EF4-FFF2-40B4-BE49-F238E27FC236}">
                <a16:creationId xmlns:a16="http://schemas.microsoft.com/office/drawing/2014/main" id="{74E4BBAA-FDD8-7363-B831-8D7757BE3A0A}"/>
              </a:ext>
            </a:extLst>
          </p:cNvPr>
          <p:cNvSpPr>
            <a:spLocks noGrp="1" noChangeArrowheads="1"/>
          </p:cNvSpPr>
          <p:nvPr>
            <p:ph idx="1"/>
          </p:nvPr>
        </p:nvSpPr>
        <p:spPr/>
        <p:txBody>
          <a:bodyPr>
            <a:normAutofit/>
          </a:bodyPr>
          <a:lstStyle/>
          <a:p>
            <a:pPr eaLnBrk="1" hangingPunct="1"/>
            <a:r>
              <a:rPr lang="en-US" altLang="en-US"/>
              <a:t>Java has a number of convenience operators</a:t>
            </a:r>
          </a:p>
          <a:p>
            <a:pPr lvl="1" eaLnBrk="1" hangingPunct="1"/>
            <a:r>
              <a:rPr lang="en-US" altLang="en-US"/>
              <a:t>Allow us to do operations with less typing</a:t>
            </a:r>
          </a:p>
          <a:p>
            <a:pPr lvl="1" eaLnBrk="1" hangingPunct="1"/>
            <a:r>
              <a:rPr lang="en-US" altLang="en-US"/>
              <a:t>Ex:</a:t>
            </a:r>
          </a:p>
          <a:p>
            <a:pPr lvl="2" eaLnBrk="1" hangingPunct="1">
              <a:buFontTx/>
              <a:buNone/>
            </a:pPr>
            <a:r>
              <a:rPr lang="en-US" altLang="en-US"/>
              <a:t>X = X + 1;		X++;</a:t>
            </a:r>
          </a:p>
          <a:p>
            <a:pPr lvl="2" eaLnBrk="1" hangingPunct="1">
              <a:buFontTx/>
              <a:buNone/>
            </a:pPr>
            <a:r>
              <a:rPr lang="en-US" altLang="en-US"/>
              <a:t>Y = Y – 5; 		Y –= 5;</a:t>
            </a:r>
          </a:p>
          <a:p>
            <a:pPr lvl="1" eaLnBrk="1" hangingPunct="1"/>
            <a:r>
              <a:rPr lang="en-US" altLang="en-US"/>
              <a:t>See Sections 2.11 and 2.12 for more details</a:t>
            </a:r>
          </a:p>
          <a:p>
            <a:pPr lvl="1" eaLnBrk="1" hangingPunct="1"/>
            <a:r>
              <a:rPr lang="en-US" altLang="en-US"/>
              <a:t>One point that should be emphasized is the difference between the </a:t>
            </a:r>
            <a:r>
              <a:rPr lang="en-US" altLang="en-US">
                <a:solidFill>
                  <a:srgbClr val="FF0000"/>
                </a:solidFill>
              </a:rPr>
              <a:t>prefix</a:t>
            </a:r>
            <a:r>
              <a:rPr lang="en-US" altLang="en-US"/>
              <a:t> and </a:t>
            </a:r>
            <a:r>
              <a:rPr lang="en-US" altLang="en-US">
                <a:solidFill>
                  <a:srgbClr val="FF0000"/>
                </a:solidFill>
              </a:rPr>
              <a:t>postfix</a:t>
            </a:r>
            <a:r>
              <a:rPr lang="en-US" altLang="en-US"/>
              <a:t> versions of the unary operators</a:t>
            </a:r>
          </a:p>
          <a:p>
            <a:pPr lvl="2" eaLnBrk="1" hangingPunct="1"/>
            <a:r>
              <a:rPr lang="en-US" altLang="en-US"/>
              <a:t>What is the difference between the statements:</a:t>
            </a:r>
          </a:p>
          <a:p>
            <a:pPr lvl="3" eaLnBrk="1" hangingPunct="1">
              <a:buFontTx/>
              <a:buNone/>
            </a:pPr>
            <a:r>
              <a:rPr lang="en-US" altLang="en-US"/>
              <a:t>X++;	++X;</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dissolve">
                                      <p:cBhvr>
                                        <p:cTn id="10" dur="500"/>
                                        <p:tgtEl>
                                          <p:spTgt spid="133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dissolve">
                                      <p:cBhvr>
                                        <p:cTn id="15" dur="500"/>
                                        <p:tgtEl>
                                          <p:spTgt spid="133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dissolve">
                                      <p:cBhvr>
                                        <p:cTn id="18" dur="500"/>
                                        <p:tgtEl>
                                          <p:spTgt spid="1331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dissolve">
                                      <p:cBhvr>
                                        <p:cTn id="21" dur="500"/>
                                        <p:tgtEl>
                                          <p:spTgt spid="133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dissolve">
                                      <p:cBhvr>
                                        <p:cTn id="24" dur="500"/>
                                        <p:tgtEl>
                                          <p:spTgt spid="1331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315">
                                            <p:txEl>
                                              <p:pRg st="6" end="6"/>
                                            </p:txEl>
                                          </p:spTgt>
                                        </p:tgtEl>
                                        <p:attrNameLst>
                                          <p:attrName>style.visibility</p:attrName>
                                        </p:attrNameLst>
                                      </p:cBhvr>
                                      <p:to>
                                        <p:strVal val="visible"/>
                                      </p:to>
                                    </p:set>
                                    <p:animEffect transition="in" filter="dissolve">
                                      <p:cBhvr>
                                        <p:cTn id="29" dur="500"/>
                                        <p:tgtEl>
                                          <p:spTgt spid="1331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dissolve">
                                      <p:cBhvr>
                                        <p:cTn id="32" dur="500"/>
                                        <p:tgtEl>
                                          <p:spTgt spid="1331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15">
                                            <p:txEl>
                                              <p:pRg st="8" end="8"/>
                                            </p:txEl>
                                          </p:spTgt>
                                        </p:tgtEl>
                                        <p:attrNameLst>
                                          <p:attrName>style.visibility</p:attrName>
                                        </p:attrNameLst>
                                      </p:cBhvr>
                                      <p:to>
                                        <p:strVal val="visible"/>
                                      </p:to>
                                    </p:set>
                                    <p:animEffect transition="in" filter="dissolve">
                                      <p:cBhvr>
                                        <p:cTn id="35"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0A02959-71AF-AFD5-A768-7C9F59CD462C}"/>
              </a:ext>
            </a:extLst>
          </p:cNvPr>
          <p:cNvSpPr>
            <a:spLocks noGrp="1" noChangeArrowheads="1"/>
          </p:cNvSpPr>
          <p:nvPr>
            <p:ph type="title"/>
          </p:nvPr>
        </p:nvSpPr>
        <p:spPr/>
        <p:txBody>
          <a:bodyPr/>
          <a:lstStyle/>
          <a:p>
            <a:pPr eaLnBrk="1" hangingPunct="1"/>
            <a:r>
              <a:rPr lang="en-US" altLang="en-US"/>
              <a:t>References</a:t>
            </a:r>
          </a:p>
        </p:txBody>
      </p:sp>
      <p:sp>
        <p:nvSpPr>
          <p:cNvPr id="41987" name="Rectangle 3">
            <a:extLst>
              <a:ext uri="{FF2B5EF4-FFF2-40B4-BE49-F238E27FC236}">
                <a16:creationId xmlns:a16="http://schemas.microsoft.com/office/drawing/2014/main" id="{1A378A89-0D36-8465-AB32-EC4632F35F71}"/>
              </a:ext>
            </a:extLst>
          </p:cNvPr>
          <p:cNvSpPr>
            <a:spLocks noGrp="1" noChangeArrowheads="1"/>
          </p:cNvSpPr>
          <p:nvPr>
            <p:ph idx="1"/>
          </p:nvPr>
        </p:nvSpPr>
        <p:spPr>
          <a:xfrm>
            <a:off x="1905000" y="1371600"/>
            <a:ext cx="8229600" cy="5181600"/>
          </a:xfrm>
        </p:spPr>
        <p:txBody>
          <a:bodyPr/>
          <a:lstStyle/>
          <a:p>
            <a:pPr lvl="1" eaLnBrk="1" hangingPunct="1"/>
            <a:r>
              <a:rPr lang="en-US" altLang="en-US"/>
              <a:t>What do we mean by “</a:t>
            </a:r>
            <a:r>
              <a:rPr lang="en-US" altLang="en-US" b="1">
                <a:solidFill>
                  <a:srgbClr val="003399"/>
                </a:solidFill>
              </a:rPr>
              <a:t>references</a:t>
            </a:r>
            <a:r>
              <a:rPr lang="en-US" altLang="en-US"/>
              <a:t>”?</a:t>
            </a:r>
          </a:p>
          <a:p>
            <a:pPr lvl="2" eaLnBrk="1" hangingPunct="1"/>
            <a:r>
              <a:rPr lang="en-US" altLang="en-US"/>
              <a:t>The data stored in a variable is just the </a:t>
            </a:r>
            <a:r>
              <a:rPr lang="en-US" altLang="en-US">
                <a:solidFill>
                  <a:srgbClr val="FF0000"/>
                </a:solidFill>
              </a:rPr>
              <a:t>“address”</a:t>
            </a:r>
            <a:r>
              <a:rPr lang="en-US" altLang="en-US"/>
              <a:t> of the location where the object is stored</a:t>
            </a:r>
          </a:p>
          <a:p>
            <a:pPr lvl="3" eaLnBrk="1" hangingPunct="1"/>
            <a:r>
              <a:rPr lang="en-US" altLang="en-US"/>
              <a:t>Thus it is separate from the object itself</a:t>
            </a:r>
          </a:p>
          <a:p>
            <a:pPr lvl="4" eaLnBrk="1" hangingPunct="1"/>
            <a:r>
              <a:rPr lang="en-US" altLang="en-US"/>
              <a:t>Ex: If I have a Contacts file on my PC, it will have the address of my friend, Joe Schmoe (stored as Schmoe, J.)</a:t>
            </a:r>
          </a:p>
          <a:p>
            <a:pPr lvl="4" eaLnBrk="1" hangingPunct="1"/>
            <a:r>
              <a:rPr lang="en-US" altLang="en-US"/>
              <a:t>I can use that address to send something to Joe or to go visit him if I would like</a:t>
            </a:r>
          </a:p>
          <a:p>
            <a:pPr lvl="4" eaLnBrk="1" hangingPunct="1"/>
            <a:r>
              <a:rPr lang="en-US" altLang="en-US"/>
              <a:t>However, if I change that address in my Contacts file, it does NOT in any way affect Joe, but now I no longer know where Joe is located</a:t>
            </a:r>
          </a:p>
          <a:p>
            <a:pPr lvl="2" eaLnBrk="1" hangingPunct="1"/>
            <a:r>
              <a:rPr lang="en-US" altLang="en-US"/>
              <a:t>However, I can </a:t>
            </a:r>
            <a:r>
              <a:rPr lang="en-US" altLang="en-US">
                <a:solidFill>
                  <a:srgbClr val="FF0000"/>
                </a:solidFill>
              </a:rPr>
              <a:t>indirectly</a:t>
            </a:r>
            <a:r>
              <a:rPr lang="en-US" altLang="en-US"/>
              <a:t> change the data in the object through the reference</a:t>
            </a:r>
          </a:p>
          <a:p>
            <a:pPr lvl="3" eaLnBrk="1" hangingPunct="1"/>
            <a:r>
              <a:rPr lang="en-US" altLang="en-US"/>
              <a:t>Knowing his address, I can go to Joe’s house and steal his plasma TV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dissolve">
                                      <p:cBhvr>
                                        <p:cTn id="7" dur="500"/>
                                        <p:tgtEl>
                                          <p:spTgt spid="41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dissolve">
                                      <p:cBhvr>
                                        <p:cTn id="12" dur="500"/>
                                        <p:tgtEl>
                                          <p:spTgt spid="4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dissolve">
                                      <p:cBhvr>
                                        <p:cTn id="17" dur="500"/>
                                        <p:tgtEl>
                                          <p:spTgt spid="419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1987">
                                            <p:txEl>
                                              <p:pRg st="4" end="4"/>
                                            </p:txEl>
                                          </p:spTgt>
                                        </p:tgtEl>
                                        <p:attrNameLst>
                                          <p:attrName>style.visibility</p:attrName>
                                        </p:attrNameLst>
                                      </p:cBhvr>
                                      <p:to>
                                        <p:strVal val="visible"/>
                                      </p:to>
                                    </p:set>
                                    <p:animEffect transition="in" filter="dissolve">
                                      <p:cBhvr>
                                        <p:cTn id="22" dur="500"/>
                                        <p:tgtEl>
                                          <p:spTgt spid="419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animEffect transition="in" filter="dissolve">
                                      <p:cBhvr>
                                        <p:cTn id="27" dur="500"/>
                                        <p:tgtEl>
                                          <p:spTgt spid="419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1987">
                                            <p:txEl>
                                              <p:pRg st="6" end="6"/>
                                            </p:txEl>
                                          </p:spTgt>
                                        </p:tgtEl>
                                        <p:attrNameLst>
                                          <p:attrName>style.visibility</p:attrName>
                                        </p:attrNameLst>
                                      </p:cBhvr>
                                      <p:to>
                                        <p:strVal val="visible"/>
                                      </p:to>
                                    </p:set>
                                    <p:animEffect transition="in" filter="dissolve">
                                      <p:cBhvr>
                                        <p:cTn id="32" dur="500"/>
                                        <p:tgtEl>
                                          <p:spTgt spid="4198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1987">
                                            <p:txEl>
                                              <p:pRg st="7" end="7"/>
                                            </p:txEl>
                                          </p:spTgt>
                                        </p:tgtEl>
                                        <p:attrNameLst>
                                          <p:attrName>style.visibility</p:attrName>
                                        </p:attrNameLst>
                                      </p:cBhvr>
                                      <p:to>
                                        <p:strVal val="visible"/>
                                      </p:to>
                                    </p:set>
                                    <p:animEffect transition="in" filter="dissolve">
                                      <p:cBhvr>
                                        <p:cTn id="37" dur="500"/>
                                        <p:tgtEl>
                                          <p:spTgt spid="41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985AB68-88A1-85EF-F6A0-69E8FC6290B1}"/>
              </a:ext>
            </a:extLst>
          </p:cNvPr>
          <p:cNvSpPr>
            <a:spLocks noGrp="1" noChangeArrowheads="1"/>
          </p:cNvSpPr>
          <p:nvPr>
            <p:ph type="title"/>
          </p:nvPr>
        </p:nvSpPr>
        <p:spPr/>
        <p:txBody>
          <a:bodyPr/>
          <a:lstStyle/>
          <a:p>
            <a:pPr eaLnBrk="1" hangingPunct="1"/>
            <a:r>
              <a:rPr lang="en-US" altLang="en-US"/>
              <a:t>Using Objects</a:t>
            </a:r>
          </a:p>
        </p:txBody>
      </p:sp>
      <p:sp>
        <p:nvSpPr>
          <p:cNvPr id="43011" name="Rectangle 3">
            <a:extLst>
              <a:ext uri="{FF2B5EF4-FFF2-40B4-BE49-F238E27FC236}">
                <a16:creationId xmlns:a16="http://schemas.microsoft.com/office/drawing/2014/main" id="{C1610C3F-38F2-43D3-DCFD-C91BE41F0DFA}"/>
              </a:ext>
            </a:extLst>
          </p:cNvPr>
          <p:cNvSpPr>
            <a:spLocks noGrp="1" noChangeArrowheads="1"/>
          </p:cNvSpPr>
          <p:nvPr>
            <p:ph idx="1"/>
          </p:nvPr>
        </p:nvSpPr>
        <p:spPr/>
        <p:txBody>
          <a:bodyPr>
            <a:normAutofit/>
          </a:bodyPr>
          <a:lstStyle/>
          <a:p>
            <a:pPr eaLnBrk="1" hangingPunct="1">
              <a:lnSpc>
                <a:spcPct val="90000"/>
              </a:lnSpc>
            </a:pPr>
            <a:r>
              <a:rPr lang="en-US" altLang="en-US" sz="2400"/>
              <a:t>What do we mean by "</a:t>
            </a:r>
            <a:r>
              <a:rPr lang="en-US" altLang="en-US" sz="2400" b="1">
                <a:solidFill>
                  <a:srgbClr val="003399"/>
                </a:solidFill>
              </a:rPr>
              <a:t>objects</a:t>
            </a:r>
            <a:r>
              <a:rPr lang="en-US" altLang="en-US" sz="2400"/>
              <a:t>"?</a:t>
            </a:r>
          </a:p>
          <a:p>
            <a:pPr lvl="1" eaLnBrk="1" hangingPunct="1">
              <a:lnSpc>
                <a:spcPct val="90000"/>
              </a:lnSpc>
            </a:pPr>
            <a:r>
              <a:rPr lang="en-US" altLang="en-US" sz="2000"/>
              <a:t>Let's first discuss classes</a:t>
            </a:r>
          </a:p>
          <a:p>
            <a:pPr eaLnBrk="1" hangingPunct="1">
              <a:lnSpc>
                <a:spcPct val="90000"/>
              </a:lnSpc>
            </a:pPr>
            <a:r>
              <a:rPr lang="en-US" altLang="en-US" sz="2400">
                <a:solidFill>
                  <a:srgbClr val="FF0000"/>
                </a:solidFill>
              </a:rPr>
              <a:t>Classes</a:t>
            </a:r>
            <a:r>
              <a:rPr lang="en-US" altLang="en-US" sz="2400"/>
              <a:t> are </a:t>
            </a:r>
            <a:r>
              <a:rPr lang="en-US" altLang="en-US" sz="2400" b="1"/>
              <a:t>blueprints</a:t>
            </a:r>
            <a:r>
              <a:rPr lang="en-US" altLang="en-US" sz="2400"/>
              <a:t> for our data</a:t>
            </a:r>
          </a:p>
          <a:p>
            <a:pPr lvl="1" eaLnBrk="1" hangingPunct="1">
              <a:lnSpc>
                <a:spcPct val="90000"/>
              </a:lnSpc>
            </a:pPr>
            <a:r>
              <a:rPr lang="en-US" altLang="en-US" sz="2000"/>
              <a:t>The class structure provides a good way to </a:t>
            </a:r>
            <a:r>
              <a:rPr lang="en-US" altLang="en-US" sz="2000">
                <a:solidFill>
                  <a:srgbClr val="FF0000"/>
                </a:solidFill>
              </a:rPr>
              <a:t>encapsulate</a:t>
            </a:r>
            <a:r>
              <a:rPr lang="en-US" altLang="en-US" sz="2000"/>
              <a:t> the </a:t>
            </a:r>
            <a:r>
              <a:rPr lang="en-US" altLang="en-US" sz="2000">
                <a:solidFill>
                  <a:srgbClr val="003399"/>
                </a:solidFill>
              </a:rPr>
              <a:t>data</a:t>
            </a:r>
            <a:r>
              <a:rPr lang="en-US" altLang="en-US" sz="2000"/>
              <a:t> and </a:t>
            </a:r>
            <a:r>
              <a:rPr lang="en-US" altLang="en-US" sz="2000">
                <a:solidFill>
                  <a:srgbClr val="003399"/>
                </a:solidFill>
              </a:rPr>
              <a:t>operations</a:t>
            </a:r>
            <a:r>
              <a:rPr lang="en-US" altLang="en-US" sz="2000"/>
              <a:t> of a new type together</a:t>
            </a:r>
          </a:p>
          <a:p>
            <a:pPr lvl="2" eaLnBrk="1" hangingPunct="1">
              <a:lnSpc>
                <a:spcPct val="90000"/>
              </a:lnSpc>
            </a:pPr>
            <a:r>
              <a:rPr lang="en-US" altLang="en-US" sz="1800"/>
              <a:t>Instance </a:t>
            </a:r>
            <a:r>
              <a:rPr lang="en-US" altLang="en-US" sz="1800">
                <a:solidFill>
                  <a:srgbClr val="FF0000"/>
                </a:solidFill>
              </a:rPr>
              <a:t>data</a:t>
            </a:r>
            <a:r>
              <a:rPr lang="en-US" altLang="en-US" sz="1800"/>
              <a:t> and instance </a:t>
            </a:r>
            <a:r>
              <a:rPr lang="en-US" altLang="en-US" sz="1800">
                <a:solidFill>
                  <a:srgbClr val="FF0000"/>
                </a:solidFill>
              </a:rPr>
              <a:t>methods</a:t>
            </a:r>
          </a:p>
          <a:p>
            <a:pPr lvl="2" eaLnBrk="1" hangingPunct="1">
              <a:lnSpc>
                <a:spcPct val="90000"/>
              </a:lnSpc>
            </a:pPr>
            <a:r>
              <a:rPr lang="en-US" altLang="en-US" sz="1800"/>
              <a:t>The data gives us the structure of the objects and the operations show us how to use them</a:t>
            </a:r>
          </a:p>
          <a:p>
            <a:pPr lvl="2" eaLnBrk="1" hangingPunct="1">
              <a:lnSpc>
                <a:spcPct val="90000"/>
              </a:lnSpc>
            </a:pPr>
            <a:r>
              <a:rPr lang="en-US" altLang="en-US" sz="1800"/>
              <a:t>Ex: A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Effect transition="in" filter="dissolve">
                                      <p:cBhvr>
                                        <p:cTn id="7" dur="500"/>
                                        <p:tgtEl>
                                          <p:spTgt spid="430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011">
                                            <p:txEl>
                                              <p:pRg st="3" end="3"/>
                                            </p:txEl>
                                          </p:spTgt>
                                        </p:tgtEl>
                                        <p:attrNameLst>
                                          <p:attrName>style.visibility</p:attrName>
                                        </p:attrNameLst>
                                      </p:cBhvr>
                                      <p:to>
                                        <p:strVal val="visible"/>
                                      </p:to>
                                    </p:set>
                                    <p:animEffect transition="in" filter="dissolve">
                                      <p:cBhvr>
                                        <p:cTn id="12" dur="500"/>
                                        <p:tgtEl>
                                          <p:spTgt spid="430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animEffect transition="in" filter="dissolve">
                                      <p:cBhvr>
                                        <p:cTn id="17" dur="500"/>
                                        <p:tgtEl>
                                          <p:spTgt spid="430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3011">
                                            <p:txEl>
                                              <p:pRg st="5" end="5"/>
                                            </p:txEl>
                                          </p:spTgt>
                                        </p:tgtEl>
                                        <p:attrNameLst>
                                          <p:attrName>style.visibility</p:attrName>
                                        </p:attrNameLst>
                                      </p:cBhvr>
                                      <p:to>
                                        <p:strVal val="visible"/>
                                      </p:to>
                                    </p:set>
                                    <p:animEffect transition="in" filter="dissolve">
                                      <p:cBhvr>
                                        <p:cTn id="22" dur="500"/>
                                        <p:tgtEl>
                                          <p:spTgt spid="430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3011">
                                            <p:txEl>
                                              <p:pRg st="6" end="6"/>
                                            </p:txEl>
                                          </p:spTgt>
                                        </p:tgtEl>
                                        <p:attrNameLst>
                                          <p:attrName>style.visibility</p:attrName>
                                        </p:attrNameLst>
                                      </p:cBhvr>
                                      <p:to>
                                        <p:strVal val="visible"/>
                                      </p:to>
                                    </p:set>
                                    <p:animEffect transition="in" filter="dissolve">
                                      <p:cBhvr>
                                        <p:cTn id="27"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981CB31-B8D1-5A59-A659-AEB2051663ED}"/>
              </a:ext>
            </a:extLst>
          </p:cNvPr>
          <p:cNvSpPr>
            <a:spLocks noGrp="1" noChangeArrowheads="1"/>
          </p:cNvSpPr>
          <p:nvPr>
            <p:ph type="title"/>
          </p:nvPr>
        </p:nvSpPr>
        <p:spPr/>
        <p:txBody>
          <a:bodyPr/>
          <a:lstStyle/>
          <a:p>
            <a:pPr eaLnBrk="1" hangingPunct="1"/>
            <a:r>
              <a:rPr lang="en-US" altLang="en-US"/>
              <a:t>Using Objects</a:t>
            </a:r>
          </a:p>
        </p:txBody>
      </p:sp>
      <p:sp>
        <p:nvSpPr>
          <p:cNvPr id="44035" name="Rectangle 3">
            <a:extLst>
              <a:ext uri="{FF2B5EF4-FFF2-40B4-BE49-F238E27FC236}">
                <a16:creationId xmlns:a16="http://schemas.microsoft.com/office/drawing/2014/main" id="{70C0A94F-0504-D3EF-9D4F-BBAB9890369F}"/>
              </a:ext>
            </a:extLst>
          </p:cNvPr>
          <p:cNvSpPr>
            <a:spLocks noGrp="1" noChangeArrowheads="1"/>
          </p:cNvSpPr>
          <p:nvPr>
            <p:ph idx="1"/>
          </p:nvPr>
        </p:nvSpPr>
        <p:spPr/>
        <p:txBody>
          <a:bodyPr/>
          <a:lstStyle/>
          <a:p>
            <a:pPr lvl="1" eaLnBrk="1" hangingPunct="1"/>
            <a:r>
              <a:rPr lang="en-US" altLang="en-US" sz="2000"/>
              <a:t>User of the class knows the general nature of the data, and the public methods, but NOT the implementation details</a:t>
            </a:r>
          </a:p>
          <a:p>
            <a:pPr lvl="2" eaLnBrk="1" hangingPunct="1"/>
            <a:r>
              <a:rPr lang="en-US" altLang="en-US" sz="1800"/>
              <a:t>But </a:t>
            </a:r>
            <a:r>
              <a:rPr lang="en-US" altLang="en-US" sz="1800" b="1"/>
              <a:t>does not need to know them</a:t>
            </a:r>
            <a:r>
              <a:rPr lang="en-US" altLang="en-US" sz="1800"/>
              <a:t> in order to use the class</a:t>
            </a:r>
          </a:p>
          <a:p>
            <a:pPr lvl="3" eaLnBrk="1" hangingPunct="1"/>
            <a:r>
              <a:rPr lang="en-US" altLang="en-US" sz="1600"/>
              <a:t>Ex: BigInteger</a:t>
            </a:r>
          </a:p>
          <a:p>
            <a:pPr lvl="1" eaLnBrk="1" hangingPunct="1"/>
            <a:r>
              <a:rPr lang="en-US" altLang="en-US" sz="2000"/>
              <a:t>We call this </a:t>
            </a:r>
            <a:r>
              <a:rPr lang="en-US" altLang="en-US" sz="2000" b="1"/>
              <a:t>data abstraction</a:t>
            </a:r>
          </a:p>
          <a:p>
            <a:pPr lvl="1" eaLnBrk="1" hangingPunct="1"/>
            <a:r>
              <a:rPr lang="en-US" altLang="en-US" sz="2000"/>
              <a:t>Java classes determine the structure and behavior of Java objects</a:t>
            </a:r>
          </a:p>
          <a:p>
            <a:pPr eaLnBrk="1" hangingPunct="1"/>
            <a:r>
              <a:rPr lang="en-US" altLang="en-US" sz="2400"/>
              <a:t>To put it another way, </a:t>
            </a:r>
            <a:r>
              <a:rPr lang="en-US" altLang="en-US" sz="2400" b="1"/>
              <a:t>Java objects</a:t>
            </a:r>
            <a:r>
              <a:rPr lang="en-US" altLang="en-US" sz="2400"/>
              <a:t> are </a:t>
            </a:r>
            <a:r>
              <a:rPr lang="en-US" altLang="en-US" sz="2400" b="1"/>
              <a:t>instances</a:t>
            </a:r>
            <a:r>
              <a:rPr lang="en-US" altLang="en-US" sz="2400"/>
              <a:t> of </a:t>
            </a:r>
            <a:r>
              <a:rPr lang="en-US" altLang="en-US" sz="2400" b="1"/>
              <a:t>Java classes</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dissolve">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dissolve">
                                      <p:cBhvr>
                                        <p:cTn id="12" dur="500"/>
                                        <p:tgtEl>
                                          <p:spTgt spid="440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Effect transition="in" filter="dissolve">
                                      <p:cBhvr>
                                        <p:cTn id="17" dur="500"/>
                                        <p:tgtEl>
                                          <p:spTgt spid="440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4035">
                                            <p:txEl>
                                              <p:pRg st="4" end="4"/>
                                            </p:txEl>
                                          </p:spTgt>
                                        </p:tgtEl>
                                        <p:attrNameLst>
                                          <p:attrName>style.visibility</p:attrName>
                                        </p:attrNameLst>
                                      </p:cBhvr>
                                      <p:to>
                                        <p:strVal val="visible"/>
                                      </p:to>
                                    </p:set>
                                    <p:animEffect transition="in" filter="dissolve">
                                      <p:cBhvr>
                                        <p:cTn id="22" dur="500"/>
                                        <p:tgtEl>
                                          <p:spTgt spid="440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animEffect transition="in" filter="dissolve">
                                      <p:cBhvr>
                                        <p:cTn id="27"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a:extLst>
              <a:ext uri="{FF2B5EF4-FFF2-40B4-BE49-F238E27FC236}">
                <a16:creationId xmlns:a16="http://schemas.microsoft.com/office/drawing/2014/main" id="{71F7C1D3-F406-1C3E-59E5-E47ED31D0490}"/>
              </a:ext>
            </a:extLst>
          </p:cNvPr>
          <p:cNvSpPr>
            <a:spLocks noGrp="1"/>
          </p:cNvSpPr>
          <p:nvPr>
            <p:ph type="title"/>
          </p:nvPr>
        </p:nvSpPr>
        <p:spPr>
          <a:xfrm>
            <a:off x="1981200" y="0"/>
            <a:ext cx="8229600" cy="914400"/>
          </a:xfrm>
        </p:spPr>
        <p:txBody>
          <a:bodyPr/>
          <a:lstStyle/>
          <a:p>
            <a:pPr eaLnBrk="1" hangingPunct="1"/>
            <a:r>
              <a:rPr lang="en-US" altLang="en-US" sz="3600"/>
              <a:t>Object Oriented Programming</a:t>
            </a:r>
          </a:p>
        </p:txBody>
      </p:sp>
      <p:sp>
        <p:nvSpPr>
          <p:cNvPr id="19458" name="Content Placeholder 2">
            <a:extLst>
              <a:ext uri="{FF2B5EF4-FFF2-40B4-BE49-F238E27FC236}">
                <a16:creationId xmlns:a16="http://schemas.microsoft.com/office/drawing/2014/main" id="{799B476B-D698-7603-C739-32DC978F1576}"/>
              </a:ext>
            </a:extLst>
          </p:cNvPr>
          <p:cNvSpPr>
            <a:spLocks noGrp="1"/>
          </p:cNvSpPr>
          <p:nvPr>
            <p:ph idx="1"/>
          </p:nvPr>
        </p:nvSpPr>
        <p:spPr>
          <a:xfrm>
            <a:off x="1905000" y="1066800"/>
            <a:ext cx="8458200" cy="5715000"/>
          </a:xfrm>
        </p:spPr>
        <p:txBody>
          <a:bodyPr/>
          <a:lstStyle/>
          <a:p>
            <a:pPr>
              <a:lnSpc>
                <a:spcPts val="2600"/>
              </a:lnSpc>
              <a:spcBef>
                <a:spcPts val="600"/>
              </a:spcBef>
              <a:spcAft>
                <a:spcPts val="600"/>
              </a:spcAft>
            </a:pPr>
            <a:r>
              <a:rPr lang="en-US" altLang="en-US" sz="2400" b="1"/>
              <a:t>Abstraction </a:t>
            </a:r>
            <a:endParaRPr lang="en-US" altLang="en-US" sz="2400"/>
          </a:p>
          <a:p>
            <a:pPr lvl="1">
              <a:lnSpc>
                <a:spcPts val="2600"/>
              </a:lnSpc>
              <a:spcBef>
                <a:spcPts val="600"/>
              </a:spcBef>
              <a:spcAft>
                <a:spcPts val="600"/>
              </a:spcAft>
            </a:pPr>
            <a:r>
              <a:rPr lang="en-US" altLang="en-US" sz="2200"/>
              <a:t>Denotes the extraction of essential characteristics of an object that distinguish from all other kinds of objects.</a:t>
            </a:r>
          </a:p>
          <a:p>
            <a:pPr>
              <a:lnSpc>
                <a:spcPts val="2600"/>
              </a:lnSpc>
              <a:spcBef>
                <a:spcPts val="600"/>
              </a:spcBef>
              <a:spcAft>
                <a:spcPts val="600"/>
              </a:spcAft>
            </a:pPr>
            <a:r>
              <a:rPr lang="en-US" altLang="en-US" sz="2400" b="1"/>
              <a:t>Encapsulation</a:t>
            </a:r>
            <a:endParaRPr lang="en-US" altLang="en-US" sz="2400"/>
          </a:p>
          <a:p>
            <a:pPr lvl="1">
              <a:lnSpc>
                <a:spcPts val="2600"/>
              </a:lnSpc>
              <a:spcBef>
                <a:spcPts val="600"/>
              </a:spcBef>
              <a:spcAft>
                <a:spcPts val="600"/>
              </a:spcAft>
            </a:pPr>
            <a:r>
              <a:rPr lang="en-US" altLang="en-US" sz="2200"/>
              <a:t>Hiding the implementation details of a class.</a:t>
            </a:r>
          </a:p>
          <a:p>
            <a:pPr lvl="1">
              <a:lnSpc>
                <a:spcPts val="2600"/>
              </a:lnSpc>
              <a:spcBef>
                <a:spcPts val="600"/>
              </a:spcBef>
              <a:spcAft>
                <a:spcPts val="600"/>
              </a:spcAft>
            </a:pPr>
            <a:r>
              <a:rPr lang="en-US" altLang="en-US" sz="2200"/>
              <a:t>Forces the user to use an interface to access the data.</a:t>
            </a:r>
          </a:p>
          <a:p>
            <a:pPr>
              <a:lnSpc>
                <a:spcPts val="2600"/>
              </a:lnSpc>
              <a:spcBef>
                <a:spcPts val="600"/>
              </a:spcBef>
              <a:spcAft>
                <a:spcPts val="600"/>
              </a:spcAft>
            </a:pPr>
            <a:r>
              <a:rPr lang="en-US" altLang="en-US" sz="2400" b="1"/>
              <a:t>Inheritance</a:t>
            </a:r>
            <a:endParaRPr lang="en-US" altLang="en-US" sz="2400"/>
          </a:p>
          <a:p>
            <a:pPr lvl="1">
              <a:lnSpc>
                <a:spcPts val="2600"/>
              </a:lnSpc>
              <a:spcBef>
                <a:spcPts val="600"/>
              </a:spcBef>
              <a:spcAft>
                <a:spcPts val="600"/>
              </a:spcAft>
            </a:pPr>
            <a:r>
              <a:rPr lang="en-US" altLang="en-US" sz="2200"/>
              <a:t>Process by which one class acquires the properties and functionalities of the other.</a:t>
            </a:r>
          </a:p>
          <a:p>
            <a:pPr>
              <a:lnSpc>
                <a:spcPts val="2600"/>
              </a:lnSpc>
              <a:spcBef>
                <a:spcPts val="600"/>
              </a:spcBef>
              <a:spcAft>
                <a:spcPts val="600"/>
              </a:spcAft>
            </a:pPr>
            <a:r>
              <a:rPr lang="en-US" altLang="en-US" sz="2400" b="1"/>
              <a:t>Polymorphism</a:t>
            </a:r>
            <a:endParaRPr lang="en-US" altLang="en-US" sz="2400"/>
          </a:p>
          <a:p>
            <a:pPr lvl="1">
              <a:lnSpc>
                <a:spcPts val="2600"/>
              </a:lnSpc>
              <a:spcBef>
                <a:spcPts val="600"/>
              </a:spcBef>
              <a:spcAft>
                <a:spcPts val="600"/>
              </a:spcAft>
            </a:pPr>
            <a:r>
              <a:rPr lang="en-US" altLang="en-US" sz="2200"/>
              <a:t>Means the ability of methods to exist in several different forms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BD1241F-5079-7A94-7E75-CC661D28EAAD}"/>
              </a:ext>
            </a:extLst>
          </p:cNvPr>
          <p:cNvSpPr>
            <a:spLocks noGrp="1" noChangeArrowheads="1"/>
          </p:cNvSpPr>
          <p:nvPr>
            <p:ph type="title"/>
          </p:nvPr>
        </p:nvSpPr>
        <p:spPr/>
        <p:txBody>
          <a:bodyPr/>
          <a:lstStyle/>
          <a:p>
            <a:pPr eaLnBrk="1" hangingPunct="1"/>
            <a:r>
              <a:rPr lang="en-US" altLang="en-US"/>
              <a:t>More References</a:t>
            </a:r>
          </a:p>
        </p:txBody>
      </p:sp>
      <p:sp>
        <p:nvSpPr>
          <p:cNvPr id="45059" name="Rectangle 3">
            <a:extLst>
              <a:ext uri="{FF2B5EF4-FFF2-40B4-BE49-F238E27FC236}">
                <a16:creationId xmlns:a16="http://schemas.microsoft.com/office/drawing/2014/main" id="{6E402A08-82A8-6D79-8DD1-9B6D37B2E1F2}"/>
              </a:ext>
            </a:extLst>
          </p:cNvPr>
          <p:cNvSpPr>
            <a:spLocks noGrp="1" noChangeArrowheads="1"/>
          </p:cNvSpPr>
          <p:nvPr>
            <p:ph idx="1"/>
          </p:nvPr>
        </p:nvSpPr>
        <p:spPr>
          <a:xfrm>
            <a:off x="1981200" y="1600200"/>
            <a:ext cx="8229600" cy="4724400"/>
          </a:xfrm>
        </p:spPr>
        <p:txBody>
          <a:bodyPr/>
          <a:lstStyle/>
          <a:p>
            <a:pPr eaLnBrk="1" hangingPunct="1"/>
            <a:r>
              <a:rPr lang="en-US" altLang="en-US"/>
              <a:t>Back to references, let's now see some of the </a:t>
            </a:r>
            <a:r>
              <a:rPr lang="en-US" altLang="en-US">
                <a:solidFill>
                  <a:srgbClr val="FF0000"/>
                </a:solidFill>
              </a:rPr>
              <a:t>implications of reference variables</a:t>
            </a:r>
          </a:p>
          <a:p>
            <a:pPr lvl="1" eaLnBrk="1" hangingPunct="1"/>
            <a:r>
              <a:rPr lang="en-US" altLang="en-US">
                <a:solidFill>
                  <a:srgbClr val="336699"/>
                </a:solidFill>
              </a:rPr>
              <a:t>Declaring a variable does NOT create an object</a:t>
            </a:r>
          </a:p>
          <a:p>
            <a:pPr lvl="2" eaLnBrk="1" hangingPunct="1"/>
            <a:r>
              <a:rPr lang="en-US" altLang="en-US"/>
              <a:t>We must create objects separately from declaring variables</a:t>
            </a:r>
          </a:p>
          <a:p>
            <a:pPr lvl="3" eaLnBrk="1" hangingPunct="1">
              <a:buFontTx/>
              <a:buNone/>
            </a:pPr>
            <a:r>
              <a:rPr lang="en-US" altLang="en-US" b="1">
                <a:latin typeface="Courier New" panose="02070309020205020404" pitchFamily="49" charset="0"/>
              </a:rPr>
              <a:t>StringBuffer S1, S2;</a:t>
            </a:r>
          </a:p>
          <a:p>
            <a:pPr lvl="3" eaLnBrk="1" hangingPunct="1"/>
            <a:r>
              <a:rPr lang="en-US" altLang="en-US"/>
              <a:t>Right now we have no actual StringBuffer objects – just two variables that could access them</a:t>
            </a:r>
          </a:p>
          <a:p>
            <a:pPr lvl="3" eaLnBrk="1" hangingPunct="1"/>
            <a:r>
              <a:rPr lang="en-US" altLang="en-US"/>
              <a:t>To get objects we must use the new operator or call a method that will create an object for us</a:t>
            </a:r>
          </a:p>
          <a:p>
            <a:pPr lvl="3" eaLnBrk="1" hangingPunct="1">
              <a:buFontTx/>
              <a:buNone/>
            </a:pPr>
            <a:r>
              <a:rPr lang="en-US" altLang="en-US" b="1">
                <a:latin typeface="Courier New" panose="02070309020205020404" pitchFamily="49" charset="0"/>
              </a:rPr>
              <a:t>S1 = new StringBuffer("Hello");</a:t>
            </a:r>
          </a:p>
          <a:p>
            <a:pPr lvl="3" eaLnBrk="1" hangingPunct="1"/>
            <a:r>
              <a:rPr lang="en-US" altLang="en-US"/>
              <a:t>S1 now references an </a:t>
            </a:r>
            <a:r>
              <a:rPr lang="en-US" altLang="en-US">
                <a:solidFill>
                  <a:srgbClr val="FF0000"/>
                </a:solidFill>
              </a:rPr>
              <a:t>instance</a:t>
            </a:r>
            <a:r>
              <a:rPr lang="en-US" altLang="en-US"/>
              <a:t> of a StringBuffer object but S2 does not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dissolve">
                                      <p:cBhvr>
                                        <p:cTn id="7" dur="500"/>
                                        <p:tgtEl>
                                          <p:spTgt spid="45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dissolve">
                                      <p:cBhvr>
                                        <p:cTn id="12" dur="500"/>
                                        <p:tgtEl>
                                          <p:spTgt spid="45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animEffect transition="in" filter="dissolve">
                                      <p:cBhvr>
                                        <p:cTn id="17" dur="500"/>
                                        <p:tgtEl>
                                          <p:spTgt spid="450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5059">
                                            <p:txEl>
                                              <p:pRg st="4" end="4"/>
                                            </p:txEl>
                                          </p:spTgt>
                                        </p:tgtEl>
                                        <p:attrNameLst>
                                          <p:attrName>style.visibility</p:attrName>
                                        </p:attrNameLst>
                                      </p:cBhvr>
                                      <p:to>
                                        <p:strVal val="visible"/>
                                      </p:to>
                                    </p:set>
                                    <p:animEffect transition="in" filter="dissolve">
                                      <p:cBhvr>
                                        <p:cTn id="22" dur="500"/>
                                        <p:tgtEl>
                                          <p:spTgt spid="450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animEffect transition="in" filter="dissolve">
                                      <p:cBhvr>
                                        <p:cTn id="27" dur="500"/>
                                        <p:tgtEl>
                                          <p:spTgt spid="450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5059">
                                            <p:txEl>
                                              <p:pRg st="6" end="6"/>
                                            </p:txEl>
                                          </p:spTgt>
                                        </p:tgtEl>
                                        <p:attrNameLst>
                                          <p:attrName>style.visibility</p:attrName>
                                        </p:attrNameLst>
                                      </p:cBhvr>
                                      <p:to>
                                        <p:strVal val="visible"/>
                                      </p:to>
                                    </p:set>
                                    <p:animEffect transition="in" filter="dissolve">
                                      <p:cBhvr>
                                        <p:cTn id="32" dur="500"/>
                                        <p:tgtEl>
                                          <p:spTgt spid="450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5059">
                                            <p:txEl>
                                              <p:pRg st="7" end="7"/>
                                            </p:txEl>
                                          </p:spTgt>
                                        </p:tgtEl>
                                        <p:attrNameLst>
                                          <p:attrName>style.visibility</p:attrName>
                                        </p:attrNameLst>
                                      </p:cBhvr>
                                      <p:to>
                                        <p:strVal val="visible"/>
                                      </p:to>
                                    </p:set>
                                    <p:animEffect transition="in" filter="dissolve">
                                      <p:cBhvr>
                                        <p:cTn id="37"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E658BAF-50A4-7AF3-E76C-8959F0BE98FE}"/>
              </a:ext>
            </a:extLst>
          </p:cNvPr>
          <p:cNvSpPr>
            <a:spLocks noGrp="1" noChangeArrowheads="1"/>
          </p:cNvSpPr>
          <p:nvPr>
            <p:ph type="title"/>
          </p:nvPr>
        </p:nvSpPr>
        <p:spPr>
          <a:xfrm>
            <a:off x="1981200" y="76200"/>
            <a:ext cx="8229600" cy="1143000"/>
          </a:xfrm>
        </p:spPr>
        <p:txBody>
          <a:bodyPr/>
          <a:lstStyle/>
          <a:p>
            <a:pPr eaLnBrk="1" hangingPunct="1"/>
            <a:r>
              <a:rPr lang="en-US" altLang="en-US"/>
              <a:t>More References</a:t>
            </a:r>
          </a:p>
        </p:txBody>
      </p:sp>
      <p:sp>
        <p:nvSpPr>
          <p:cNvPr id="46083" name="Rectangle 3">
            <a:extLst>
              <a:ext uri="{FF2B5EF4-FFF2-40B4-BE49-F238E27FC236}">
                <a16:creationId xmlns:a16="http://schemas.microsoft.com/office/drawing/2014/main" id="{93CFF764-02E0-4976-A3C7-7B24488AD778}"/>
              </a:ext>
            </a:extLst>
          </p:cNvPr>
          <p:cNvSpPr>
            <a:spLocks noGrp="1" noChangeArrowheads="1"/>
          </p:cNvSpPr>
          <p:nvPr>
            <p:ph idx="1"/>
          </p:nvPr>
        </p:nvSpPr>
        <p:spPr>
          <a:xfrm>
            <a:off x="1981200" y="1295401"/>
            <a:ext cx="8229600" cy="4525963"/>
          </a:xfrm>
        </p:spPr>
        <p:txBody>
          <a:bodyPr/>
          <a:lstStyle/>
          <a:p>
            <a:pPr lvl="2" eaLnBrk="1" hangingPunct="1"/>
            <a:r>
              <a:rPr lang="en-US" altLang="en-US"/>
              <a:t>So what value does S2 have?</a:t>
            </a:r>
          </a:p>
          <a:p>
            <a:pPr lvl="3" eaLnBrk="1" hangingPunct="1"/>
            <a:r>
              <a:rPr lang="en-US" altLang="en-US"/>
              <a:t>For now we will say that we should not count on it to have any value – we must initialize it before we use it</a:t>
            </a:r>
          </a:p>
          <a:p>
            <a:pPr lvl="3" eaLnBrk="1" hangingPunct="1"/>
            <a:r>
              <a:rPr lang="en-US" altLang="en-US"/>
              <a:t>If we try to access it without initializing it, we will get an error</a:t>
            </a:r>
          </a:p>
          <a:p>
            <a:pPr lvl="1" eaLnBrk="1" hangingPunct="1"/>
            <a:r>
              <a:rPr lang="en-US" altLang="en-US">
                <a:solidFill>
                  <a:srgbClr val="336699"/>
                </a:solidFill>
              </a:rPr>
              <a:t>Multiple variables can access and alter the same object</a:t>
            </a:r>
          </a:p>
          <a:p>
            <a:pPr lvl="2" eaLnBrk="1" hangingPunct="1">
              <a:buFontTx/>
              <a:buNone/>
            </a:pPr>
            <a:r>
              <a:rPr lang="en-US" altLang="en-US" sz="2200" b="1">
                <a:latin typeface="Courier New" panose="02070309020205020404" pitchFamily="49" charset="0"/>
              </a:rPr>
              <a:t>S2 = S1;</a:t>
            </a:r>
          </a:p>
          <a:p>
            <a:pPr lvl="2" eaLnBrk="1" hangingPunct="1"/>
            <a:r>
              <a:rPr lang="en-US" altLang="en-US"/>
              <a:t>Now any change to S1 or S2 will update the same object</a:t>
            </a:r>
          </a:p>
        </p:txBody>
      </p:sp>
      <p:sp>
        <p:nvSpPr>
          <p:cNvPr id="46084" name="Rectangle 4">
            <a:extLst>
              <a:ext uri="{FF2B5EF4-FFF2-40B4-BE49-F238E27FC236}">
                <a16:creationId xmlns:a16="http://schemas.microsoft.com/office/drawing/2014/main" id="{1D431CE6-C06B-F9E4-EA3B-C0DFE1A0107D}"/>
              </a:ext>
            </a:extLst>
          </p:cNvPr>
          <p:cNvSpPr>
            <a:spLocks noChangeArrowheads="1"/>
          </p:cNvSpPr>
          <p:nvPr/>
        </p:nvSpPr>
        <p:spPr bwMode="auto">
          <a:xfrm>
            <a:off x="2971800" y="51816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Courier New" panose="02070309020205020404" pitchFamily="49" charset="0"/>
              </a:rPr>
              <a:t>S1</a:t>
            </a:r>
          </a:p>
        </p:txBody>
      </p:sp>
      <p:sp>
        <p:nvSpPr>
          <p:cNvPr id="46085" name="Rectangle 5">
            <a:extLst>
              <a:ext uri="{FF2B5EF4-FFF2-40B4-BE49-F238E27FC236}">
                <a16:creationId xmlns:a16="http://schemas.microsoft.com/office/drawing/2014/main" id="{90D99DF8-B422-35B4-13A5-26CFCAAF6760}"/>
              </a:ext>
            </a:extLst>
          </p:cNvPr>
          <p:cNvSpPr>
            <a:spLocks noChangeArrowheads="1"/>
          </p:cNvSpPr>
          <p:nvPr/>
        </p:nvSpPr>
        <p:spPr bwMode="auto">
          <a:xfrm>
            <a:off x="2971800" y="57912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Courier New" panose="02070309020205020404" pitchFamily="49" charset="0"/>
              </a:rPr>
              <a:t>S2</a:t>
            </a:r>
          </a:p>
        </p:txBody>
      </p:sp>
      <p:sp>
        <p:nvSpPr>
          <p:cNvPr id="46086" name="Rectangle 6">
            <a:extLst>
              <a:ext uri="{FF2B5EF4-FFF2-40B4-BE49-F238E27FC236}">
                <a16:creationId xmlns:a16="http://schemas.microsoft.com/office/drawing/2014/main" id="{F73472FD-CFE7-7E93-75F7-B98BC058D9C3}"/>
              </a:ext>
            </a:extLst>
          </p:cNvPr>
          <p:cNvSpPr>
            <a:spLocks noChangeArrowheads="1"/>
          </p:cNvSpPr>
          <p:nvPr/>
        </p:nvSpPr>
        <p:spPr bwMode="auto">
          <a:xfrm>
            <a:off x="3581400" y="5181600"/>
            <a:ext cx="533400" cy="3810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87" name="Rectangle 7">
            <a:extLst>
              <a:ext uri="{FF2B5EF4-FFF2-40B4-BE49-F238E27FC236}">
                <a16:creationId xmlns:a16="http://schemas.microsoft.com/office/drawing/2014/main" id="{59D78B3A-4EB3-DFDB-0B7B-481BEC0E0F7B}"/>
              </a:ext>
            </a:extLst>
          </p:cNvPr>
          <p:cNvSpPr>
            <a:spLocks noChangeArrowheads="1"/>
          </p:cNvSpPr>
          <p:nvPr/>
        </p:nvSpPr>
        <p:spPr bwMode="auto">
          <a:xfrm>
            <a:off x="3581400" y="5791200"/>
            <a:ext cx="533400" cy="3810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88" name="Oval 8">
            <a:extLst>
              <a:ext uri="{FF2B5EF4-FFF2-40B4-BE49-F238E27FC236}">
                <a16:creationId xmlns:a16="http://schemas.microsoft.com/office/drawing/2014/main" id="{1CA68168-FA93-E4E8-D818-222C95DF9547}"/>
              </a:ext>
            </a:extLst>
          </p:cNvPr>
          <p:cNvSpPr>
            <a:spLocks noChangeArrowheads="1"/>
          </p:cNvSpPr>
          <p:nvPr/>
        </p:nvSpPr>
        <p:spPr bwMode="auto">
          <a:xfrm>
            <a:off x="7010400" y="5257800"/>
            <a:ext cx="2209800" cy="5334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Courier New" panose="02070309020205020404" pitchFamily="49" charset="0"/>
              </a:rPr>
              <a:t>Hello</a:t>
            </a:r>
          </a:p>
        </p:txBody>
      </p:sp>
      <p:sp>
        <p:nvSpPr>
          <p:cNvPr id="46089" name="Line 9">
            <a:extLst>
              <a:ext uri="{FF2B5EF4-FFF2-40B4-BE49-F238E27FC236}">
                <a16:creationId xmlns:a16="http://schemas.microsoft.com/office/drawing/2014/main" id="{8CB2784D-439F-D236-47F1-EFC84C569495}"/>
              </a:ext>
            </a:extLst>
          </p:cNvPr>
          <p:cNvSpPr>
            <a:spLocks noChangeShapeType="1"/>
          </p:cNvSpPr>
          <p:nvPr/>
        </p:nvSpPr>
        <p:spPr bwMode="auto">
          <a:xfrm>
            <a:off x="3810000" y="5410200"/>
            <a:ext cx="3200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46090" name="Line 10">
            <a:extLst>
              <a:ext uri="{FF2B5EF4-FFF2-40B4-BE49-F238E27FC236}">
                <a16:creationId xmlns:a16="http://schemas.microsoft.com/office/drawing/2014/main" id="{9310050C-3D42-DEEB-3A4B-BAFE9F506252}"/>
              </a:ext>
            </a:extLst>
          </p:cNvPr>
          <p:cNvSpPr>
            <a:spLocks noChangeShapeType="1"/>
          </p:cNvSpPr>
          <p:nvPr/>
        </p:nvSpPr>
        <p:spPr bwMode="auto">
          <a:xfrm flipV="1">
            <a:off x="3810000" y="5638800"/>
            <a:ext cx="32004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dissolve">
                                      <p:cBhvr>
                                        <p:cTn id="7" dur="500"/>
                                        <p:tgtEl>
                                          <p:spTgt spid="460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083">
                                            <p:txEl>
                                              <p:pRg st="4" end="4"/>
                                            </p:txEl>
                                          </p:spTgt>
                                        </p:tgtEl>
                                        <p:attrNameLst>
                                          <p:attrName>style.visibility</p:attrName>
                                        </p:attrNameLst>
                                      </p:cBhvr>
                                      <p:to>
                                        <p:strVal val="visible"/>
                                      </p:to>
                                    </p:set>
                                    <p:animEffect transition="in" filter="dissolve">
                                      <p:cBhvr>
                                        <p:cTn id="12" dur="500"/>
                                        <p:tgtEl>
                                          <p:spTgt spid="460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animEffect transition="in" filter="dissolve">
                                      <p:cBhvr>
                                        <p:cTn id="17" dur="500"/>
                                        <p:tgtEl>
                                          <p:spTgt spid="4608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46088"/>
                                        </p:tgtEl>
                                        <p:attrNameLst>
                                          <p:attrName>style.visibility</p:attrName>
                                        </p:attrNameLst>
                                      </p:cBhvr>
                                      <p:to>
                                        <p:strVal val="visible"/>
                                      </p:to>
                                    </p:set>
                                    <p:anim calcmode="lin" valueType="num">
                                      <p:cBhvr>
                                        <p:cTn id="22" dur="1000" fill="hold"/>
                                        <p:tgtEl>
                                          <p:spTgt spid="46088"/>
                                        </p:tgtEl>
                                        <p:attrNameLst>
                                          <p:attrName>ppt_w</p:attrName>
                                        </p:attrNameLst>
                                      </p:cBhvr>
                                      <p:tavLst>
                                        <p:tav tm="0">
                                          <p:val>
                                            <p:strVal val="#ppt_w*0.70"/>
                                          </p:val>
                                        </p:tav>
                                        <p:tav tm="100000">
                                          <p:val>
                                            <p:strVal val="#ppt_w"/>
                                          </p:val>
                                        </p:tav>
                                      </p:tavLst>
                                    </p:anim>
                                    <p:anim calcmode="lin" valueType="num">
                                      <p:cBhvr>
                                        <p:cTn id="23" dur="1000" fill="hold"/>
                                        <p:tgtEl>
                                          <p:spTgt spid="46088"/>
                                        </p:tgtEl>
                                        <p:attrNameLst>
                                          <p:attrName>ppt_h</p:attrName>
                                        </p:attrNameLst>
                                      </p:cBhvr>
                                      <p:tavLst>
                                        <p:tav tm="0">
                                          <p:val>
                                            <p:strVal val="#ppt_h"/>
                                          </p:val>
                                        </p:tav>
                                        <p:tav tm="100000">
                                          <p:val>
                                            <p:strVal val="#ppt_h"/>
                                          </p:val>
                                        </p:tav>
                                      </p:tavLst>
                                    </p:anim>
                                    <p:animEffect transition="in" filter="fade">
                                      <p:cBhvr>
                                        <p:cTn id="24" dur="1000"/>
                                        <p:tgtEl>
                                          <p:spTgt spid="46088"/>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6084"/>
                                        </p:tgtEl>
                                        <p:attrNameLst>
                                          <p:attrName>style.visibility</p:attrName>
                                        </p:attrNameLst>
                                      </p:cBhvr>
                                      <p:to>
                                        <p:strVal val="visible"/>
                                      </p:to>
                                    </p:set>
                                    <p:anim calcmode="lin" valueType="num">
                                      <p:cBhvr>
                                        <p:cTn id="27" dur="1000" fill="hold"/>
                                        <p:tgtEl>
                                          <p:spTgt spid="46084"/>
                                        </p:tgtEl>
                                        <p:attrNameLst>
                                          <p:attrName>ppt_w</p:attrName>
                                        </p:attrNameLst>
                                      </p:cBhvr>
                                      <p:tavLst>
                                        <p:tav tm="0">
                                          <p:val>
                                            <p:strVal val="#ppt_w*0.70"/>
                                          </p:val>
                                        </p:tav>
                                        <p:tav tm="100000">
                                          <p:val>
                                            <p:strVal val="#ppt_w"/>
                                          </p:val>
                                        </p:tav>
                                      </p:tavLst>
                                    </p:anim>
                                    <p:anim calcmode="lin" valueType="num">
                                      <p:cBhvr>
                                        <p:cTn id="28" dur="1000" fill="hold"/>
                                        <p:tgtEl>
                                          <p:spTgt spid="46084"/>
                                        </p:tgtEl>
                                        <p:attrNameLst>
                                          <p:attrName>ppt_h</p:attrName>
                                        </p:attrNameLst>
                                      </p:cBhvr>
                                      <p:tavLst>
                                        <p:tav tm="0">
                                          <p:val>
                                            <p:strVal val="#ppt_h"/>
                                          </p:val>
                                        </p:tav>
                                        <p:tav tm="100000">
                                          <p:val>
                                            <p:strVal val="#ppt_h"/>
                                          </p:val>
                                        </p:tav>
                                      </p:tavLst>
                                    </p:anim>
                                    <p:animEffect transition="in" filter="fade">
                                      <p:cBhvr>
                                        <p:cTn id="29" dur="1000"/>
                                        <p:tgtEl>
                                          <p:spTgt spid="4608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6086"/>
                                        </p:tgtEl>
                                        <p:attrNameLst>
                                          <p:attrName>style.visibility</p:attrName>
                                        </p:attrNameLst>
                                      </p:cBhvr>
                                      <p:to>
                                        <p:strVal val="visible"/>
                                      </p:to>
                                    </p:set>
                                    <p:anim calcmode="lin" valueType="num">
                                      <p:cBhvr>
                                        <p:cTn id="32" dur="1000" fill="hold"/>
                                        <p:tgtEl>
                                          <p:spTgt spid="46086"/>
                                        </p:tgtEl>
                                        <p:attrNameLst>
                                          <p:attrName>ppt_w</p:attrName>
                                        </p:attrNameLst>
                                      </p:cBhvr>
                                      <p:tavLst>
                                        <p:tav tm="0">
                                          <p:val>
                                            <p:strVal val="#ppt_w*0.70"/>
                                          </p:val>
                                        </p:tav>
                                        <p:tav tm="100000">
                                          <p:val>
                                            <p:strVal val="#ppt_w"/>
                                          </p:val>
                                        </p:tav>
                                      </p:tavLst>
                                    </p:anim>
                                    <p:anim calcmode="lin" valueType="num">
                                      <p:cBhvr>
                                        <p:cTn id="33" dur="1000" fill="hold"/>
                                        <p:tgtEl>
                                          <p:spTgt spid="46086"/>
                                        </p:tgtEl>
                                        <p:attrNameLst>
                                          <p:attrName>ppt_h</p:attrName>
                                        </p:attrNameLst>
                                      </p:cBhvr>
                                      <p:tavLst>
                                        <p:tav tm="0">
                                          <p:val>
                                            <p:strVal val="#ppt_h"/>
                                          </p:val>
                                        </p:tav>
                                        <p:tav tm="100000">
                                          <p:val>
                                            <p:strVal val="#ppt_h"/>
                                          </p:val>
                                        </p:tav>
                                      </p:tavLst>
                                    </p:anim>
                                    <p:animEffect transition="in" filter="fade">
                                      <p:cBhvr>
                                        <p:cTn id="34" dur="1000"/>
                                        <p:tgtEl>
                                          <p:spTgt spid="46086"/>
                                        </p:tgtEl>
                                      </p:cBhvr>
                                    </p:animEffect>
                                  </p:childTnLst>
                                </p:cTn>
                              </p:par>
                              <p:par>
                                <p:cTn id="35" presetID="55" presetClass="entr" presetSubtype="0" fill="hold" nodeType="withEffect">
                                  <p:stCondLst>
                                    <p:cond delay="0"/>
                                  </p:stCondLst>
                                  <p:childTnLst>
                                    <p:set>
                                      <p:cBhvr>
                                        <p:cTn id="36" dur="1" fill="hold">
                                          <p:stCondLst>
                                            <p:cond delay="0"/>
                                          </p:stCondLst>
                                        </p:cTn>
                                        <p:tgtEl>
                                          <p:spTgt spid="46089"/>
                                        </p:tgtEl>
                                        <p:attrNameLst>
                                          <p:attrName>style.visibility</p:attrName>
                                        </p:attrNameLst>
                                      </p:cBhvr>
                                      <p:to>
                                        <p:strVal val="visible"/>
                                      </p:to>
                                    </p:set>
                                    <p:anim calcmode="lin" valueType="num">
                                      <p:cBhvr>
                                        <p:cTn id="37" dur="1000" fill="hold"/>
                                        <p:tgtEl>
                                          <p:spTgt spid="46089"/>
                                        </p:tgtEl>
                                        <p:attrNameLst>
                                          <p:attrName>ppt_w</p:attrName>
                                        </p:attrNameLst>
                                      </p:cBhvr>
                                      <p:tavLst>
                                        <p:tav tm="0">
                                          <p:val>
                                            <p:strVal val="#ppt_w*0.70"/>
                                          </p:val>
                                        </p:tav>
                                        <p:tav tm="100000">
                                          <p:val>
                                            <p:strVal val="#ppt_w"/>
                                          </p:val>
                                        </p:tav>
                                      </p:tavLst>
                                    </p:anim>
                                    <p:anim calcmode="lin" valueType="num">
                                      <p:cBhvr>
                                        <p:cTn id="38" dur="1000" fill="hold"/>
                                        <p:tgtEl>
                                          <p:spTgt spid="46089"/>
                                        </p:tgtEl>
                                        <p:attrNameLst>
                                          <p:attrName>ppt_h</p:attrName>
                                        </p:attrNameLst>
                                      </p:cBhvr>
                                      <p:tavLst>
                                        <p:tav tm="0">
                                          <p:val>
                                            <p:strVal val="#ppt_h"/>
                                          </p:val>
                                        </p:tav>
                                        <p:tav tm="100000">
                                          <p:val>
                                            <p:strVal val="#ppt_h"/>
                                          </p:val>
                                        </p:tav>
                                      </p:tavLst>
                                    </p:anim>
                                    <p:animEffect transition="in" filter="fade">
                                      <p:cBhvr>
                                        <p:cTn id="39" dur="1000"/>
                                        <p:tgtEl>
                                          <p:spTgt spid="4608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46085"/>
                                        </p:tgtEl>
                                        <p:attrNameLst>
                                          <p:attrName>style.visibility</p:attrName>
                                        </p:attrNameLst>
                                      </p:cBhvr>
                                      <p:to>
                                        <p:strVal val="visible"/>
                                      </p:to>
                                    </p:set>
                                    <p:anim calcmode="lin" valueType="num">
                                      <p:cBhvr>
                                        <p:cTn id="42" dur="1000" fill="hold"/>
                                        <p:tgtEl>
                                          <p:spTgt spid="46085"/>
                                        </p:tgtEl>
                                        <p:attrNameLst>
                                          <p:attrName>ppt_w</p:attrName>
                                        </p:attrNameLst>
                                      </p:cBhvr>
                                      <p:tavLst>
                                        <p:tav tm="0">
                                          <p:val>
                                            <p:strVal val="#ppt_w*0.70"/>
                                          </p:val>
                                        </p:tav>
                                        <p:tav tm="100000">
                                          <p:val>
                                            <p:strVal val="#ppt_w"/>
                                          </p:val>
                                        </p:tav>
                                      </p:tavLst>
                                    </p:anim>
                                    <p:anim calcmode="lin" valueType="num">
                                      <p:cBhvr>
                                        <p:cTn id="43" dur="1000" fill="hold"/>
                                        <p:tgtEl>
                                          <p:spTgt spid="46085"/>
                                        </p:tgtEl>
                                        <p:attrNameLst>
                                          <p:attrName>ppt_h</p:attrName>
                                        </p:attrNameLst>
                                      </p:cBhvr>
                                      <p:tavLst>
                                        <p:tav tm="0">
                                          <p:val>
                                            <p:strVal val="#ppt_h"/>
                                          </p:val>
                                        </p:tav>
                                        <p:tav tm="100000">
                                          <p:val>
                                            <p:strVal val="#ppt_h"/>
                                          </p:val>
                                        </p:tav>
                                      </p:tavLst>
                                    </p:anim>
                                    <p:animEffect transition="in" filter="fade">
                                      <p:cBhvr>
                                        <p:cTn id="44" dur="1000"/>
                                        <p:tgtEl>
                                          <p:spTgt spid="46085"/>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46087"/>
                                        </p:tgtEl>
                                        <p:attrNameLst>
                                          <p:attrName>style.visibility</p:attrName>
                                        </p:attrNameLst>
                                      </p:cBhvr>
                                      <p:to>
                                        <p:strVal val="visible"/>
                                      </p:to>
                                    </p:set>
                                    <p:anim calcmode="lin" valueType="num">
                                      <p:cBhvr>
                                        <p:cTn id="47" dur="1000" fill="hold"/>
                                        <p:tgtEl>
                                          <p:spTgt spid="46087"/>
                                        </p:tgtEl>
                                        <p:attrNameLst>
                                          <p:attrName>ppt_w</p:attrName>
                                        </p:attrNameLst>
                                      </p:cBhvr>
                                      <p:tavLst>
                                        <p:tav tm="0">
                                          <p:val>
                                            <p:strVal val="#ppt_w*0.70"/>
                                          </p:val>
                                        </p:tav>
                                        <p:tav tm="100000">
                                          <p:val>
                                            <p:strVal val="#ppt_w"/>
                                          </p:val>
                                        </p:tav>
                                      </p:tavLst>
                                    </p:anim>
                                    <p:anim calcmode="lin" valueType="num">
                                      <p:cBhvr>
                                        <p:cTn id="48" dur="1000" fill="hold"/>
                                        <p:tgtEl>
                                          <p:spTgt spid="46087"/>
                                        </p:tgtEl>
                                        <p:attrNameLst>
                                          <p:attrName>ppt_h</p:attrName>
                                        </p:attrNameLst>
                                      </p:cBhvr>
                                      <p:tavLst>
                                        <p:tav tm="0">
                                          <p:val>
                                            <p:strVal val="#ppt_h"/>
                                          </p:val>
                                        </p:tav>
                                        <p:tav tm="100000">
                                          <p:val>
                                            <p:strVal val="#ppt_h"/>
                                          </p:val>
                                        </p:tav>
                                      </p:tavLst>
                                    </p:anim>
                                    <p:animEffect transition="in" filter="fade">
                                      <p:cBhvr>
                                        <p:cTn id="49" dur="1000"/>
                                        <p:tgtEl>
                                          <p:spTgt spid="46087"/>
                                        </p:tgtEl>
                                      </p:cBhvr>
                                    </p:animEffect>
                                  </p:childTnLst>
                                </p:cTn>
                              </p:par>
                              <p:par>
                                <p:cTn id="50" presetID="55" presetClass="entr" presetSubtype="0" fill="hold" nodeType="withEffect">
                                  <p:stCondLst>
                                    <p:cond delay="0"/>
                                  </p:stCondLst>
                                  <p:childTnLst>
                                    <p:set>
                                      <p:cBhvr>
                                        <p:cTn id="51" dur="1" fill="hold">
                                          <p:stCondLst>
                                            <p:cond delay="0"/>
                                          </p:stCondLst>
                                        </p:cTn>
                                        <p:tgtEl>
                                          <p:spTgt spid="46090"/>
                                        </p:tgtEl>
                                        <p:attrNameLst>
                                          <p:attrName>style.visibility</p:attrName>
                                        </p:attrNameLst>
                                      </p:cBhvr>
                                      <p:to>
                                        <p:strVal val="visible"/>
                                      </p:to>
                                    </p:set>
                                    <p:anim calcmode="lin" valueType="num">
                                      <p:cBhvr>
                                        <p:cTn id="52" dur="1000" fill="hold"/>
                                        <p:tgtEl>
                                          <p:spTgt spid="46090"/>
                                        </p:tgtEl>
                                        <p:attrNameLst>
                                          <p:attrName>ppt_w</p:attrName>
                                        </p:attrNameLst>
                                      </p:cBhvr>
                                      <p:tavLst>
                                        <p:tav tm="0">
                                          <p:val>
                                            <p:strVal val="#ppt_w*0.70"/>
                                          </p:val>
                                        </p:tav>
                                        <p:tav tm="100000">
                                          <p:val>
                                            <p:strVal val="#ppt_w"/>
                                          </p:val>
                                        </p:tav>
                                      </p:tavLst>
                                    </p:anim>
                                    <p:anim calcmode="lin" valueType="num">
                                      <p:cBhvr>
                                        <p:cTn id="53" dur="1000" fill="hold"/>
                                        <p:tgtEl>
                                          <p:spTgt spid="46090"/>
                                        </p:tgtEl>
                                        <p:attrNameLst>
                                          <p:attrName>ppt_h</p:attrName>
                                        </p:attrNameLst>
                                      </p:cBhvr>
                                      <p:tavLst>
                                        <p:tav tm="0">
                                          <p:val>
                                            <p:strVal val="#ppt_h"/>
                                          </p:val>
                                        </p:tav>
                                        <p:tav tm="100000">
                                          <p:val>
                                            <p:strVal val="#ppt_h"/>
                                          </p:val>
                                        </p:tav>
                                      </p:tavLst>
                                    </p:anim>
                                    <p:animEffect transition="in" filter="fade">
                                      <p:cBhvr>
                                        <p:cTn id="54" dur="1000"/>
                                        <p:tgtEl>
                                          <p:spTgt spid="46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5" grpId="0"/>
      <p:bldP spid="46086" grpId="0" animBg="1"/>
      <p:bldP spid="46087" grpId="0" animBg="1"/>
      <p:bldP spid="4608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78BEC46-62E5-D8D8-E771-9B132F06F4DA}"/>
              </a:ext>
            </a:extLst>
          </p:cNvPr>
          <p:cNvSpPr>
            <a:spLocks noGrp="1" noChangeArrowheads="1"/>
          </p:cNvSpPr>
          <p:nvPr>
            <p:ph type="title"/>
          </p:nvPr>
        </p:nvSpPr>
        <p:spPr/>
        <p:txBody>
          <a:bodyPr/>
          <a:lstStyle/>
          <a:p>
            <a:pPr eaLnBrk="1" hangingPunct="1"/>
            <a:r>
              <a:rPr lang="en-US" altLang="en-US"/>
              <a:t>More References</a:t>
            </a:r>
          </a:p>
        </p:txBody>
      </p:sp>
      <p:sp>
        <p:nvSpPr>
          <p:cNvPr id="47107" name="Rectangle 3">
            <a:extLst>
              <a:ext uri="{FF2B5EF4-FFF2-40B4-BE49-F238E27FC236}">
                <a16:creationId xmlns:a16="http://schemas.microsoft.com/office/drawing/2014/main" id="{289C42FF-080B-F17F-2E55-0B12CFE77632}"/>
              </a:ext>
            </a:extLst>
          </p:cNvPr>
          <p:cNvSpPr>
            <a:spLocks noGrp="1" noChangeArrowheads="1"/>
          </p:cNvSpPr>
          <p:nvPr>
            <p:ph idx="1"/>
          </p:nvPr>
        </p:nvSpPr>
        <p:spPr>
          <a:xfrm>
            <a:off x="2057400" y="1600200"/>
            <a:ext cx="8077200" cy="4648200"/>
          </a:xfrm>
        </p:spPr>
        <p:txBody>
          <a:bodyPr/>
          <a:lstStyle/>
          <a:p>
            <a:pPr lvl="1" eaLnBrk="1" hangingPunct="1"/>
            <a:r>
              <a:rPr lang="en-US" altLang="en-US">
                <a:solidFill>
                  <a:srgbClr val="336699"/>
                </a:solidFill>
              </a:rPr>
              <a:t>Properties of objects (public methods and public instance variables) are accessed via "dot" notation</a:t>
            </a:r>
          </a:p>
          <a:p>
            <a:pPr lvl="2" eaLnBrk="1" hangingPunct="1">
              <a:buFontTx/>
              <a:buNone/>
            </a:pPr>
            <a:r>
              <a:rPr lang="en-US" altLang="en-US" b="1">
                <a:latin typeface="Courier New" panose="02070309020205020404" pitchFamily="49" charset="0"/>
              </a:rPr>
              <a:t>S1.append(" there Java maestros!");</a:t>
            </a:r>
          </a:p>
          <a:p>
            <a:pPr lvl="2" eaLnBrk="1" hangingPunct="1"/>
            <a:r>
              <a:rPr lang="en-US" altLang="en-US"/>
              <a:t>S2 will also access the appended object</a:t>
            </a:r>
          </a:p>
          <a:p>
            <a:pPr lvl="1" eaLnBrk="1" hangingPunct="1"/>
            <a:r>
              <a:rPr lang="en-US" altLang="en-US">
                <a:solidFill>
                  <a:srgbClr val="336699"/>
                </a:solidFill>
              </a:rPr>
              <a:t>Comparison of reference variables compares the references, NOT the objects</a:t>
            </a:r>
          </a:p>
          <a:p>
            <a:pPr lvl="2" eaLnBrk="1" hangingPunct="1">
              <a:buFontTx/>
              <a:buNone/>
            </a:pPr>
            <a:r>
              <a:rPr lang="en-US" altLang="en-US" sz="1600" b="1">
                <a:latin typeface="Courier New" panose="02070309020205020404" pitchFamily="49" charset="0"/>
              </a:rPr>
              <a:t>StringBuffer S3 = </a:t>
            </a:r>
          </a:p>
          <a:p>
            <a:pPr lvl="2" eaLnBrk="1" hangingPunct="1">
              <a:buFontTx/>
              <a:buNone/>
            </a:pPr>
            <a:r>
              <a:rPr lang="en-US" altLang="en-US" sz="1600" b="1">
                <a:latin typeface="Courier New" panose="02070309020205020404" pitchFamily="49" charset="0"/>
              </a:rPr>
              <a:t>    new StringBuffer("Hello there Java maestros!");</a:t>
            </a:r>
          </a:p>
          <a:p>
            <a:pPr lvl="2" eaLnBrk="1" hangingPunct="1">
              <a:buFontTx/>
              <a:buNone/>
            </a:pPr>
            <a:r>
              <a:rPr lang="en-US" altLang="en-US" sz="1600" b="1">
                <a:latin typeface="Courier New" panose="02070309020205020404" pitchFamily="49" charset="0"/>
              </a:rPr>
              <a:t>if (S1 </a:t>
            </a:r>
            <a:r>
              <a:rPr lang="en-US" altLang="en-US" b="1">
                <a:latin typeface="Courier New" panose="02070309020205020404" pitchFamily="49" charset="0"/>
              </a:rPr>
              <a:t>==</a:t>
            </a:r>
            <a:r>
              <a:rPr lang="en-US" altLang="en-US" sz="1600" b="1">
                <a:latin typeface="Courier New" panose="02070309020205020404" pitchFamily="49" charset="0"/>
              </a:rPr>
              <a:t> S2) System.out.println("Equal"); // yes</a:t>
            </a:r>
          </a:p>
          <a:p>
            <a:pPr lvl="2" eaLnBrk="1" hangingPunct="1">
              <a:buFontTx/>
              <a:buNone/>
            </a:pPr>
            <a:r>
              <a:rPr lang="en-US" altLang="en-US" sz="1600" b="1">
                <a:latin typeface="Courier New" panose="02070309020205020404" pitchFamily="49" charset="0"/>
              </a:rPr>
              <a:t>if (S1 </a:t>
            </a:r>
            <a:r>
              <a:rPr lang="en-US" altLang="en-US" b="1">
                <a:latin typeface="Courier New" panose="02070309020205020404" pitchFamily="49" charset="0"/>
              </a:rPr>
              <a:t>==</a:t>
            </a:r>
            <a:r>
              <a:rPr lang="en-US" altLang="en-US" sz="1600" b="1">
                <a:latin typeface="Courier New" panose="02070309020205020404" pitchFamily="49" charset="0"/>
              </a:rPr>
              <a:t> S3) System.out.println("Equal"); // no</a:t>
            </a:r>
          </a:p>
          <a:p>
            <a:pPr lvl="2" eaLnBrk="1" hangingPunct="1"/>
            <a:r>
              <a:rPr lang="en-US" altLang="en-US"/>
              <a:t>What if we want to compare the objects?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dissolve">
                                      <p:cBhvr>
                                        <p:cTn id="7" dur="500"/>
                                        <p:tgtEl>
                                          <p:spTgt spid="47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dissolve">
                                      <p:cBhvr>
                                        <p:cTn id="12" dur="500"/>
                                        <p:tgtEl>
                                          <p:spTgt spid="47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dissolve">
                                      <p:cBhvr>
                                        <p:cTn id="17" dur="500"/>
                                        <p:tgtEl>
                                          <p:spTgt spid="47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7107">
                                            <p:txEl>
                                              <p:pRg st="4" end="4"/>
                                            </p:txEl>
                                          </p:spTgt>
                                        </p:tgtEl>
                                        <p:attrNameLst>
                                          <p:attrName>style.visibility</p:attrName>
                                        </p:attrNameLst>
                                      </p:cBhvr>
                                      <p:to>
                                        <p:strVal val="visible"/>
                                      </p:to>
                                    </p:set>
                                    <p:animEffect transition="in" filter="dissolve">
                                      <p:cBhvr>
                                        <p:cTn id="22" dur="500"/>
                                        <p:tgtEl>
                                          <p:spTgt spid="471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Effect transition="in" filter="dissolve">
                                      <p:cBhvr>
                                        <p:cTn id="27" dur="500"/>
                                        <p:tgtEl>
                                          <p:spTgt spid="47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7107">
                                            <p:txEl>
                                              <p:pRg st="6" end="6"/>
                                            </p:txEl>
                                          </p:spTgt>
                                        </p:tgtEl>
                                        <p:attrNameLst>
                                          <p:attrName>style.visibility</p:attrName>
                                        </p:attrNameLst>
                                      </p:cBhvr>
                                      <p:to>
                                        <p:strVal val="visible"/>
                                      </p:to>
                                    </p:set>
                                    <p:animEffect transition="in" filter="dissolve">
                                      <p:cBhvr>
                                        <p:cTn id="32" dur="500"/>
                                        <p:tgtEl>
                                          <p:spTgt spid="47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7107">
                                            <p:txEl>
                                              <p:pRg st="7" end="7"/>
                                            </p:txEl>
                                          </p:spTgt>
                                        </p:tgtEl>
                                        <p:attrNameLst>
                                          <p:attrName>style.visibility</p:attrName>
                                        </p:attrNameLst>
                                      </p:cBhvr>
                                      <p:to>
                                        <p:strVal val="visible"/>
                                      </p:to>
                                    </p:set>
                                    <p:animEffect transition="in" filter="dissolve">
                                      <p:cBhvr>
                                        <p:cTn id="37" dur="500"/>
                                        <p:tgtEl>
                                          <p:spTgt spid="47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7107">
                                            <p:txEl>
                                              <p:pRg st="8" end="8"/>
                                            </p:txEl>
                                          </p:spTgt>
                                        </p:tgtEl>
                                        <p:attrNameLst>
                                          <p:attrName>style.visibility</p:attrName>
                                        </p:attrNameLst>
                                      </p:cBhvr>
                                      <p:to>
                                        <p:strVal val="visible"/>
                                      </p:to>
                                    </p:set>
                                    <p:animEffect transition="in" filter="dissolve">
                                      <p:cBhvr>
                                        <p:cTn id="42" dur="500"/>
                                        <p:tgtEl>
                                          <p:spTgt spid="47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244EA18-DD76-916E-308C-8C09005CC20C}"/>
              </a:ext>
            </a:extLst>
          </p:cNvPr>
          <p:cNvSpPr>
            <a:spLocks noGrp="1" noChangeArrowheads="1"/>
          </p:cNvSpPr>
          <p:nvPr>
            <p:ph type="title"/>
          </p:nvPr>
        </p:nvSpPr>
        <p:spPr/>
        <p:txBody>
          <a:bodyPr/>
          <a:lstStyle/>
          <a:p>
            <a:pPr eaLnBrk="1" hangingPunct="1"/>
            <a:r>
              <a:rPr lang="en-US" altLang="en-US"/>
              <a:t>More References</a:t>
            </a:r>
          </a:p>
        </p:txBody>
      </p:sp>
      <p:sp>
        <p:nvSpPr>
          <p:cNvPr id="48131" name="Rectangle 3">
            <a:extLst>
              <a:ext uri="{FF2B5EF4-FFF2-40B4-BE49-F238E27FC236}">
                <a16:creationId xmlns:a16="http://schemas.microsoft.com/office/drawing/2014/main" id="{E3AAC6CB-4EB9-5879-364C-5F9B2E475A48}"/>
              </a:ext>
            </a:extLst>
          </p:cNvPr>
          <p:cNvSpPr>
            <a:spLocks noGrp="1" noChangeArrowheads="1"/>
          </p:cNvSpPr>
          <p:nvPr>
            <p:ph idx="1"/>
          </p:nvPr>
        </p:nvSpPr>
        <p:spPr>
          <a:xfrm>
            <a:off x="2057400" y="1371600"/>
            <a:ext cx="8229600" cy="5029200"/>
          </a:xfrm>
        </p:spPr>
        <p:txBody>
          <a:bodyPr/>
          <a:lstStyle/>
          <a:p>
            <a:pPr lvl="2" eaLnBrk="1" hangingPunct="1"/>
            <a:r>
              <a:rPr lang="en-US" altLang="en-US"/>
              <a:t>We use the </a:t>
            </a:r>
            <a:r>
              <a:rPr lang="en-US" altLang="en-US" sz="1800" b="1">
                <a:latin typeface="Courier New" panose="02070309020205020404" pitchFamily="49" charset="0"/>
              </a:rPr>
              <a:t>equals()</a:t>
            </a:r>
            <a:r>
              <a:rPr lang="en-US" altLang="en-US"/>
              <a:t> method</a:t>
            </a:r>
          </a:p>
          <a:p>
            <a:pPr lvl="3" eaLnBrk="1" hangingPunct="1"/>
            <a:r>
              <a:rPr lang="en-US" altLang="en-US"/>
              <a:t>This is generally defined for many Java classes to compare data within objects</a:t>
            </a:r>
          </a:p>
          <a:p>
            <a:pPr lvl="3" eaLnBrk="1" hangingPunct="1"/>
            <a:r>
              <a:rPr lang="en-US" altLang="en-US"/>
              <a:t>We will see how to define it for our own classes soon</a:t>
            </a:r>
          </a:p>
          <a:p>
            <a:pPr lvl="3" eaLnBrk="1" hangingPunct="1"/>
            <a:r>
              <a:rPr lang="en-US" altLang="en-US"/>
              <a:t>However, the equals() method is not (re)defined for the StringBuffer class, so we need to convert our StringBuffer objects into Strings in order to compare them:</a:t>
            </a:r>
          </a:p>
          <a:p>
            <a:pPr lvl="2" eaLnBrk="1" hangingPunct="1">
              <a:buFontTx/>
              <a:buNone/>
            </a:pPr>
            <a:r>
              <a:rPr lang="en-US" altLang="en-US" sz="2200" b="1">
                <a:latin typeface="Courier New" panose="02070309020205020404" pitchFamily="49" charset="0"/>
              </a:rPr>
              <a:t>if (S1.toString().equals(S3.toString())) </a:t>
            </a:r>
          </a:p>
          <a:p>
            <a:pPr lvl="2" eaLnBrk="1" hangingPunct="1">
              <a:buFontTx/>
              <a:buNone/>
            </a:pPr>
            <a:r>
              <a:rPr lang="en-US" altLang="en-US" sz="2200" b="1">
                <a:latin typeface="Courier New" panose="02070309020205020404" pitchFamily="49" charset="0"/>
              </a:rPr>
              <a:t>		System.out.println("Same value"); // yes</a:t>
            </a:r>
          </a:p>
          <a:p>
            <a:pPr lvl="2" eaLnBrk="1" hangingPunct="1"/>
            <a:r>
              <a:rPr lang="en-US" altLang="en-US"/>
              <a:t>It seems complicated but it will make more sense when we get into defining new classes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dissolve">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dissolve">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dissolve">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dissolve">
                                      <p:cBhvr>
                                        <p:cTn id="22" dur="500"/>
                                        <p:tgtEl>
                                          <p:spTgt spid="48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dissolve">
                                      <p:cBhvr>
                                        <p:cTn id="27" dur="500"/>
                                        <p:tgtEl>
                                          <p:spTgt spid="48131">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8131">
                                            <p:txEl>
                                              <p:pRg st="5" end="5"/>
                                            </p:txEl>
                                          </p:spTgt>
                                        </p:tgtEl>
                                        <p:attrNameLst>
                                          <p:attrName>style.visibility</p:attrName>
                                        </p:attrNameLst>
                                      </p:cBhvr>
                                      <p:to>
                                        <p:strVal val="visible"/>
                                      </p:to>
                                    </p:set>
                                    <p:animEffect transition="in" filter="dissolve">
                                      <p:cBhvr>
                                        <p:cTn id="30" dur="500"/>
                                        <p:tgtEl>
                                          <p:spTgt spid="48131">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8131">
                                            <p:txEl>
                                              <p:pRg st="6" end="6"/>
                                            </p:txEl>
                                          </p:spTgt>
                                        </p:tgtEl>
                                        <p:attrNameLst>
                                          <p:attrName>style.visibility</p:attrName>
                                        </p:attrNameLst>
                                      </p:cBhvr>
                                      <p:to>
                                        <p:strVal val="visible"/>
                                      </p:to>
                                    </p:set>
                                    <p:animEffect transition="in" filter="dissolve">
                                      <p:cBhvr>
                                        <p:cTn id="33"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10E7886-7CB8-20DE-2D00-598C8DB0F4FB}"/>
              </a:ext>
            </a:extLst>
          </p:cNvPr>
          <p:cNvSpPr>
            <a:spLocks noGrp="1" noChangeArrowheads="1"/>
          </p:cNvSpPr>
          <p:nvPr>
            <p:ph type="title"/>
          </p:nvPr>
        </p:nvSpPr>
        <p:spPr/>
        <p:txBody>
          <a:bodyPr/>
          <a:lstStyle/>
          <a:p>
            <a:pPr eaLnBrk="1" hangingPunct="1"/>
            <a:r>
              <a:rPr lang="en-US" altLang="en-US"/>
              <a:t>More references</a:t>
            </a:r>
          </a:p>
        </p:txBody>
      </p:sp>
      <p:sp>
        <p:nvSpPr>
          <p:cNvPr id="49155" name="Rectangle 3">
            <a:extLst>
              <a:ext uri="{FF2B5EF4-FFF2-40B4-BE49-F238E27FC236}">
                <a16:creationId xmlns:a16="http://schemas.microsoft.com/office/drawing/2014/main" id="{6F51740D-1FE0-DCE9-7023-BFEB96076040}"/>
              </a:ext>
            </a:extLst>
          </p:cNvPr>
          <p:cNvSpPr>
            <a:spLocks noGrp="1" noChangeArrowheads="1"/>
          </p:cNvSpPr>
          <p:nvPr>
            <p:ph idx="1"/>
          </p:nvPr>
        </p:nvSpPr>
        <p:spPr/>
        <p:txBody>
          <a:bodyPr>
            <a:normAutofit/>
          </a:bodyPr>
          <a:lstStyle/>
          <a:p>
            <a:pPr lvl="2" eaLnBrk="1" hangingPunct="1"/>
            <a:r>
              <a:rPr lang="en-US" altLang="en-US"/>
              <a:t>Note the difference in the tests:</a:t>
            </a:r>
          </a:p>
          <a:p>
            <a:pPr lvl="3" eaLnBrk="1" hangingPunct="1"/>
            <a:r>
              <a:rPr lang="en-US" altLang="en-US"/>
              <a:t>The == operator shows us that it is the same object</a:t>
            </a:r>
          </a:p>
          <a:p>
            <a:pPr lvl="3" eaLnBrk="1" hangingPunct="1"/>
            <a:r>
              <a:rPr lang="en-US" altLang="en-US"/>
              <a:t>The equals method show us that the values are in some way the same (depending on how it is defined)</a:t>
            </a:r>
          </a:p>
          <a:p>
            <a:pPr lvl="1" eaLnBrk="1" hangingPunct="1"/>
            <a:r>
              <a:rPr lang="en-US" altLang="en-US">
                <a:solidFill>
                  <a:srgbClr val="336699"/>
                </a:solidFill>
              </a:rPr>
              <a:t>References can be set to null to initialize or reinitialize a variable</a:t>
            </a:r>
          </a:p>
          <a:p>
            <a:pPr lvl="2" eaLnBrk="1" hangingPunct="1"/>
            <a:r>
              <a:rPr lang="en-US" altLang="en-US"/>
              <a:t>Null references cannot be accessed via the "dot" notation</a:t>
            </a:r>
          </a:p>
          <a:p>
            <a:pPr lvl="2" eaLnBrk="1" hangingPunct="1"/>
            <a:r>
              <a:rPr lang="en-US" altLang="en-US"/>
              <a:t>If it is attempted a run-time error results</a:t>
            </a:r>
          </a:p>
          <a:p>
            <a:pPr lvl="2" eaLnBrk="1" hangingPunct="1">
              <a:buFontTx/>
              <a:buNone/>
            </a:pPr>
            <a:r>
              <a:rPr lang="en-US" altLang="en-US" sz="2200" b="1">
                <a:latin typeface="Courier New" panose="02070309020205020404" pitchFamily="49" charset="0"/>
              </a:rPr>
              <a:t>S1 = null;</a:t>
            </a:r>
          </a:p>
          <a:p>
            <a:pPr lvl="2" eaLnBrk="1" hangingPunct="1">
              <a:buFontTx/>
              <a:buNone/>
            </a:pPr>
            <a:r>
              <a:rPr lang="en-US" altLang="en-US" sz="2200" b="1">
                <a:latin typeface="Courier New" panose="02070309020205020404" pitchFamily="49" charset="0"/>
              </a:rPr>
              <a:t>S1.append("This will not work!");</a:t>
            </a:r>
          </a:p>
          <a:p>
            <a:pPr lvl="2" eaLnBrk="1" hangingPunct="1"/>
            <a:endParaRPr lang="en-US" altLang="en-US" sz="22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Effect transition="in" filter="dissolve">
                                      <p:cBhvr>
                                        <p:cTn id="7" dur="500"/>
                                        <p:tgtEl>
                                          <p:spTgt spid="4915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155">
                                            <p:txEl>
                                              <p:pRg st="4" end="4"/>
                                            </p:txEl>
                                          </p:spTgt>
                                        </p:tgtEl>
                                        <p:attrNameLst>
                                          <p:attrName>style.visibility</p:attrName>
                                        </p:attrNameLst>
                                      </p:cBhvr>
                                      <p:to>
                                        <p:strVal val="visible"/>
                                      </p:to>
                                    </p:set>
                                    <p:animEffect transition="in" filter="dissolve">
                                      <p:cBhvr>
                                        <p:cTn id="12" dur="500"/>
                                        <p:tgtEl>
                                          <p:spTgt spid="4915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155">
                                            <p:txEl>
                                              <p:pRg st="5" end="5"/>
                                            </p:txEl>
                                          </p:spTgt>
                                        </p:tgtEl>
                                        <p:attrNameLst>
                                          <p:attrName>style.visibility</p:attrName>
                                        </p:attrNameLst>
                                      </p:cBhvr>
                                      <p:to>
                                        <p:strVal val="visible"/>
                                      </p:to>
                                    </p:set>
                                    <p:animEffect transition="in" filter="dissolve">
                                      <p:cBhvr>
                                        <p:cTn id="17" dur="500"/>
                                        <p:tgtEl>
                                          <p:spTgt spid="4915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9155">
                                            <p:txEl>
                                              <p:pRg st="6" end="6"/>
                                            </p:txEl>
                                          </p:spTgt>
                                        </p:tgtEl>
                                        <p:attrNameLst>
                                          <p:attrName>style.visibility</p:attrName>
                                        </p:attrNameLst>
                                      </p:cBhvr>
                                      <p:to>
                                        <p:strVal val="visible"/>
                                      </p:to>
                                    </p:set>
                                    <p:animEffect transition="in" filter="dissolve">
                                      <p:cBhvr>
                                        <p:cTn id="22" dur="500"/>
                                        <p:tgtEl>
                                          <p:spTgt spid="4915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9155">
                                            <p:txEl>
                                              <p:pRg st="7" end="7"/>
                                            </p:txEl>
                                          </p:spTgt>
                                        </p:tgtEl>
                                        <p:attrNameLst>
                                          <p:attrName>style.visibility</p:attrName>
                                        </p:attrNameLst>
                                      </p:cBhvr>
                                      <p:to>
                                        <p:strVal val="visible"/>
                                      </p:to>
                                    </p:set>
                                    <p:animEffect transition="in" filter="dissolve">
                                      <p:cBhvr>
                                        <p:cTn id="27"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204420A-45EE-B43F-B201-D54E2BB5208A}"/>
              </a:ext>
            </a:extLst>
          </p:cNvPr>
          <p:cNvSpPr>
            <a:spLocks noGrp="1" noChangeArrowheads="1"/>
          </p:cNvSpPr>
          <p:nvPr>
            <p:ph type="title"/>
          </p:nvPr>
        </p:nvSpPr>
        <p:spPr/>
        <p:txBody>
          <a:bodyPr/>
          <a:lstStyle/>
          <a:p>
            <a:pPr eaLnBrk="1" hangingPunct="1"/>
            <a:r>
              <a:rPr lang="en-US" altLang="en-US"/>
              <a:t>More references</a:t>
            </a:r>
          </a:p>
        </p:txBody>
      </p:sp>
      <p:sp>
        <p:nvSpPr>
          <p:cNvPr id="50179" name="Rectangle 3">
            <a:extLst>
              <a:ext uri="{FF2B5EF4-FFF2-40B4-BE49-F238E27FC236}">
                <a16:creationId xmlns:a16="http://schemas.microsoft.com/office/drawing/2014/main" id="{CC9FB206-2AAE-449E-93D3-099EC189F641}"/>
              </a:ext>
            </a:extLst>
          </p:cNvPr>
          <p:cNvSpPr>
            <a:spLocks noGrp="1" noChangeArrowheads="1"/>
          </p:cNvSpPr>
          <p:nvPr>
            <p:ph idx="1"/>
          </p:nvPr>
        </p:nvSpPr>
        <p:spPr/>
        <p:txBody>
          <a:bodyPr/>
          <a:lstStyle/>
          <a:p>
            <a:pPr lvl="2" eaLnBrk="1" hangingPunct="1"/>
            <a:r>
              <a:rPr lang="en-US" altLang="en-US"/>
              <a:t>Why?</a:t>
            </a:r>
          </a:p>
          <a:p>
            <a:pPr lvl="3" eaLnBrk="1" hangingPunct="1"/>
            <a:r>
              <a:rPr lang="en-US" altLang="en-US"/>
              <a:t>The method calls are associated with the OBJECT that is being accessed, NOT with the variable</a:t>
            </a:r>
          </a:p>
          <a:p>
            <a:pPr lvl="3" eaLnBrk="1" hangingPunct="1"/>
            <a:r>
              <a:rPr lang="en-US" altLang="en-US"/>
              <a:t>If there is no object, there are no methods available to call</a:t>
            </a:r>
          </a:p>
          <a:p>
            <a:pPr lvl="3" eaLnBrk="1" hangingPunct="1"/>
            <a:r>
              <a:rPr lang="en-US" altLang="en-US"/>
              <a:t>Result is </a:t>
            </a:r>
            <a:r>
              <a:rPr lang="en-US" altLang="en-US" b="1">
                <a:latin typeface="Courier New" panose="02070309020205020404" pitchFamily="49" charset="0"/>
              </a:rPr>
              <a:t>NullPointerException</a:t>
            </a:r>
            <a:r>
              <a:rPr lang="en-US" altLang="en-US"/>
              <a:t> – common error so remember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dissolve">
                                      <p:cBhvr>
                                        <p:cTn id="7" dur="500"/>
                                        <p:tgtEl>
                                          <p:spTgt spid="501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179">
                                            <p:txEl>
                                              <p:pRg st="3" end="3"/>
                                            </p:txEl>
                                          </p:spTgt>
                                        </p:tgtEl>
                                        <p:attrNameLst>
                                          <p:attrName>style.visibility</p:attrName>
                                        </p:attrNameLst>
                                      </p:cBhvr>
                                      <p:to>
                                        <p:strVal val="visible"/>
                                      </p:to>
                                    </p:set>
                                    <p:animEffect transition="in" filter="dissolve">
                                      <p:cBhvr>
                                        <p:cTn id="12"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6E4F7B-FD9F-40B6-BBF7-CBDF209E8550}"/>
              </a:ext>
            </a:extLst>
          </p:cNvPr>
          <p:cNvSpPr>
            <a:spLocks noGrp="1"/>
          </p:cNvSpPr>
          <p:nvPr>
            <p:ph type="subTitle" idx="1"/>
          </p:nvPr>
        </p:nvSpPr>
        <p:spPr>
          <a:xfrm>
            <a:off x="2057400" y="609600"/>
            <a:ext cx="8305800" cy="5943600"/>
          </a:xfrm>
        </p:spPr>
        <p:txBody>
          <a:bodyPr>
            <a:noAutofit/>
          </a:bodyPr>
          <a:lstStyle/>
          <a:p>
            <a:pPr>
              <a:spcBef>
                <a:spcPts val="0"/>
              </a:spcBef>
              <a:spcAft>
                <a:spcPts val="1800"/>
              </a:spcAft>
              <a:defRPr/>
            </a:pPr>
            <a:r>
              <a:rPr lang="en-IN" b="1" dirty="0"/>
              <a:t>Static Variables</a:t>
            </a:r>
            <a:endParaRPr lang="en-US" dirty="0"/>
          </a:p>
          <a:p>
            <a:pPr algn="l">
              <a:spcBef>
                <a:spcPts val="0"/>
              </a:spcBef>
              <a:defRPr/>
            </a:pPr>
            <a:endParaRPr lang="en-IN" sz="2000" dirty="0"/>
          </a:p>
          <a:p>
            <a:pPr marL="342900" indent="-342900" algn="l">
              <a:spcBef>
                <a:spcPts val="0"/>
              </a:spcBef>
              <a:buFont typeface="Arial" pitchFamily="34" charset="0"/>
              <a:buChar char="•"/>
              <a:defRPr/>
            </a:pPr>
            <a:r>
              <a:rPr lang="en-IN" dirty="0"/>
              <a:t>The </a:t>
            </a:r>
            <a:r>
              <a:rPr lang="en-IN" i="1" dirty="0"/>
              <a:t>static</a:t>
            </a:r>
            <a:r>
              <a:rPr lang="en-IN" dirty="0"/>
              <a:t> key word is used to create variables that will exist independently of any instances created for the class. </a:t>
            </a:r>
          </a:p>
          <a:p>
            <a:pPr marL="342900" indent="-342900" algn="l">
              <a:spcBef>
                <a:spcPts val="0"/>
              </a:spcBef>
              <a:buFont typeface="Arial" pitchFamily="34" charset="0"/>
              <a:buChar char="•"/>
              <a:defRPr/>
            </a:pPr>
            <a:endParaRPr lang="en-IN" dirty="0"/>
          </a:p>
          <a:p>
            <a:pPr marL="342900" indent="-342900" algn="l">
              <a:spcBef>
                <a:spcPts val="0"/>
              </a:spcBef>
              <a:buFont typeface="Arial" pitchFamily="34" charset="0"/>
              <a:buChar char="•"/>
              <a:defRPr/>
            </a:pPr>
            <a:r>
              <a:rPr lang="en-IN" dirty="0"/>
              <a:t>Only one copy of the static variable exists regardless of the number of instances of the class.</a:t>
            </a:r>
            <a:endParaRPr lang="en-US" dirty="0"/>
          </a:p>
          <a:p>
            <a:pPr marL="342900" indent="-342900" algn="l">
              <a:spcBef>
                <a:spcPts val="0"/>
              </a:spcBef>
              <a:buFont typeface="Arial" pitchFamily="34" charset="0"/>
              <a:buChar char="•"/>
              <a:defRPr/>
            </a:pPr>
            <a:endParaRPr lang="en-IN" dirty="0"/>
          </a:p>
          <a:p>
            <a:pPr marL="342900" indent="-342900" algn="l">
              <a:spcBef>
                <a:spcPts val="0"/>
              </a:spcBef>
              <a:buFont typeface="Arial" pitchFamily="34" charset="0"/>
              <a:buChar char="•"/>
              <a:defRPr/>
            </a:pPr>
            <a:r>
              <a:rPr lang="en-IN" dirty="0"/>
              <a:t>Static variables are also known as class variables. Local variables cannot be declared static.</a:t>
            </a:r>
            <a:endParaRPr lang="en-US" dirty="0"/>
          </a:p>
          <a:p>
            <a:pPr marL="342900" indent="-342900" algn="l">
              <a:spcBef>
                <a:spcPts val="0"/>
              </a:spcBef>
              <a:buFont typeface="Arial" pitchFamily="34" charset="0"/>
              <a:buChar char="•"/>
              <a:defRPr/>
            </a:pPr>
            <a:endParaRPr lang="en-IN"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911CE1-D46B-BDB5-4428-25E21F3DC408}"/>
              </a:ext>
            </a:extLst>
          </p:cNvPr>
          <p:cNvSpPr>
            <a:spLocks noGrp="1"/>
          </p:cNvSpPr>
          <p:nvPr>
            <p:ph type="subTitle" idx="1"/>
          </p:nvPr>
        </p:nvSpPr>
        <p:spPr>
          <a:xfrm>
            <a:off x="2057400" y="533400"/>
            <a:ext cx="8153400" cy="6019800"/>
          </a:xfrm>
        </p:spPr>
        <p:txBody>
          <a:bodyPr>
            <a:noAutofit/>
          </a:bodyPr>
          <a:lstStyle/>
          <a:p>
            <a:pPr>
              <a:spcBef>
                <a:spcPts val="0"/>
              </a:spcBef>
              <a:spcAft>
                <a:spcPts val="1800"/>
              </a:spcAft>
              <a:defRPr/>
            </a:pPr>
            <a:r>
              <a:rPr lang="en-IN" b="1" dirty="0"/>
              <a:t>Static Methods</a:t>
            </a:r>
            <a:endParaRPr lang="en-US" dirty="0"/>
          </a:p>
          <a:p>
            <a:pPr algn="l">
              <a:spcBef>
                <a:spcPts val="0"/>
              </a:spcBef>
              <a:defRPr/>
            </a:pPr>
            <a:endParaRPr lang="en-IN" sz="2000" dirty="0"/>
          </a:p>
          <a:p>
            <a:pPr marL="342900" indent="-342900" algn="l">
              <a:lnSpc>
                <a:spcPts val="2800"/>
              </a:lnSpc>
              <a:spcBef>
                <a:spcPts val="0"/>
              </a:spcBef>
              <a:buFont typeface="Arial" pitchFamily="34" charset="0"/>
              <a:buChar char="•"/>
              <a:defRPr/>
            </a:pPr>
            <a:r>
              <a:rPr lang="en-IN" dirty="0"/>
              <a:t>The static key word is used to create methods that will exist independently of any instances created for the class.</a:t>
            </a:r>
            <a:endParaRPr lang="en-US" dirty="0"/>
          </a:p>
          <a:p>
            <a:pPr marL="342900" indent="-342900" algn="l">
              <a:lnSpc>
                <a:spcPts val="2800"/>
              </a:lnSpc>
              <a:spcBef>
                <a:spcPts val="0"/>
              </a:spcBef>
              <a:buFont typeface="Arial" pitchFamily="34" charset="0"/>
              <a:buChar char="•"/>
              <a:defRPr/>
            </a:pPr>
            <a:endParaRPr lang="en-IN" dirty="0"/>
          </a:p>
          <a:p>
            <a:pPr marL="342900" indent="-342900" algn="l">
              <a:lnSpc>
                <a:spcPts val="2800"/>
              </a:lnSpc>
              <a:spcBef>
                <a:spcPts val="0"/>
              </a:spcBef>
              <a:buFont typeface="Arial" pitchFamily="34" charset="0"/>
              <a:buChar char="•"/>
              <a:defRPr/>
            </a:pPr>
            <a:r>
              <a:rPr lang="en-IN" dirty="0"/>
              <a:t>Static methods do not use any instance variables of any object of the class they are defined in. </a:t>
            </a:r>
          </a:p>
          <a:p>
            <a:pPr marL="342900" indent="-342900" algn="l">
              <a:lnSpc>
                <a:spcPts val="2800"/>
              </a:lnSpc>
              <a:spcBef>
                <a:spcPts val="0"/>
              </a:spcBef>
              <a:buFont typeface="Arial" pitchFamily="34" charset="0"/>
              <a:buChar char="•"/>
              <a:defRPr/>
            </a:pPr>
            <a:endParaRPr lang="en-IN" dirty="0"/>
          </a:p>
          <a:p>
            <a:pPr marL="342900" indent="-342900" algn="l">
              <a:lnSpc>
                <a:spcPts val="2800"/>
              </a:lnSpc>
              <a:spcBef>
                <a:spcPts val="0"/>
              </a:spcBef>
              <a:buFont typeface="Arial" pitchFamily="34" charset="0"/>
              <a:buChar char="•"/>
              <a:defRPr/>
            </a:pPr>
            <a:r>
              <a:rPr lang="en-IN" dirty="0"/>
              <a:t>Static methods take all the data from parameters and compute something from those parameters, with no reference to variables.</a:t>
            </a:r>
            <a:endParaRPr lang="en-US" dirty="0"/>
          </a:p>
          <a:p>
            <a:pPr marL="342900" indent="-342900" algn="l">
              <a:lnSpc>
                <a:spcPts val="2800"/>
              </a:lnSpc>
              <a:spcBef>
                <a:spcPts val="0"/>
              </a:spcBef>
              <a:buFont typeface="Arial" pitchFamily="34" charset="0"/>
              <a:buChar char="•"/>
              <a:defRPr/>
            </a:pPr>
            <a:endParaRPr lang="en-IN" dirty="0"/>
          </a:p>
          <a:p>
            <a:pPr marL="342900" indent="-342900" algn="l">
              <a:lnSpc>
                <a:spcPts val="2800"/>
              </a:lnSpc>
              <a:spcBef>
                <a:spcPts val="0"/>
              </a:spcBef>
              <a:buFont typeface="Arial" pitchFamily="34" charset="0"/>
              <a:buChar char="•"/>
              <a:defRPr/>
            </a:pPr>
            <a:r>
              <a:rPr lang="en-IN" dirty="0"/>
              <a:t>Class variables and methods can be accessed using the class name followed by a dot and the name of the variable or method.</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07392C-9580-F704-7388-CCB96218E539}"/>
              </a:ext>
            </a:extLst>
          </p:cNvPr>
          <p:cNvSpPr>
            <a:spLocks noGrp="1"/>
          </p:cNvSpPr>
          <p:nvPr>
            <p:ph type="subTitle" idx="1"/>
          </p:nvPr>
        </p:nvSpPr>
        <p:spPr>
          <a:xfrm>
            <a:off x="2057400" y="609600"/>
            <a:ext cx="8229600" cy="5334000"/>
          </a:xfrm>
        </p:spPr>
        <p:txBody>
          <a:bodyPr>
            <a:noAutofit/>
          </a:bodyPr>
          <a:lstStyle/>
          <a:p>
            <a:pPr>
              <a:spcAft>
                <a:spcPts val="1800"/>
              </a:spcAft>
              <a:defRPr/>
            </a:pPr>
            <a:r>
              <a:rPr lang="en-IN" b="1" dirty="0"/>
              <a:t>Final Variables</a:t>
            </a:r>
            <a:endParaRPr lang="en-US" dirty="0"/>
          </a:p>
          <a:p>
            <a:pPr algn="l">
              <a:defRPr/>
            </a:pPr>
            <a:endParaRPr lang="en-IN" sz="1800" dirty="0"/>
          </a:p>
          <a:p>
            <a:pPr marL="342900" indent="-342900" algn="l">
              <a:buFont typeface="Arial" pitchFamily="34" charset="0"/>
              <a:buChar char="•"/>
              <a:defRPr/>
            </a:pPr>
            <a:r>
              <a:rPr lang="en-IN" dirty="0"/>
              <a:t>A final variable can be explicitly initialized only once. </a:t>
            </a:r>
          </a:p>
          <a:p>
            <a:pPr marL="342900" indent="-342900" algn="l">
              <a:buFont typeface="Arial" pitchFamily="34" charset="0"/>
              <a:buChar char="•"/>
              <a:defRPr/>
            </a:pPr>
            <a:endParaRPr lang="en-IN" dirty="0"/>
          </a:p>
          <a:p>
            <a:pPr marL="342900" indent="-342900" algn="l">
              <a:buFont typeface="Arial" pitchFamily="34" charset="0"/>
              <a:buChar char="•"/>
              <a:defRPr/>
            </a:pPr>
            <a:r>
              <a:rPr lang="en-IN" dirty="0"/>
              <a:t>A reference variable declared final can never be reassigned to refer to an different object.</a:t>
            </a:r>
            <a:endParaRPr lang="en-US" dirty="0"/>
          </a:p>
          <a:p>
            <a:pPr marL="342900" indent="-342900" algn="l">
              <a:buFont typeface="Arial" pitchFamily="34" charset="0"/>
              <a:buChar char="•"/>
              <a:defRPr/>
            </a:pPr>
            <a:endParaRPr lang="en-IN" dirty="0"/>
          </a:p>
          <a:p>
            <a:pPr marL="342900" indent="-342900" algn="l">
              <a:buFont typeface="Arial" pitchFamily="34" charset="0"/>
              <a:buChar char="•"/>
              <a:defRPr/>
            </a:pPr>
            <a:r>
              <a:rPr lang="en-IN" dirty="0"/>
              <a:t>However the data within the object can be changed. So the state of the object can be changed but not the reference.</a:t>
            </a:r>
            <a:endParaRPr lang="en-US" dirty="0"/>
          </a:p>
          <a:p>
            <a:pPr marL="342900" indent="-342900" algn="l">
              <a:buFont typeface="Arial" pitchFamily="34" charset="0"/>
              <a:buChar char="•"/>
              <a:defRPr/>
            </a:pPr>
            <a:endParaRPr lang="en-IN" dirty="0"/>
          </a:p>
          <a:p>
            <a:pPr marL="342900" indent="-342900" algn="l">
              <a:buFont typeface="Arial" pitchFamily="34" charset="0"/>
              <a:buChar char="•"/>
              <a:defRPr/>
            </a:pPr>
            <a:r>
              <a:rPr lang="en-IN" dirty="0"/>
              <a:t>With variables, the </a:t>
            </a:r>
            <a:r>
              <a:rPr lang="en-IN" i="1" dirty="0"/>
              <a:t>final</a:t>
            </a:r>
            <a:r>
              <a:rPr lang="en-IN" dirty="0"/>
              <a:t> modifier often is used with </a:t>
            </a:r>
            <a:r>
              <a:rPr lang="en-IN" i="1" dirty="0"/>
              <a:t>static</a:t>
            </a:r>
            <a:r>
              <a:rPr lang="en-IN" dirty="0"/>
              <a:t> to make the constant a class variable.</a:t>
            </a:r>
          </a:p>
          <a:p>
            <a:pPr algn="l">
              <a:defRPr/>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B3A859-CDE1-1EF3-A493-BF4516DD3843}"/>
              </a:ext>
            </a:extLst>
          </p:cNvPr>
          <p:cNvSpPr>
            <a:spLocks noGrp="1"/>
          </p:cNvSpPr>
          <p:nvPr>
            <p:ph type="subTitle" idx="1"/>
          </p:nvPr>
        </p:nvSpPr>
        <p:spPr>
          <a:xfrm>
            <a:off x="2057400" y="685800"/>
            <a:ext cx="8229600" cy="5181600"/>
          </a:xfrm>
        </p:spPr>
        <p:txBody>
          <a:bodyPr>
            <a:noAutofit/>
          </a:bodyPr>
          <a:lstStyle/>
          <a:p>
            <a:pPr>
              <a:spcAft>
                <a:spcPts val="1800"/>
              </a:spcAft>
              <a:defRPr/>
            </a:pPr>
            <a:r>
              <a:rPr lang="en-IN" b="1" dirty="0"/>
              <a:t>Final Methods</a:t>
            </a:r>
            <a:endParaRPr lang="en-US" dirty="0"/>
          </a:p>
          <a:p>
            <a:pPr algn="l">
              <a:defRPr/>
            </a:pPr>
            <a:endParaRPr lang="en-IN" sz="1800" dirty="0"/>
          </a:p>
          <a:p>
            <a:pPr marL="342900" indent="-342900" algn="l">
              <a:spcAft>
                <a:spcPts val="2400"/>
              </a:spcAft>
              <a:buFont typeface="Arial" pitchFamily="34" charset="0"/>
              <a:buChar char="•"/>
              <a:defRPr/>
            </a:pPr>
            <a:r>
              <a:rPr lang="en-IN" dirty="0"/>
              <a:t>A final method cannot be overridden by any subclasses. </a:t>
            </a:r>
          </a:p>
          <a:p>
            <a:pPr marL="342900" indent="-342900" algn="l">
              <a:spcAft>
                <a:spcPts val="2400"/>
              </a:spcAft>
              <a:buFont typeface="Arial" pitchFamily="34" charset="0"/>
              <a:buChar char="•"/>
              <a:defRPr/>
            </a:pPr>
            <a:r>
              <a:rPr lang="en-IN" dirty="0"/>
              <a:t>As mentioned previously the final modifier prevents a method from being modified in a subclass.</a:t>
            </a:r>
            <a:endParaRPr lang="en-US" dirty="0"/>
          </a:p>
          <a:p>
            <a:pPr marL="342900" indent="-342900" algn="l">
              <a:spcAft>
                <a:spcPts val="2400"/>
              </a:spcAft>
              <a:buFont typeface="Arial" pitchFamily="34" charset="0"/>
              <a:buChar char="•"/>
              <a:defRPr/>
            </a:pPr>
            <a:r>
              <a:rPr lang="en-IN" dirty="0"/>
              <a:t>The main intention of making a method final would be that the content of the method should not be changed by any outsider.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DCB621C-FC35-2064-07C8-92E677C0DA70}"/>
              </a:ext>
            </a:extLst>
          </p:cNvPr>
          <p:cNvSpPr>
            <a:spLocks noGrp="1"/>
          </p:cNvSpPr>
          <p:nvPr>
            <p:ph type="title"/>
          </p:nvPr>
        </p:nvSpPr>
        <p:spPr>
          <a:xfrm>
            <a:off x="1981200" y="76200"/>
            <a:ext cx="8229600" cy="1143000"/>
          </a:xfrm>
        </p:spPr>
        <p:txBody>
          <a:bodyPr/>
          <a:lstStyle/>
          <a:p>
            <a:pPr eaLnBrk="1" hangingPunct="1"/>
            <a:r>
              <a:rPr lang="en-US" altLang="en-US" sz="3600"/>
              <a:t>Java is a Simple Language</a:t>
            </a:r>
          </a:p>
        </p:txBody>
      </p:sp>
      <p:sp>
        <p:nvSpPr>
          <p:cNvPr id="20483" name="Content Placeholder 2">
            <a:extLst>
              <a:ext uri="{FF2B5EF4-FFF2-40B4-BE49-F238E27FC236}">
                <a16:creationId xmlns:a16="http://schemas.microsoft.com/office/drawing/2014/main" id="{4D4A66D9-61CA-440D-E8F8-BAC2FB016504}"/>
              </a:ext>
            </a:extLst>
          </p:cNvPr>
          <p:cNvSpPr>
            <a:spLocks noGrp="1"/>
          </p:cNvSpPr>
          <p:nvPr>
            <p:ph idx="1"/>
          </p:nvPr>
        </p:nvSpPr>
        <p:spPr/>
        <p:txBody>
          <a:bodyPr/>
          <a:lstStyle/>
          <a:p>
            <a:pPr eaLnBrk="1" hangingPunct="1"/>
            <a:r>
              <a:rPr lang="en-US" altLang="en-US"/>
              <a:t>Does not have complex features as other programming languages like</a:t>
            </a:r>
          </a:p>
          <a:p>
            <a:pPr lvl="1" eaLnBrk="1" hangingPunct="1"/>
            <a:endParaRPr lang="en-US" altLang="en-US"/>
          </a:p>
          <a:p>
            <a:pPr lvl="1" eaLnBrk="1" hangingPunct="1"/>
            <a:r>
              <a:rPr lang="en-US" altLang="en-US"/>
              <a:t>Operator overloading, </a:t>
            </a:r>
          </a:p>
          <a:p>
            <a:pPr lvl="1" eaLnBrk="1" hangingPunct="1"/>
            <a:r>
              <a:rPr lang="en-US" altLang="en-US"/>
              <a:t>Multiple inheritance through classes, pointers and </a:t>
            </a:r>
          </a:p>
          <a:p>
            <a:pPr lvl="1" eaLnBrk="1" hangingPunct="1"/>
            <a:r>
              <a:rPr lang="en-US" altLang="en-US"/>
              <a:t>Explicit memory allocation.</a:t>
            </a:r>
          </a:p>
          <a:p>
            <a:pPr eaLnBrk="1" hangingPunct="1">
              <a:buFont typeface="Wingdings 2" panose="05020102010507070707" pitchFamily="18" charset="2"/>
              <a:buNone/>
            </a:pP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A3AF5D-3A82-CD6B-0081-2AA2EB04F803}"/>
              </a:ext>
            </a:extLst>
          </p:cNvPr>
          <p:cNvSpPr>
            <a:spLocks noGrp="1"/>
          </p:cNvSpPr>
          <p:nvPr>
            <p:ph type="subTitle" idx="1"/>
          </p:nvPr>
        </p:nvSpPr>
        <p:spPr>
          <a:xfrm>
            <a:off x="2057400" y="838200"/>
            <a:ext cx="8229600" cy="5029200"/>
          </a:xfrm>
        </p:spPr>
        <p:txBody>
          <a:bodyPr>
            <a:noAutofit/>
          </a:bodyPr>
          <a:lstStyle/>
          <a:p>
            <a:pPr>
              <a:spcAft>
                <a:spcPts val="1800"/>
              </a:spcAft>
              <a:defRPr/>
            </a:pPr>
            <a:r>
              <a:rPr lang="en-IN" b="1" dirty="0"/>
              <a:t>Final Classes</a:t>
            </a:r>
            <a:endParaRPr lang="en-US" dirty="0"/>
          </a:p>
          <a:p>
            <a:pPr algn="l">
              <a:defRPr/>
            </a:pPr>
            <a:endParaRPr lang="en-IN" sz="1800" dirty="0"/>
          </a:p>
          <a:p>
            <a:pPr marL="342900" indent="-342900" algn="l">
              <a:buFont typeface="Arial" pitchFamily="34" charset="0"/>
              <a:buChar char="•"/>
              <a:defRPr/>
            </a:pPr>
            <a:r>
              <a:rPr lang="en-IN" dirty="0"/>
              <a:t>The main purpose of using a class being declared as </a:t>
            </a:r>
            <a:r>
              <a:rPr lang="en-IN" i="1" dirty="0"/>
              <a:t>final</a:t>
            </a:r>
            <a:r>
              <a:rPr lang="en-IN" dirty="0"/>
              <a:t> is to prevent the class from being subclassed. </a:t>
            </a:r>
          </a:p>
          <a:p>
            <a:pPr marL="342900" indent="-342900" algn="l">
              <a:buFont typeface="Arial" pitchFamily="34" charset="0"/>
              <a:buChar char="•"/>
              <a:defRPr/>
            </a:pPr>
            <a:r>
              <a:rPr lang="en-IN" dirty="0"/>
              <a:t>If a class is marked as final then no class can inherit any feature from the final class.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B4DDC5-D5DA-8F3B-AA6D-CF9A50F1D561}"/>
              </a:ext>
            </a:extLst>
          </p:cNvPr>
          <p:cNvSpPr>
            <a:spLocks noGrp="1"/>
          </p:cNvSpPr>
          <p:nvPr>
            <p:ph type="title"/>
          </p:nvPr>
        </p:nvSpPr>
        <p:spPr/>
        <p:txBody>
          <a:bodyPr/>
          <a:lstStyle/>
          <a:p>
            <a:r>
              <a:rPr lang="en-IN" altLang="en-US" sz="3600" b="1" dirty="0"/>
              <a:t>Inheritance</a:t>
            </a:r>
            <a:br>
              <a:rPr lang="en-IN" altLang="en-US" sz="3600" b="1" dirty="0"/>
            </a:br>
            <a:endParaRPr lang="en-IN" dirty="0"/>
          </a:p>
        </p:txBody>
      </p:sp>
      <p:sp>
        <p:nvSpPr>
          <p:cNvPr id="77826" name="Subtitle 2">
            <a:extLst>
              <a:ext uri="{FF2B5EF4-FFF2-40B4-BE49-F238E27FC236}">
                <a16:creationId xmlns:a16="http://schemas.microsoft.com/office/drawing/2014/main" id="{A3B1F6F3-0C0D-DD0C-ADA8-5B5030B74180}"/>
              </a:ext>
            </a:extLst>
          </p:cNvPr>
          <p:cNvSpPr>
            <a:spLocks noGrp="1"/>
          </p:cNvSpPr>
          <p:nvPr>
            <p:ph idx="1"/>
          </p:nvPr>
        </p:nvSpPr>
        <p:spPr/>
        <p:txBody>
          <a:bodyPr>
            <a:normAutofit lnSpcReduction="10000"/>
          </a:bodyPr>
          <a:lstStyle/>
          <a:p>
            <a:pPr algn="l"/>
            <a:endParaRPr lang="en-US" altLang="en-US" sz="1800" dirty="0"/>
          </a:p>
          <a:p>
            <a:pPr marL="285750" indent="-285750" algn="l">
              <a:buFont typeface="Arial" panose="020B0604020202020204" pitchFamily="34" charset="0"/>
              <a:buChar char="•"/>
            </a:pPr>
            <a:r>
              <a:rPr lang="en-IN" altLang="en-US" sz="1800" dirty="0"/>
              <a:t>Inheritance can be defined as the process where one object acquires the properties of another. </a:t>
            </a:r>
          </a:p>
          <a:p>
            <a:pPr marL="285750" indent="-285750" algn="l">
              <a:buFont typeface="Arial" panose="020B0604020202020204" pitchFamily="34" charset="0"/>
              <a:buChar char="•"/>
            </a:pPr>
            <a:r>
              <a:rPr lang="en-IN" altLang="en-US" sz="1800" dirty="0"/>
              <a:t>With the use of inheritance the information is made manageable in a hierarchical order.</a:t>
            </a:r>
          </a:p>
          <a:p>
            <a:pPr marL="285750" indent="-285750" algn="l">
              <a:buFont typeface="Arial" panose="020B0604020202020204" pitchFamily="34" charset="0"/>
              <a:buChar char="•"/>
            </a:pPr>
            <a:r>
              <a:rPr lang="en-IN" altLang="en-US" sz="1800" dirty="0"/>
              <a:t> In Java multiple inheritance is not allowed.</a:t>
            </a:r>
            <a:endParaRPr lang="en-US" altLang="en-US" sz="1800" dirty="0"/>
          </a:p>
          <a:p>
            <a:pPr marL="285750" indent="-285750" algn="l">
              <a:buFont typeface="Arial" panose="020B0604020202020204" pitchFamily="34" charset="0"/>
              <a:buChar char="•"/>
            </a:pPr>
            <a:r>
              <a:rPr lang="en-IN" altLang="en-US" sz="1800" dirty="0"/>
              <a:t>When we talk about inheritance the most commonly used keyword would be </a:t>
            </a:r>
            <a:r>
              <a:rPr lang="en-IN" altLang="en-US" sz="1800" b="1" dirty="0"/>
              <a:t>extends</a:t>
            </a:r>
            <a:r>
              <a:rPr lang="en-IN" altLang="en-US" sz="1800" dirty="0"/>
              <a:t> and </a:t>
            </a:r>
            <a:r>
              <a:rPr lang="en-IN" altLang="en-US" sz="1800" b="1" dirty="0"/>
              <a:t>implements</a:t>
            </a:r>
            <a:r>
              <a:rPr lang="en-IN" altLang="en-US" sz="1800" dirty="0"/>
              <a:t>. </a:t>
            </a:r>
          </a:p>
          <a:p>
            <a:pPr marL="285750" indent="-285750" algn="l">
              <a:buFont typeface="Arial" panose="020B0604020202020204" pitchFamily="34" charset="0"/>
              <a:buChar char="•"/>
            </a:pPr>
            <a:r>
              <a:rPr lang="en-IN" altLang="en-US" sz="1800" dirty="0"/>
              <a:t>These words would determine whether one object IS-A type of another. </a:t>
            </a:r>
          </a:p>
          <a:p>
            <a:pPr marL="285750" indent="-285750" algn="l">
              <a:buFont typeface="Arial" panose="020B0604020202020204" pitchFamily="34" charset="0"/>
              <a:buChar char="•"/>
            </a:pPr>
            <a:r>
              <a:rPr lang="en-IN" altLang="en-US" sz="1800" dirty="0"/>
              <a:t>By using these keywords we can make one object acquire the properties of another object.</a:t>
            </a:r>
            <a:endParaRPr lang="en-US" altLang="en-US" sz="1800" dirty="0"/>
          </a:p>
          <a:p>
            <a:pPr algn="l"/>
            <a:endParaRPr lang="en-IN" altLang="en-US" sz="1800" dirty="0"/>
          </a:p>
          <a:p>
            <a:pPr algn="r"/>
            <a:endParaRPr lang="en-US" alt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4EE5-D54A-A561-6A57-EED82D3C1FB5}"/>
              </a:ext>
            </a:extLst>
          </p:cNvPr>
          <p:cNvSpPr>
            <a:spLocks noGrp="1"/>
          </p:cNvSpPr>
          <p:nvPr>
            <p:ph type="title"/>
          </p:nvPr>
        </p:nvSpPr>
        <p:spPr/>
        <p:txBody>
          <a:bodyPr/>
          <a:lstStyle/>
          <a:p>
            <a:r>
              <a:rPr lang="en-IN" altLang="en-US" sz="3600" b="1" dirty="0"/>
              <a:t>Inheritance</a:t>
            </a:r>
            <a:br>
              <a:rPr lang="en-IN" altLang="en-US" sz="3600" b="1" dirty="0"/>
            </a:br>
            <a:endParaRPr lang="en-IN" dirty="0"/>
          </a:p>
        </p:txBody>
      </p:sp>
      <p:sp>
        <p:nvSpPr>
          <p:cNvPr id="3" name="Content Placeholder 2">
            <a:extLst>
              <a:ext uri="{FF2B5EF4-FFF2-40B4-BE49-F238E27FC236}">
                <a16:creationId xmlns:a16="http://schemas.microsoft.com/office/drawing/2014/main" id="{EA68E6D2-2AE9-83A9-F6D4-A6DB51113B32}"/>
              </a:ext>
            </a:extLst>
          </p:cNvPr>
          <p:cNvSpPr>
            <a:spLocks noGrp="1"/>
          </p:cNvSpPr>
          <p:nvPr>
            <p:ph idx="1"/>
          </p:nvPr>
        </p:nvSpPr>
        <p:spPr>
          <a:xfrm>
            <a:off x="2589212" y="1458930"/>
            <a:ext cx="8915400" cy="4452292"/>
          </a:xfrm>
        </p:spPr>
        <p:txBody>
          <a:bodyPr>
            <a:normAutofit fontScale="92500" lnSpcReduction="10000"/>
          </a:bodyPr>
          <a:lstStyle/>
          <a:p>
            <a:pPr algn="l"/>
            <a:r>
              <a:rPr lang="en-IN" altLang="en-US" sz="1800" b="1" dirty="0"/>
              <a:t>IS-A Relationship:</a:t>
            </a:r>
            <a:endParaRPr lang="en-US" altLang="en-US" sz="1800" b="1" dirty="0"/>
          </a:p>
          <a:p>
            <a:pPr lvl="1"/>
            <a:r>
              <a:rPr lang="en-IN" altLang="en-US" dirty="0"/>
              <a:t>IS-A is a way of saying : This object is a type of that object. </a:t>
            </a:r>
          </a:p>
          <a:p>
            <a:pPr lvl="1"/>
            <a:r>
              <a:rPr lang="en-IN" altLang="en-US" dirty="0"/>
              <a:t>With use of the extends keyword the subclasses will be able to inherit all the properties of the superclass except for the private properties of the superclass.</a:t>
            </a:r>
          </a:p>
          <a:p>
            <a:pPr algn="l"/>
            <a:endParaRPr lang="en-IN" altLang="en-US" sz="1800" dirty="0"/>
          </a:p>
          <a:p>
            <a:pPr marL="0" indent="0">
              <a:buNone/>
              <a:defRPr/>
            </a:pPr>
            <a:r>
              <a:rPr lang="en-IN" altLang="en-US" sz="1800" dirty="0"/>
              <a:t>Mammal IS-A Animal</a:t>
            </a:r>
            <a:endParaRPr lang="en-US" altLang="en-US" sz="1800" dirty="0"/>
          </a:p>
          <a:p>
            <a:pPr marL="0" indent="0">
              <a:buNone/>
              <a:defRPr/>
            </a:pPr>
            <a:r>
              <a:rPr lang="en-IN" dirty="0">
                <a:solidFill>
                  <a:schemeClr val="bg1">
                    <a:lumMod val="50000"/>
                  </a:schemeClr>
                </a:solidFill>
                <a:latin typeface="Arial" charset="0"/>
              </a:rPr>
              <a:t>	Animal is the superclass of Mammal class.</a:t>
            </a:r>
            <a:endParaRPr lang="en-US" dirty="0">
              <a:solidFill>
                <a:schemeClr val="bg1">
                  <a:lumMod val="50000"/>
                </a:schemeClr>
              </a:solidFill>
              <a:latin typeface="Arial" charset="0"/>
            </a:endParaRPr>
          </a:p>
          <a:p>
            <a:pPr marL="0" indent="0">
              <a:buNone/>
              <a:defRPr/>
            </a:pPr>
            <a:r>
              <a:rPr lang="en-IN" altLang="en-US" sz="1800" dirty="0"/>
              <a:t>Reptile IS-A Animal</a:t>
            </a:r>
            <a:endParaRPr lang="en-US" altLang="en-US" sz="1800" dirty="0"/>
          </a:p>
          <a:p>
            <a:pPr marL="0" indent="0">
              <a:buNone/>
              <a:defRPr/>
            </a:pPr>
            <a:r>
              <a:rPr lang="en-IN" dirty="0">
                <a:solidFill>
                  <a:schemeClr val="bg1">
                    <a:lumMod val="50000"/>
                  </a:schemeClr>
                </a:solidFill>
                <a:latin typeface="Arial" charset="0"/>
              </a:rPr>
              <a:t>	Animal is the superclass of Reptile class.</a:t>
            </a:r>
            <a:endParaRPr lang="en-US" dirty="0">
              <a:solidFill>
                <a:schemeClr val="bg1">
                  <a:lumMod val="50000"/>
                </a:schemeClr>
              </a:solidFill>
              <a:latin typeface="Arial" charset="0"/>
            </a:endParaRPr>
          </a:p>
          <a:p>
            <a:pPr marL="0" indent="0">
              <a:buNone/>
              <a:defRPr/>
            </a:pPr>
            <a:r>
              <a:rPr lang="en-IN" dirty="0">
                <a:solidFill>
                  <a:schemeClr val="bg1">
                    <a:lumMod val="50000"/>
                  </a:schemeClr>
                </a:solidFill>
                <a:latin typeface="Arial" charset="0"/>
              </a:rPr>
              <a:t>Mammal and Reptile are sub classes of Animal class.</a:t>
            </a:r>
            <a:endParaRPr lang="en-US" dirty="0">
              <a:solidFill>
                <a:schemeClr val="bg1">
                  <a:lumMod val="50000"/>
                </a:schemeClr>
              </a:solidFill>
              <a:latin typeface="Arial" charset="0"/>
            </a:endParaRPr>
          </a:p>
          <a:p>
            <a:pPr marL="0" indent="0">
              <a:buNone/>
              <a:defRPr/>
            </a:pPr>
            <a:r>
              <a:rPr lang="en-IN" dirty="0">
                <a:solidFill>
                  <a:schemeClr val="bg1">
                    <a:lumMod val="50000"/>
                  </a:schemeClr>
                </a:solidFill>
                <a:latin typeface="Arial" charset="0"/>
              </a:rPr>
              <a:t>Dog is the subclass of both Mammal and Animal classes</a:t>
            </a:r>
          </a:p>
          <a:p>
            <a:pPr marL="0" indent="0">
              <a:buNone/>
              <a:defRPr/>
            </a:pPr>
            <a:r>
              <a:rPr lang="en-IN" altLang="en-US" sz="1800" dirty="0"/>
              <a:t>	Dog IS-A Mammal</a:t>
            </a:r>
          </a:p>
          <a:p>
            <a:pPr marL="0" indent="0">
              <a:buNone/>
              <a:defRPr/>
            </a:pPr>
            <a:r>
              <a:rPr lang="en-IN" altLang="en-US" sz="1800" dirty="0"/>
              <a:t>Hence : Dog IS-A Animal as well</a:t>
            </a:r>
            <a:endParaRPr lang="en-US" altLang="en-US" sz="1800" dirty="0"/>
          </a:p>
          <a:p>
            <a:pPr marL="0" indent="0">
              <a:buNone/>
              <a:defRPr/>
            </a:pPr>
            <a:endParaRPr lang="en-US" dirty="0">
              <a:solidFill>
                <a:schemeClr val="bg1">
                  <a:lumMod val="50000"/>
                </a:schemeClr>
              </a:solidFill>
              <a:latin typeface="Arial" charset="0"/>
            </a:endParaRPr>
          </a:p>
          <a:p>
            <a:pPr marL="0" indent="0" algn="l">
              <a:buNone/>
            </a:pPr>
            <a:endParaRPr lang="en-IN" altLang="en-US" sz="1800" dirty="0"/>
          </a:p>
          <a:p>
            <a:endParaRPr lang="en-IN" dirty="0"/>
          </a:p>
        </p:txBody>
      </p:sp>
    </p:spTree>
    <p:extLst>
      <p:ext uri="{BB962C8B-B14F-4D97-AF65-F5344CB8AC3E}">
        <p14:creationId xmlns:p14="http://schemas.microsoft.com/office/powerpoint/2010/main" val="34941276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6F83-504A-52FF-B7F2-D3FE1770D7A5}"/>
              </a:ext>
            </a:extLst>
          </p:cNvPr>
          <p:cNvSpPr>
            <a:spLocks noGrp="1"/>
          </p:cNvSpPr>
          <p:nvPr>
            <p:ph type="title"/>
          </p:nvPr>
        </p:nvSpPr>
        <p:spPr/>
        <p:txBody>
          <a:bodyPr/>
          <a:lstStyle/>
          <a:p>
            <a:r>
              <a:rPr lang="en-IN" altLang="en-US" b="1" dirty="0"/>
              <a:t>Overriding the Parent Class Method</a:t>
            </a:r>
            <a:endParaRPr lang="en-IN" dirty="0"/>
          </a:p>
        </p:txBody>
      </p:sp>
      <p:sp>
        <p:nvSpPr>
          <p:cNvPr id="78850" name="Subtitle 2">
            <a:extLst>
              <a:ext uri="{FF2B5EF4-FFF2-40B4-BE49-F238E27FC236}">
                <a16:creationId xmlns:a16="http://schemas.microsoft.com/office/drawing/2014/main" id="{778A1174-296F-7E32-7EC9-0A769F5161FE}"/>
              </a:ext>
            </a:extLst>
          </p:cNvPr>
          <p:cNvSpPr>
            <a:spLocks noGrp="1"/>
          </p:cNvSpPr>
          <p:nvPr>
            <p:ph idx="1"/>
          </p:nvPr>
        </p:nvSpPr>
        <p:spPr/>
        <p:txBody>
          <a:bodyPr>
            <a:normAutofit fontScale="70000" lnSpcReduction="20000"/>
          </a:bodyPr>
          <a:lstStyle/>
          <a:p>
            <a:pPr algn="l"/>
            <a:r>
              <a:rPr lang="en-IN" altLang="en-US" sz="2000" dirty="0"/>
              <a:t>If a class inherits a method from its super class, then there is a chance to override the method provided that it is not marked final.</a:t>
            </a:r>
            <a:endParaRPr lang="en-US" altLang="en-US" sz="2000" dirty="0"/>
          </a:p>
          <a:p>
            <a:pPr algn="l"/>
            <a:endParaRPr lang="en-IN" altLang="en-US" sz="2000" dirty="0"/>
          </a:p>
          <a:p>
            <a:pPr algn="l"/>
            <a:r>
              <a:rPr lang="en-IN" altLang="en-US" sz="2000" dirty="0"/>
              <a:t>The benefit of overriding is: ability to define a </a:t>
            </a:r>
            <a:r>
              <a:rPr lang="en-IN" altLang="en-US" sz="2000" dirty="0" err="1"/>
              <a:t>behavior</a:t>
            </a:r>
            <a:r>
              <a:rPr lang="en-IN" altLang="en-US" sz="2000" dirty="0"/>
              <a:t> that's specific to the sub class type. Which means a subclass can implement a parent </a:t>
            </a:r>
            <a:r>
              <a:rPr lang="en-IN" altLang="en-US" sz="2000" dirty="0" err="1"/>
              <a:t>calss</a:t>
            </a:r>
            <a:r>
              <a:rPr lang="en-IN" altLang="en-US" sz="2000" dirty="0"/>
              <a:t> method based on its requirement</a:t>
            </a:r>
          </a:p>
          <a:p>
            <a:pPr algn="l"/>
            <a:endParaRPr lang="en-IN" altLang="en-US" sz="2000" dirty="0"/>
          </a:p>
          <a:p>
            <a:pPr algn="l"/>
            <a:r>
              <a:rPr lang="en-IN" altLang="en-US" sz="2000" dirty="0"/>
              <a:t>In object oriented terms, overriding means to override the functionality of any existing method</a:t>
            </a:r>
          </a:p>
          <a:p>
            <a:pPr algn="l"/>
            <a:endParaRPr lang="en-US" altLang="en-US" sz="2000" dirty="0"/>
          </a:p>
          <a:p>
            <a:pPr algn="l"/>
            <a:r>
              <a:rPr lang="en-IN" altLang="en-US" sz="2000" dirty="0"/>
              <a:t>To a reference variable of type parent class, an object reference of child class can be stored.</a:t>
            </a:r>
          </a:p>
          <a:p>
            <a:pPr algn="l"/>
            <a:endParaRPr lang="en-IN" altLang="en-US" sz="2000" dirty="0"/>
          </a:p>
          <a:p>
            <a:pPr algn="l"/>
            <a:r>
              <a:rPr lang="en-IN" altLang="en-US" sz="2000" dirty="0"/>
              <a:t>During compilation only the syntax is checked and hence no error will be reported.</a:t>
            </a:r>
          </a:p>
          <a:p>
            <a:pPr algn="l"/>
            <a:endParaRPr lang="en-IN" altLang="en-US" sz="2000" dirty="0"/>
          </a:p>
          <a:p>
            <a:pPr algn="l"/>
            <a:r>
              <a:rPr lang="en-IN" altLang="en-US" sz="2000" dirty="0"/>
              <a:t>During execution, JVM figures out the object type and would run the method that belongs to that particular object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E7056E-7476-57DC-5F7D-1A478CAA7EE9}"/>
              </a:ext>
            </a:extLst>
          </p:cNvPr>
          <p:cNvSpPr>
            <a:spLocks noGrp="1"/>
          </p:cNvSpPr>
          <p:nvPr>
            <p:ph type="subTitle" idx="1"/>
          </p:nvPr>
        </p:nvSpPr>
        <p:spPr>
          <a:xfrm>
            <a:off x="2057400" y="609600"/>
            <a:ext cx="8229600" cy="5562600"/>
          </a:xfrm>
        </p:spPr>
        <p:txBody>
          <a:bodyPr>
            <a:normAutofit fontScale="85000" lnSpcReduction="20000"/>
          </a:bodyPr>
          <a:lstStyle/>
          <a:p>
            <a:pPr algn="l">
              <a:defRPr/>
            </a:pPr>
            <a:r>
              <a:rPr lang="en-IN" b="1" dirty="0"/>
              <a:t>Rules for Overriding the Parent Class Method</a:t>
            </a:r>
          </a:p>
          <a:p>
            <a:pPr marL="457200" indent="-457200" algn="l">
              <a:buFont typeface="Arial" pitchFamily="34" charset="0"/>
              <a:buChar char="•"/>
              <a:defRPr/>
            </a:pPr>
            <a:r>
              <a:rPr lang="en-IN" dirty="0"/>
              <a:t>The argument list should be exactly the same as that of the overridden method.</a:t>
            </a:r>
            <a:endParaRPr lang="en-US" dirty="0"/>
          </a:p>
          <a:p>
            <a:pPr marL="457200" indent="-457200" algn="l">
              <a:buFont typeface="Arial" pitchFamily="34" charset="0"/>
              <a:buChar char="•"/>
              <a:defRPr/>
            </a:pPr>
            <a:r>
              <a:rPr lang="en-IN" dirty="0"/>
              <a:t>The return type should be the same or a subtype of the return type declared in the original overridden method in the super class.</a:t>
            </a:r>
            <a:endParaRPr lang="en-US" dirty="0"/>
          </a:p>
          <a:p>
            <a:pPr marL="457200" indent="-457200" algn="l">
              <a:buFont typeface="Arial" pitchFamily="34" charset="0"/>
              <a:buChar char="•"/>
              <a:defRPr/>
            </a:pPr>
            <a:r>
              <a:rPr lang="en-IN" dirty="0"/>
              <a:t>The access level cannot be more restrictive than the overridden method's access level. For example: if the super class method is declared public then the </a:t>
            </a:r>
            <a:r>
              <a:rPr lang="en-IN" dirty="0" err="1"/>
              <a:t>overridding</a:t>
            </a:r>
            <a:r>
              <a:rPr lang="en-IN" dirty="0"/>
              <a:t> method in the sub class cannot be either private or public. However the access level can be less restrictive than the overridden method's access level.</a:t>
            </a:r>
            <a:endParaRPr lang="en-US" dirty="0"/>
          </a:p>
          <a:p>
            <a:pPr marL="457200" indent="-457200" algn="l">
              <a:buFont typeface="Arial" pitchFamily="34" charset="0"/>
              <a:buChar char="•"/>
              <a:defRPr/>
            </a:pPr>
            <a:r>
              <a:rPr lang="en-IN" dirty="0"/>
              <a:t>Instance methods can be overridden only if they are inherited by the subclass.</a:t>
            </a:r>
            <a:endParaRPr lang="en-US" dirty="0"/>
          </a:p>
          <a:p>
            <a:pPr marL="457200" indent="-457200" algn="l">
              <a:buFont typeface="Arial" pitchFamily="34" charset="0"/>
              <a:buChar char="•"/>
              <a:defRPr/>
            </a:pPr>
            <a:r>
              <a:rPr lang="en-IN" dirty="0"/>
              <a:t>A method declared final cannot be overridden.</a:t>
            </a:r>
            <a:endParaRPr lang="en-US" dirty="0"/>
          </a:p>
          <a:p>
            <a:pPr marL="457200" indent="-457200" algn="l">
              <a:buFont typeface="Arial" pitchFamily="34" charset="0"/>
              <a:buChar char="•"/>
              <a:defRPr/>
            </a:pPr>
            <a:r>
              <a:rPr lang="en-IN" dirty="0"/>
              <a:t>A method declared static cannot be overridden but can be re-declared.</a:t>
            </a:r>
            <a:endParaRPr lang="en-US" dirty="0"/>
          </a:p>
          <a:p>
            <a:pPr marL="457200" indent="-457200" algn="l">
              <a:buFont typeface="Arial" pitchFamily="34" charset="0"/>
              <a:buChar char="•"/>
              <a:defRPr/>
            </a:pPr>
            <a:r>
              <a:rPr lang="en-IN" dirty="0"/>
              <a:t>If a method cannot be inherited then it cannot be overridden.</a:t>
            </a:r>
            <a:endParaRPr lang="en-US" dirty="0"/>
          </a:p>
          <a:p>
            <a:pPr marL="457200" indent="-457200" algn="l">
              <a:buFont typeface="Arial" pitchFamily="34" charset="0"/>
              <a:buChar char="•"/>
              <a:defRPr/>
            </a:pPr>
            <a:r>
              <a:rPr lang="en-IN" dirty="0"/>
              <a:t>A subclass within the same package as the instance's superclass can override any superclass method that is not declared private or final.</a:t>
            </a:r>
            <a:endParaRPr lang="en-US" dirty="0"/>
          </a:p>
          <a:p>
            <a:pPr marL="457200" indent="-457200" algn="l">
              <a:buFont typeface="Arial" pitchFamily="34" charset="0"/>
              <a:buChar char="•"/>
              <a:defRPr/>
            </a:pPr>
            <a:r>
              <a:rPr lang="en-IN" dirty="0"/>
              <a:t>A subclass in a different package can only override the non-final methods declared public or protected.</a:t>
            </a:r>
            <a:endParaRPr lang="en-US" dirty="0"/>
          </a:p>
          <a:p>
            <a:pPr marL="457200" indent="-457200" algn="l">
              <a:buFont typeface="Arial" pitchFamily="34" charset="0"/>
              <a:buChar char="•"/>
              <a:defRPr/>
            </a:pPr>
            <a:r>
              <a:rPr lang="en-IN" dirty="0"/>
              <a:t>An overriding method can throw any uncheck exceptions, regardless of whether the overridden method throws exceptions or not. However the overriding method should not throw checked exceptions that are new or broader than the ones declared by the overridden method. The overriding method can throw narrower or fewer exceptions than the overridden method.</a:t>
            </a:r>
            <a:endParaRPr lang="en-US" dirty="0"/>
          </a:p>
          <a:p>
            <a:pPr marL="457200" indent="-457200" algn="l">
              <a:buFont typeface="Arial" pitchFamily="34" charset="0"/>
              <a:buChar char="•"/>
              <a:defRPr/>
            </a:pPr>
            <a:r>
              <a:rPr lang="en-IN" dirty="0"/>
              <a:t>Constructors cannot be overridden.</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ubtitle 2">
            <a:extLst>
              <a:ext uri="{FF2B5EF4-FFF2-40B4-BE49-F238E27FC236}">
                <a16:creationId xmlns:a16="http://schemas.microsoft.com/office/drawing/2014/main" id="{858E092E-F1A2-CDAD-02DB-312E14B598B9}"/>
              </a:ext>
            </a:extLst>
          </p:cNvPr>
          <p:cNvSpPr>
            <a:spLocks noGrp="1"/>
          </p:cNvSpPr>
          <p:nvPr>
            <p:ph type="subTitle" idx="1"/>
          </p:nvPr>
        </p:nvSpPr>
        <p:spPr>
          <a:xfrm>
            <a:off x="1905000" y="838200"/>
            <a:ext cx="8610600" cy="5562600"/>
          </a:xfrm>
        </p:spPr>
        <p:txBody>
          <a:bodyPr/>
          <a:lstStyle/>
          <a:p>
            <a:pPr algn="l"/>
            <a:r>
              <a:rPr lang="en-IN" altLang="en-US" sz="2800" b="1"/>
              <a:t>Using Super Keyword</a:t>
            </a:r>
            <a:endParaRPr lang="en-US" altLang="en-US" sz="2800"/>
          </a:p>
          <a:p>
            <a:pPr algn="l"/>
            <a:endParaRPr lang="en-IN" altLang="en-US" sz="2000"/>
          </a:p>
          <a:p>
            <a:pPr algn="l"/>
            <a:r>
              <a:rPr lang="en-IN" altLang="en-US" sz="2000"/>
              <a:t>When invoking a superclass version of an overridden method the </a:t>
            </a:r>
            <a:r>
              <a:rPr lang="en-IN" altLang="en-US" sz="2000" b="1"/>
              <a:t>super</a:t>
            </a:r>
            <a:r>
              <a:rPr lang="en-IN" altLang="en-US" sz="2000"/>
              <a:t> keyword is used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ubtitle 2">
            <a:extLst>
              <a:ext uri="{FF2B5EF4-FFF2-40B4-BE49-F238E27FC236}">
                <a16:creationId xmlns:a16="http://schemas.microsoft.com/office/drawing/2014/main" id="{9A2A6114-0EE5-0F29-1025-30DCA38607B5}"/>
              </a:ext>
            </a:extLst>
          </p:cNvPr>
          <p:cNvSpPr>
            <a:spLocks noGrp="1"/>
          </p:cNvSpPr>
          <p:nvPr>
            <p:ph type="subTitle" idx="1"/>
          </p:nvPr>
        </p:nvSpPr>
        <p:spPr>
          <a:xfrm>
            <a:off x="2057400" y="609600"/>
            <a:ext cx="8229600" cy="5562600"/>
          </a:xfrm>
        </p:spPr>
        <p:txBody>
          <a:bodyPr>
            <a:normAutofit fontScale="92500" lnSpcReduction="10000"/>
          </a:bodyPr>
          <a:lstStyle/>
          <a:p>
            <a:pPr algn="l"/>
            <a:r>
              <a:rPr lang="en-US" altLang="en-US" b="1"/>
              <a:t>Abstract Classes</a:t>
            </a:r>
            <a:endParaRPr lang="en-US" altLang="en-US"/>
          </a:p>
          <a:p>
            <a:pPr algn="l"/>
            <a:endParaRPr lang="en-IN" altLang="en-US" sz="2000"/>
          </a:p>
          <a:p>
            <a:pPr algn="l"/>
            <a:r>
              <a:rPr lang="en-IN" altLang="en-US" sz="2000"/>
              <a:t>An abstract class is one that cannot be instantiated. All other functionality of the class still exists, and its fields, methods, and constructors are all accessed in the same manner. You just cannot create an instance of the abstract class.</a:t>
            </a:r>
          </a:p>
          <a:p>
            <a:pPr algn="l"/>
            <a:endParaRPr lang="en-US" altLang="en-US" sz="2000"/>
          </a:p>
          <a:p>
            <a:pPr algn="l"/>
            <a:r>
              <a:rPr lang="en-IN" altLang="en-US" sz="2000"/>
              <a:t>If a class is abstract and cannot be instantiated, the class does not have much use unless it is sub-classed. This is typically how abstract classes come about during the design phase.</a:t>
            </a:r>
          </a:p>
          <a:p>
            <a:pPr algn="l"/>
            <a:endParaRPr lang="en-IN" altLang="en-US" sz="2000"/>
          </a:p>
          <a:p>
            <a:pPr algn="l"/>
            <a:r>
              <a:rPr lang="en-IN" altLang="en-US" sz="2000"/>
              <a:t>A parent class contains the common functionality of a collection of child classes, but the parent class itself is too abstract to be used on its own.</a:t>
            </a:r>
          </a:p>
          <a:p>
            <a:pPr algn="l"/>
            <a:endParaRPr lang="en-US" altLang="en-US" sz="2000"/>
          </a:p>
          <a:p>
            <a:pPr algn="l"/>
            <a:r>
              <a:rPr lang="en-IN" altLang="en-US" sz="2000"/>
              <a:t>Use the </a:t>
            </a:r>
            <a:r>
              <a:rPr lang="en-IN" altLang="en-US" sz="2000" b="1"/>
              <a:t>abstract</a:t>
            </a:r>
            <a:r>
              <a:rPr lang="en-IN" altLang="en-US" sz="2000"/>
              <a:t> keyword to declare a class abstract. The keyword appears in the class declaration before the class keyword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A9ED66-B225-8D65-1A57-DE0F03910B6F}"/>
              </a:ext>
            </a:extLst>
          </p:cNvPr>
          <p:cNvSpPr>
            <a:spLocks noGrp="1"/>
          </p:cNvSpPr>
          <p:nvPr>
            <p:ph type="subTitle" idx="1"/>
          </p:nvPr>
        </p:nvSpPr>
        <p:spPr>
          <a:xfrm>
            <a:off x="2057400" y="609600"/>
            <a:ext cx="8229600" cy="5562600"/>
          </a:xfrm>
        </p:spPr>
        <p:txBody>
          <a:bodyPr>
            <a:normAutofit fontScale="62500" lnSpcReduction="20000"/>
          </a:bodyPr>
          <a:lstStyle/>
          <a:p>
            <a:pPr algn="l">
              <a:defRPr/>
            </a:pPr>
            <a:r>
              <a:rPr lang="en-IN" sz="2800" b="1" dirty="0"/>
              <a:t>Abstract Methods</a:t>
            </a:r>
            <a:endParaRPr lang="en-US" sz="2800" dirty="0"/>
          </a:p>
          <a:p>
            <a:pPr algn="l">
              <a:defRPr/>
            </a:pPr>
            <a:endParaRPr lang="en-IN" dirty="0"/>
          </a:p>
          <a:p>
            <a:pPr algn="l">
              <a:defRPr/>
            </a:pPr>
            <a:r>
              <a:rPr lang="en-IN" dirty="0"/>
              <a:t>If you want a class to contain a particular method but you want the actual implementation of that method to be determined by child classes, you can declare the method in the parent class as abstract.</a:t>
            </a:r>
            <a:endParaRPr lang="en-US" dirty="0"/>
          </a:p>
          <a:p>
            <a:pPr algn="l">
              <a:defRPr/>
            </a:pPr>
            <a:endParaRPr lang="en-IN" dirty="0"/>
          </a:p>
          <a:p>
            <a:pPr algn="l">
              <a:defRPr/>
            </a:pPr>
            <a:r>
              <a:rPr lang="en-IN" dirty="0"/>
              <a:t>The abstract keyword is also used to declare a method as abstract. </a:t>
            </a:r>
          </a:p>
          <a:p>
            <a:pPr algn="l">
              <a:defRPr/>
            </a:pPr>
            <a:r>
              <a:rPr lang="en-IN" dirty="0"/>
              <a:t>An abstract methods consist of a method signature, but no method body.</a:t>
            </a:r>
          </a:p>
          <a:p>
            <a:pPr algn="l">
              <a:defRPr/>
            </a:pPr>
            <a:r>
              <a:rPr lang="en-IN" dirty="0"/>
              <a:t>Abstract method would have no definition, and its signature is followed by a semicolon, not curly braces</a:t>
            </a:r>
          </a:p>
          <a:p>
            <a:pPr algn="l">
              <a:defRPr/>
            </a:pPr>
            <a:endParaRPr lang="en-IN" dirty="0"/>
          </a:p>
          <a:p>
            <a:pPr algn="l">
              <a:defRPr/>
            </a:pPr>
            <a:r>
              <a:rPr lang="en-IN" dirty="0"/>
              <a:t>Declaring a method as abstract has two results:</a:t>
            </a:r>
            <a:endParaRPr lang="en-US" dirty="0"/>
          </a:p>
          <a:p>
            <a:pPr algn="l">
              <a:defRPr/>
            </a:pPr>
            <a:r>
              <a:rPr lang="en-IN" dirty="0"/>
              <a:t>The class must also be declared abstract. If a class contains an abstract method, the class must be abstract as well.</a:t>
            </a:r>
            <a:endParaRPr lang="en-US" dirty="0"/>
          </a:p>
          <a:p>
            <a:pPr algn="l">
              <a:defRPr/>
            </a:pPr>
            <a:endParaRPr lang="en-IN" dirty="0"/>
          </a:p>
          <a:p>
            <a:pPr algn="l">
              <a:defRPr/>
            </a:pPr>
            <a:r>
              <a:rPr lang="en-IN" dirty="0"/>
              <a:t>Any child class must either override the abstract method or declare itself abstract.</a:t>
            </a:r>
            <a:endParaRPr lang="en-US" dirty="0"/>
          </a:p>
          <a:p>
            <a:pPr algn="l">
              <a:defRPr/>
            </a:pPr>
            <a:endParaRPr lang="en-IN" dirty="0"/>
          </a:p>
          <a:p>
            <a:pPr algn="l">
              <a:defRPr/>
            </a:pPr>
            <a:r>
              <a:rPr lang="en-IN" dirty="0"/>
              <a:t>A child class that inherits an abstract method must override it. If they do not, they must be </a:t>
            </a:r>
            <a:r>
              <a:rPr lang="en-IN" dirty="0" err="1"/>
              <a:t>abstract,and</a:t>
            </a:r>
            <a:r>
              <a:rPr lang="en-IN" dirty="0"/>
              <a:t> any of their children must override it.</a:t>
            </a:r>
            <a:endParaRPr lang="en-US" dirty="0"/>
          </a:p>
          <a:p>
            <a:pPr algn="l">
              <a:defRPr/>
            </a:pPr>
            <a:endParaRPr lang="en-IN" dirty="0"/>
          </a:p>
          <a:p>
            <a:pPr algn="l">
              <a:defRPr/>
            </a:pPr>
            <a:r>
              <a:rPr lang="en-IN" dirty="0"/>
              <a:t>Eventually, a descendant class has to implement the abstract method; otherwise, you would have a hierarchy of abstract classes that cannot be instantiated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ubtitle 2">
            <a:extLst>
              <a:ext uri="{FF2B5EF4-FFF2-40B4-BE49-F238E27FC236}">
                <a16:creationId xmlns:a16="http://schemas.microsoft.com/office/drawing/2014/main" id="{1BC44A12-1BB3-A88F-6056-182E432D2C94}"/>
              </a:ext>
            </a:extLst>
          </p:cNvPr>
          <p:cNvSpPr>
            <a:spLocks noGrp="1"/>
          </p:cNvSpPr>
          <p:nvPr>
            <p:ph type="subTitle" idx="1"/>
          </p:nvPr>
        </p:nvSpPr>
        <p:spPr>
          <a:xfrm>
            <a:off x="2057400" y="838200"/>
            <a:ext cx="8229600" cy="5562600"/>
          </a:xfrm>
        </p:spPr>
        <p:txBody>
          <a:bodyPr/>
          <a:lstStyle/>
          <a:p>
            <a:pPr algn="l"/>
            <a:r>
              <a:rPr lang="en-IN" altLang="en-US" sz="2800" b="1"/>
              <a:t>Interfaces</a:t>
            </a:r>
            <a:endParaRPr lang="en-US" altLang="en-US" sz="2800"/>
          </a:p>
          <a:p>
            <a:pPr algn="l"/>
            <a:endParaRPr lang="en-IN" altLang="en-US" sz="1800"/>
          </a:p>
          <a:p>
            <a:pPr algn="l"/>
            <a:r>
              <a:rPr lang="en-IN" altLang="en-US" sz="1800"/>
              <a:t>An interface is a collection of abstract methods. A class implements an interface, thereby inheriting the abstract methods of the interface.</a:t>
            </a:r>
            <a:endParaRPr lang="en-US" altLang="en-US" sz="1800"/>
          </a:p>
          <a:p>
            <a:pPr algn="l"/>
            <a:endParaRPr lang="en-IN" altLang="en-US" sz="1800"/>
          </a:p>
          <a:p>
            <a:pPr algn="l"/>
            <a:r>
              <a:rPr lang="en-IN" altLang="en-US" sz="1800"/>
              <a:t>An interface is not a class. Writing an interface is similar to writing a class, but they are two different concepts. A class describes the attributes and behaviors of an object. An interface contains behaviors that a class implements.</a:t>
            </a:r>
            <a:endParaRPr lang="en-US" altLang="en-US" sz="1800"/>
          </a:p>
          <a:p>
            <a:pPr algn="l"/>
            <a:endParaRPr lang="en-IN" altLang="en-US" sz="1800"/>
          </a:p>
          <a:p>
            <a:pPr algn="l"/>
            <a:r>
              <a:rPr lang="en-IN" altLang="en-US" sz="1800"/>
              <a:t>Unless the class that implements the interface is abstract, all the methods of the interface need to be defined in the class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2BC0CA-7CE2-06AA-53F9-A3CDC1FE4947}"/>
              </a:ext>
            </a:extLst>
          </p:cNvPr>
          <p:cNvSpPr>
            <a:spLocks noGrp="1"/>
          </p:cNvSpPr>
          <p:nvPr>
            <p:ph type="subTitle" idx="1"/>
          </p:nvPr>
        </p:nvSpPr>
        <p:spPr>
          <a:xfrm>
            <a:off x="2057400" y="609600"/>
            <a:ext cx="8229600" cy="5791200"/>
          </a:xfrm>
        </p:spPr>
        <p:txBody>
          <a:bodyPr>
            <a:noAutofit/>
          </a:bodyPr>
          <a:lstStyle/>
          <a:p>
            <a:pPr algn="l">
              <a:defRPr/>
            </a:pPr>
            <a:r>
              <a:rPr lang="en-IN" sz="2000" dirty="0"/>
              <a:t>An interface is similar to a class in the following ways:</a:t>
            </a:r>
            <a:endParaRPr lang="en-US" sz="2000" dirty="0"/>
          </a:p>
          <a:p>
            <a:pPr marL="633413" indent="-293688" algn="l">
              <a:buFont typeface="Arial" pitchFamily="34" charset="0"/>
              <a:buChar char="•"/>
              <a:defRPr/>
            </a:pPr>
            <a:r>
              <a:rPr lang="en-IN" sz="2000" dirty="0"/>
              <a:t>An interface can contain any number of methods.</a:t>
            </a:r>
            <a:endParaRPr lang="en-US" sz="2000" dirty="0"/>
          </a:p>
          <a:p>
            <a:pPr marL="633413" indent="-293688" algn="l">
              <a:buFont typeface="Arial" pitchFamily="34" charset="0"/>
              <a:buChar char="•"/>
              <a:defRPr/>
            </a:pPr>
            <a:r>
              <a:rPr lang="en-IN" sz="2000" dirty="0"/>
              <a:t>An interface is written in a file with a </a:t>
            </a:r>
            <a:r>
              <a:rPr lang="en-IN" sz="2000" b="1" dirty="0"/>
              <a:t>.java</a:t>
            </a:r>
            <a:r>
              <a:rPr lang="en-IN" sz="2000" dirty="0"/>
              <a:t> extension, with the name of the interface matching the name of the file.</a:t>
            </a:r>
            <a:endParaRPr lang="en-US" sz="2000" dirty="0"/>
          </a:p>
          <a:p>
            <a:pPr marL="633413" indent="-293688" algn="l">
              <a:buFont typeface="Arial" pitchFamily="34" charset="0"/>
              <a:buChar char="•"/>
              <a:defRPr/>
            </a:pPr>
            <a:r>
              <a:rPr lang="en-IN" sz="2000" dirty="0"/>
              <a:t>The </a:t>
            </a:r>
            <a:r>
              <a:rPr lang="en-IN" sz="2000" dirty="0" err="1"/>
              <a:t>bytecode</a:t>
            </a:r>
            <a:r>
              <a:rPr lang="en-IN" sz="2000" dirty="0"/>
              <a:t> of an interface appears in a </a:t>
            </a:r>
            <a:r>
              <a:rPr lang="en-IN" sz="2000" b="1" dirty="0"/>
              <a:t>.class</a:t>
            </a:r>
            <a:r>
              <a:rPr lang="en-IN" sz="2000" dirty="0"/>
              <a:t> file.</a:t>
            </a:r>
            <a:endParaRPr lang="en-US" sz="2000" dirty="0"/>
          </a:p>
          <a:p>
            <a:pPr marL="633413" indent="-293688" algn="l">
              <a:buFont typeface="Arial" pitchFamily="34" charset="0"/>
              <a:buChar char="•"/>
              <a:defRPr/>
            </a:pPr>
            <a:r>
              <a:rPr lang="en-IN" sz="2000" dirty="0"/>
              <a:t>Interfaces appear in packages, and their corresponding </a:t>
            </a:r>
            <a:r>
              <a:rPr lang="en-IN" sz="2000" dirty="0" err="1"/>
              <a:t>bytecode</a:t>
            </a:r>
            <a:r>
              <a:rPr lang="en-IN" sz="2000" dirty="0"/>
              <a:t> file must be in a directory structure that matches the package name.</a:t>
            </a:r>
            <a:endParaRPr lang="en-US" sz="2000" dirty="0"/>
          </a:p>
          <a:p>
            <a:pPr algn="l">
              <a:defRPr/>
            </a:pPr>
            <a:r>
              <a:rPr lang="en-IN" sz="2000" dirty="0"/>
              <a:t>However, an interface is different from a class in several ways, including:</a:t>
            </a:r>
            <a:endParaRPr lang="en-US" sz="2000" dirty="0"/>
          </a:p>
          <a:p>
            <a:pPr marL="633413" indent="-293688" algn="l">
              <a:buFont typeface="Arial" pitchFamily="34" charset="0"/>
              <a:buChar char="•"/>
              <a:defRPr/>
            </a:pPr>
            <a:r>
              <a:rPr lang="en-IN" sz="2000" dirty="0"/>
              <a:t>The </a:t>
            </a:r>
            <a:r>
              <a:rPr lang="en-IN" sz="2000" b="1" dirty="0"/>
              <a:t>interface</a:t>
            </a:r>
            <a:r>
              <a:rPr lang="en-IN" sz="2000" dirty="0"/>
              <a:t> keyword is used to declare an interface</a:t>
            </a:r>
          </a:p>
          <a:p>
            <a:pPr marL="633413" indent="-293688" algn="l">
              <a:buFont typeface="Arial" pitchFamily="34" charset="0"/>
              <a:buChar char="•"/>
              <a:defRPr/>
            </a:pPr>
            <a:r>
              <a:rPr lang="en-IN" sz="2000" dirty="0"/>
              <a:t>You cannot instantiate an interface.</a:t>
            </a:r>
            <a:endParaRPr lang="en-US" sz="2000" dirty="0"/>
          </a:p>
          <a:p>
            <a:pPr marL="633413" indent="-293688" algn="l">
              <a:buFont typeface="Arial" pitchFamily="34" charset="0"/>
              <a:buChar char="•"/>
              <a:defRPr/>
            </a:pPr>
            <a:r>
              <a:rPr lang="en-IN" sz="2000" dirty="0"/>
              <a:t>An interface does not contain any constructors.</a:t>
            </a:r>
            <a:endParaRPr lang="en-US" sz="2000" dirty="0"/>
          </a:p>
          <a:p>
            <a:pPr marL="633413" indent="-293688" algn="l">
              <a:buFont typeface="Arial" pitchFamily="34" charset="0"/>
              <a:buChar char="•"/>
              <a:defRPr/>
            </a:pPr>
            <a:r>
              <a:rPr lang="en-IN" sz="2000" dirty="0"/>
              <a:t>All of the methods in an interface are abstract.</a:t>
            </a:r>
            <a:endParaRPr lang="en-US" sz="2000" dirty="0"/>
          </a:p>
          <a:p>
            <a:pPr marL="633413" indent="-293688" algn="l">
              <a:buFont typeface="Arial" pitchFamily="34" charset="0"/>
              <a:buChar char="•"/>
              <a:defRPr/>
            </a:pPr>
            <a:r>
              <a:rPr lang="en-IN" sz="2000" dirty="0"/>
              <a:t>An interface cannot contain instance fields. The only fields that can appear in an interface must be declared both static and final.</a:t>
            </a:r>
            <a:endParaRPr lang="en-US" sz="2000" dirty="0"/>
          </a:p>
          <a:p>
            <a:pPr marL="633413" indent="-293688" algn="l">
              <a:buFont typeface="Arial" pitchFamily="34" charset="0"/>
              <a:buChar char="•"/>
              <a:defRPr/>
            </a:pPr>
            <a:r>
              <a:rPr lang="en-IN" sz="2000" dirty="0"/>
              <a:t>An interface is not extended by a class; it is implemented by a class.</a:t>
            </a:r>
            <a:endParaRPr lang="en-US" sz="2000" dirty="0"/>
          </a:p>
          <a:p>
            <a:pPr marL="633413" indent="-293688" algn="l">
              <a:buFont typeface="Arial" pitchFamily="34" charset="0"/>
              <a:buChar char="•"/>
              <a:defRPr/>
            </a:pPr>
            <a:r>
              <a:rPr lang="en-IN" sz="2000" dirty="0"/>
              <a:t>An interface can extend multiple interfaces.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244D1B-8803-89BA-5680-38F72975BEAC}"/>
              </a:ext>
            </a:extLst>
          </p:cNvPr>
          <p:cNvSpPr>
            <a:spLocks noGrp="1"/>
          </p:cNvSpPr>
          <p:nvPr>
            <p:ph type="title"/>
          </p:nvPr>
        </p:nvSpPr>
        <p:spPr>
          <a:xfrm>
            <a:off x="1981200" y="0"/>
            <a:ext cx="8229600" cy="1143000"/>
          </a:xfrm>
        </p:spPr>
        <p:txBody>
          <a:bodyPr/>
          <a:lstStyle/>
          <a:p>
            <a:pPr eaLnBrk="1" hangingPunct="1"/>
            <a:r>
              <a:rPr lang="en-US" altLang="en-US" sz="3600"/>
              <a:t>Java is a Robust Language</a:t>
            </a:r>
          </a:p>
        </p:txBody>
      </p:sp>
      <p:sp>
        <p:nvSpPr>
          <p:cNvPr id="21507" name="Content Placeholder 2">
            <a:extLst>
              <a:ext uri="{FF2B5EF4-FFF2-40B4-BE49-F238E27FC236}">
                <a16:creationId xmlns:a16="http://schemas.microsoft.com/office/drawing/2014/main" id="{53232FE1-83C5-53CA-1A7D-7077BD6168B4}"/>
              </a:ext>
            </a:extLst>
          </p:cNvPr>
          <p:cNvSpPr>
            <a:spLocks noGrp="1"/>
          </p:cNvSpPr>
          <p:nvPr>
            <p:ph idx="1"/>
          </p:nvPr>
        </p:nvSpPr>
        <p:spPr>
          <a:xfrm>
            <a:off x="1981200" y="1600201"/>
            <a:ext cx="8382000" cy="4525963"/>
          </a:xfrm>
        </p:spPr>
        <p:txBody>
          <a:bodyPr/>
          <a:lstStyle/>
          <a:p>
            <a:pPr eaLnBrk="1" hangingPunct="1"/>
            <a:r>
              <a:rPr lang="en-US" altLang="en-US"/>
              <a:t>Two main hurdles which cause program failures i.e memory management mistakes and mishandled runtime errors can be overcome.</a:t>
            </a:r>
          </a:p>
          <a:p>
            <a:pPr lvl="1" eaLnBrk="1" hangingPunct="1"/>
            <a:endParaRPr lang="en-US" altLang="en-US"/>
          </a:p>
          <a:p>
            <a:pPr lvl="1" eaLnBrk="1" hangingPunct="1"/>
            <a:r>
              <a:rPr lang="en-US" altLang="en-US"/>
              <a:t>Memory management mistakes can be overcome by garbage collection.  Garbage collection is automatic de-allocation of objects which are no longer needed. </a:t>
            </a:r>
          </a:p>
          <a:p>
            <a:pPr lvl="1" eaLnBrk="1" hangingPunct="1"/>
            <a:endParaRPr lang="en-US" altLang="en-US"/>
          </a:p>
          <a:p>
            <a:pPr lvl="1" eaLnBrk="1" hangingPunct="1"/>
            <a:r>
              <a:rPr lang="en-US" altLang="en-US"/>
              <a:t>Mishandled runtime errors are resolved by Exception Handling procedures.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7A752A-8C26-B9AF-B192-D1EEA1BE8788}"/>
              </a:ext>
            </a:extLst>
          </p:cNvPr>
          <p:cNvSpPr>
            <a:spLocks noGrp="1"/>
          </p:cNvSpPr>
          <p:nvPr>
            <p:ph type="subTitle" idx="1"/>
          </p:nvPr>
        </p:nvSpPr>
        <p:spPr>
          <a:xfrm>
            <a:off x="2057400" y="838200"/>
            <a:ext cx="8229600" cy="5562600"/>
          </a:xfrm>
        </p:spPr>
        <p:txBody>
          <a:bodyPr>
            <a:normAutofit lnSpcReduction="10000"/>
          </a:bodyPr>
          <a:lstStyle/>
          <a:p>
            <a:pPr algn="l">
              <a:defRPr/>
            </a:pPr>
            <a:r>
              <a:rPr lang="en-IN" dirty="0"/>
              <a:t>Interfaces have the following properties:</a:t>
            </a:r>
            <a:endParaRPr lang="en-US" dirty="0"/>
          </a:p>
          <a:p>
            <a:pPr marL="515938" indent="-234950" algn="l">
              <a:buFont typeface="Arial" pitchFamily="34" charset="0"/>
              <a:buChar char="•"/>
              <a:defRPr/>
            </a:pPr>
            <a:r>
              <a:rPr lang="en-IN" dirty="0"/>
              <a:t>An interface is implicitly abstract. You do not need to use the </a:t>
            </a:r>
            <a:r>
              <a:rPr lang="en-IN" b="1" dirty="0"/>
              <a:t>abstract</a:t>
            </a:r>
            <a:r>
              <a:rPr lang="en-IN" dirty="0"/>
              <a:t> keyword when declaring an interface.</a:t>
            </a:r>
            <a:endParaRPr lang="en-US" dirty="0"/>
          </a:p>
          <a:p>
            <a:pPr marL="515938" indent="-234950" algn="l">
              <a:buFont typeface="Arial" pitchFamily="34" charset="0"/>
              <a:buChar char="•"/>
              <a:defRPr/>
            </a:pPr>
            <a:r>
              <a:rPr lang="en-IN" dirty="0"/>
              <a:t>Each method in an interface is also implicitly abstract, so the abstract keyword is not needed.</a:t>
            </a:r>
            <a:endParaRPr lang="en-US" dirty="0"/>
          </a:p>
          <a:p>
            <a:pPr marL="515938" indent="-234950" algn="l">
              <a:buFont typeface="Arial" pitchFamily="34" charset="0"/>
              <a:buChar char="•"/>
              <a:defRPr/>
            </a:pPr>
            <a:r>
              <a:rPr lang="en-IN" dirty="0"/>
              <a:t>Methods in an interface are implicitly public.</a:t>
            </a:r>
            <a:endParaRPr lang="en-US" dirty="0"/>
          </a:p>
          <a:p>
            <a:pPr algn="l">
              <a:defRPr/>
            </a:pPr>
            <a:endParaRPr lang="en-IN" dirty="0"/>
          </a:p>
          <a:p>
            <a:pPr algn="l">
              <a:defRPr/>
            </a:pPr>
            <a:r>
              <a:rPr lang="en-IN" dirty="0"/>
              <a:t>When a class implements an interface, you can think of the class as signing a contract, agreeing to perform the specific </a:t>
            </a:r>
            <a:r>
              <a:rPr lang="en-IN" dirty="0" err="1"/>
              <a:t>behaviors</a:t>
            </a:r>
            <a:r>
              <a:rPr lang="en-IN" dirty="0"/>
              <a:t> of the interface. </a:t>
            </a:r>
          </a:p>
          <a:p>
            <a:pPr algn="l">
              <a:defRPr/>
            </a:pPr>
            <a:endParaRPr lang="en-IN" dirty="0"/>
          </a:p>
          <a:p>
            <a:pPr algn="l">
              <a:defRPr/>
            </a:pPr>
            <a:r>
              <a:rPr lang="en-IN" dirty="0"/>
              <a:t>If a class does not perform all the </a:t>
            </a:r>
            <a:r>
              <a:rPr lang="en-IN" dirty="0" err="1"/>
              <a:t>behaviors</a:t>
            </a:r>
            <a:r>
              <a:rPr lang="en-IN" dirty="0"/>
              <a:t> of the interface, the class must declare itself as abstract.</a:t>
            </a:r>
            <a:endParaRPr lang="en-US" dirty="0"/>
          </a:p>
          <a:p>
            <a:pPr algn="l">
              <a:defRPr/>
            </a:pPr>
            <a:endParaRPr lang="en-IN" dirty="0"/>
          </a:p>
          <a:p>
            <a:pPr algn="l">
              <a:defRPr/>
            </a:pPr>
            <a:r>
              <a:rPr lang="en-IN" dirty="0"/>
              <a:t>A class uses the </a:t>
            </a:r>
            <a:r>
              <a:rPr lang="en-IN" b="1" dirty="0"/>
              <a:t>implements</a:t>
            </a:r>
            <a:r>
              <a:rPr lang="en-IN" dirty="0"/>
              <a:t> keyword to implement an interface. The implements keyword appears in the class declaration following the extends portion of the declaration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CBC0CE-D771-D97F-61E6-CC48C51F1CB2}"/>
              </a:ext>
            </a:extLst>
          </p:cNvPr>
          <p:cNvSpPr>
            <a:spLocks noGrp="1"/>
          </p:cNvSpPr>
          <p:nvPr>
            <p:ph type="subTitle" idx="1"/>
          </p:nvPr>
        </p:nvSpPr>
        <p:spPr>
          <a:xfrm>
            <a:off x="2057400" y="838200"/>
            <a:ext cx="8229600" cy="5562600"/>
          </a:xfrm>
        </p:spPr>
        <p:txBody>
          <a:bodyPr>
            <a:normAutofit fontScale="92500" lnSpcReduction="10000"/>
          </a:bodyPr>
          <a:lstStyle/>
          <a:p>
            <a:pPr algn="l">
              <a:defRPr/>
            </a:pPr>
            <a:r>
              <a:rPr lang="en-IN" b="1" dirty="0"/>
              <a:t>Rules for Overriding the Parent Class Method</a:t>
            </a:r>
          </a:p>
          <a:p>
            <a:pPr algn="l">
              <a:defRPr/>
            </a:pPr>
            <a:endParaRPr lang="en-IN" dirty="0"/>
          </a:p>
          <a:p>
            <a:pPr algn="l">
              <a:defRPr/>
            </a:pPr>
            <a:r>
              <a:rPr lang="en-IN" dirty="0"/>
              <a:t>When overriding methods defined in interfaces there are several rules to be followed:</a:t>
            </a:r>
            <a:endParaRPr lang="en-US" dirty="0"/>
          </a:p>
          <a:p>
            <a:pPr marL="515938" indent="-234950" algn="l">
              <a:buFont typeface="Arial" pitchFamily="34" charset="0"/>
              <a:buChar char="•"/>
              <a:defRPr/>
            </a:pPr>
            <a:r>
              <a:rPr lang="en-IN" dirty="0"/>
              <a:t>Checked exceptions should not be declared on implementation methods other than the ones declared by the interface method or subclasses of those declared by the interface method.</a:t>
            </a:r>
            <a:endParaRPr lang="en-US" dirty="0"/>
          </a:p>
          <a:p>
            <a:pPr marL="515938" indent="-234950" algn="l">
              <a:buFont typeface="Arial" pitchFamily="34" charset="0"/>
              <a:buChar char="•"/>
              <a:defRPr/>
            </a:pPr>
            <a:r>
              <a:rPr lang="en-IN" dirty="0"/>
              <a:t>The signature of the interface method and the same return type or subtype should be maintained when overriding the methods.</a:t>
            </a:r>
            <a:endParaRPr lang="en-US" dirty="0"/>
          </a:p>
          <a:p>
            <a:pPr marL="515938" indent="-234950" algn="l">
              <a:buFont typeface="Arial" pitchFamily="34" charset="0"/>
              <a:buChar char="•"/>
              <a:defRPr/>
            </a:pPr>
            <a:r>
              <a:rPr lang="en-IN" dirty="0"/>
              <a:t>An implementation class itself can be abstract and if so interface methods need not be implemented.</a:t>
            </a:r>
            <a:endParaRPr lang="en-US" dirty="0"/>
          </a:p>
          <a:p>
            <a:pPr algn="l">
              <a:defRPr/>
            </a:pPr>
            <a:endParaRPr lang="en-IN" dirty="0"/>
          </a:p>
          <a:p>
            <a:pPr algn="l">
              <a:defRPr/>
            </a:pPr>
            <a:r>
              <a:rPr lang="en-IN" dirty="0"/>
              <a:t>When implementation interfaces there are several rules:</a:t>
            </a:r>
            <a:endParaRPr lang="en-US" dirty="0"/>
          </a:p>
          <a:p>
            <a:pPr marL="515938" indent="-234950" algn="l">
              <a:buFont typeface="Arial" pitchFamily="34" charset="0"/>
              <a:buChar char="•"/>
              <a:defRPr/>
            </a:pPr>
            <a:r>
              <a:rPr lang="en-IN" dirty="0"/>
              <a:t>A class can implement more than one interface at a time.</a:t>
            </a:r>
            <a:endParaRPr lang="en-US" dirty="0"/>
          </a:p>
          <a:p>
            <a:pPr marL="515938" indent="-234950" algn="l">
              <a:buFont typeface="Arial" pitchFamily="34" charset="0"/>
              <a:buChar char="•"/>
              <a:defRPr/>
            </a:pPr>
            <a:r>
              <a:rPr lang="en-IN" dirty="0"/>
              <a:t>A class can extend only one class, but implement many interface.</a:t>
            </a:r>
            <a:endParaRPr lang="en-US" dirty="0"/>
          </a:p>
          <a:p>
            <a:pPr marL="515938" indent="-234950" algn="l">
              <a:buFont typeface="Arial" pitchFamily="34" charset="0"/>
              <a:buChar char="•"/>
              <a:defRPr/>
            </a:pPr>
            <a:r>
              <a:rPr lang="en-IN" dirty="0"/>
              <a:t>An interface can extend another interface, similarly to the way that a class can extend another class.</a:t>
            </a:r>
            <a:endParaRPr lang="en-US" dirty="0"/>
          </a:p>
          <a:p>
            <a:pPr marL="457200" indent="-457200" algn="l">
              <a:buFont typeface="Arial" pitchFamily="34" charset="0"/>
              <a:buChar char="•"/>
              <a:defRPr/>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ubtitle 2">
            <a:extLst>
              <a:ext uri="{FF2B5EF4-FFF2-40B4-BE49-F238E27FC236}">
                <a16:creationId xmlns:a16="http://schemas.microsoft.com/office/drawing/2014/main" id="{73C38C23-17EB-EFAC-3275-18A7221C146F}"/>
              </a:ext>
            </a:extLst>
          </p:cNvPr>
          <p:cNvSpPr>
            <a:spLocks noGrp="1"/>
          </p:cNvSpPr>
          <p:nvPr>
            <p:ph type="subTitle" idx="1"/>
          </p:nvPr>
        </p:nvSpPr>
        <p:spPr>
          <a:xfrm>
            <a:off x="2057400" y="838200"/>
            <a:ext cx="8229600" cy="5562600"/>
          </a:xfrm>
        </p:spPr>
        <p:txBody>
          <a:bodyPr/>
          <a:lstStyle/>
          <a:p>
            <a:pPr algn="l"/>
            <a:r>
              <a:rPr lang="en-IN" altLang="en-US" b="1"/>
              <a:t>Extending Interfaces:</a:t>
            </a:r>
            <a:endParaRPr lang="en-US" altLang="en-US" b="1"/>
          </a:p>
          <a:p>
            <a:pPr algn="l"/>
            <a:r>
              <a:rPr lang="en-IN" altLang="en-US" sz="2000"/>
              <a:t>An interface can extend another interface, similarly to the way that a class can extend another class. The </a:t>
            </a:r>
            <a:r>
              <a:rPr lang="en-IN" altLang="en-US" sz="2000" b="1"/>
              <a:t>extends</a:t>
            </a:r>
            <a:r>
              <a:rPr lang="en-IN" altLang="en-US" sz="2000"/>
              <a:t> keyword is used to extend an interface, and the child interface inherits the methods of the parent interface.</a:t>
            </a:r>
          </a:p>
          <a:p>
            <a:pPr algn="l"/>
            <a:r>
              <a:rPr lang="en-US" altLang="en-US" sz="2000"/>
              <a:t>Extending Multiple Interfaces:</a:t>
            </a:r>
          </a:p>
          <a:p>
            <a:pPr algn="l"/>
            <a:r>
              <a:rPr lang="en-US" altLang="en-US" sz="2000"/>
              <a:t>A Java class can only extend one parent class. Multiple inheritance is not allowed. Interfaces are not classes, however, and an interface can extend more than one parent interface.</a:t>
            </a:r>
          </a:p>
          <a:p>
            <a:pPr algn="l"/>
            <a:r>
              <a:rPr lang="en-US" altLang="en-US" sz="2000"/>
              <a:t>The extends keyword is used once, and the parent interfaces are declared in a comma-separated list.</a:t>
            </a:r>
          </a:p>
          <a:p>
            <a:pPr algn="l"/>
            <a:r>
              <a:rPr lang="en-US" altLang="en-US" sz="2000"/>
              <a:t>For example, if the Hockey interface extended both Sports and Event, it would be declared as:</a:t>
            </a:r>
          </a:p>
          <a:p>
            <a:pPr algn="l"/>
            <a:r>
              <a:rPr lang="en-US" altLang="en-US" sz="2000"/>
              <a:t>public interface Hockey extends Sports, Event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CB99ADF9-45CF-338B-891C-7D2DAF0E8AAB}"/>
              </a:ext>
            </a:extLst>
          </p:cNvPr>
          <p:cNvSpPr>
            <a:spLocks noGrp="1"/>
          </p:cNvSpPr>
          <p:nvPr>
            <p:ph idx="1"/>
          </p:nvPr>
        </p:nvSpPr>
        <p:spPr>
          <a:xfrm>
            <a:off x="2133600" y="2514600"/>
            <a:ext cx="7848600" cy="838200"/>
          </a:xfrm>
        </p:spPr>
        <p:txBody>
          <a:bodyPr>
            <a:normAutofit fontScale="62500" lnSpcReduction="20000"/>
          </a:bodyPr>
          <a:lstStyle/>
          <a:p>
            <a:pPr marL="0" indent="0" algn="ctr">
              <a:spcBef>
                <a:spcPts val="600"/>
              </a:spcBef>
              <a:spcAft>
                <a:spcPts val="2400"/>
              </a:spcAft>
              <a:buNone/>
            </a:pPr>
            <a:r>
              <a:rPr lang="en-US" altLang="en-US" sz="5400" b="1"/>
              <a:t>Exceptions &amp; Exception Handling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
            <a:extLst>
              <a:ext uri="{FF2B5EF4-FFF2-40B4-BE49-F238E27FC236}">
                <a16:creationId xmlns:a16="http://schemas.microsoft.com/office/drawing/2014/main" id="{F84495EC-A5EA-427C-F34C-4D7BF01D8302}"/>
              </a:ext>
            </a:extLst>
          </p:cNvPr>
          <p:cNvGraphicFramePr>
            <a:graphicFrameLocks noChangeAspect="1"/>
          </p:cNvGraphicFramePr>
          <p:nvPr/>
        </p:nvGraphicFramePr>
        <p:xfrm>
          <a:off x="5105400" y="5257801"/>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480" progId="Package">
                  <p:embed/>
                </p:oleObj>
              </mc:Choice>
              <mc:Fallback>
                <p:oleObj name="Packager Shell Object" showAsIcon="1" r:id="rId2" imgW="914400" imgH="771480" progId="Package">
                  <p:embed/>
                  <p:pic>
                    <p:nvPicPr>
                      <p:cNvPr id="1026" name="Object 1">
                        <a:extLst>
                          <a:ext uri="{FF2B5EF4-FFF2-40B4-BE49-F238E27FC236}">
                            <a16:creationId xmlns:a16="http://schemas.microsoft.com/office/drawing/2014/main" id="{F84495EC-A5EA-427C-F34C-4D7BF01D8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257801"/>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11">
            <a:extLst>
              <a:ext uri="{FF2B5EF4-FFF2-40B4-BE49-F238E27FC236}">
                <a16:creationId xmlns:a16="http://schemas.microsoft.com/office/drawing/2014/main" id="{E06E2777-1756-805F-5A4D-345DA5325ED7}"/>
              </a:ext>
            </a:extLst>
          </p:cNvPr>
          <p:cNvSpPr txBox="1">
            <a:spLocks noChangeArrowheads="1"/>
          </p:cNvSpPr>
          <p:nvPr/>
        </p:nvSpPr>
        <p:spPr>
          <a:xfrm>
            <a:off x="2209801" y="685801"/>
            <a:ext cx="7673975" cy="14906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spcAft>
                <a:spcPts val="2400"/>
              </a:spcAft>
              <a:buNone/>
              <a:defRPr/>
            </a:pPr>
            <a:r>
              <a:rPr lang="en-US" b="1" dirty="0"/>
              <a:t>Exceptions</a:t>
            </a:r>
          </a:p>
          <a:p>
            <a:pPr>
              <a:defRPr/>
            </a:pPr>
            <a:r>
              <a:rPr lang="en-US" sz="2000" dirty="0"/>
              <a:t>Exception is an exceptional case that can happen in a program</a:t>
            </a:r>
          </a:p>
        </p:txBody>
      </p:sp>
      <p:sp>
        <p:nvSpPr>
          <p:cNvPr id="7" name="Text Box 4">
            <a:extLst>
              <a:ext uri="{FF2B5EF4-FFF2-40B4-BE49-F238E27FC236}">
                <a16:creationId xmlns:a16="http://schemas.microsoft.com/office/drawing/2014/main" id="{DE5B5174-B5EE-3120-C15A-831AC0FCA398}"/>
              </a:ext>
            </a:extLst>
          </p:cNvPr>
          <p:cNvSpPr txBox="1">
            <a:spLocks noChangeArrowheads="1"/>
          </p:cNvSpPr>
          <p:nvPr/>
        </p:nvSpPr>
        <p:spPr bwMode="auto">
          <a:xfrm>
            <a:off x="2349500" y="2133600"/>
            <a:ext cx="6026150" cy="400050"/>
          </a:xfrm>
          <a:prstGeom prst="rect">
            <a:avLst/>
          </a:prstGeom>
          <a:solidFill>
            <a:srgbClr val="B2B2B2">
              <a:alpha val="25098"/>
            </a:srgbClr>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defRPr/>
            </a:pPr>
            <a:r>
              <a:rPr lang="en-US" altLang="ko-KR" sz="2000" dirty="0">
                <a:latin typeface="+mn-lt"/>
                <a:ea typeface="Gulim" pitchFamily="34" charset="-127"/>
              </a:rPr>
              <a:t>c = a/b;</a:t>
            </a:r>
            <a:endParaRPr lang="en-US" sz="2000" dirty="0">
              <a:latin typeface="+mn-lt"/>
              <a:ea typeface="Gulim" pitchFamily="34" charset="-127"/>
            </a:endParaRPr>
          </a:p>
        </p:txBody>
      </p:sp>
      <p:sp>
        <p:nvSpPr>
          <p:cNvPr id="1029" name="Rectangle 5">
            <a:extLst>
              <a:ext uri="{FF2B5EF4-FFF2-40B4-BE49-F238E27FC236}">
                <a16:creationId xmlns:a16="http://schemas.microsoft.com/office/drawing/2014/main" id="{B44593C7-8556-A6CA-F952-BA54725BA1A8}"/>
              </a:ext>
            </a:extLst>
          </p:cNvPr>
          <p:cNvSpPr>
            <a:spLocks noChangeArrowheads="1"/>
          </p:cNvSpPr>
          <p:nvPr/>
        </p:nvSpPr>
        <p:spPr bwMode="auto">
          <a:xfrm>
            <a:off x="2255839" y="2819400"/>
            <a:ext cx="79581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Bef>
                <a:spcPts val="1800"/>
              </a:spcBef>
              <a:spcAft>
                <a:spcPts val="600"/>
              </a:spcAft>
              <a:buClr>
                <a:srgbClr val="003366"/>
              </a:buClr>
              <a:buFont typeface="Calibri" panose="020F0502020204030204" pitchFamily="34" charset="0"/>
              <a:buChar char="⁻"/>
            </a:pPr>
            <a:r>
              <a:rPr lang="en-US" altLang="en-US" sz="2000"/>
              <a:t>There is no error in the above statement</a:t>
            </a:r>
          </a:p>
          <a:p>
            <a:pPr lvl="1" eaLnBrk="1" hangingPunct="1">
              <a:spcBef>
                <a:spcPts val="1800"/>
              </a:spcBef>
              <a:spcAft>
                <a:spcPts val="600"/>
              </a:spcAft>
              <a:buClr>
                <a:srgbClr val="003366"/>
              </a:buClr>
              <a:buFont typeface="Calibri" panose="020F0502020204030204" pitchFamily="34" charset="0"/>
              <a:buChar char="⁻"/>
            </a:pPr>
            <a:r>
              <a:rPr lang="en-US" altLang="en-US" sz="2000">
                <a:solidFill>
                  <a:srgbClr val="000000"/>
                </a:solidFill>
              </a:rPr>
              <a:t>Still, it is not guaranteed to work in all cases</a:t>
            </a:r>
          </a:p>
          <a:p>
            <a:pPr lvl="1" eaLnBrk="1" hangingPunct="1">
              <a:spcBef>
                <a:spcPts val="1800"/>
              </a:spcBef>
              <a:spcAft>
                <a:spcPts val="600"/>
              </a:spcAft>
              <a:buClr>
                <a:srgbClr val="003366"/>
              </a:buClr>
              <a:buFont typeface="Calibri" panose="020F0502020204030204" pitchFamily="34" charset="0"/>
              <a:buChar char="⁻"/>
            </a:pPr>
            <a:r>
              <a:rPr lang="en-US" altLang="en-US" sz="2000">
                <a:solidFill>
                  <a:srgbClr val="000000"/>
                </a:solidFill>
              </a:rPr>
              <a:t>This statement will not work, if b is zero</a:t>
            </a:r>
          </a:p>
          <a:p>
            <a:pPr lvl="1" eaLnBrk="1" hangingPunct="1">
              <a:spcBef>
                <a:spcPts val="1800"/>
              </a:spcBef>
              <a:spcAft>
                <a:spcPts val="600"/>
              </a:spcAft>
              <a:buClr>
                <a:srgbClr val="003366"/>
              </a:buClr>
              <a:buFont typeface="Calibri" panose="020F0502020204030204" pitchFamily="34" charset="0"/>
              <a:buChar char="⁻"/>
            </a:pPr>
            <a:r>
              <a:rPr lang="en-US" altLang="en-US" sz="2000">
                <a:solidFill>
                  <a:srgbClr val="000000"/>
                </a:solidFill>
              </a:rPr>
              <a:t>The value of b becoming zero is an exceptional case and hence an </a:t>
            </a:r>
            <a:r>
              <a:rPr lang="en-US" altLang="en-US" sz="2000">
                <a:solidFill>
                  <a:schemeClr val="accent2"/>
                </a:solidFill>
              </a:rPr>
              <a:t>Exception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DA3E5-F536-F1A7-AA9E-D0FC058248C9}"/>
              </a:ext>
            </a:extLst>
          </p:cNvPr>
          <p:cNvSpPr>
            <a:spLocks noGrp="1"/>
          </p:cNvSpPr>
          <p:nvPr>
            <p:ph idx="1"/>
          </p:nvPr>
        </p:nvSpPr>
        <p:spPr>
          <a:xfrm>
            <a:off x="2133600" y="533400"/>
            <a:ext cx="7848600" cy="5257800"/>
          </a:xfrm>
        </p:spPr>
        <p:txBody>
          <a:bodyPr>
            <a:noAutofit/>
          </a:bodyPr>
          <a:lstStyle/>
          <a:p>
            <a:pPr marL="0" indent="0" algn="ctr">
              <a:spcBef>
                <a:spcPts val="600"/>
              </a:spcBef>
              <a:spcAft>
                <a:spcPts val="2400"/>
              </a:spcAft>
              <a:buNone/>
              <a:defRPr/>
            </a:pPr>
            <a:r>
              <a:rPr lang="en-US" b="1" dirty="0"/>
              <a:t>Exceptions</a:t>
            </a:r>
          </a:p>
          <a:p>
            <a:pPr>
              <a:spcBef>
                <a:spcPts val="1800"/>
              </a:spcBef>
              <a:spcAft>
                <a:spcPts val="600"/>
              </a:spcAft>
              <a:defRPr/>
            </a:pPr>
            <a:r>
              <a:rPr lang="en-US" sz="2000" dirty="0"/>
              <a:t>An exception is an event, which occurs during the execution of a program, that disrupts the normal flow of the program's instructions</a:t>
            </a:r>
          </a:p>
          <a:p>
            <a:pPr>
              <a:spcBef>
                <a:spcPts val="1800"/>
              </a:spcBef>
              <a:spcAft>
                <a:spcPts val="600"/>
              </a:spcAft>
              <a:defRPr/>
            </a:pPr>
            <a:r>
              <a:rPr lang="en-US" sz="2000" dirty="0"/>
              <a:t>An exception can occur for many different reasons, including the following:</a:t>
            </a:r>
          </a:p>
          <a:p>
            <a:pPr lvl="1">
              <a:spcBef>
                <a:spcPts val="1200"/>
              </a:spcBef>
              <a:spcAft>
                <a:spcPts val="600"/>
              </a:spcAft>
              <a:defRPr/>
            </a:pPr>
            <a:r>
              <a:rPr lang="en-US" sz="1800" dirty="0"/>
              <a:t>A user has entered invalid data.</a:t>
            </a:r>
          </a:p>
          <a:p>
            <a:pPr lvl="1">
              <a:spcBef>
                <a:spcPts val="1200"/>
              </a:spcBef>
              <a:spcAft>
                <a:spcPts val="600"/>
              </a:spcAft>
              <a:defRPr/>
            </a:pPr>
            <a:r>
              <a:rPr lang="en-US" sz="1800" dirty="0"/>
              <a:t>A file that needs to be opened cannot be found.</a:t>
            </a:r>
          </a:p>
          <a:p>
            <a:pPr lvl="1">
              <a:spcBef>
                <a:spcPts val="1200"/>
              </a:spcBef>
              <a:spcAft>
                <a:spcPts val="600"/>
              </a:spcAft>
              <a:defRPr/>
            </a:pPr>
            <a:r>
              <a:rPr lang="en-US" sz="1800" dirty="0"/>
              <a:t>A network connection has been lost in the middle of communications, or the JVM has run out of memory.</a:t>
            </a:r>
          </a:p>
          <a:p>
            <a:pPr lvl="1">
              <a:spcBef>
                <a:spcPts val="1200"/>
              </a:spcBef>
              <a:spcAft>
                <a:spcPts val="600"/>
              </a:spcAft>
              <a:defRPr/>
            </a:pPr>
            <a:r>
              <a:rPr lang="en-US" sz="1800" dirty="0"/>
              <a:t>Some of these exceptions are caused by user error, others by programmer error, and others by physical resources that have failed in some manner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46FD9-16C6-08A9-39C8-2C1A6AA6B92D}"/>
              </a:ext>
            </a:extLst>
          </p:cNvPr>
          <p:cNvSpPr>
            <a:spLocks noGrp="1"/>
          </p:cNvSpPr>
          <p:nvPr>
            <p:ph idx="1"/>
          </p:nvPr>
        </p:nvSpPr>
        <p:spPr>
          <a:xfrm>
            <a:off x="2133600" y="609600"/>
            <a:ext cx="7848600" cy="5181600"/>
          </a:xfrm>
        </p:spPr>
        <p:txBody>
          <a:bodyPr>
            <a:noAutofit/>
          </a:bodyPr>
          <a:lstStyle/>
          <a:p>
            <a:pPr marL="0" indent="0" algn="ctr">
              <a:spcBef>
                <a:spcPts val="600"/>
              </a:spcBef>
              <a:spcAft>
                <a:spcPts val="2400"/>
              </a:spcAft>
              <a:buNone/>
              <a:defRPr/>
            </a:pPr>
            <a:r>
              <a:rPr lang="en-US" b="1" dirty="0"/>
              <a:t>Exception Handling</a:t>
            </a:r>
          </a:p>
          <a:p>
            <a:pPr>
              <a:spcBef>
                <a:spcPts val="1800"/>
              </a:spcBef>
              <a:spcAft>
                <a:spcPts val="600"/>
              </a:spcAft>
              <a:defRPr/>
            </a:pPr>
            <a:r>
              <a:rPr lang="en-US" sz="2000" dirty="0"/>
              <a:t>When there is an exception</a:t>
            </a:r>
          </a:p>
          <a:p>
            <a:pPr lvl="1">
              <a:spcBef>
                <a:spcPts val="1800"/>
              </a:spcBef>
              <a:spcAft>
                <a:spcPts val="600"/>
              </a:spcAft>
              <a:defRPr/>
            </a:pPr>
            <a:r>
              <a:rPr lang="en-US" sz="1800" dirty="0"/>
              <a:t>Normally the program crashes and prints a system generated error message</a:t>
            </a:r>
          </a:p>
          <a:p>
            <a:pPr lvl="1">
              <a:spcBef>
                <a:spcPts val="1800"/>
              </a:spcBef>
              <a:spcAft>
                <a:spcPts val="600"/>
              </a:spcAft>
              <a:defRPr/>
            </a:pPr>
            <a:r>
              <a:rPr lang="en-US" sz="1800" dirty="0"/>
              <a:t>Not acceptable in a mission critical application</a:t>
            </a:r>
          </a:p>
          <a:p>
            <a:pPr>
              <a:spcBef>
                <a:spcPts val="1800"/>
              </a:spcBef>
              <a:spcAft>
                <a:spcPts val="600"/>
              </a:spcAft>
              <a:defRPr/>
            </a:pPr>
            <a:r>
              <a:rPr lang="en-US" sz="2000" dirty="0"/>
              <a:t>The programmer can handle the exception, preventing the program from crashing</a:t>
            </a:r>
          </a:p>
          <a:p>
            <a:pPr>
              <a:spcBef>
                <a:spcPts val="1800"/>
              </a:spcBef>
              <a:spcAft>
                <a:spcPts val="600"/>
              </a:spcAft>
              <a:defRPr/>
            </a:pPr>
            <a:r>
              <a:rPr lang="en-US" sz="2000" dirty="0"/>
              <a:t>Exception Handler is a set of instructions that handles an exception </a:t>
            </a:r>
          </a:p>
          <a:p>
            <a:pPr>
              <a:spcBef>
                <a:spcPts val="1800"/>
              </a:spcBef>
              <a:spcAft>
                <a:spcPts val="600"/>
              </a:spcAft>
              <a:defRPr/>
            </a:pPr>
            <a:r>
              <a:rPr lang="en-US" sz="2000" dirty="0"/>
              <a:t>The Java programming language provides a mechanism to help programs report and handle errors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01FC8-C78C-56D1-ED87-F0E2FF6C206C}"/>
              </a:ext>
            </a:extLst>
          </p:cNvPr>
          <p:cNvSpPr>
            <a:spLocks noGrp="1"/>
          </p:cNvSpPr>
          <p:nvPr>
            <p:ph idx="1"/>
          </p:nvPr>
        </p:nvSpPr>
        <p:spPr>
          <a:xfrm>
            <a:off x="2133600" y="685800"/>
            <a:ext cx="7848600" cy="5105400"/>
          </a:xfrm>
        </p:spPr>
        <p:txBody>
          <a:bodyPr>
            <a:noAutofit/>
          </a:bodyPr>
          <a:lstStyle/>
          <a:p>
            <a:pPr marL="0" indent="0" algn="ctr">
              <a:spcBef>
                <a:spcPts val="600"/>
              </a:spcBef>
              <a:spcAft>
                <a:spcPts val="2400"/>
              </a:spcAft>
              <a:buNone/>
              <a:defRPr/>
            </a:pPr>
            <a:r>
              <a:rPr lang="en-US" b="1" dirty="0"/>
              <a:t>Exception Handling</a:t>
            </a:r>
          </a:p>
          <a:p>
            <a:pPr>
              <a:spcBef>
                <a:spcPts val="1800"/>
              </a:spcBef>
              <a:spcAft>
                <a:spcPts val="600"/>
              </a:spcAft>
              <a:defRPr/>
            </a:pPr>
            <a:r>
              <a:rPr lang="en-US" sz="2000" dirty="0"/>
              <a:t>When an error occurs, the program throws an exception</a:t>
            </a:r>
          </a:p>
          <a:p>
            <a:pPr>
              <a:spcBef>
                <a:spcPts val="1800"/>
              </a:spcBef>
              <a:spcAft>
                <a:spcPts val="600"/>
              </a:spcAft>
              <a:defRPr/>
            </a:pPr>
            <a:r>
              <a:rPr lang="en-US" sz="2000" dirty="0"/>
              <a:t>The exception object that is thrown contains information about the exception</a:t>
            </a:r>
          </a:p>
          <a:p>
            <a:pPr>
              <a:spcBef>
                <a:spcPts val="1800"/>
              </a:spcBef>
              <a:spcAft>
                <a:spcPts val="600"/>
              </a:spcAft>
              <a:defRPr/>
            </a:pPr>
            <a:r>
              <a:rPr lang="en-US" sz="2000" dirty="0"/>
              <a:t>The runtime environment attempts to find the Exception Handler</a:t>
            </a:r>
          </a:p>
          <a:p>
            <a:pPr lvl="1">
              <a:spcBef>
                <a:spcPts val="1800"/>
              </a:spcBef>
              <a:spcAft>
                <a:spcPts val="600"/>
              </a:spcAft>
              <a:defRPr/>
            </a:pPr>
            <a:r>
              <a:rPr lang="en-US" sz="1800" dirty="0"/>
              <a:t>The exception handler attempts to recover from the error</a:t>
            </a:r>
          </a:p>
          <a:p>
            <a:pPr lvl="1">
              <a:spcBef>
                <a:spcPts val="1800"/>
              </a:spcBef>
              <a:spcAft>
                <a:spcPts val="600"/>
              </a:spcAft>
              <a:defRPr/>
            </a:pPr>
            <a:r>
              <a:rPr lang="en-US" sz="1800" dirty="0"/>
              <a:t>If the error is unrecoverable, provide a gentle exit from the program after clean up operations like closing open files etc.</a:t>
            </a:r>
          </a:p>
          <a:p>
            <a:pPr>
              <a:spcBef>
                <a:spcPts val="1800"/>
              </a:spcBef>
              <a:spcAft>
                <a:spcPts val="600"/>
              </a:spcAft>
              <a:defRPr/>
            </a:pPr>
            <a:r>
              <a:rPr lang="en-US" sz="2000" dirty="0"/>
              <a:t>Helpful in separating the execution code from the error handler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AC59D-8EFD-E85D-1721-275CC9FC1093}"/>
              </a:ext>
            </a:extLst>
          </p:cNvPr>
          <p:cNvSpPr>
            <a:spLocks noGrp="1"/>
          </p:cNvSpPr>
          <p:nvPr>
            <p:ph idx="1"/>
          </p:nvPr>
        </p:nvSpPr>
        <p:spPr>
          <a:xfrm>
            <a:off x="2133600" y="685800"/>
            <a:ext cx="7848600" cy="1981200"/>
          </a:xfrm>
        </p:spPr>
        <p:txBody>
          <a:bodyPr>
            <a:noAutofit/>
          </a:bodyPr>
          <a:lstStyle/>
          <a:p>
            <a:pPr marL="0" indent="0" algn="ctr">
              <a:spcBef>
                <a:spcPts val="600"/>
              </a:spcBef>
              <a:spcAft>
                <a:spcPts val="2400"/>
              </a:spcAft>
              <a:buNone/>
              <a:defRPr/>
            </a:pPr>
            <a:r>
              <a:rPr lang="en-US" b="1" dirty="0"/>
              <a:t>Exception Handling</a:t>
            </a:r>
          </a:p>
          <a:p>
            <a:pPr>
              <a:defRPr/>
            </a:pPr>
            <a:r>
              <a:rPr lang="en-US" sz="2000" dirty="0"/>
              <a:t>The exception in the earlier example can be easily handled by the following code</a:t>
            </a:r>
          </a:p>
        </p:txBody>
      </p:sp>
      <p:sp>
        <p:nvSpPr>
          <p:cNvPr id="93187" name="Rectangle 1">
            <a:extLst>
              <a:ext uri="{FF2B5EF4-FFF2-40B4-BE49-F238E27FC236}">
                <a16:creationId xmlns:a16="http://schemas.microsoft.com/office/drawing/2014/main" id="{F6FB0F41-925F-704C-CE8E-908A321808FD}"/>
              </a:ext>
            </a:extLst>
          </p:cNvPr>
          <p:cNvSpPr>
            <a:spLocks noChangeArrowheads="1"/>
          </p:cNvSpPr>
          <p:nvPr/>
        </p:nvSpPr>
        <p:spPr bwMode="auto">
          <a:xfrm>
            <a:off x="2209800" y="4086225"/>
            <a:ext cx="7848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800"/>
              </a:spcBef>
              <a:spcAft>
                <a:spcPts val="600"/>
              </a:spcAft>
              <a:buFont typeface="Arial" panose="020B0604020202020204" pitchFamily="34" charset="0"/>
              <a:buChar char="•"/>
            </a:pPr>
            <a:r>
              <a:rPr lang="en-US" altLang="en-US" sz="2000"/>
              <a:t>Handling an exception may not be this easy in many cases</a:t>
            </a:r>
          </a:p>
          <a:p>
            <a:pPr eaLnBrk="1" hangingPunct="1">
              <a:spcBef>
                <a:spcPts val="1800"/>
              </a:spcBef>
              <a:spcAft>
                <a:spcPts val="600"/>
              </a:spcAft>
              <a:buFont typeface="Arial" panose="020B0604020202020204" pitchFamily="34" charset="0"/>
              <a:buChar char="•"/>
            </a:pPr>
            <a:r>
              <a:rPr lang="en-US" altLang="en-US" sz="2000"/>
              <a:t>In the above example, the same programmer is detecting and handling the exception and hence could manage with a simple if statement</a:t>
            </a:r>
          </a:p>
        </p:txBody>
      </p:sp>
      <p:sp>
        <p:nvSpPr>
          <p:cNvPr id="93188" name="Text Box 4">
            <a:extLst>
              <a:ext uri="{FF2B5EF4-FFF2-40B4-BE49-F238E27FC236}">
                <a16:creationId xmlns:a16="http://schemas.microsoft.com/office/drawing/2014/main" id="{6D2DE1E5-7107-B62C-B42B-B9391844F768}"/>
              </a:ext>
            </a:extLst>
          </p:cNvPr>
          <p:cNvSpPr txBox="1">
            <a:spLocks noChangeArrowheads="1"/>
          </p:cNvSpPr>
          <p:nvPr/>
        </p:nvSpPr>
        <p:spPr bwMode="auto">
          <a:xfrm>
            <a:off x="2286000" y="2609850"/>
            <a:ext cx="7099300" cy="1200150"/>
          </a:xfrm>
          <a:prstGeom prst="rect">
            <a:avLst/>
          </a:prstGeom>
          <a:solidFill>
            <a:srgbClr val="B2B2B2">
              <a:alpha val="25098"/>
            </a:srgbClr>
          </a:solidFill>
          <a:ln w="12700"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b="1">
                <a:latin typeface="Courier New" panose="02070309020205020404" pitchFamily="49" charset="0"/>
                <a:ea typeface="Gulim" panose="020B0600000101010101" pitchFamily="34" charset="-127"/>
              </a:rPr>
              <a:t>if (b == 0)</a:t>
            </a:r>
          </a:p>
          <a:p>
            <a:pPr eaLnBrk="1" hangingPunct="1"/>
            <a:r>
              <a:rPr lang="en-US" altLang="ko-KR" b="1">
                <a:latin typeface="Courier New" panose="02070309020205020404" pitchFamily="49" charset="0"/>
                <a:ea typeface="Gulim" panose="020B0600000101010101" pitchFamily="34" charset="-127"/>
              </a:rPr>
              <a:t>	System.out.println(“Error”);</a:t>
            </a:r>
          </a:p>
          <a:p>
            <a:pPr eaLnBrk="1" hangingPunct="1"/>
            <a:r>
              <a:rPr lang="en-US" altLang="ko-KR" b="1">
                <a:latin typeface="Courier New" panose="02070309020205020404" pitchFamily="49" charset="0"/>
                <a:ea typeface="Gulim" panose="020B0600000101010101" pitchFamily="34" charset="-127"/>
              </a:rPr>
              <a:t>else</a:t>
            </a:r>
          </a:p>
          <a:p>
            <a:pPr eaLnBrk="1" hangingPunct="1"/>
            <a:r>
              <a:rPr lang="en-US" altLang="ko-KR" b="1">
                <a:latin typeface="Courier New" panose="02070309020205020404" pitchFamily="49" charset="0"/>
                <a:ea typeface="Gulim" panose="020B0600000101010101" pitchFamily="34" charset="-127"/>
              </a:rPr>
              <a:t>	c = a/b;</a:t>
            </a:r>
            <a:endParaRPr lang="en-US" altLang="en-US" b="1">
              <a:latin typeface="Courier New" panose="02070309020205020404" pitchFamily="49" charset="0"/>
              <a:ea typeface="Gulim" panose="020B0600000101010101" pitchFamily="34" charset="-127"/>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F0358-D2AF-527E-C307-80BF82309233}"/>
              </a:ext>
            </a:extLst>
          </p:cNvPr>
          <p:cNvSpPr>
            <a:spLocks noGrp="1"/>
          </p:cNvSpPr>
          <p:nvPr>
            <p:ph idx="1"/>
          </p:nvPr>
        </p:nvSpPr>
        <p:spPr>
          <a:xfrm>
            <a:off x="2133600" y="685800"/>
            <a:ext cx="7848600" cy="5105400"/>
          </a:xfrm>
        </p:spPr>
        <p:txBody>
          <a:bodyPr>
            <a:noAutofit/>
          </a:bodyPr>
          <a:lstStyle/>
          <a:p>
            <a:pPr marL="0" indent="0" algn="ctr">
              <a:spcBef>
                <a:spcPts val="600"/>
              </a:spcBef>
              <a:spcAft>
                <a:spcPts val="2400"/>
              </a:spcAft>
              <a:buNone/>
              <a:defRPr/>
            </a:pPr>
            <a:r>
              <a:rPr lang="en-US" b="1" dirty="0"/>
              <a:t>Exception Handling</a:t>
            </a:r>
          </a:p>
          <a:p>
            <a:pPr>
              <a:spcBef>
                <a:spcPts val="1800"/>
              </a:spcBef>
              <a:spcAft>
                <a:spcPts val="600"/>
              </a:spcAft>
              <a:defRPr/>
            </a:pPr>
            <a:r>
              <a:rPr lang="en-US" sz="2000" dirty="0"/>
              <a:t>Programmer 1 is creating a class List for storing a list of objects</a:t>
            </a:r>
          </a:p>
          <a:p>
            <a:pPr>
              <a:spcBef>
                <a:spcPts val="1800"/>
              </a:spcBef>
              <a:spcAft>
                <a:spcPts val="600"/>
              </a:spcAft>
              <a:defRPr/>
            </a:pPr>
            <a:r>
              <a:rPr lang="en-US" sz="2000" dirty="0"/>
              <a:t>Programmer 2 is using this library to store a list of Policy objects</a:t>
            </a:r>
          </a:p>
          <a:p>
            <a:pPr>
              <a:spcBef>
                <a:spcPts val="1800"/>
              </a:spcBef>
              <a:spcAft>
                <a:spcPts val="600"/>
              </a:spcAft>
              <a:defRPr/>
            </a:pPr>
            <a:r>
              <a:rPr lang="en-US" sz="2000" dirty="0"/>
              <a:t>What should the class List do when a wrong index is passed to the method get(</a:t>
            </a:r>
            <a:r>
              <a:rPr lang="en-US" sz="2000" dirty="0" err="1"/>
              <a:t>int</a:t>
            </a:r>
            <a:r>
              <a:rPr lang="en-US" sz="2000" dirty="0"/>
              <a:t> index)?</a:t>
            </a:r>
          </a:p>
          <a:p>
            <a:pPr lvl="1">
              <a:spcBef>
                <a:spcPts val="1800"/>
              </a:spcBef>
              <a:spcAft>
                <a:spcPts val="600"/>
              </a:spcAft>
              <a:defRPr/>
            </a:pPr>
            <a:r>
              <a:rPr lang="en-US" sz="1800" dirty="0"/>
              <a:t>Programmer 2 wants to print an error message “Such a Policy does not exist”</a:t>
            </a:r>
          </a:p>
          <a:p>
            <a:pPr lvl="1">
              <a:spcBef>
                <a:spcPts val="1800"/>
              </a:spcBef>
              <a:spcAft>
                <a:spcPts val="600"/>
              </a:spcAft>
              <a:defRPr/>
            </a:pPr>
            <a:r>
              <a:rPr lang="en-US" sz="1800" dirty="0"/>
              <a:t>The class List cannot do this as it is a generic class for storing any kind of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A0F6F49-7EA7-527D-7ABC-3A699B86D5E2}"/>
              </a:ext>
            </a:extLst>
          </p:cNvPr>
          <p:cNvSpPr>
            <a:spLocks noGrp="1"/>
          </p:cNvSpPr>
          <p:nvPr>
            <p:ph type="title"/>
          </p:nvPr>
        </p:nvSpPr>
        <p:spPr>
          <a:xfrm>
            <a:off x="1981200" y="76201"/>
            <a:ext cx="8229600" cy="944563"/>
          </a:xfrm>
        </p:spPr>
        <p:txBody>
          <a:bodyPr/>
          <a:lstStyle/>
          <a:p>
            <a:pPr eaLnBrk="1" hangingPunct="1"/>
            <a:r>
              <a:rPr lang="en-US" altLang="en-US" sz="3600"/>
              <a:t>Java is Secure</a:t>
            </a:r>
          </a:p>
        </p:txBody>
      </p:sp>
      <p:sp>
        <p:nvSpPr>
          <p:cNvPr id="22531" name="Content Placeholder 2">
            <a:extLst>
              <a:ext uri="{FF2B5EF4-FFF2-40B4-BE49-F238E27FC236}">
                <a16:creationId xmlns:a16="http://schemas.microsoft.com/office/drawing/2014/main" id="{0FDF5319-27C2-7887-FFAB-814E965B9D34}"/>
              </a:ext>
            </a:extLst>
          </p:cNvPr>
          <p:cNvSpPr>
            <a:spLocks noGrp="1"/>
          </p:cNvSpPr>
          <p:nvPr>
            <p:ph idx="1"/>
          </p:nvPr>
        </p:nvSpPr>
        <p:spPr>
          <a:xfrm>
            <a:off x="1981200" y="1447801"/>
            <a:ext cx="8229600" cy="4525963"/>
          </a:xfrm>
        </p:spPr>
        <p:txBody>
          <a:bodyPr/>
          <a:lstStyle/>
          <a:p>
            <a:pPr eaLnBrk="1" hangingPunct="1"/>
            <a:r>
              <a:rPr lang="en-US" altLang="en-US"/>
              <a:t>Provides a virtual firewall between the application and the computer. </a:t>
            </a:r>
          </a:p>
          <a:p>
            <a:pPr eaLnBrk="1" hangingPunct="1"/>
            <a:endParaRPr lang="en-US" altLang="en-US"/>
          </a:p>
          <a:p>
            <a:pPr eaLnBrk="1" hangingPunct="1"/>
            <a:r>
              <a:rPr lang="en-US" altLang="en-US"/>
              <a:t>Java codes are confined within Java Runtime Environment (JRE).</a:t>
            </a:r>
          </a:p>
          <a:p>
            <a:pPr eaLnBrk="1" hangingPunct="1"/>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9C7F4-48BF-BF71-1A51-B3EF449DF50D}"/>
              </a:ext>
            </a:extLst>
          </p:cNvPr>
          <p:cNvSpPr>
            <a:spLocks noGrp="1"/>
          </p:cNvSpPr>
          <p:nvPr>
            <p:ph idx="1"/>
          </p:nvPr>
        </p:nvSpPr>
        <p:spPr>
          <a:xfrm>
            <a:off x="2133600" y="685800"/>
            <a:ext cx="7848600" cy="5105400"/>
          </a:xfrm>
        </p:spPr>
        <p:txBody>
          <a:bodyPr>
            <a:noAutofit/>
          </a:bodyPr>
          <a:lstStyle/>
          <a:p>
            <a:pPr marL="0" indent="0" algn="ctr">
              <a:spcBef>
                <a:spcPts val="600"/>
              </a:spcBef>
              <a:spcAft>
                <a:spcPts val="2400"/>
              </a:spcAft>
              <a:buNone/>
              <a:defRPr/>
            </a:pPr>
            <a:r>
              <a:rPr lang="en-US" b="1" dirty="0"/>
              <a:t>Exception Handling</a:t>
            </a:r>
          </a:p>
          <a:p>
            <a:pPr>
              <a:spcBef>
                <a:spcPts val="1800"/>
              </a:spcBef>
              <a:spcAft>
                <a:spcPts val="600"/>
              </a:spcAft>
              <a:defRPr/>
            </a:pPr>
            <a:r>
              <a:rPr lang="en-US" sz="2000" dirty="0"/>
              <a:t>One part of the system can detect the exception but does not know how to handle it</a:t>
            </a:r>
          </a:p>
          <a:p>
            <a:pPr lvl="1">
              <a:spcBef>
                <a:spcPts val="1800"/>
              </a:spcBef>
              <a:spcAft>
                <a:spcPts val="600"/>
              </a:spcAft>
              <a:defRPr/>
            </a:pPr>
            <a:r>
              <a:rPr lang="en-US" sz="1800" dirty="0"/>
              <a:t>The Object get(</a:t>
            </a:r>
            <a:r>
              <a:rPr lang="en-US" sz="1800" dirty="0" err="1"/>
              <a:t>int</a:t>
            </a:r>
            <a:r>
              <a:rPr lang="en-US" sz="1800" dirty="0"/>
              <a:t> index) method of List class</a:t>
            </a:r>
          </a:p>
          <a:p>
            <a:pPr>
              <a:spcBef>
                <a:spcPts val="1800"/>
              </a:spcBef>
              <a:spcAft>
                <a:spcPts val="600"/>
              </a:spcAft>
              <a:defRPr/>
            </a:pPr>
            <a:r>
              <a:rPr lang="en-US" sz="2000" dirty="0"/>
              <a:t>Another part of the system cannot detect the exception but knows how to handle it</a:t>
            </a:r>
          </a:p>
          <a:p>
            <a:pPr lvl="1">
              <a:spcBef>
                <a:spcPts val="1800"/>
              </a:spcBef>
              <a:spcAft>
                <a:spcPts val="600"/>
              </a:spcAft>
              <a:defRPr/>
            </a:pPr>
            <a:r>
              <a:rPr lang="en-US" sz="1800" dirty="0"/>
              <a:t>The second programmer’s method that is trying to get a Policy object from the List class</a:t>
            </a:r>
          </a:p>
          <a:p>
            <a:pPr>
              <a:spcBef>
                <a:spcPts val="1800"/>
              </a:spcBef>
              <a:spcAft>
                <a:spcPts val="600"/>
              </a:spcAft>
              <a:defRPr/>
            </a:pPr>
            <a:r>
              <a:rPr lang="en-US" sz="2000" dirty="0"/>
              <a:t>In such cases, a simple if statement cannot be used to handle exceptions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D1482-CF1A-0C37-2175-F6E2B5A1AA46}"/>
              </a:ext>
            </a:extLst>
          </p:cNvPr>
          <p:cNvSpPr>
            <a:spLocks noGrp="1"/>
          </p:cNvSpPr>
          <p:nvPr>
            <p:ph idx="1"/>
          </p:nvPr>
        </p:nvSpPr>
        <p:spPr>
          <a:xfrm>
            <a:off x="2133600" y="685800"/>
            <a:ext cx="7848600" cy="5105400"/>
          </a:xfrm>
        </p:spPr>
        <p:txBody>
          <a:bodyPr>
            <a:noAutofit/>
          </a:bodyPr>
          <a:lstStyle/>
          <a:p>
            <a:pPr marL="0" indent="0" algn="ctr">
              <a:spcBef>
                <a:spcPts val="600"/>
              </a:spcBef>
              <a:spcAft>
                <a:spcPts val="2400"/>
              </a:spcAft>
              <a:buNone/>
              <a:defRPr/>
            </a:pPr>
            <a:r>
              <a:rPr lang="en-US" b="1" dirty="0"/>
              <a:t>Exception Handling</a:t>
            </a:r>
          </a:p>
          <a:p>
            <a:pPr>
              <a:spcBef>
                <a:spcPts val="1800"/>
              </a:spcBef>
              <a:spcAft>
                <a:spcPts val="600"/>
              </a:spcAft>
              <a:defRPr/>
            </a:pPr>
            <a:r>
              <a:rPr lang="en-US" sz="2000" dirty="0"/>
              <a:t>An exception occurs when one part of a system is unable to do what it was asked to do</a:t>
            </a:r>
          </a:p>
          <a:p>
            <a:pPr lvl="1">
              <a:spcBef>
                <a:spcPts val="1800"/>
              </a:spcBef>
              <a:spcAft>
                <a:spcPts val="600"/>
              </a:spcAft>
              <a:defRPr/>
            </a:pPr>
            <a:r>
              <a:rPr lang="en-US" sz="1800" dirty="0"/>
              <a:t>All it can do is to throw an exception indicating that something has gone wrong</a:t>
            </a:r>
          </a:p>
          <a:p>
            <a:pPr>
              <a:spcBef>
                <a:spcPts val="1800"/>
              </a:spcBef>
              <a:spcAft>
                <a:spcPts val="600"/>
              </a:spcAft>
              <a:defRPr/>
            </a:pPr>
            <a:r>
              <a:rPr lang="en-US" sz="2000" dirty="0"/>
              <a:t>Another part of the program can handle the exception</a:t>
            </a:r>
          </a:p>
          <a:p>
            <a:pPr lvl="1">
              <a:spcBef>
                <a:spcPts val="1800"/>
              </a:spcBef>
              <a:spcAft>
                <a:spcPts val="600"/>
              </a:spcAft>
              <a:defRPr/>
            </a:pPr>
            <a:r>
              <a:rPr lang="en-US" sz="1800" dirty="0"/>
              <a:t>It should catch the exception and handle 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1AB76-180E-7057-EF6E-9B4BD069993B}"/>
              </a:ext>
            </a:extLst>
          </p:cNvPr>
          <p:cNvSpPr>
            <a:spLocks noGrp="1"/>
          </p:cNvSpPr>
          <p:nvPr>
            <p:ph idx="1"/>
          </p:nvPr>
        </p:nvSpPr>
        <p:spPr>
          <a:xfrm>
            <a:off x="2133600" y="685800"/>
            <a:ext cx="7848600" cy="5105400"/>
          </a:xfrm>
        </p:spPr>
        <p:txBody>
          <a:bodyPr>
            <a:noAutofit/>
          </a:bodyPr>
          <a:lstStyle/>
          <a:p>
            <a:pPr marL="0" indent="0" algn="ctr">
              <a:spcBef>
                <a:spcPts val="600"/>
              </a:spcBef>
              <a:spcAft>
                <a:spcPts val="2400"/>
              </a:spcAft>
              <a:buNone/>
              <a:defRPr/>
            </a:pPr>
            <a:r>
              <a:rPr lang="en-US" b="1" dirty="0"/>
              <a:t>Exceptions &amp; Errors</a:t>
            </a:r>
          </a:p>
          <a:p>
            <a:pPr>
              <a:spcBef>
                <a:spcPts val="1800"/>
              </a:spcBef>
              <a:spcAft>
                <a:spcPts val="600"/>
              </a:spcAft>
              <a:defRPr/>
            </a:pPr>
            <a:r>
              <a:rPr lang="en-US" sz="2000" dirty="0"/>
              <a:t>Exceptions are situations within the control of an application, that it should try to handle</a:t>
            </a:r>
          </a:p>
          <a:p>
            <a:pPr>
              <a:spcBef>
                <a:spcPts val="1800"/>
              </a:spcBef>
              <a:spcAft>
                <a:spcPts val="600"/>
              </a:spcAft>
              <a:defRPr/>
            </a:pPr>
            <a:r>
              <a:rPr lang="en-US" sz="2000" dirty="0"/>
              <a:t>Errors indicate serious problems and abnormal conditions that most applications should not try to handle</a:t>
            </a:r>
          </a:p>
          <a:p>
            <a:pPr lvl="1">
              <a:spcBef>
                <a:spcPts val="1800"/>
              </a:spcBef>
              <a:spcAft>
                <a:spcPts val="600"/>
              </a:spcAft>
              <a:defRPr/>
            </a:pPr>
            <a:r>
              <a:rPr lang="en-US" sz="1800" dirty="0"/>
              <a:t>These are not exceptions at all, but problems that arise beyond the control of the user or the programmer.</a:t>
            </a:r>
          </a:p>
          <a:p>
            <a:pPr lvl="1">
              <a:spcBef>
                <a:spcPts val="1800"/>
              </a:spcBef>
              <a:spcAft>
                <a:spcPts val="600"/>
              </a:spcAft>
              <a:defRPr/>
            </a:pPr>
            <a:r>
              <a:rPr lang="en-US" sz="1800" dirty="0"/>
              <a:t>Errors are typically ignored in your code because you can rarely do anything about an error. For example, if a stack overflow occurs, an error will arise. They are also ignored at the time of compilation</a:t>
            </a:r>
          </a:p>
          <a:p>
            <a:pPr lvl="1">
              <a:spcBef>
                <a:spcPts val="1800"/>
              </a:spcBef>
              <a:spcAft>
                <a:spcPts val="600"/>
              </a:spcAft>
              <a:defRPr/>
            </a:pPr>
            <a:endParaRPr lang="en-US" sz="1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57706-D9AC-B918-A607-4D99CDBFEED9}"/>
              </a:ext>
            </a:extLst>
          </p:cNvPr>
          <p:cNvSpPr>
            <a:spLocks noGrp="1"/>
          </p:cNvSpPr>
          <p:nvPr>
            <p:ph idx="1"/>
          </p:nvPr>
        </p:nvSpPr>
        <p:spPr>
          <a:xfrm>
            <a:off x="2209800" y="457200"/>
            <a:ext cx="7772400" cy="2438400"/>
          </a:xfrm>
        </p:spPr>
        <p:txBody>
          <a:bodyPr>
            <a:noAutofit/>
          </a:bodyPr>
          <a:lstStyle/>
          <a:p>
            <a:pPr marL="0" indent="0" algn="ctr">
              <a:spcBef>
                <a:spcPts val="0"/>
              </a:spcBef>
              <a:spcAft>
                <a:spcPts val="1200"/>
              </a:spcAft>
              <a:buNone/>
              <a:defRPr/>
            </a:pPr>
            <a:r>
              <a:rPr lang="en-US" b="1" dirty="0"/>
              <a:t>Exception Hierarchy</a:t>
            </a:r>
          </a:p>
          <a:p>
            <a:pPr>
              <a:spcBef>
                <a:spcPts val="1200"/>
              </a:spcBef>
              <a:defRPr/>
            </a:pPr>
            <a:r>
              <a:rPr lang="en-US" sz="2000" dirty="0"/>
              <a:t>All exceptions are represented as objects in Java</a:t>
            </a:r>
          </a:p>
          <a:p>
            <a:pPr lvl="1">
              <a:spcBef>
                <a:spcPts val="1200"/>
              </a:spcBef>
              <a:defRPr/>
            </a:pPr>
            <a:r>
              <a:rPr lang="en-US" sz="1800" dirty="0"/>
              <a:t>When an exception is to be thrown in a Java program, one of these objects is thrown</a:t>
            </a:r>
          </a:p>
          <a:p>
            <a:pPr>
              <a:spcBef>
                <a:spcPts val="1200"/>
              </a:spcBef>
              <a:defRPr/>
            </a:pPr>
            <a:r>
              <a:rPr lang="en-US" sz="1800" dirty="0"/>
              <a:t>All exception classes are subtypes of the </a:t>
            </a:r>
            <a:r>
              <a:rPr lang="en-US" sz="1800" dirty="0" err="1"/>
              <a:t>java.lang.Exception</a:t>
            </a:r>
            <a:r>
              <a:rPr lang="en-US" sz="1800" dirty="0"/>
              <a:t> class</a:t>
            </a:r>
          </a:p>
        </p:txBody>
      </p:sp>
      <p:sp>
        <p:nvSpPr>
          <p:cNvPr id="5" name="Text Box 3">
            <a:extLst>
              <a:ext uri="{FF2B5EF4-FFF2-40B4-BE49-F238E27FC236}">
                <a16:creationId xmlns:a16="http://schemas.microsoft.com/office/drawing/2014/main" id="{A8B186CB-F349-F052-3D00-2F3C5A397CA0}"/>
              </a:ext>
            </a:extLst>
          </p:cNvPr>
          <p:cNvSpPr txBox="1">
            <a:spLocks noChangeArrowheads="1"/>
          </p:cNvSpPr>
          <p:nvPr/>
        </p:nvSpPr>
        <p:spPr bwMode="auto">
          <a:xfrm>
            <a:off x="3224213" y="2971800"/>
            <a:ext cx="3867150" cy="338138"/>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a:solidFill>
                  <a:srgbClr val="0000FF"/>
                </a:solidFill>
                <a:latin typeface="+mn-lt"/>
                <a:ea typeface="Gulim" pitchFamily="34" charset="-127"/>
              </a:rPr>
              <a:t>Throwable</a:t>
            </a:r>
          </a:p>
        </p:txBody>
      </p:sp>
      <p:sp>
        <p:nvSpPr>
          <p:cNvPr id="6" name="Text Box 4">
            <a:extLst>
              <a:ext uri="{FF2B5EF4-FFF2-40B4-BE49-F238E27FC236}">
                <a16:creationId xmlns:a16="http://schemas.microsoft.com/office/drawing/2014/main" id="{42AA5073-4DA6-2ABD-7FE1-9CD0B5DBDF91}"/>
              </a:ext>
            </a:extLst>
          </p:cNvPr>
          <p:cNvSpPr txBox="1">
            <a:spLocks noChangeArrowheads="1"/>
          </p:cNvSpPr>
          <p:nvPr/>
        </p:nvSpPr>
        <p:spPr bwMode="auto">
          <a:xfrm>
            <a:off x="2286000" y="3690939"/>
            <a:ext cx="2641600" cy="339725"/>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a:solidFill>
                  <a:srgbClr val="0000FF"/>
                </a:solidFill>
                <a:latin typeface="+mn-lt"/>
                <a:ea typeface="Gulim" pitchFamily="34" charset="-127"/>
              </a:rPr>
              <a:t>Error</a:t>
            </a:r>
          </a:p>
        </p:txBody>
      </p:sp>
      <p:sp>
        <p:nvSpPr>
          <p:cNvPr id="7" name="Text Box 5">
            <a:extLst>
              <a:ext uri="{FF2B5EF4-FFF2-40B4-BE49-F238E27FC236}">
                <a16:creationId xmlns:a16="http://schemas.microsoft.com/office/drawing/2014/main" id="{CD4898BF-9931-FF47-65B9-F8834E9EF5BD}"/>
              </a:ext>
            </a:extLst>
          </p:cNvPr>
          <p:cNvSpPr txBox="1">
            <a:spLocks noChangeArrowheads="1"/>
          </p:cNvSpPr>
          <p:nvPr/>
        </p:nvSpPr>
        <p:spPr bwMode="auto">
          <a:xfrm>
            <a:off x="5726114" y="3690939"/>
            <a:ext cx="2401887" cy="339725"/>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a:solidFill>
                  <a:srgbClr val="0000FF"/>
                </a:solidFill>
                <a:latin typeface="+mn-lt"/>
                <a:ea typeface="Gulim" pitchFamily="34" charset="-127"/>
              </a:rPr>
              <a:t>Exception</a:t>
            </a:r>
          </a:p>
        </p:txBody>
      </p:sp>
      <p:sp>
        <p:nvSpPr>
          <p:cNvPr id="8" name="Text Box 6">
            <a:extLst>
              <a:ext uri="{FF2B5EF4-FFF2-40B4-BE49-F238E27FC236}">
                <a16:creationId xmlns:a16="http://schemas.microsoft.com/office/drawing/2014/main" id="{64502C67-1590-B632-14AF-BD9203F39C32}"/>
              </a:ext>
            </a:extLst>
          </p:cNvPr>
          <p:cNvSpPr txBox="1">
            <a:spLocks noChangeArrowheads="1"/>
          </p:cNvSpPr>
          <p:nvPr/>
        </p:nvSpPr>
        <p:spPr bwMode="auto">
          <a:xfrm>
            <a:off x="6480175" y="4452939"/>
            <a:ext cx="2400300" cy="339725"/>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dirty="0" err="1">
                <a:solidFill>
                  <a:srgbClr val="0000FF"/>
                </a:solidFill>
                <a:latin typeface="+mn-lt"/>
                <a:ea typeface="Gulim" pitchFamily="34" charset="-127"/>
              </a:rPr>
              <a:t>RuntimeException</a:t>
            </a:r>
            <a:endParaRPr lang="en-US" sz="1600" dirty="0">
              <a:solidFill>
                <a:srgbClr val="0000FF"/>
              </a:solidFill>
              <a:latin typeface="+mn-lt"/>
              <a:ea typeface="Gulim" pitchFamily="34" charset="-127"/>
            </a:endParaRPr>
          </a:p>
        </p:txBody>
      </p:sp>
      <p:sp>
        <p:nvSpPr>
          <p:cNvPr id="9" name="Text Box 7">
            <a:extLst>
              <a:ext uri="{FF2B5EF4-FFF2-40B4-BE49-F238E27FC236}">
                <a16:creationId xmlns:a16="http://schemas.microsoft.com/office/drawing/2014/main" id="{893684F8-4561-88F5-B54E-8558908CD5A6}"/>
              </a:ext>
            </a:extLst>
          </p:cNvPr>
          <p:cNvSpPr txBox="1">
            <a:spLocks noChangeArrowheads="1"/>
          </p:cNvSpPr>
          <p:nvPr/>
        </p:nvSpPr>
        <p:spPr bwMode="auto">
          <a:xfrm>
            <a:off x="4248150" y="5367339"/>
            <a:ext cx="3270250" cy="339725"/>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a:solidFill>
                  <a:srgbClr val="0000FF"/>
                </a:solidFill>
                <a:latin typeface="+mn-lt"/>
                <a:ea typeface="Gulim" pitchFamily="34" charset="-127"/>
              </a:rPr>
              <a:t>ArrayIndexOutOfBoundsException</a:t>
            </a:r>
          </a:p>
        </p:txBody>
      </p:sp>
      <p:sp>
        <p:nvSpPr>
          <p:cNvPr id="10" name="Text Box 8">
            <a:extLst>
              <a:ext uri="{FF2B5EF4-FFF2-40B4-BE49-F238E27FC236}">
                <a16:creationId xmlns:a16="http://schemas.microsoft.com/office/drawing/2014/main" id="{21350E94-806D-8023-C1EA-AF1907479A0F}"/>
              </a:ext>
            </a:extLst>
          </p:cNvPr>
          <p:cNvSpPr txBox="1">
            <a:spLocks noChangeArrowheads="1"/>
          </p:cNvSpPr>
          <p:nvPr/>
        </p:nvSpPr>
        <p:spPr bwMode="auto">
          <a:xfrm>
            <a:off x="6832600" y="5867400"/>
            <a:ext cx="2311400" cy="338138"/>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a:solidFill>
                  <a:srgbClr val="0000FF"/>
                </a:solidFill>
                <a:latin typeface="+mn-lt"/>
                <a:ea typeface="Gulim" pitchFamily="34" charset="-127"/>
              </a:rPr>
              <a:t>NullPointerException</a:t>
            </a:r>
          </a:p>
        </p:txBody>
      </p:sp>
      <p:sp>
        <p:nvSpPr>
          <p:cNvPr id="11" name="Text Box 9">
            <a:extLst>
              <a:ext uri="{FF2B5EF4-FFF2-40B4-BE49-F238E27FC236}">
                <a16:creationId xmlns:a16="http://schemas.microsoft.com/office/drawing/2014/main" id="{4844D80F-2235-AEB4-B5A2-58A5A0CDDEB7}"/>
              </a:ext>
            </a:extLst>
          </p:cNvPr>
          <p:cNvSpPr txBox="1">
            <a:spLocks noChangeArrowheads="1"/>
          </p:cNvSpPr>
          <p:nvPr/>
        </p:nvSpPr>
        <p:spPr bwMode="auto">
          <a:xfrm>
            <a:off x="8347076" y="5367339"/>
            <a:ext cx="2143125" cy="339725"/>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dirty="0" err="1">
                <a:solidFill>
                  <a:srgbClr val="0000FF"/>
                </a:solidFill>
                <a:latin typeface="+mn-lt"/>
                <a:ea typeface="Gulim" pitchFamily="34" charset="-127"/>
              </a:rPr>
              <a:t>ArithmeticException</a:t>
            </a:r>
            <a:endParaRPr lang="en-US" sz="1600" dirty="0">
              <a:solidFill>
                <a:srgbClr val="0000FF"/>
              </a:solidFill>
              <a:latin typeface="+mn-lt"/>
              <a:ea typeface="Gulim" pitchFamily="34" charset="-127"/>
            </a:endParaRPr>
          </a:p>
        </p:txBody>
      </p:sp>
      <p:sp>
        <p:nvSpPr>
          <p:cNvPr id="98314" name="Line 10">
            <a:extLst>
              <a:ext uri="{FF2B5EF4-FFF2-40B4-BE49-F238E27FC236}">
                <a16:creationId xmlns:a16="http://schemas.microsoft.com/office/drawing/2014/main" id="{D57F88C9-30A2-6C84-7975-B1534490F012}"/>
              </a:ext>
            </a:extLst>
          </p:cNvPr>
          <p:cNvSpPr>
            <a:spLocks noChangeShapeType="1"/>
          </p:cNvSpPr>
          <p:nvPr/>
        </p:nvSpPr>
        <p:spPr bwMode="auto">
          <a:xfrm flipV="1">
            <a:off x="3606801" y="3309938"/>
            <a:ext cx="447675" cy="38100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8315" name="Line 11">
            <a:extLst>
              <a:ext uri="{FF2B5EF4-FFF2-40B4-BE49-F238E27FC236}">
                <a16:creationId xmlns:a16="http://schemas.microsoft.com/office/drawing/2014/main" id="{D242F662-3348-FB3E-1561-8A84C25C576F}"/>
              </a:ext>
            </a:extLst>
          </p:cNvPr>
          <p:cNvSpPr>
            <a:spLocks noChangeShapeType="1"/>
          </p:cNvSpPr>
          <p:nvPr/>
        </p:nvSpPr>
        <p:spPr bwMode="auto">
          <a:xfrm flipH="1" flipV="1">
            <a:off x="5930900" y="3309938"/>
            <a:ext cx="1073150" cy="38100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8316" name="Line 12">
            <a:extLst>
              <a:ext uri="{FF2B5EF4-FFF2-40B4-BE49-F238E27FC236}">
                <a16:creationId xmlns:a16="http://schemas.microsoft.com/office/drawing/2014/main" id="{4C4AEFA3-AAAC-09F5-21DF-A8E26A812BC2}"/>
              </a:ext>
            </a:extLst>
          </p:cNvPr>
          <p:cNvSpPr>
            <a:spLocks noChangeShapeType="1"/>
          </p:cNvSpPr>
          <p:nvPr/>
        </p:nvSpPr>
        <p:spPr bwMode="auto">
          <a:xfrm flipH="1" flipV="1">
            <a:off x="7315201" y="4032250"/>
            <a:ext cx="365125" cy="40640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8317" name="Line 13">
            <a:extLst>
              <a:ext uri="{FF2B5EF4-FFF2-40B4-BE49-F238E27FC236}">
                <a16:creationId xmlns:a16="http://schemas.microsoft.com/office/drawing/2014/main" id="{C36C4B43-AA62-7EE9-F200-02936A3EE1D0}"/>
              </a:ext>
            </a:extLst>
          </p:cNvPr>
          <p:cNvSpPr>
            <a:spLocks noChangeShapeType="1"/>
          </p:cNvSpPr>
          <p:nvPr/>
        </p:nvSpPr>
        <p:spPr bwMode="auto">
          <a:xfrm flipV="1">
            <a:off x="5819775" y="4792664"/>
            <a:ext cx="1003300" cy="574675"/>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8318" name="Line 14">
            <a:extLst>
              <a:ext uri="{FF2B5EF4-FFF2-40B4-BE49-F238E27FC236}">
                <a16:creationId xmlns:a16="http://schemas.microsoft.com/office/drawing/2014/main" id="{4A19C67C-B35C-249A-B6E3-ED0379FA7B6E}"/>
              </a:ext>
            </a:extLst>
          </p:cNvPr>
          <p:cNvSpPr>
            <a:spLocks noChangeShapeType="1"/>
          </p:cNvSpPr>
          <p:nvPr/>
        </p:nvSpPr>
        <p:spPr bwMode="auto">
          <a:xfrm flipH="1" flipV="1">
            <a:off x="8347076" y="4792664"/>
            <a:ext cx="1071563" cy="574675"/>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8319" name="Line 15">
            <a:extLst>
              <a:ext uri="{FF2B5EF4-FFF2-40B4-BE49-F238E27FC236}">
                <a16:creationId xmlns:a16="http://schemas.microsoft.com/office/drawing/2014/main" id="{4F7D0268-E37D-5DF3-CCB2-2162B750FB60}"/>
              </a:ext>
            </a:extLst>
          </p:cNvPr>
          <p:cNvSpPr>
            <a:spLocks noChangeShapeType="1"/>
          </p:cNvSpPr>
          <p:nvPr/>
        </p:nvSpPr>
        <p:spPr bwMode="auto">
          <a:xfrm flipV="1">
            <a:off x="7966075" y="4776789"/>
            <a:ext cx="0" cy="1038225"/>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 name="Text Box 6">
            <a:extLst>
              <a:ext uri="{FF2B5EF4-FFF2-40B4-BE49-F238E27FC236}">
                <a16:creationId xmlns:a16="http://schemas.microsoft.com/office/drawing/2014/main" id="{0B737BBC-AB4A-1F70-EB4B-5F1ED34F9115}"/>
              </a:ext>
            </a:extLst>
          </p:cNvPr>
          <p:cNvSpPr txBox="1">
            <a:spLocks noChangeArrowheads="1"/>
          </p:cNvSpPr>
          <p:nvPr/>
        </p:nvSpPr>
        <p:spPr bwMode="auto">
          <a:xfrm>
            <a:off x="3770314" y="4462464"/>
            <a:ext cx="2401887" cy="338137"/>
          </a:xfrm>
          <a:prstGeom prst="rect">
            <a:avLst/>
          </a:prstGeom>
          <a:solidFill>
            <a:srgbClr val="FFFFCC"/>
          </a:solidFill>
          <a:ln w="12700" algn="ctr">
            <a:solidFill>
              <a:schemeClr val="tx1"/>
            </a:solidFill>
            <a:miter lim="800000"/>
            <a:headEnd/>
            <a:tailEnd/>
          </a:ln>
        </p:spPr>
        <p:txBody>
          <a:bodyPr>
            <a:spAutoFit/>
          </a:bodyPr>
          <a:lstStyle>
            <a:lvl1pPr>
              <a:defRPr sz="1200" b="1">
                <a:solidFill>
                  <a:schemeClr val="tx1"/>
                </a:solidFill>
                <a:latin typeface="Arial" pitchFamily="34" charset="0"/>
              </a:defRPr>
            </a:lvl1pPr>
            <a:lvl2pPr marL="742950" indent="-285750">
              <a:defRPr sz="1200" b="1">
                <a:solidFill>
                  <a:schemeClr val="tx1"/>
                </a:solidFill>
                <a:latin typeface="Arial" pitchFamily="34" charset="0"/>
              </a:defRPr>
            </a:lvl2pPr>
            <a:lvl3pPr marL="1143000" indent="-228600">
              <a:defRPr sz="1200" b="1">
                <a:solidFill>
                  <a:schemeClr val="tx1"/>
                </a:solidFill>
                <a:latin typeface="Arial" pitchFamily="34" charset="0"/>
              </a:defRPr>
            </a:lvl3pPr>
            <a:lvl4pPr marL="1600200" indent="-228600">
              <a:defRPr sz="1200" b="1">
                <a:solidFill>
                  <a:schemeClr val="tx1"/>
                </a:solidFill>
                <a:latin typeface="Arial" pitchFamily="34" charset="0"/>
              </a:defRPr>
            </a:lvl4pPr>
            <a:lvl5pPr marL="2057400" indent="-228600">
              <a:defRPr sz="1200" b="1">
                <a:solidFill>
                  <a:schemeClr val="tx1"/>
                </a:solidFill>
                <a:latin typeface="Arial"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pitchFamily="34" charset="0"/>
              </a:defRPr>
            </a:lvl9pPr>
          </a:lstStyle>
          <a:p>
            <a:pPr algn="ctr">
              <a:defRPr/>
            </a:pPr>
            <a:r>
              <a:rPr lang="en-US" sz="1600" dirty="0" err="1">
                <a:solidFill>
                  <a:srgbClr val="0000FF"/>
                </a:solidFill>
                <a:latin typeface="+mn-lt"/>
                <a:ea typeface="Gulim" pitchFamily="34" charset="-127"/>
              </a:rPr>
              <a:t>IOException</a:t>
            </a:r>
            <a:endParaRPr lang="en-US" sz="1600" dirty="0">
              <a:solidFill>
                <a:srgbClr val="0000FF"/>
              </a:solidFill>
              <a:latin typeface="+mn-lt"/>
              <a:ea typeface="Gulim" pitchFamily="34" charset="-127"/>
            </a:endParaRPr>
          </a:p>
        </p:txBody>
      </p:sp>
      <p:sp>
        <p:nvSpPr>
          <p:cNvPr id="98321" name="Line 13">
            <a:extLst>
              <a:ext uri="{FF2B5EF4-FFF2-40B4-BE49-F238E27FC236}">
                <a16:creationId xmlns:a16="http://schemas.microsoft.com/office/drawing/2014/main" id="{B532115D-06BD-9779-83DF-640FFBE51333}"/>
              </a:ext>
            </a:extLst>
          </p:cNvPr>
          <p:cNvSpPr>
            <a:spLocks noChangeShapeType="1"/>
          </p:cNvSpPr>
          <p:nvPr/>
        </p:nvSpPr>
        <p:spPr bwMode="auto">
          <a:xfrm flipV="1">
            <a:off x="4972050" y="4032251"/>
            <a:ext cx="958850" cy="430213"/>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DF00A-3E14-3B99-0ADE-6C722332B0E4}"/>
              </a:ext>
            </a:extLst>
          </p:cNvPr>
          <p:cNvSpPr>
            <a:spLocks noGrp="1"/>
          </p:cNvSpPr>
          <p:nvPr>
            <p:ph idx="1"/>
          </p:nvPr>
        </p:nvSpPr>
        <p:spPr>
          <a:xfrm>
            <a:off x="2209800" y="762000"/>
            <a:ext cx="7772400" cy="4572000"/>
          </a:xfrm>
        </p:spPr>
        <p:txBody>
          <a:bodyPr>
            <a:noAutofit/>
          </a:bodyPr>
          <a:lstStyle/>
          <a:p>
            <a:pPr marL="0" indent="0" algn="ctr">
              <a:spcBef>
                <a:spcPts val="0"/>
              </a:spcBef>
              <a:spcAft>
                <a:spcPts val="2400"/>
              </a:spcAft>
              <a:buNone/>
              <a:defRPr/>
            </a:pPr>
            <a:r>
              <a:rPr lang="en-US" b="1" dirty="0"/>
              <a:t>Run Time Exception</a:t>
            </a:r>
            <a:endParaRPr lang="en-IN" dirty="0"/>
          </a:p>
          <a:p>
            <a:pPr>
              <a:spcBef>
                <a:spcPts val="1200"/>
              </a:spcBef>
              <a:spcAft>
                <a:spcPts val="600"/>
              </a:spcAft>
              <a:defRPr/>
            </a:pPr>
            <a:r>
              <a:rPr lang="en-US" sz="2000" dirty="0"/>
              <a:t>These are exceptions thrown at runtime</a:t>
            </a:r>
          </a:p>
          <a:p>
            <a:pPr lvl="1">
              <a:spcBef>
                <a:spcPts val="1200"/>
              </a:spcBef>
              <a:spcAft>
                <a:spcPts val="600"/>
              </a:spcAft>
              <a:defRPr/>
            </a:pPr>
            <a:r>
              <a:rPr lang="en-US" sz="1800" dirty="0"/>
              <a:t>When a Java program tries to divide by zero, the runtime will create and throw an object of </a:t>
            </a:r>
            <a:r>
              <a:rPr lang="en-US" sz="1800" dirty="0" err="1"/>
              <a:t>ArithmeticException</a:t>
            </a:r>
            <a:endParaRPr lang="en-US" sz="1800" dirty="0"/>
          </a:p>
          <a:p>
            <a:pPr lvl="1">
              <a:spcBef>
                <a:spcPts val="1200"/>
              </a:spcBef>
              <a:spcAft>
                <a:spcPts val="600"/>
              </a:spcAft>
              <a:defRPr/>
            </a:pPr>
            <a:r>
              <a:rPr lang="en-US" sz="1800" dirty="0"/>
              <a:t>When a Java program tries to access an element outside the boundary of an array, the runtime will create and throw an object of </a:t>
            </a:r>
            <a:r>
              <a:rPr lang="en-US" sz="1800" dirty="0" err="1"/>
              <a:t>ArrayIndexOutOfBoundsException</a:t>
            </a:r>
            <a:endParaRPr lang="en-US" sz="1800" dirty="0"/>
          </a:p>
          <a:p>
            <a:pPr lvl="1">
              <a:spcBef>
                <a:spcPts val="1200"/>
              </a:spcBef>
              <a:spcAft>
                <a:spcPts val="600"/>
              </a:spcAft>
              <a:defRPr/>
            </a:pPr>
            <a:r>
              <a:rPr lang="en-US" sz="1800" dirty="0"/>
              <a:t>When a Java program tried to use a reference that is not referring to an object, the runtime will create and throw an object of </a:t>
            </a:r>
            <a:r>
              <a:rPr lang="en-US" sz="1800" dirty="0" err="1"/>
              <a:t>NullPointerException</a:t>
            </a:r>
            <a:endParaRPr lang="en-US" sz="1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38E4D-403C-C5BF-FE55-8F0C96C6C006}"/>
              </a:ext>
            </a:extLst>
          </p:cNvPr>
          <p:cNvSpPr>
            <a:spLocks noGrp="1"/>
          </p:cNvSpPr>
          <p:nvPr>
            <p:ph idx="1"/>
          </p:nvPr>
        </p:nvSpPr>
        <p:spPr>
          <a:xfrm>
            <a:off x="2133600" y="685800"/>
            <a:ext cx="7924800" cy="5257800"/>
          </a:xfrm>
        </p:spPr>
        <p:txBody>
          <a:bodyPr>
            <a:noAutofit/>
          </a:bodyPr>
          <a:lstStyle/>
          <a:p>
            <a:pPr marL="0" indent="0" algn="ctr">
              <a:spcBef>
                <a:spcPts val="600"/>
              </a:spcBef>
              <a:spcAft>
                <a:spcPts val="2400"/>
              </a:spcAft>
              <a:buNone/>
              <a:defRPr/>
            </a:pPr>
            <a:r>
              <a:rPr lang="en-US" b="1" dirty="0"/>
              <a:t>Types of Exceptions</a:t>
            </a:r>
          </a:p>
          <a:p>
            <a:pPr>
              <a:spcBef>
                <a:spcPts val="1800"/>
              </a:spcBef>
              <a:spcAft>
                <a:spcPts val="600"/>
              </a:spcAft>
              <a:defRPr/>
            </a:pPr>
            <a:r>
              <a:rPr lang="en-US" sz="2000" b="1" dirty="0"/>
              <a:t>Unchecked exceptions:</a:t>
            </a:r>
            <a:r>
              <a:rPr lang="en-US" sz="2000" dirty="0"/>
              <a:t> Runtime Exceptions are also known as Unchecked Exceptions as the compiler will not check whether the programmer has handled them or not.</a:t>
            </a:r>
          </a:p>
          <a:p>
            <a:pPr>
              <a:spcBef>
                <a:spcPts val="1800"/>
              </a:spcBef>
              <a:spcAft>
                <a:spcPts val="600"/>
              </a:spcAft>
              <a:defRPr/>
            </a:pPr>
            <a:r>
              <a:rPr lang="en-US" sz="2000" b="1" dirty="0"/>
              <a:t>Checked exceptions:</a:t>
            </a:r>
            <a:r>
              <a:rPr lang="en-US" sz="2000" dirty="0"/>
              <a:t> All exceptions other than Runtime Exceptions are also known as Checked Exceptions as the compiler will check whether the programmer has handled them or else generates a compilation error.</a:t>
            </a:r>
          </a:p>
          <a:p>
            <a:pPr lvl="1">
              <a:spcBef>
                <a:spcPts val="1800"/>
              </a:spcBef>
              <a:spcAft>
                <a:spcPts val="600"/>
              </a:spcAft>
              <a:defRPr/>
            </a:pPr>
            <a:r>
              <a:rPr lang="en-US" sz="1800" dirty="0"/>
              <a:t>For example, if a file is to be opened, but the file cannot be found, an exception occurs. These exceptions cannot simply be ignored at the time of compilation.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E3DC2-1669-0CF3-99CC-FA288A07F278}"/>
              </a:ext>
            </a:extLst>
          </p:cNvPr>
          <p:cNvSpPr>
            <a:spLocks noGrp="1"/>
          </p:cNvSpPr>
          <p:nvPr>
            <p:ph idx="1"/>
          </p:nvPr>
        </p:nvSpPr>
        <p:spPr>
          <a:xfrm>
            <a:off x="2209800" y="762000"/>
            <a:ext cx="7772400" cy="4572000"/>
          </a:xfrm>
        </p:spPr>
        <p:txBody>
          <a:bodyPr>
            <a:noAutofit/>
          </a:bodyPr>
          <a:lstStyle/>
          <a:p>
            <a:pPr marL="0" indent="0" algn="ctr">
              <a:spcBef>
                <a:spcPts val="0"/>
              </a:spcBef>
              <a:spcAft>
                <a:spcPts val="2400"/>
              </a:spcAft>
              <a:buNone/>
              <a:defRPr/>
            </a:pPr>
            <a:r>
              <a:rPr lang="en-US" b="1" dirty="0"/>
              <a:t>Throwing an Exception</a:t>
            </a:r>
            <a:endParaRPr lang="en-IN" dirty="0"/>
          </a:p>
          <a:p>
            <a:pPr>
              <a:spcBef>
                <a:spcPts val="1200"/>
              </a:spcBef>
              <a:spcAft>
                <a:spcPts val="600"/>
              </a:spcAft>
              <a:defRPr/>
            </a:pPr>
            <a:r>
              <a:rPr lang="en-US" sz="2000" dirty="0"/>
              <a:t>When an error occurs within a method, the method creates an object and hands it off to the runtime system. </a:t>
            </a:r>
          </a:p>
          <a:p>
            <a:pPr>
              <a:spcBef>
                <a:spcPts val="1200"/>
              </a:spcBef>
              <a:spcAft>
                <a:spcPts val="600"/>
              </a:spcAft>
              <a:defRPr/>
            </a:pPr>
            <a:r>
              <a:rPr lang="en-US" sz="2000" dirty="0"/>
              <a:t>The object, called an exception object, contains information about the error, including its type and the state of the program when the error occurred</a:t>
            </a:r>
          </a:p>
          <a:p>
            <a:pPr>
              <a:spcBef>
                <a:spcPts val="1200"/>
              </a:spcBef>
              <a:spcAft>
                <a:spcPts val="600"/>
              </a:spcAft>
              <a:defRPr/>
            </a:pPr>
            <a:r>
              <a:rPr lang="en-US" sz="2000" dirty="0"/>
              <a:t>Creating an exception object and handing it to the runtime system is called throwing an exception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3EB99-6116-A07C-DC34-E3D28776DE21}"/>
              </a:ext>
            </a:extLst>
          </p:cNvPr>
          <p:cNvSpPr>
            <a:spLocks noGrp="1"/>
          </p:cNvSpPr>
          <p:nvPr>
            <p:ph idx="1"/>
          </p:nvPr>
        </p:nvSpPr>
        <p:spPr>
          <a:xfrm>
            <a:off x="1981200" y="533400"/>
            <a:ext cx="8458200" cy="3505200"/>
          </a:xfrm>
        </p:spPr>
        <p:txBody>
          <a:bodyPr>
            <a:noAutofit/>
          </a:bodyPr>
          <a:lstStyle/>
          <a:p>
            <a:pPr marL="0" indent="0" algn="ctr">
              <a:spcBef>
                <a:spcPts val="600"/>
              </a:spcBef>
              <a:spcAft>
                <a:spcPts val="2400"/>
              </a:spcAft>
              <a:buNone/>
              <a:defRPr/>
            </a:pPr>
            <a:r>
              <a:rPr lang="en-US" b="1" dirty="0"/>
              <a:t>Call Stack</a:t>
            </a:r>
          </a:p>
          <a:p>
            <a:pPr>
              <a:spcBef>
                <a:spcPts val="1200"/>
              </a:spcBef>
              <a:spcAft>
                <a:spcPts val="600"/>
              </a:spcAft>
              <a:defRPr/>
            </a:pPr>
            <a:r>
              <a:rPr lang="en-US" sz="2000" dirty="0"/>
              <a:t>After a method throws an exception, the runtime system attempts to find something to handle it.</a:t>
            </a:r>
          </a:p>
          <a:p>
            <a:pPr>
              <a:spcBef>
                <a:spcPts val="1200"/>
              </a:spcBef>
              <a:spcAft>
                <a:spcPts val="600"/>
              </a:spcAft>
              <a:defRPr/>
            </a:pPr>
            <a:r>
              <a:rPr lang="en-US" sz="2000" dirty="0"/>
              <a:t>The set of possible "</a:t>
            </a:r>
            <a:r>
              <a:rPr lang="en-US" sz="2000" dirty="0" err="1"/>
              <a:t>somethings</a:t>
            </a:r>
            <a:r>
              <a:rPr lang="en-US" sz="2000" dirty="0"/>
              <a:t>" to handle the exception is the ordered list of methods that had been called to get to the method where the error occurred.</a:t>
            </a:r>
          </a:p>
          <a:p>
            <a:pPr>
              <a:spcBef>
                <a:spcPts val="1200"/>
              </a:spcBef>
              <a:spcAft>
                <a:spcPts val="600"/>
              </a:spcAft>
              <a:defRPr/>
            </a:pPr>
            <a:r>
              <a:rPr lang="en-US" sz="2000" dirty="0"/>
              <a:t>The list of methods is known as the call stack</a:t>
            </a:r>
          </a:p>
        </p:txBody>
      </p:sp>
      <p:pic>
        <p:nvPicPr>
          <p:cNvPr id="102403" name="Picture 2" descr="The call stack showing three method calls, where the first method called has the exception handler.">
            <a:extLst>
              <a:ext uri="{FF2B5EF4-FFF2-40B4-BE49-F238E27FC236}">
                <a16:creationId xmlns:a16="http://schemas.microsoft.com/office/drawing/2014/main" id="{662B8031-6104-1EB5-7309-49816EFA6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3886200"/>
            <a:ext cx="409416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DEE90-5943-60E7-0E5A-B15EBC39558A}"/>
              </a:ext>
            </a:extLst>
          </p:cNvPr>
          <p:cNvSpPr>
            <a:spLocks noGrp="1"/>
          </p:cNvSpPr>
          <p:nvPr>
            <p:ph idx="1"/>
          </p:nvPr>
        </p:nvSpPr>
        <p:spPr>
          <a:xfrm>
            <a:off x="2209800" y="609600"/>
            <a:ext cx="7924800" cy="5562600"/>
          </a:xfrm>
        </p:spPr>
        <p:txBody>
          <a:bodyPr>
            <a:noAutofit/>
          </a:bodyPr>
          <a:lstStyle/>
          <a:p>
            <a:pPr marL="0" indent="0" algn="ctr">
              <a:spcBef>
                <a:spcPts val="600"/>
              </a:spcBef>
              <a:spcAft>
                <a:spcPts val="2400"/>
              </a:spcAft>
              <a:buNone/>
              <a:defRPr/>
            </a:pPr>
            <a:r>
              <a:rPr lang="en-US" b="1" dirty="0"/>
              <a:t>Exception Handler</a:t>
            </a:r>
          </a:p>
          <a:p>
            <a:pPr>
              <a:spcBef>
                <a:spcPts val="1200"/>
              </a:spcBef>
              <a:spcAft>
                <a:spcPts val="600"/>
              </a:spcAft>
              <a:defRPr/>
            </a:pPr>
            <a:r>
              <a:rPr lang="en-US" sz="2000" dirty="0"/>
              <a:t>The runtime system searches the call stack for a method that contains a block of code that can handle the exception</a:t>
            </a:r>
          </a:p>
          <a:p>
            <a:pPr>
              <a:spcBef>
                <a:spcPts val="1200"/>
              </a:spcBef>
              <a:spcAft>
                <a:spcPts val="600"/>
              </a:spcAft>
              <a:defRPr/>
            </a:pPr>
            <a:r>
              <a:rPr lang="en-US" sz="2000" dirty="0"/>
              <a:t>This block of code is called an exception handler.</a:t>
            </a:r>
          </a:p>
          <a:p>
            <a:pPr>
              <a:spcBef>
                <a:spcPts val="1200"/>
              </a:spcBef>
              <a:spcAft>
                <a:spcPts val="600"/>
              </a:spcAft>
              <a:defRPr/>
            </a:pPr>
            <a:r>
              <a:rPr lang="en-US" sz="2000" dirty="0"/>
              <a:t>The search begins with the method in which the error occurred and proceeds through the call stack in the reverse order in which the methods were called</a:t>
            </a:r>
          </a:p>
          <a:p>
            <a:pPr>
              <a:spcBef>
                <a:spcPts val="1200"/>
              </a:spcBef>
              <a:spcAft>
                <a:spcPts val="600"/>
              </a:spcAft>
              <a:defRPr/>
            </a:pPr>
            <a:r>
              <a:rPr lang="en-US" sz="2000" dirty="0"/>
              <a:t>When an appropriate handler is found, the runtime system passes the exception to the handler</a:t>
            </a:r>
          </a:p>
          <a:p>
            <a:pPr>
              <a:spcBef>
                <a:spcPts val="1200"/>
              </a:spcBef>
              <a:spcAft>
                <a:spcPts val="600"/>
              </a:spcAft>
              <a:defRPr/>
            </a:pPr>
            <a:r>
              <a:rPr lang="en-US" sz="2000" dirty="0"/>
              <a:t>An exception handler is considered appropriate if the type of the exception object thrown matches the type that can be handled by the handler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A9993-9F7B-DCB0-EF2F-15F5CDF82243}"/>
              </a:ext>
            </a:extLst>
          </p:cNvPr>
          <p:cNvSpPr>
            <a:spLocks noGrp="1"/>
          </p:cNvSpPr>
          <p:nvPr>
            <p:ph idx="1"/>
          </p:nvPr>
        </p:nvSpPr>
        <p:spPr>
          <a:xfrm>
            <a:off x="2286000" y="609600"/>
            <a:ext cx="7924800" cy="2667000"/>
          </a:xfrm>
        </p:spPr>
        <p:txBody>
          <a:bodyPr>
            <a:noAutofit/>
          </a:bodyPr>
          <a:lstStyle/>
          <a:p>
            <a:pPr marL="0" indent="0" algn="ctr">
              <a:spcBef>
                <a:spcPts val="600"/>
              </a:spcBef>
              <a:spcAft>
                <a:spcPts val="2400"/>
              </a:spcAft>
              <a:buNone/>
              <a:defRPr/>
            </a:pPr>
            <a:r>
              <a:rPr lang="en-US" sz="3600" b="1" dirty="0"/>
              <a:t>Catching the Exception</a:t>
            </a:r>
          </a:p>
          <a:p>
            <a:pPr>
              <a:spcBef>
                <a:spcPts val="1200"/>
              </a:spcBef>
              <a:spcAft>
                <a:spcPts val="600"/>
              </a:spcAft>
              <a:defRPr/>
            </a:pPr>
            <a:r>
              <a:rPr lang="en-US" sz="2000" dirty="0"/>
              <a:t>The exception handler chosen is said to catch the exception</a:t>
            </a:r>
          </a:p>
          <a:p>
            <a:pPr>
              <a:spcBef>
                <a:spcPts val="1200"/>
              </a:spcBef>
              <a:spcAft>
                <a:spcPts val="600"/>
              </a:spcAft>
              <a:defRPr/>
            </a:pPr>
            <a:r>
              <a:rPr lang="en-US" sz="2000" dirty="0"/>
              <a:t>If the runtime system exhaustively searches all the methods on the call stack without finding an appropriate exception handler, as shown in the next figure, the runtime system (and, consequently, the program) terminates</a:t>
            </a:r>
          </a:p>
        </p:txBody>
      </p:sp>
      <p:pic>
        <p:nvPicPr>
          <p:cNvPr id="104451" name="Picture 2" descr="The call stack showing three method calls, where the first method called has the exception handler.">
            <a:extLst>
              <a:ext uri="{FF2B5EF4-FFF2-40B4-BE49-F238E27FC236}">
                <a16:creationId xmlns:a16="http://schemas.microsoft.com/office/drawing/2014/main" id="{B4923744-2009-0C46-6992-11860A203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3733800"/>
            <a:ext cx="6496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13794A0-56EF-74EA-9226-187F93305D92}"/>
              </a:ext>
            </a:extLst>
          </p:cNvPr>
          <p:cNvSpPr>
            <a:spLocks noGrp="1"/>
          </p:cNvSpPr>
          <p:nvPr>
            <p:ph type="title"/>
          </p:nvPr>
        </p:nvSpPr>
        <p:spPr>
          <a:xfrm>
            <a:off x="1981200" y="76200"/>
            <a:ext cx="8229600" cy="1143000"/>
          </a:xfrm>
        </p:spPr>
        <p:txBody>
          <a:bodyPr/>
          <a:lstStyle/>
          <a:p>
            <a:pPr eaLnBrk="1" hangingPunct="1"/>
            <a:r>
              <a:rPr lang="en-US" altLang="en-US" sz="3600"/>
              <a:t>Java is Distributed</a:t>
            </a:r>
          </a:p>
        </p:txBody>
      </p:sp>
      <p:sp>
        <p:nvSpPr>
          <p:cNvPr id="23555" name="Content Placeholder 2">
            <a:extLst>
              <a:ext uri="{FF2B5EF4-FFF2-40B4-BE49-F238E27FC236}">
                <a16:creationId xmlns:a16="http://schemas.microsoft.com/office/drawing/2014/main" id="{93515E4E-A903-D78A-B273-9ED745A78B38}"/>
              </a:ext>
            </a:extLst>
          </p:cNvPr>
          <p:cNvSpPr>
            <a:spLocks noGrp="1"/>
          </p:cNvSpPr>
          <p:nvPr>
            <p:ph idx="1"/>
          </p:nvPr>
        </p:nvSpPr>
        <p:spPr/>
        <p:txBody>
          <a:bodyPr/>
          <a:lstStyle/>
          <a:p>
            <a:pPr eaLnBrk="1" hangingPunct="1"/>
            <a:r>
              <a:rPr lang="en-US" altLang="en-US"/>
              <a:t>Java is designed for the distributed environment of the internet. </a:t>
            </a:r>
          </a:p>
          <a:p>
            <a:pPr eaLnBrk="1" hangingPunct="1"/>
            <a:endParaRPr lang="en-US" altLang="en-US"/>
          </a:p>
          <a:p>
            <a:pPr eaLnBrk="1" hangingPunct="1"/>
            <a:r>
              <a:rPr lang="en-US" altLang="en-US"/>
              <a:t>Objects on one JVM can execute procedures on a remote JVM.</a:t>
            </a:r>
          </a:p>
          <a:p>
            <a:pPr eaLnBrk="1" hangingPunct="1"/>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11E0F-F730-130D-1794-64ABBFB0C2C0}"/>
              </a:ext>
            </a:extLst>
          </p:cNvPr>
          <p:cNvSpPr>
            <a:spLocks noGrp="1"/>
          </p:cNvSpPr>
          <p:nvPr>
            <p:ph idx="1"/>
          </p:nvPr>
        </p:nvSpPr>
        <p:spPr>
          <a:xfrm>
            <a:off x="2286000" y="762000"/>
            <a:ext cx="7772400" cy="4953000"/>
          </a:xfrm>
        </p:spPr>
        <p:txBody>
          <a:bodyPr>
            <a:noAutofit/>
          </a:bodyPr>
          <a:lstStyle/>
          <a:p>
            <a:pPr marL="0" indent="0" algn="ctr">
              <a:spcBef>
                <a:spcPts val="0"/>
              </a:spcBef>
              <a:spcAft>
                <a:spcPts val="2400"/>
              </a:spcAft>
              <a:buNone/>
              <a:defRPr/>
            </a:pPr>
            <a:r>
              <a:rPr lang="en-US" b="1" dirty="0"/>
              <a:t>Catching the Exception</a:t>
            </a:r>
          </a:p>
          <a:p>
            <a:pPr>
              <a:lnSpc>
                <a:spcPts val="2000"/>
              </a:lnSpc>
              <a:spcBef>
                <a:spcPts val="1200"/>
              </a:spcBef>
              <a:spcAft>
                <a:spcPts val="600"/>
              </a:spcAft>
              <a:defRPr/>
            </a:pPr>
            <a:r>
              <a:rPr lang="en-US" sz="2000" dirty="0"/>
              <a:t>A method catches an exception using a combination of the try and catch keywords</a:t>
            </a:r>
          </a:p>
          <a:p>
            <a:pPr>
              <a:lnSpc>
                <a:spcPts val="2000"/>
              </a:lnSpc>
              <a:spcBef>
                <a:spcPts val="1200"/>
              </a:spcBef>
              <a:spcAft>
                <a:spcPts val="600"/>
              </a:spcAft>
              <a:defRPr/>
            </a:pPr>
            <a:r>
              <a:rPr lang="en-US" sz="2000" dirty="0"/>
              <a:t>A try/catch block is placed around the code that might generate an exception. Code within a try/catch block is referred to as protected code</a:t>
            </a:r>
          </a:p>
          <a:p>
            <a:pPr>
              <a:lnSpc>
                <a:spcPts val="2000"/>
              </a:lnSpc>
              <a:spcBef>
                <a:spcPts val="1200"/>
              </a:spcBef>
              <a:spcAft>
                <a:spcPts val="600"/>
              </a:spcAft>
              <a:defRPr/>
            </a:pPr>
            <a:r>
              <a:rPr lang="en-US" sz="2000" dirty="0"/>
              <a:t>A catch statement involves declaring the type of exception you are trying to catch</a:t>
            </a:r>
          </a:p>
          <a:p>
            <a:pPr>
              <a:lnSpc>
                <a:spcPts val="2000"/>
              </a:lnSpc>
              <a:spcBef>
                <a:spcPts val="1200"/>
              </a:spcBef>
              <a:spcAft>
                <a:spcPts val="600"/>
              </a:spcAft>
              <a:defRPr/>
            </a:pPr>
            <a:r>
              <a:rPr lang="en-US" sz="2000" dirty="0"/>
              <a:t>If an exception occurs in protected code, the catch block (or blocks) that follows the try is checked</a:t>
            </a:r>
          </a:p>
          <a:p>
            <a:pPr>
              <a:lnSpc>
                <a:spcPts val="2000"/>
              </a:lnSpc>
              <a:spcBef>
                <a:spcPts val="1200"/>
              </a:spcBef>
              <a:spcAft>
                <a:spcPts val="600"/>
              </a:spcAft>
              <a:defRPr/>
            </a:pPr>
            <a:r>
              <a:rPr lang="en-US" sz="2000" dirty="0"/>
              <a:t>If the type of exception that occurred is listed in a catch block, the exception is passed to the catch block much as an argument is passed into a method parameter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a:extLst>
              <a:ext uri="{FF2B5EF4-FFF2-40B4-BE49-F238E27FC236}">
                <a16:creationId xmlns:a16="http://schemas.microsoft.com/office/drawing/2014/main" id="{6921D1C5-38E1-A887-AE2E-608D38F95F5F}"/>
              </a:ext>
            </a:extLst>
          </p:cNvPr>
          <p:cNvSpPr>
            <a:spLocks noGrp="1"/>
          </p:cNvSpPr>
          <p:nvPr>
            <p:ph idx="1"/>
          </p:nvPr>
        </p:nvSpPr>
        <p:spPr>
          <a:xfrm>
            <a:off x="2362200" y="1371600"/>
            <a:ext cx="3733800" cy="3048000"/>
          </a:xfrm>
        </p:spPr>
        <p:txBody>
          <a:bodyPr/>
          <a:lstStyle/>
          <a:p>
            <a:pPr marL="0" indent="0">
              <a:spcBef>
                <a:spcPct val="0"/>
              </a:spcBef>
              <a:spcAft>
                <a:spcPts val="1200"/>
              </a:spcAft>
              <a:buNone/>
            </a:pPr>
            <a:endParaRPr lang="en-US" altLang="en-US" sz="2000"/>
          </a:p>
          <a:p>
            <a:pPr marL="0" indent="0">
              <a:lnSpc>
                <a:spcPts val="2000"/>
              </a:lnSpc>
              <a:spcBef>
                <a:spcPct val="0"/>
              </a:spcBef>
              <a:buNone/>
            </a:pPr>
            <a:r>
              <a:rPr lang="en-US" altLang="en-US" sz="1800"/>
              <a:t>try</a:t>
            </a:r>
          </a:p>
          <a:p>
            <a:pPr marL="0" indent="0">
              <a:lnSpc>
                <a:spcPts val="2000"/>
              </a:lnSpc>
              <a:spcBef>
                <a:spcPct val="0"/>
              </a:spcBef>
              <a:buNone/>
            </a:pPr>
            <a:r>
              <a:rPr lang="en-US" altLang="en-US" sz="1800"/>
              <a:t>{</a:t>
            </a:r>
          </a:p>
          <a:p>
            <a:pPr marL="0" indent="0">
              <a:lnSpc>
                <a:spcPts val="2000"/>
              </a:lnSpc>
              <a:spcBef>
                <a:spcPct val="0"/>
              </a:spcBef>
              <a:buNone/>
            </a:pPr>
            <a:r>
              <a:rPr lang="en-US" altLang="en-US" sz="1800"/>
              <a:t>	//Protected code</a:t>
            </a:r>
          </a:p>
          <a:p>
            <a:pPr marL="0" indent="0">
              <a:lnSpc>
                <a:spcPts val="2000"/>
              </a:lnSpc>
              <a:spcBef>
                <a:spcPct val="0"/>
              </a:spcBef>
              <a:buNone/>
            </a:pPr>
            <a:r>
              <a:rPr lang="en-US" altLang="en-US" sz="1800"/>
              <a:t>} catch(ExceptionName e1)</a:t>
            </a:r>
          </a:p>
          <a:p>
            <a:pPr marL="0" indent="0">
              <a:lnSpc>
                <a:spcPts val="2000"/>
              </a:lnSpc>
              <a:spcBef>
                <a:spcPct val="0"/>
              </a:spcBef>
              <a:buNone/>
            </a:pPr>
            <a:r>
              <a:rPr lang="en-US" altLang="en-US" sz="1800"/>
              <a:t>{</a:t>
            </a:r>
          </a:p>
          <a:p>
            <a:pPr marL="0" indent="0">
              <a:lnSpc>
                <a:spcPts val="2000"/>
              </a:lnSpc>
              <a:spcBef>
                <a:spcPct val="0"/>
              </a:spcBef>
              <a:buNone/>
            </a:pPr>
            <a:r>
              <a:rPr lang="en-US" altLang="en-US" sz="1800"/>
              <a:t>	//Catch block</a:t>
            </a:r>
          </a:p>
          <a:p>
            <a:pPr marL="0" indent="0">
              <a:lnSpc>
                <a:spcPts val="2000"/>
              </a:lnSpc>
              <a:spcBef>
                <a:spcPct val="0"/>
              </a:spcBef>
              <a:buNone/>
            </a:pPr>
            <a:r>
              <a:rPr lang="en-US" altLang="en-US" sz="1800"/>
              <a:t>} </a:t>
            </a:r>
          </a:p>
          <a:p>
            <a:pPr marL="0" indent="0">
              <a:spcBef>
                <a:spcPts val="1200"/>
              </a:spcBef>
              <a:spcAft>
                <a:spcPts val="1200"/>
              </a:spcAft>
              <a:buNone/>
            </a:pPr>
            <a:endParaRPr lang="en-US" altLang="en-US" sz="2400"/>
          </a:p>
        </p:txBody>
      </p:sp>
      <p:sp>
        <p:nvSpPr>
          <p:cNvPr id="106499" name="TextBox 3">
            <a:extLst>
              <a:ext uri="{FF2B5EF4-FFF2-40B4-BE49-F238E27FC236}">
                <a16:creationId xmlns:a16="http://schemas.microsoft.com/office/drawing/2014/main" id="{2FD3BB57-C3C8-CBCD-C480-3D0D1CA59B82}"/>
              </a:ext>
            </a:extLst>
          </p:cNvPr>
          <p:cNvSpPr txBox="1">
            <a:spLocks noChangeArrowheads="1"/>
          </p:cNvSpPr>
          <p:nvPr/>
        </p:nvSpPr>
        <p:spPr bwMode="auto">
          <a:xfrm>
            <a:off x="5867400" y="1700214"/>
            <a:ext cx="426720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000"/>
              </a:lnSpc>
            </a:pPr>
            <a:r>
              <a:rPr lang="en-US" altLang="en-US" sz="2000"/>
              <a:t>A try block can be followed by more than one catch blocks</a:t>
            </a:r>
          </a:p>
          <a:p>
            <a:pPr eaLnBrk="1" hangingPunct="1">
              <a:lnSpc>
                <a:spcPts val="2000"/>
              </a:lnSpc>
            </a:pPr>
            <a:endParaRPr lang="en-US" altLang="en-US" sz="2000"/>
          </a:p>
          <a:p>
            <a:pPr eaLnBrk="1" hangingPunct="1">
              <a:lnSpc>
                <a:spcPts val="1800"/>
              </a:lnSpc>
            </a:pPr>
            <a:r>
              <a:rPr lang="en-US" altLang="en-US"/>
              <a:t>	try</a:t>
            </a:r>
          </a:p>
          <a:p>
            <a:pPr eaLnBrk="1" hangingPunct="1">
              <a:lnSpc>
                <a:spcPts val="1800"/>
              </a:lnSpc>
            </a:pPr>
            <a:r>
              <a:rPr lang="en-US" altLang="en-US"/>
              <a:t>	{</a:t>
            </a:r>
          </a:p>
          <a:p>
            <a:pPr eaLnBrk="1" hangingPunct="1">
              <a:lnSpc>
                <a:spcPts val="1800"/>
              </a:lnSpc>
            </a:pPr>
            <a:r>
              <a:rPr lang="en-US" altLang="en-US"/>
              <a:t>   		//Protected code</a:t>
            </a:r>
          </a:p>
          <a:p>
            <a:pPr eaLnBrk="1" hangingPunct="1">
              <a:lnSpc>
                <a:spcPts val="1800"/>
              </a:lnSpc>
            </a:pPr>
            <a:r>
              <a:rPr lang="en-US" altLang="en-US"/>
              <a:t>	}catch(ExceptionType1 e1)</a:t>
            </a:r>
          </a:p>
          <a:p>
            <a:pPr eaLnBrk="1" hangingPunct="1">
              <a:lnSpc>
                <a:spcPts val="1800"/>
              </a:lnSpc>
            </a:pPr>
            <a:r>
              <a:rPr lang="en-US" altLang="en-US"/>
              <a:t>	{</a:t>
            </a:r>
          </a:p>
          <a:p>
            <a:pPr eaLnBrk="1" hangingPunct="1">
              <a:lnSpc>
                <a:spcPts val="1800"/>
              </a:lnSpc>
            </a:pPr>
            <a:r>
              <a:rPr lang="en-US" altLang="en-US"/>
              <a:t>   		//Catch block</a:t>
            </a:r>
          </a:p>
          <a:p>
            <a:pPr eaLnBrk="1" hangingPunct="1">
              <a:lnSpc>
                <a:spcPts val="1800"/>
              </a:lnSpc>
            </a:pPr>
            <a:r>
              <a:rPr lang="en-US" altLang="en-US"/>
              <a:t>	}catch(ExceptionType2 e2)</a:t>
            </a:r>
          </a:p>
          <a:p>
            <a:pPr eaLnBrk="1" hangingPunct="1">
              <a:lnSpc>
                <a:spcPts val="1800"/>
              </a:lnSpc>
            </a:pPr>
            <a:r>
              <a:rPr lang="en-US" altLang="en-US"/>
              <a:t>	{</a:t>
            </a:r>
          </a:p>
          <a:p>
            <a:pPr eaLnBrk="1" hangingPunct="1">
              <a:lnSpc>
                <a:spcPts val="1800"/>
              </a:lnSpc>
            </a:pPr>
            <a:r>
              <a:rPr lang="en-US" altLang="en-US"/>
              <a:t>   		//Catch block</a:t>
            </a:r>
          </a:p>
          <a:p>
            <a:pPr eaLnBrk="1" hangingPunct="1">
              <a:lnSpc>
                <a:spcPts val="1800"/>
              </a:lnSpc>
            </a:pPr>
            <a:r>
              <a:rPr lang="en-US" altLang="en-US"/>
              <a:t>	}catch(ExceptionType3 e3)</a:t>
            </a:r>
          </a:p>
          <a:p>
            <a:pPr eaLnBrk="1" hangingPunct="1">
              <a:lnSpc>
                <a:spcPts val="1800"/>
              </a:lnSpc>
            </a:pPr>
            <a:r>
              <a:rPr lang="en-US" altLang="en-US"/>
              <a:t>	{</a:t>
            </a:r>
          </a:p>
          <a:p>
            <a:pPr eaLnBrk="1" hangingPunct="1">
              <a:lnSpc>
                <a:spcPts val="1800"/>
              </a:lnSpc>
            </a:pPr>
            <a:r>
              <a:rPr lang="en-US" altLang="en-US"/>
              <a:t>   		//Catch block</a:t>
            </a:r>
          </a:p>
          <a:p>
            <a:pPr eaLnBrk="1" hangingPunct="1">
              <a:lnSpc>
                <a:spcPts val="1800"/>
              </a:lnSpc>
            </a:pPr>
            <a:r>
              <a:rPr lang="en-US" altLang="en-US"/>
              <a:t>	}</a:t>
            </a:r>
          </a:p>
        </p:txBody>
      </p:sp>
      <p:sp>
        <p:nvSpPr>
          <p:cNvPr id="106500" name="Rectangle 1">
            <a:extLst>
              <a:ext uri="{FF2B5EF4-FFF2-40B4-BE49-F238E27FC236}">
                <a16:creationId xmlns:a16="http://schemas.microsoft.com/office/drawing/2014/main" id="{9417B7FD-F447-F640-17B1-435D8E4F6122}"/>
              </a:ext>
            </a:extLst>
          </p:cNvPr>
          <p:cNvSpPr>
            <a:spLocks noChangeArrowheads="1"/>
          </p:cNvSpPr>
          <p:nvPr/>
        </p:nvSpPr>
        <p:spPr bwMode="auto">
          <a:xfrm>
            <a:off x="2286000" y="762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2400"/>
              </a:spcAft>
            </a:pPr>
            <a:r>
              <a:rPr lang="en-US" altLang="en-US" sz="3200" b="1"/>
              <a:t>Catching the Exception</a:t>
            </a:r>
          </a:p>
        </p:txBody>
      </p:sp>
      <p:sp>
        <p:nvSpPr>
          <p:cNvPr id="106501" name="Rectangle 4">
            <a:extLst>
              <a:ext uri="{FF2B5EF4-FFF2-40B4-BE49-F238E27FC236}">
                <a16:creationId xmlns:a16="http://schemas.microsoft.com/office/drawing/2014/main" id="{CA00541B-6622-BEE3-C85D-83BE7A4FB559}"/>
              </a:ext>
            </a:extLst>
          </p:cNvPr>
          <p:cNvSpPr>
            <a:spLocks noChangeArrowheads="1"/>
          </p:cNvSpPr>
          <p:nvPr/>
        </p:nvSpPr>
        <p:spPr bwMode="auto">
          <a:xfrm>
            <a:off x="2438400" y="4343400"/>
            <a:ext cx="4572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ea typeface="Gulim" panose="020B0600000101010101" pitchFamily="34" charset="-127"/>
              </a:rPr>
              <a:t>try{</a:t>
            </a:r>
          </a:p>
          <a:p>
            <a:pPr eaLnBrk="1" hangingPunct="1"/>
            <a:r>
              <a:rPr lang="en-US" altLang="en-US" sz="2000">
                <a:ea typeface="Gulim" panose="020B0600000101010101" pitchFamily="34" charset="-127"/>
              </a:rPr>
              <a:t>	c = a/b;	</a:t>
            </a:r>
          </a:p>
          <a:p>
            <a:pPr eaLnBrk="1" hangingPunct="1"/>
            <a:r>
              <a:rPr lang="en-US" altLang="en-US" sz="2000">
                <a:ea typeface="Gulim" panose="020B0600000101010101" pitchFamily="34" charset="-127"/>
              </a:rPr>
              <a:t>}</a:t>
            </a:r>
          </a:p>
          <a:p>
            <a:pPr eaLnBrk="1" hangingPunct="1"/>
            <a:r>
              <a:rPr lang="en-US" altLang="en-US" sz="2000">
                <a:ea typeface="Gulim" panose="020B0600000101010101" pitchFamily="34" charset="-127"/>
              </a:rPr>
              <a:t>catch(ArithmeticException e){</a:t>
            </a:r>
          </a:p>
          <a:p>
            <a:pPr eaLnBrk="1" hangingPunct="1"/>
            <a:r>
              <a:rPr lang="en-US" altLang="en-US" sz="2000">
                <a:ea typeface="Gulim" panose="020B0600000101010101" pitchFamily="34" charset="-127"/>
              </a:rPr>
              <a:t>	System.out.println(“Divide By Zero”);</a:t>
            </a:r>
          </a:p>
          <a:p>
            <a:pPr eaLnBrk="1" hangingPunct="1"/>
            <a:r>
              <a:rPr lang="en-US" altLang="en-US" sz="2000">
                <a:ea typeface="Gulim" panose="020B0600000101010101" pitchFamily="34" charset="-127"/>
              </a:rPr>
              <a:t>}</a:t>
            </a:r>
          </a:p>
          <a:p>
            <a:pPr eaLnBrk="1" hangingPunct="1"/>
            <a:endParaRPr lang="en-US" altLang="en-US" sz="2000">
              <a:ea typeface="Gulim" panose="020B0600000101010101" pitchFamily="34" charset="-127"/>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9F786-B626-9B57-D414-71BCE131481D}"/>
              </a:ext>
            </a:extLst>
          </p:cNvPr>
          <p:cNvSpPr>
            <a:spLocks noGrp="1"/>
          </p:cNvSpPr>
          <p:nvPr>
            <p:ph idx="1"/>
          </p:nvPr>
        </p:nvSpPr>
        <p:spPr>
          <a:xfrm>
            <a:off x="2362200" y="685800"/>
            <a:ext cx="7696200" cy="2819400"/>
          </a:xfrm>
        </p:spPr>
        <p:txBody>
          <a:bodyPr>
            <a:noAutofit/>
          </a:bodyPr>
          <a:lstStyle/>
          <a:p>
            <a:pPr marL="0" indent="0" algn="ctr">
              <a:spcBef>
                <a:spcPts val="0"/>
              </a:spcBef>
              <a:spcAft>
                <a:spcPts val="2400"/>
              </a:spcAft>
              <a:buNone/>
              <a:defRPr/>
            </a:pPr>
            <a:r>
              <a:rPr lang="en-US" b="1" dirty="0"/>
              <a:t>throws/throw keyword</a:t>
            </a:r>
          </a:p>
          <a:p>
            <a:pPr>
              <a:spcBef>
                <a:spcPts val="1200"/>
              </a:spcBef>
              <a:spcAft>
                <a:spcPts val="600"/>
              </a:spcAft>
              <a:defRPr/>
            </a:pPr>
            <a:r>
              <a:rPr lang="en-US" sz="1800" dirty="0"/>
              <a:t>If a method does not handle a checked exception, the method must declare it using the </a:t>
            </a:r>
            <a:r>
              <a:rPr lang="en-US" sz="1800" b="1" dirty="0"/>
              <a:t>throws</a:t>
            </a:r>
            <a:r>
              <a:rPr lang="en-US" sz="1800" dirty="0"/>
              <a:t> keyword</a:t>
            </a:r>
          </a:p>
          <a:p>
            <a:pPr>
              <a:spcBef>
                <a:spcPts val="1200"/>
              </a:spcBef>
              <a:spcAft>
                <a:spcPts val="600"/>
              </a:spcAft>
              <a:defRPr/>
            </a:pPr>
            <a:r>
              <a:rPr lang="en-US" sz="1800" dirty="0"/>
              <a:t>The throws keyword appears at the end of a method's signature.</a:t>
            </a:r>
          </a:p>
          <a:p>
            <a:pPr>
              <a:spcBef>
                <a:spcPts val="1200"/>
              </a:spcBef>
              <a:spcAft>
                <a:spcPts val="600"/>
              </a:spcAft>
              <a:defRPr/>
            </a:pPr>
            <a:r>
              <a:rPr lang="en-US" sz="1800" dirty="0"/>
              <a:t>You can throw an exception, either a newly instantiated one or an exception that you just caught, by using the </a:t>
            </a:r>
            <a:r>
              <a:rPr lang="en-US" sz="1800" b="1" dirty="0"/>
              <a:t>throw</a:t>
            </a:r>
            <a:r>
              <a:rPr lang="en-US" sz="1800" dirty="0"/>
              <a:t> keyword.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DF996-7511-B22A-F5F4-23996B2C9C35}"/>
              </a:ext>
            </a:extLst>
          </p:cNvPr>
          <p:cNvSpPr>
            <a:spLocks noGrp="1"/>
          </p:cNvSpPr>
          <p:nvPr>
            <p:ph idx="1"/>
          </p:nvPr>
        </p:nvSpPr>
        <p:spPr>
          <a:xfrm>
            <a:off x="2286000" y="533400"/>
            <a:ext cx="7772400" cy="5791200"/>
          </a:xfrm>
        </p:spPr>
        <p:txBody>
          <a:bodyPr>
            <a:noAutofit/>
          </a:bodyPr>
          <a:lstStyle/>
          <a:p>
            <a:pPr marL="0" indent="0" algn="ctr">
              <a:spcBef>
                <a:spcPts val="0"/>
              </a:spcBef>
              <a:spcAft>
                <a:spcPts val="2400"/>
              </a:spcAft>
              <a:buNone/>
              <a:defRPr/>
            </a:pPr>
            <a:r>
              <a:rPr lang="en-US" b="1" dirty="0"/>
              <a:t>throws/throw keyword - Example</a:t>
            </a:r>
          </a:p>
          <a:p>
            <a:pPr marL="0" indent="0">
              <a:spcBef>
                <a:spcPts val="0"/>
              </a:spcBef>
              <a:buNone/>
              <a:defRPr/>
            </a:pPr>
            <a:r>
              <a:rPr lang="en-US" sz="1800" dirty="0"/>
              <a:t>	import java.io.*;</a:t>
            </a:r>
          </a:p>
          <a:p>
            <a:pPr marL="0" indent="0">
              <a:lnSpc>
                <a:spcPts val="2000"/>
              </a:lnSpc>
              <a:spcBef>
                <a:spcPts val="0"/>
              </a:spcBef>
              <a:buNone/>
              <a:defRPr/>
            </a:pPr>
            <a:r>
              <a:rPr lang="en-US" sz="1800" dirty="0"/>
              <a:t>	public class </a:t>
            </a:r>
            <a:r>
              <a:rPr lang="en-US" sz="1800" dirty="0" err="1"/>
              <a:t>className</a:t>
            </a:r>
            <a:endParaRPr lang="en-US" sz="1800" dirty="0"/>
          </a:p>
          <a:p>
            <a:pPr marL="0" indent="0">
              <a:lnSpc>
                <a:spcPts val="2000"/>
              </a:lnSpc>
              <a:spcBef>
                <a:spcPts val="0"/>
              </a:spcBef>
              <a:buNone/>
              <a:defRPr/>
            </a:pPr>
            <a:r>
              <a:rPr lang="en-US" sz="1800" dirty="0"/>
              <a:t>	{</a:t>
            </a:r>
          </a:p>
          <a:p>
            <a:pPr marL="0" indent="0">
              <a:lnSpc>
                <a:spcPts val="2000"/>
              </a:lnSpc>
              <a:spcBef>
                <a:spcPts val="0"/>
              </a:spcBef>
              <a:buNone/>
              <a:defRPr/>
            </a:pPr>
            <a:r>
              <a:rPr lang="en-US" sz="1800" dirty="0"/>
              <a:t>   		public void deposit(double amount) throws </a:t>
            </a:r>
            <a:r>
              <a:rPr lang="en-US" sz="1800" dirty="0" err="1"/>
              <a:t>RemoteException</a:t>
            </a:r>
            <a:endParaRPr lang="en-US" sz="1800" dirty="0"/>
          </a:p>
          <a:p>
            <a:pPr marL="0" indent="0">
              <a:lnSpc>
                <a:spcPts val="2000"/>
              </a:lnSpc>
              <a:spcBef>
                <a:spcPts val="0"/>
              </a:spcBef>
              <a:buNone/>
              <a:defRPr/>
            </a:pPr>
            <a:r>
              <a:rPr lang="en-US" sz="1800" dirty="0"/>
              <a:t>   		{</a:t>
            </a:r>
          </a:p>
          <a:p>
            <a:pPr marL="0" indent="0">
              <a:lnSpc>
                <a:spcPts val="2000"/>
              </a:lnSpc>
              <a:spcBef>
                <a:spcPts val="0"/>
              </a:spcBef>
              <a:buNone/>
              <a:defRPr/>
            </a:pPr>
            <a:r>
              <a:rPr lang="en-US" sz="1800" dirty="0"/>
              <a:t>      			// Method implementation</a:t>
            </a:r>
          </a:p>
          <a:p>
            <a:pPr marL="0" indent="0">
              <a:lnSpc>
                <a:spcPts val="2000"/>
              </a:lnSpc>
              <a:spcBef>
                <a:spcPts val="0"/>
              </a:spcBef>
              <a:buNone/>
              <a:defRPr/>
            </a:pPr>
            <a:r>
              <a:rPr lang="en-US" sz="1800" dirty="0"/>
              <a:t>      			throw new </a:t>
            </a:r>
            <a:r>
              <a:rPr lang="en-US" sz="1800" dirty="0" err="1"/>
              <a:t>RemoteException</a:t>
            </a:r>
            <a:r>
              <a:rPr lang="en-US" sz="1800" dirty="0"/>
              <a:t>();</a:t>
            </a:r>
          </a:p>
          <a:p>
            <a:pPr marL="0" indent="0">
              <a:lnSpc>
                <a:spcPts val="2000"/>
              </a:lnSpc>
              <a:spcBef>
                <a:spcPts val="0"/>
              </a:spcBef>
              <a:buNone/>
              <a:defRPr/>
            </a:pPr>
            <a:r>
              <a:rPr lang="en-US" sz="1800" dirty="0"/>
              <a:t>   		}</a:t>
            </a:r>
          </a:p>
          <a:p>
            <a:pPr marL="0" indent="0">
              <a:lnSpc>
                <a:spcPts val="2000"/>
              </a:lnSpc>
              <a:spcBef>
                <a:spcPts val="0"/>
              </a:spcBef>
              <a:buNone/>
              <a:defRPr/>
            </a:pPr>
            <a:r>
              <a:rPr lang="en-US" sz="1800" dirty="0"/>
              <a:t>   		//Remainder of class definition</a:t>
            </a:r>
          </a:p>
          <a:p>
            <a:pPr marL="0" indent="0">
              <a:lnSpc>
                <a:spcPts val="2000"/>
              </a:lnSpc>
              <a:spcBef>
                <a:spcPts val="0"/>
              </a:spcBef>
              <a:buNone/>
              <a:defRPr/>
            </a:pPr>
            <a:r>
              <a:rPr lang="en-US" sz="1800" dirty="0"/>
              <a:t>	} </a:t>
            </a:r>
          </a:p>
          <a:p>
            <a:pPr>
              <a:spcBef>
                <a:spcPts val="600"/>
              </a:spcBef>
              <a:defRPr/>
            </a:pPr>
            <a:endParaRPr lang="en-US" sz="1800" dirty="0"/>
          </a:p>
          <a:p>
            <a:pPr>
              <a:spcBef>
                <a:spcPts val="600"/>
              </a:spcBef>
              <a:defRPr/>
            </a:pPr>
            <a:r>
              <a:rPr lang="en-US" sz="1800" dirty="0"/>
              <a:t>A method can declare that it throws more than one exception, in which case the exceptions are declared in a list separated by commas</a:t>
            </a:r>
          </a:p>
          <a:p>
            <a:pPr marL="0" indent="0">
              <a:spcBef>
                <a:spcPts val="600"/>
              </a:spcBef>
              <a:buNone/>
              <a:defRPr/>
            </a:pPr>
            <a:endParaRPr lang="en-US" sz="1800" dirty="0"/>
          </a:p>
          <a:p>
            <a:pPr marL="0" indent="0">
              <a:spcBef>
                <a:spcPts val="600"/>
              </a:spcBef>
              <a:buNone/>
              <a:defRPr/>
            </a:pPr>
            <a:r>
              <a:rPr lang="en-US" sz="1800" dirty="0"/>
              <a:t>	public void withdraw(double amount) throws </a:t>
            </a:r>
            <a:r>
              <a:rPr lang="en-US" sz="1800" dirty="0" err="1"/>
              <a:t>RemoteException</a:t>
            </a:r>
            <a:r>
              <a:rPr lang="en-US" sz="1800" dirty="0"/>
              <a:t>,</a:t>
            </a:r>
          </a:p>
          <a:p>
            <a:pPr marL="0" indent="0">
              <a:spcBef>
                <a:spcPts val="600"/>
              </a:spcBef>
              <a:buNone/>
              <a:defRPr/>
            </a:pPr>
            <a:r>
              <a:rPr lang="en-US" sz="1800" dirty="0"/>
              <a:t>                             				</a:t>
            </a:r>
            <a:r>
              <a:rPr lang="en-US" sz="1800" dirty="0" err="1"/>
              <a:t>InsufficientFundsException</a:t>
            </a:r>
            <a:endParaRPr lang="en-US" sz="1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3AF63-AC19-AD51-9A49-E71904D6DD3A}"/>
              </a:ext>
            </a:extLst>
          </p:cNvPr>
          <p:cNvSpPr>
            <a:spLocks noGrp="1"/>
          </p:cNvSpPr>
          <p:nvPr>
            <p:ph idx="1"/>
          </p:nvPr>
        </p:nvSpPr>
        <p:spPr>
          <a:xfrm>
            <a:off x="2286000" y="838200"/>
            <a:ext cx="7696200" cy="3352800"/>
          </a:xfrm>
        </p:spPr>
        <p:txBody>
          <a:bodyPr>
            <a:noAutofit/>
          </a:bodyPr>
          <a:lstStyle/>
          <a:p>
            <a:pPr marL="0" indent="0" algn="ctr">
              <a:spcBef>
                <a:spcPts val="0"/>
              </a:spcBef>
              <a:spcAft>
                <a:spcPts val="2400"/>
              </a:spcAft>
              <a:buNone/>
              <a:defRPr/>
            </a:pPr>
            <a:r>
              <a:rPr lang="en-US" b="1" dirty="0"/>
              <a:t>finally keyword</a:t>
            </a:r>
          </a:p>
          <a:p>
            <a:pPr>
              <a:spcBef>
                <a:spcPts val="1200"/>
              </a:spcBef>
              <a:spcAft>
                <a:spcPts val="600"/>
              </a:spcAft>
              <a:defRPr/>
            </a:pPr>
            <a:r>
              <a:rPr lang="en-US" sz="1800" dirty="0"/>
              <a:t>The finally keyword is used to create a block of code that follows a try block. A finally block of code always executes, whether or not an exception has occurred.</a:t>
            </a:r>
          </a:p>
          <a:p>
            <a:pPr>
              <a:spcBef>
                <a:spcPts val="1200"/>
              </a:spcBef>
              <a:spcAft>
                <a:spcPts val="600"/>
              </a:spcAft>
              <a:defRPr/>
            </a:pPr>
            <a:r>
              <a:rPr lang="en-US" sz="1800" dirty="0"/>
              <a:t>Using a finally block allows you to run any cleanup-type statements that you want to execute, no matter what happens in the protected code.</a:t>
            </a:r>
          </a:p>
          <a:p>
            <a:pPr>
              <a:spcBef>
                <a:spcPts val="1200"/>
              </a:spcBef>
              <a:spcAft>
                <a:spcPts val="600"/>
              </a:spcAft>
              <a:defRPr/>
            </a:pPr>
            <a:r>
              <a:rPr lang="en-US" sz="1800" dirty="0"/>
              <a:t>A finally block appears at the end of the catch blocks </a:t>
            </a:r>
          </a:p>
          <a:p>
            <a:pPr>
              <a:spcBef>
                <a:spcPts val="600"/>
              </a:spcBef>
              <a:defRPr/>
            </a:pPr>
            <a:endParaRPr lang="en-US" sz="1800" dirty="0"/>
          </a:p>
          <a:p>
            <a:pPr marL="0" indent="0">
              <a:lnSpc>
                <a:spcPts val="1800"/>
              </a:lnSpc>
              <a:spcBef>
                <a:spcPts val="0"/>
              </a:spcBef>
              <a:buNone/>
              <a:defRPr/>
            </a:pPr>
            <a:r>
              <a:rPr lang="en-US" sz="1800" dirty="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AD304-A61A-08B6-9F7A-E339E2ED17BB}"/>
              </a:ext>
            </a:extLst>
          </p:cNvPr>
          <p:cNvSpPr>
            <a:spLocks noGrp="1"/>
          </p:cNvSpPr>
          <p:nvPr>
            <p:ph idx="1"/>
          </p:nvPr>
        </p:nvSpPr>
        <p:spPr>
          <a:xfrm>
            <a:off x="2286000" y="838200"/>
            <a:ext cx="7696200" cy="2819400"/>
          </a:xfrm>
        </p:spPr>
        <p:txBody>
          <a:bodyPr>
            <a:noAutofit/>
          </a:bodyPr>
          <a:lstStyle/>
          <a:p>
            <a:pPr marL="0" indent="0" algn="ctr">
              <a:spcBef>
                <a:spcPts val="0"/>
              </a:spcBef>
              <a:spcAft>
                <a:spcPts val="1200"/>
              </a:spcAft>
              <a:buNone/>
              <a:defRPr/>
            </a:pPr>
            <a:r>
              <a:rPr lang="en-US" b="1" dirty="0"/>
              <a:t>finally keyword</a:t>
            </a:r>
          </a:p>
          <a:p>
            <a:pPr>
              <a:spcBef>
                <a:spcPts val="600"/>
              </a:spcBef>
              <a:defRPr/>
            </a:pPr>
            <a:endParaRPr lang="en-US" sz="1800" dirty="0"/>
          </a:p>
          <a:p>
            <a:pPr marL="0" indent="0">
              <a:lnSpc>
                <a:spcPts val="1800"/>
              </a:lnSpc>
              <a:spcBef>
                <a:spcPts val="0"/>
              </a:spcBef>
              <a:buNone/>
              <a:defRPr/>
            </a:pPr>
            <a:r>
              <a:rPr lang="en-US" sz="1800" dirty="0"/>
              <a:t>	try</a:t>
            </a:r>
          </a:p>
          <a:p>
            <a:pPr marL="0" indent="0">
              <a:lnSpc>
                <a:spcPts val="1800"/>
              </a:lnSpc>
              <a:spcBef>
                <a:spcPts val="0"/>
              </a:spcBef>
              <a:buNone/>
              <a:defRPr/>
            </a:pPr>
            <a:r>
              <a:rPr lang="en-US" sz="1800" dirty="0"/>
              <a:t>	{</a:t>
            </a:r>
          </a:p>
          <a:p>
            <a:pPr marL="0" indent="0">
              <a:lnSpc>
                <a:spcPts val="1800"/>
              </a:lnSpc>
              <a:spcBef>
                <a:spcPts val="0"/>
              </a:spcBef>
              <a:buNone/>
              <a:defRPr/>
            </a:pPr>
            <a:r>
              <a:rPr lang="en-US" sz="1800" dirty="0"/>
              <a:t>   		//Protected code</a:t>
            </a:r>
          </a:p>
          <a:p>
            <a:pPr marL="0" indent="0">
              <a:lnSpc>
                <a:spcPts val="1800"/>
              </a:lnSpc>
              <a:spcBef>
                <a:spcPts val="0"/>
              </a:spcBef>
              <a:buNone/>
              <a:defRPr/>
            </a:pPr>
            <a:r>
              <a:rPr lang="en-US" sz="1800" dirty="0"/>
              <a:t>	}catch(ExceptionType1 e1)</a:t>
            </a:r>
          </a:p>
          <a:p>
            <a:pPr marL="0" indent="0">
              <a:lnSpc>
                <a:spcPts val="1800"/>
              </a:lnSpc>
              <a:spcBef>
                <a:spcPts val="0"/>
              </a:spcBef>
              <a:buNone/>
              <a:defRPr/>
            </a:pPr>
            <a:r>
              <a:rPr lang="en-US" sz="1800" dirty="0"/>
              <a:t>	{</a:t>
            </a:r>
          </a:p>
          <a:p>
            <a:pPr marL="0" indent="0">
              <a:lnSpc>
                <a:spcPts val="1800"/>
              </a:lnSpc>
              <a:spcBef>
                <a:spcPts val="0"/>
              </a:spcBef>
              <a:buNone/>
              <a:defRPr/>
            </a:pPr>
            <a:r>
              <a:rPr lang="en-US" sz="1800" dirty="0"/>
              <a:t>   		//Catch block</a:t>
            </a:r>
          </a:p>
          <a:p>
            <a:pPr marL="0" indent="0">
              <a:lnSpc>
                <a:spcPts val="1800"/>
              </a:lnSpc>
              <a:spcBef>
                <a:spcPts val="0"/>
              </a:spcBef>
              <a:buNone/>
              <a:defRPr/>
            </a:pPr>
            <a:r>
              <a:rPr lang="en-US" sz="1800" dirty="0"/>
              <a:t>	}catch(ExceptionType2 e2)</a:t>
            </a:r>
          </a:p>
          <a:p>
            <a:pPr marL="0" indent="0">
              <a:lnSpc>
                <a:spcPts val="1800"/>
              </a:lnSpc>
              <a:spcBef>
                <a:spcPts val="0"/>
              </a:spcBef>
              <a:buNone/>
              <a:defRPr/>
            </a:pPr>
            <a:r>
              <a:rPr lang="en-US" sz="1800" dirty="0"/>
              <a:t>	{</a:t>
            </a:r>
          </a:p>
          <a:p>
            <a:pPr marL="0" indent="0">
              <a:lnSpc>
                <a:spcPts val="1800"/>
              </a:lnSpc>
              <a:spcBef>
                <a:spcPts val="0"/>
              </a:spcBef>
              <a:buNone/>
              <a:defRPr/>
            </a:pPr>
            <a:r>
              <a:rPr lang="en-US" sz="1800" dirty="0"/>
              <a:t>   		//Catch block</a:t>
            </a:r>
          </a:p>
          <a:p>
            <a:pPr marL="0" indent="0">
              <a:lnSpc>
                <a:spcPts val="1800"/>
              </a:lnSpc>
              <a:spcBef>
                <a:spcPts val="0"/>
              </a:spcBef>
              <a:buNone/>
              <a:defRPr/>
            </a:pPr>
            <a:r>
              <a:rPr lang="en-US" sz="1800" dirty="0"/>
              <a:t>	}catch(ExceptionType3 e3)</a:t>
            </a:r>
          </a:p>
          <a:p>
            <a:pPr marL="0" indent="0">
              <a:lnSpc>
                <a:spcPts val="1800"/>
              </a:lnSpc>
              <a:spcBef>
                <a:spcPts val="0"/>
              </a:spcBef>
              <a:buNone/>
              <a:defRPr/>
            </a:pPr>
            <a:r>
              <a:rPr lang="en-US" sz="1800" dirty="0"/>
              <a:t>	{</a:t>
            </a:r>
          </a:p>
          <a:p>
            <a:pPr marL="0" indent="0">
              <a:lnSpc>
                <a:spcPts val="1800"/>
              </a:lnSpc>
              <a:spcBef>
                <a:spcPts val="0"/>
              </a:spcBef>
              <a:buNone/>
              <a:defRPr/>
            </a:pPr>
            <a:r>
              <a:rPr lang="en-US" sz="1800" dirty="0"/>
              <a:t>   		//Catch block</a:t>
            </a:r>
          </a:p>
          <a:p>
            <a:pPr marL="0" indent="0">
              <a:lnSpc>
                <a:spcPts val="1800"/>
              </a:lnSpc>
              <a:spcBef>
                <a:spcPts val="0"/>
              </a:spcBef>
              <a:buNone/>
              <a:defRPr/>
            </a:pPr>
            <a:r>
              <a:rPr lang="en-US" sz="1800" dirty="0"/>
              <a:t>	}finally</a:t>
            </a:r>
          </a:p>
          <a:p>
            <a:pPr marL="0" indent="0">
              <a:lnSpc>
                <a:spcPts val="1800"/>
              </a:lnSpc>
              <a:spcBef>
                <a:spcPts val="0"/>
              </a:spcBef>
              <a:buNone/>
              <a:defRPr/>
            </a:pPr>
            <a:r>
              <a:rPr lang="en-US" sz="1800" dirty="0"/>
              <a:t>	{</a:t>
            </a:r>
          </a:p>
          <a:p>
            <a:pPr marL="0" indent="0">
              <a:lnSpc>
                <a:spcPts val="1800"/>
              </a:lnSpc>
              <a:spcBef>
                <a:spcPts val="0"/>
              </a:spcBef>
              <a:buNone/>
              <a:defRPr/>
            </a:pPr>
            <a:r>
              <a:rPr lang="en-US" sz="1800" dirty="0"/>
              <a:t>   		//The finally block always executes.</a:t>
            </a:r>
          </a:p>
          <a:p>
            <a:pPr marL="0" indent="0">
              <a:lnSpc>
                <a:spcPts val="1800"/>
              </a:lnSpc>
              <a:spcBef>
                <a:spcPts val="0"/>
              </a:spcBef>
              <a:buNone/>
              <a:defRPr/>
            </a:pPr>
            <a:r>
              <a:rPr lang="en-US" sz="1800" dirty="0"/>
              <a:t>	}</a:t>
            </a:r>
          </a:p>
          <a:p>
            <a:pPr marL="0" indent="0">
              <a:lnSpc>
                <a:spcPts val="1800"/>
              </a:lnSpc>
              <a:spcBef>
                <a:spcPts val="0"/>
              </a:spcBef>
              <a:buNone/>
              <a:defRPr/>
            </a:pPr>
            <a:endParaRPr lang="en-US" sz="1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49A5A-BD29-D085-EF3B-C826F1D5F720}"/>
              </a:ext>
            </a:extLst>
          </p:cNvPr>
          <p:cNvSpPr>
            <a:spLocks noGrp="1"/>
          </p:cNvSpPr>
          <p:nvPr>
            <p:ph idx="1"/>
          </p:nvPr>
        </p:nvSpPr>
        <p:spPr>
          <a:xfrm>
            <a:off x="2438400" y="762000"/>
            <a:ext cx="7391400" cy="4953000"/>
          </a:xfrm>
        </p:spPr>
        <p:txBody>
          <a:bodyPr>
            <a:noAutofit/>
          </a:bodyPr>
          <a:lstStyle/>
          <a:p>
            <a:pPr marL="0" indent="0" algn="ctr">
              <a:spcBef>
                <a:spcPts val="600"/>
              </a:spcBef>
              <a:spcAft>
                <a:spcPts val="2400"/>
              </a:spcAft>
              <a:buNone/>
              <a:defRPr/>
            </a:pPr>
            <a:r>
              <a:rPr lang="en-US" b="1" dirty="0"/>
              <a:t>Important Points on try &amp; catch</a:t>
            </a:r>
          </a:p>
          <a:p>
            <a:pPr>
              <a:spcBef>
                <a:spcPts val="1200"/>
              </a:spcBef>
              <a:spcAft>
                <a:spcPts val="600"/>
              </a:spcAft>
              <a:defRPr/>
            </a:pPr>
            <a:r>
              <a:rPr lang="en-US" sz="2000" dirty="0"/>
              <a:t>A catch clause cannot exist without a try statement. </a:t>
            </a:r>
          </a:p>
          <a:p>
            <a:pPr>
              <a:spcBef>
                <a:spcPts val="1200"/>
              </a:spcBef>
              <a:spcAft>
                <a:spcPts val="600"/>
              </a:spcAft>
              <a:defRPr/>
            </a:pPr>
            <a:r>
              <a:rPr lang="en-US" sz="2000" dirty="0"/>
              <a:t>It is not compulsory to have finally clauses when ever a try/catch block is present. </a:t>
            </a:r>
          </a:p>
          <a:p>
            <a:pPr>
              <a:spcBef>
                <a:spcPts val="1200"/>
              </a:spcBef>
              <a:spcAft>
                <a:spcPts val="600"/>
              </a:spcAft>
              <a:defRPr/>
            </a:pPr>
            <a:r>
              <a:rPr lang="en-US" sz="2000" dirty="0"/>
              <a:t>The try block cannot be present without either catch clause or finally clause.</a:t>
            </a:r>
          </a:p>
          <a:p>
            <a:pPr>
              <a:spcBef>
                <a:spcPts val="1200"/>
              </a:spcBef>
              <a:spcAft>
                <a:spcPts val="600"/>
              </a:spcAft>
              <a:defRPr/>
            </a:pPr>
            <a:r>
              <a:rPr lang="en-US" sz="2000" dirty="0"/>
              <a:t>Any code cannot be present in between the try, catch, finally blocks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5E4BC-2F95-B6D2-3B74-AF48E5E5FEB5}"/>
              </a:ext>
            </a:extLst>
          </p:cNvPr>
          <p:cNvSpPr>
            <a:spLocks noGrp="1"/>
          </p:cNvSpPr>
          <p:nvPr>
            <p:ph idx="1"/>
          </p:nvPr>
        </p:nvSpPr>
        <p:spPr>
          <a:xfrm>
            <a:off x="2438400" y="762000"/>
            <a:ext cx="7391400" cy="5486400"/>
          </a:xfrm>
        </p:spPr>
        <p:txBody>
          <a:bodyPr>
            <a:noAutofit/>
          </a:bodyPr>
          <a:lstStyle/>
          <a:p>
            <a:pPr marL="0" indent="0" algn="ctr">
              <a:spcBef>
                <a:spcPts val="600"/>
              </a:spcBef>
              <a:spcAft>
                <a:spcPts val="2400"/>
              </a:spcAft>
              <a:buNone/>
              <a:defRPr/>
            </a:pPr>
            <a:r>
              <a:rPr lang="en-US" b="1" dirty="0"/>
              <a:t>Declaring Your Own Exception</a:t>
            </a:r>
          </a:p>
          <a:p>
            <a:pPr>
              <a:spcBef>
                <a:spcPts val="1200"/>
              </a:spcBef>
              <a:spcAft>
                <a:spcPts val="600"/>
              </a:spcAft>
              <a:defRPr/>
            </a:pPr>
            <a:r>
              <a:rPr lang="en-US" sz="2000" dirty="0"/>
              <a:t>All exceptions must be a child of </a:t>
            </a:r>
            <a:r>
              <a:rPr lang="en-US" sz="2000" dirty="0" err="1"/>
              <a:t>Throwable</a:t>
            </a:r>
            <a:r>
              <a:rPr lang="en-US" sz="2000" dirty="0"/>
              <a:t>.</a:t>
            </a:r>
          </a:p>
          <a:p>
            <a:pPr>
              <a:spcBef>
                <a:spcPts val="1200"/>
              </a:spcBef>
              <a:spcAft>
                <a:spcPts val="600"/>
              </a:spcAft>
              <a:defRPr/>
            </a:pPr>
            <a:r>
              <a:rPr lang="en-US" sz="2000" dirty="0"/>
              <a:t>If you want to write a checked exception that is automatically enforced by the Handle or Declare Rule, you need to extend the Exception class.</a:t>
            </a:r>
          </a:p>
          <a:p>
            <a:pPr>
              <a:spcBef>
                <a:spcPts val="1200"/>
              </a:spcBef>
              <a:spcAft>
                <a:spcPts val="600"/>
              </a:spcAft>
              <a:defRPr/>
            </a:pPr>
            <a:r>
              <a:rPr lang="en-US" sz="2000" dirty="0"/>
              <a:t>If you want to write a runtime exception, you need to extend the </a:t>
            </a:r>
            <a:r>
              <a:rPr lang="en-US" sz="2000" dirty="0" err="1"/>
              <a:t>RuntimeException</a:t>
            </a:r>
            <a:r>
              <a:rPr lang="en-US" sz="2000" dirty="0"/>
              <a:t> class</a:t>
            </a:r>
          </a:p>
          <a:p>
            <a:pPr>
              <a:spcBef>
                <a:spcPts val="1200"/>
              </a:spcBef>
              <a:spcAft>
                <a:spcPts val="600"/>
              </a:spcAft>
              <a:defRPr/>
            </a:pPr>
            <a:r>
              <a:rPr lang="en-US" sz="2000" dirty="0"/>
              <a:t>You just need to extend the Exception class to create your own Exception class. These are considered to be checked exceptions.</a:t>
            </a:r>
          </a:p>
          <a:p>
            <a:pPr marL="0" indent="0">
              <a:lnSpc>
                <a:spcPts val="2000"/>
              </a:lnSpc>
              <a:spcBef>
                <a:spcPts val="1800"/>
              </a:spcBef>
              <a:buNone/>
              <a:defRPr/>
            </a:pPr>
            <a:r>
              <a:rPr lang="en-US" sz="2000" dirty="0"/>
              <a:t>		class </a:t>
            </a:r>
            <a:r>
              <a:rPr lang="en-US" sz="2000" dirty="0" err="1"/>
              <a:t>MyException</a:t>
            </a:r>
            <a:r>
              <a:rPr lang="en-US" sz="2000" dirty="0"/>
              <a:t> extends Exception{</a:t>
            </a:r>
          </a:p>
          <a:p>
            <a:pPr marL="0" indent="0">
              <a:lnSpc>
                <a:spcPts val="2000"/>
              </a:lnSpc>
              <a:spcBef>
                <a:spcPts val="0"/>
              </a:spcBef>
              <a:buNone/>
              <a:defRPr/>
            </a:pPr>
            <a:r>
              <a:rPr lang="en-US" sz="2000"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ubtitle 2">
            <a:extLst>
              <a:ext uri="{FF2B5EF4-FFF2-40B4-BE49-F238E27FC236}">
                <a16:creationId xmlns:a16="http://schemas.microsoft.com/office/drawing/2014/main" id="{F6C39C92-FFBD-D0A1-E60A-6DE19D25245B}"/>
              </a:ext>
            </a:extLst>
          </p:cNvPr>
          <p:cNvSpPr>
            <a:spLocks noGrp="1"/>
          </p:cNvSpPr>
          <p:nvPr>
            <p:ph type="subTitle" idx="1"/>
          </p:nvPr>
        </p:nvSpPr>
        <p:spPr>
          <a:xfrm>
            <a:off x="2286000" y="2895600"/>
            <a:ext cx="7772400" cy="990600"/>
          </a:xfrm>
        </p:spPr>
        <p:txBody>
          <a:bodyPr/>
          <a:lstStyle/>
          <a:p>
            <a:pPr>
              <a:spcBef>
                <a:spcPct val="0"/>
              </a:spcBef>
              <a:spcAft>
                <a:spcPts val="2400"/>
              </a:spcAft>
            </a:pPr>
            <a:r>
              <a:rPr lang="en-US" altLang="en-US" sz="5400" b="1"/>
              <a:t>Multithreading</a:t>
            </a:r>
            <a:endParaRPr lang="en-IN" altLang="en-US" sz="4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ECAE68-C67B-8A32-702B-C1018CC74B39}"/>
              </a:ext>
            </a:extLst>
          </p:cNvPr>
          <p:cNvSpPr>
            <a:spLocks noGrp="1"/>
          </p:cNvSpPr>
          <p:nvPr>
            <p:ph type="subTitle" idx="1"/>
          </p:nvPr>
        </p:nvSpPr>
        <p:spPr>
          <a:xfrm>
            <a:off x="2209800" y="609600"/>
            <a:ext cx="7772400" cy="5410200"/>
          </a:xfrm>
        </p:spPr>
        <p:txBody>
          <a:bodyPr>
            <a:noAutofit/>
          </a:bodyPr>
          <a:lstStyle/>
          <a:p>
            <a:pPr>
              <a:spcBef>
                <a:spcPts val="0"/>
              </a:spcBef>
              <a:spcAft>
                <a:spcPts val="2400"/>
              </a:spcAft>
              <a:defRPr/>
            </a:pPr>
            <a:r>
              <a:rPr lang="en-US" b="1" dirty="0"/>
              <a:t>Multitasking</a:t>
            </a:r>
            <a:endParaRPr lang="en-IN" sz="2800" dirty="0"/>
          </a:p>
          <a:p>
            <a:pPr marL="342900" indent="-342900" algn="just">
              <a:spcBef>
                <a:spcPts val="600"/>
              </a:spcBef>
              <a:spcAft>
                <a:spcPts val="1200"/>
              </a:spcAft>
              <a:buFont typeface="Arial" pitchFamily="34" charset="0"/>
              <a:buChar char="•"/>
              <a:defRPr/>
            </a:pPr>
            <a:r>
              <a:rPr lang="en-US" sz="2000" dirty="0"/>
              <a:t>Multitasking allows to execute more than one tasks at the same time, a task being a program</a:t>
            </a:r>
          </a:p>
          <a:p>
            <a:pPr marL="342900" indent="-342900" algn="just">
              <a:spcBef>
                <a:spcPts val="600"/>
              </a:spcBef>
              <a:spcAft>
                <a:spcPts val="1200"/>
              </a:spcAft>
              <a:buFont typeface="Arial" pitchFamily="34" charset="0"/>
              <a:buChar char="•"/>
              <a:defRPr/>
            </a:pPr>
            <a:r>
              <a:rPr lang="en-US" sz="2000" dirty="0"/>
              <a:t>In multitasking one CPU switches from one program to another program so quickly that's why it gives the appearance of executing all of the programs at the same time</a:t>
            </a:r>
          </a:p>
          <a:p>
            <a:pPr marL="342900" indent="-342900" algn="just">
              <a:spcBef>
                <a:spcPts val="600"/>
              </a:spcBef>
              <a:spcAft>
                <a:spcPts val="1200"/>
              </a:spcAft>
              <a:buFont typeface="Arial" pitchFamily="34" charset="0"/>
              <a:buChar char="•"/>
              <a:defRPr/>
            </a:pPr>
            <a:r>
              <a:rPr lang="en-US" sz="2000" dirty="0"/>
              <a:t>Multitasking allow processes (i.e. programs) to run concurrently on the program</a:t>
            </a:r>
          </a:p>
          <a:p>
            <a:pPr marL="342900" indent="-342900" algn="just">
              <a:spcBef>
                <a:spcPts val="600"/>
              </a:spcBef>
              <a:spcAft>
                <a:spcPts val="1200"/>
              </a:spcAft>
              <a:buFont typeface="Arial" pitchFamily="34" charset="0"/>
              <a:buChar char="•"/>
              <a:defRPr/>
            </a:pPr>
            <a:r>
              <a:rPr lang="en-US" sz="2000" dirty="0"/>
              <a:t>For Example while using the spreadsheet program, you are working with word processor also</a:t>
            </a:r>
          </a:p>
          <a:p>
            <a:pPr marL="342900" indent="-342900" algn="just">
              <a:spcBef>
                <a:spcPts val="600"/>
              </a:spcBef>
              <a:spcAft>
                <a:spcPts val="1200"/>
              </a:spcAft>
              <a:buFont typeface="Arial" pitchFamily="34" charset="0"/>
              <a:buChar char="•"/>
              <a:defRPr/>
            </a:pPr>
            <a:r>
              <a:rPr lang="en-US" sz="2000" dirty="0"/>
              <a:t>Multitasking is running heavyweight processes by a single OS</a:t>
            </a:r>
          </a:p>
          <a:p>
            <a:pPr marL="342900" indent="-342900" algn="just">
              <a:spcBef>
                <a:spcPts val="600"/>
              </a:spcBef>
              <a:buFont typeface="Arial" pitchFamily="34" charset="0"/>
              <a:buChar char="•"/>
              <a:defRPr/>
            </a:pPr>
            <a:endParaRPr lang="en-US" sz="18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TotalTime>
  <Words>9167</Words>
  <Application>Microsoft Office PowerPoint</Application>
  <PresentationFormat>Widescreen</PresentationFormat>
  <Paragraphs>964</Paragraphs>
  <Slides>112</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24" baseType="lpstr">
      <vt:lpstr>Gulim</vt:lpstr>
      <vt:lpstr>Arial</vt:lpstr>
      <vt:lpstr>Arial Unicode MS</vt:lpstr>
      <vt:lpstr>Calibri</vt:lpstr>
      <vt:lpstr>Century Gothic</vt:lpstr>
      <vt:lpstr>Courier New</vt:lpstr>
      <vt:lpstr>Times New Roman</vt:lpstr>
      <vt:lpstr>Wingdings</vt:lpstr>
      <vt:lpstr>Wingdings 2</vt:lpstr>
      <vt:lpstr>Wingdings 3</vt:lpstr>
      <vt:lpstr>Wisp</vt:lpstr>
      <vt:lpstr>Packager Shell Object</vt:lpstr>
      <vt:lpstr>Java Basics</vt:lpstr>
      <vt:lpstr>Introduction</vt:lpstr>
      <vt:lpstr>Powerful Features</vt:lpstr>
      <vt:lpstr>Java is Object Oriented</vt:lpstr>
      <vt:lpstr>Object Oriented Programming</vt:lpstr>
      <vt:lpstr>Java is a Simple Language</vt:lpstr>
      <vt:lpstr>Java is a Robust Language</vt:lpstr>
      <vt:lpstr>Java is Secure</vt:lpstr>
      <vt:lpstr>Java is Distributed</vt:lpstr>
      <vt:lpstr>Multithreading</vt:lpstr>
      <vt:lpstr>PowerPoint Presentation</vt:lpstr>
      <vt:lpstr>Java is Platform Independent</vt:lpstr>
      <vt:lpstr>Java Virtual Machine(JVM)</vt:lpstr>
      <vt:lpstr>Installing and Using Java</vt:lpstr>
      <vt:lpstr>Setting the Environmental Variables</vt:lpstr>
      <vt:lpstr>Setting the CLASSPATH</vt:lpstr>
      <vt:lpstr>Setting the PATH</vt:lpstr>
      <vt:lpstr>Compilation and Execution of Java Program</vt:lpstr>
      <vt:lpstr>PowerPoint Presentation</vt:lpstr>
      <vt:lpstr>Compiling and Executing a Java Program</vt:lpstr>
      <vt:lpstr>Common Programming Errors in Java</vt:lpstr>
      <vt:lpstr>PowerPoint Presentation</vt:lpstr>
      <vt:lpstr>Data Types</vt:lpstr>
      <vt:lpstr>Data Types</vt:lpstr>
      <vt:lpstr>Primitive Data Types</vt:lpstr>
      <vt:lpstr>Primitive Data Types</vt:lpstr>
      <vt:lpstr>Primitive Data Types</vt:lpstr>
      <vt:lpstr>Primitive Data Types</vt:lpstr>
      <vt:lpstr>Primitive Data Types</vt:lpstr>
      <vt:lpstr>Primitive Data Types</vt:lpstr>
      <vt:lpstr>Primitive Data Types</vt:lpstr>
      <vt:lpstr>Reference Data Types</vt:lpstr>
      <vt:lpstr>Identifiers</vt:lpstr>
      <vt:lpstr>Identifiers</vt:lpstr>
      <vt:lpstr>Identifiers</vt:lpstr>
      <vt:lpstr>Literals</vt:lpstr>
      <vt:lpstr>Statements</vt:lpstr>
      <vt:lpstr>Variables</vt:lpstr>
      <vt:lpstr>Variables</vt:lpstr>
      <vt:lpstr>Variables</vt:lpstr>
      <vt:lpstr>Variables</vt:lpstr>
      <vt:lpstr>Variables</vt:lpstr>
      <vt:lpstr>Variables</vt:lpstr>
      <vt:lpstr>Operators and Expressions</vt:lpstr>
      <vt:lpstr>Operators and Expressions</vt:lpstr>
      <vt:lpstr>Operators and Expressions</vt:lpstr>
      <vt:lpstr>References</vt:lpstr>
      <vt:lpstr>Using Objects</vt:lpstr>
      <vt:lpstr>Using Objects</vt:lpstr>
      <vt:lpstr>More References</vt:lpstr>
      <vt:lpstr>More References</vt:lpstr>
      <vt:lpstr>More References</vt:lpstr>
      <vt:lpstr>More References</vt:lpstr>
      <vt:lpstr>More references</vt:lpstr>
      <vt:lpstr>More references</vt:lpstr>
      <vt:lpstr>PowerPoint Presentation</vt:lpstr>
      <vt:lpstr>PowerPoint Presentation</vt:lpstr>
      <vt:lpstr>PowerPoint Presentation</vt:lpstr>
      <vt:lpstr>PowerPoint Presentation</vt:lpstr>
      <vt:lpstr>PowerPoint Presentation</vt:lpstr>
      <vt:lpstr>Inheritance </vt:lpstr>
      <vt:lpstr>Inheritance </vt:lpstr>
      <vt:lpstr>Overriding the Parent Class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POONKUZHALI ANAND</dc:creator>
  <cp:lastModifiedBy>POONKUZHALI ANAND</cp:lastModifiedBy>
  <cp:revision>2</cp:revision>
  <dcterms:created xsi:type="dcterms:W3CDTF">2024-08-12T02:08:55Z</dcterms:created>
  <dcterms:modified xsi:type="dcterms:W3CDTF">2024-08-12T03:02:38Z</dcterms:modified>
</cp:coreProperties>
</file>