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5" r:id="rId6"/>
    <p:sldId id="257" r:id="rId7"/>
    <p:sldId id="258" r:id="rId8"/>
    <p:sldId id="259" r:id="rId9"/>
    <p:sldId id="260" r:id="rId10"/>
    <p:sldId id="264" r:id="rId11"/>
    <p:sldId id="261" r:id="rId12"/>
    <p:sldId id="263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1" r:id="rId26"/>
    <p:sldId id="280" r:id="rId27"/>
    <p:sldId id="283" r:id="rId28"/>
    <p:sldId id="284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724E-333A-908F-4BEB-7D693D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45E8-9EEE-30B5-2545-C37A2284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AB1-969D-7AB1-E871-6BD3BD0B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216-8B00-9866-FB43-4CDC45B4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4D7-ED83-674D-E05C-D4F6110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9ED-921D-5AD4-FCBA-B598F82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BA36-2DA8-8CDD-0877-57743DB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8D6F-7BF1-EAFC-8151-78FD077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8ACA-8A33-D8BA-BCBD-F3ED84F9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F6D5-02B9-6D77-4719-555E759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3198-33C1-A9B5-AD9B-2B755554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189F-4603-663D-72BC-A92E040B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640D-0F31-B071-3BF8-058BE56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D9A-72E3-D298-794D-66BA915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2AAF-9D08-A5C5-09B4-11C38EE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544-21C1-C6EB-9E6A-3BF114E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8283-CA10-B7C0-4E79-D9B69D63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9063-39F9-D4EA-0F3A-6D2CE3B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9ED4-ECB4-94DD-ADD3-D61557C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8F15-C359-7632-F065-4E97DF5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86AE-2769-2041-209D-767D5EC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8953-5964-619D-9C35-7A382ABE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9414-3CF3-DD78-B848-92061B3F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B39D-E425-A985-4B2F-E2B35AF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BCD-999F-B9A1-C85C-C6098F5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8E0B-AFDE-B6C6-FFAF-D921BA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635-C51A-73E1-3FBB-1FC1C4C0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056F1-24D4-9312-F4D6-3DBF3675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5798-CD29-36A7-4F8A-6ED1AD43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9A51-67AD-CA21-1266-5FDCC2F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D7E4-E116-A050-D646-F46E17A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A55-30A3-1082-56C1-2AD48386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9594-5242-97D3-455A-A3873E7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5C8B-6293-D080-9CE1-8BC36AA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74FA-2AC4-35F9-F483-2A57396F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09944-BFF8-5086-74F8-C6E476FE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1C3D3-EEF2-B11B-F556-317E107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740A-13B8-7187-4094-182D46C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0446A-BC6F-53F7-5E29-EF7F0A2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1076-FF1F-9910-8C79-11B98E3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5638-0C01-EE5B-EE14-BEB7342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FECA-8408-0E4F-B17E-82D89BB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B757-1002-2F19-27BC-2852CFB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11C-D0F4-2BDB-0350-299FC90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5041-AEF7-2CBF-36FB-4148229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FF9A-7B14-7A65-332E-1EE7B8FD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890-36A0-A9A9-879E-349A49C0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A6B8-CBEA-84DA-CE73-3F1AFF8E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C22-1314-B81F-6F10-4FA50183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EA76-E03C-9C6F-16C9-7A1A6082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E17C-7A27-E22F-D67D-0FCC7E8A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2BEA-D9DE-0109-6806-7B602D1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E3C-9F51-5410-04CA-73CC0E4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3B63-B11F-23A6-C5E6-5E903352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EF8A-B7E7-53D8-2005-9EF68348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67F3-1B07-B13F-E99E-4844309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9A39-550B-3008-0966-DEFF78E4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3DDB-B361-FA22-763E-BD3D806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B364-D609-E254-7002-4383030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656C-B05C-6C0A-584E-45B92B5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3C8-7E83-00E0-B62F-0A81C0A6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8314-F7EC-4F7C-AB7C-F6C25CEB6E36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A80D-8C54-30E0-C3AD-60EABF69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84C8-067D-377C-7E0F-37FB7336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7ED-87D7-D619-52CA-A7EA1564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 with JWT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ED2F-28F9-F5DE-E654-E11156D1F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E69-7717-3FD1-2019-B0959147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signature ensure authenticity?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5511-047E-C264-475E-5F1A4DD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A signature can only be created by someone possessing a secret key, and the original payload. </a:t>
            </a:r>
          </a:p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Signatures are generally formed by combining the data to be signed with a secret key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appending them together and hashing them (HS256), or 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encrypting a representation of that data (a hash) using the secret key (RS256).</a:t>
            </a:r>
          </a:p>
          <a:p>
            <a:r>
              <a:rPr lang="en-IN" dirty="0"/>
              <a:t>HS256 </a:t>
            </a:r>
          </a:p>
          <a:p>
            <a:pPr lvl="1"/>
            <a:r>
              <a:rPr lang="en-IN" dirty="0"/>
              <a:t>Symmetric signing method</a:t>
            </a:r>
          </a:p>
          <a:p>
            <a:pPr lvl="1"/>
            <a:r>
              <a:rPr lang="en-IN" dirty="0"/>
              <a:t>Secret key is shared between the sender and the receiver</a:t>
            </a:r>
          </a:p>
          <a:p>
            <a:r>
              <a:rPr lang="en-IN" dirty="0"/>
              <a:t>RS256</a:t>
            </a:r>
          </a:p>
          <a:p>
            <a:pPr lvl="1"/>
            <a:r>
              <a:rPr lang="en-IN" dirty="0"/>
              <a:t>Asymmetric signing method</a:t>
            </a:r>
          </a:p>
          <a:p>
            <a:pPr lvl="1"/>
            <a:r>
              <a:rPr lang="en-IN" dirty="0"/>
              <a:t>Sender uses the private key and recipient uses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1047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614-7AE3-A7A0-EE93-3EB28ACC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A62F-7268-EB7A-29F4-D8AC8557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know the structure refer</a:t>
            </a:r>
          </a:p>
          <a:p>
            <a:pPr lvl="1"/>
            <a:r>
              <a:rPr lang="en-IN" dirty="0"/>
              <a:t>www.jwt.io</a:t>
            </a:r>
          </a:p>
        </p:txBody>
      </p:sp>
    </p:spTree>
    <p:extLst>
      <p:ext uri="{BB962C8B-B14F-4D97-AF65-F5344CB8AC3E}">
        <p14:creationId xmlns:p14="http://schemas.microsoft.com/office/powerpoint/2010/main" val="36446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9CD74F-7CD2-92A4-D127-197C4C1F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7CA6574-BE1A-8A3C-D1A8-0AFFFF676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03EB-17D9-F347-16C4-ABCFBFBA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3460-256B-6BC0-AAE4-279D9E9D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A 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framework that focuses on providing both authentication and authorization (or access-controls) to Java applications.</a:t>
            </a:r>
          </a:p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Core Concept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Authentication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alidating your credentials like User Name/User ID and password to verify your identity.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system determines whether you are what you say you are using your credentials.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Authorization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etermine whether the authenticated user has access to particular resources.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verifies your rights to grant you access to resources such as information, databases, files, etc.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Authorization usually comes after authentication which confirms your privileges to perform.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11A-E47F-4283-0DEF-E03A6343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3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3D85-4D96-7329-1C22-84648502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Spring Boot 3 has lot of changes in the Spring Security module.</a:t>
            </a:r>
          </a:p>
          <a:p>
            <a:r>
              <a:rPr lang="en-IN" dirty="0"/>
              <a:t>Lot of classes are deprecated from the Spring Boot 2.0.</a:t>
            </a:r>
          </a:p>
          <a:p>
            <a:r>
              <a:rPr lang="en-IN" dirty="0"/>
              <a:t>The </a:t>
            </a:r>
            <a:r>
              <a:rPr lang="en-IN" dirty="0" err="1"/>
              <a:t>WebSecurityConfigureAdapter</a:t>
            </a:r>
            <a:r>
              <a:rPr lang="en-IN" dirty="0"/>
              <a:t> is no longer supported.</a:t>
            </a:r>
          </a:p>
          <a:p>
            <a:r>
              <a:rPr lang="en-IN" dirty="0"/>
              <a:t>In Spring Boot 2 </a:t>
            </a:r>
          </a:p>
          <a:p>
            <a:pPr marL="914400" lvl="2" indent="0">
              <a:buNone/>
            </a:pPr>
            <a:r>
              <a:rPr lang="en-IN" dirty="0"/>
              <a:t>@Configuration</a:t>
            </a:r>
          </a:p>
          <a:p>
            <a:pPr marL="914400" lvl="2" indent="0">
              <a:buNone/>
            </a:pPr>
            <a:r>
              <a:rPr lang="en-IN" dirty="0"/>
              <a:t>public class </a:t>
            </a:r>
            <a:r>
              <a:rPr lang="en-IN" dirty="0" err="1"/>
              <a:t>SecurityConfiguration</a:t>
            </a:r>
            <a:r>
              <a:rPr lang="en-IN" dirty="0"/>
              <a:t> extends </a:t>
            </a:r>
            <a:r>
              <a:rPr lang="en-IN" dirty="0" err="1"/>
              <a:t>WebSecurityConfigurerAdapter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@Override</a:t>
            </a:r>
          </a:p>
          <a:p>
            <a:pPr marL="914400" lvl="2" indent="0">
              <a:buNone/>
            </a:pPr>
            <a:r>
              <a:rPr lang="en-IN" dirty="0"/>
              <a:t>    protected void configure(</a:t>
            </a:r>
            <a:r>
              <a:rPr lang="en-IN" dirty="0" err="1"/>
              <a:t>HttpSecurity</a:t>
            </a:r>
            <a:r>
              <a:rPr lang="en-IN" dirty="0"/>
              <a:t> http) throws Exception {</a:t>
            </a:r>
          </a:p>
          <a:p>
            <a:pPr marL="914400" lvl="2" indent="0">
              <a:buNone/>
            </a:pPr>
            <a:r>
              <a:rPr lang="en-IN" dirty="0"/>
              <a:t>        http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authorizeHttpRequests</a:t>
            </a:r>
            <a:r>
              <a:rPr lang="en-IN" dirty="0"/>
              <a:t>((</a:t>
            </a:r>
            <a:r>
              <a:rPr lang="en-IN" dirty="0" err="1"/>
              <a:t>authz</a:t>
            </a:r>
            <a:r>
              <a:rPr lang="en-IN" dirty="0"/>
              <a:t>) -&gt; </a:t>
            </a:r>
            <a:r>
              <a:rPr lang="en-IN" dirty="0" err="1"/>
              <a:t>authz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               .</a:t>
            </a:r>
            <a:r>
              <a:rPr lang="en-IN" dirty="0" err="1"/>
              <a:t>anyRequest</a:t>
            </a:r>
            <a:r>
              <a:rPr lang="en-IN" dirty="0"/>
              <a:t>().authenticated()</a:t>
            </a:r>
          </a:p>
          <a:p>
            <a:pPr marL="914400" lvl="2" indent="0">
              <a:buNone/>
            </a:pPr>
            <a:r>
              <a:rPr lang="en-IN" dirty="0"/>
              <a:t>            )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httpBasic</a:t>
            </a:r>
            <a:r>
              <a:rPr lang="en-IN" dirty="0"/>
              <a:t>(</a:t>
            </a:r>
            <a:r>
              <a:rPr lang="en-IN" dirty="0" err="1"/>
              <a:t>withDefaults</a:t>
            </a:r>
            <a:r>
              <a:rPr lang="en-IN" dirty="0"/>
              <a:t>());</a:t>
            </a:r>
          </a:p>
          <a:p>
            <a:pPr marL="914400" lvl="2" indent="0">
              <a:buNone/>
            </a:pPr>
            <a:r>
              <a:rPr lang="en-IN" dirty="0"/>
              <a:t>    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0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B7D6-824B-B830-B67B-CAC2453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E2DE5-5E4F-2DF1-E776-F0DA20EE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05" y="1438382"/>
            <a:ext cx="10515599" cy="47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80-B304-98FE-2527-6EAB822D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B83C-AF68-E682-24B6-A6146BEC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 the maven dependency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org.springframework.boot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&gt;spring-boot-starter-security&lt;/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IN" dirty="0"/>
              <a:t>Start the spring boot application</a:t>
            </a:r>
          </a:p>
          <a:p>
            <a:r>
              <a:rPr lang="en-IN" dirty="0"/>
              <a:t>Access an endpoint.</a:t>
            </a:r>
          </a:p>
          <a:p>
            <a:r>
              <a:rPr lang="en-IN" dirty="0"/>
              <a:t>Prompt for username and password will be asked</a:t>
            </a:r>
          </a:p>
          <a:p>
            <a:r>
              <a:rPr lang="en-IN" dirty="0"/>
              <a:t>Enter “user” as username and for password provide the password given in the console</a:t>
            </a:r>
          </a:p>
          <a:p>
            <a:r>
              <a:rPr lang="en-IN" dirty="0"/>
              <a:t>Now you can access all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17832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0B4-616F-5331-527B-2C28FCF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Configure username/password in </a:t>
            </a:r>
            <a:r>
              <a:rPr lang="en-IN" dirty="0" err="1"/>
              <a:t>application.properties</a:t>
            </a:r>
            <a:r>
              <a:rPr lang="en-IN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6253-0E97-B5DB-44EB-AE8E3C75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try to configure the user name and password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dirty="0"/>
              <a:t>spring.security.user.name=test</a:t>
            </a:r>
          </a:p>
          <a:p>
            <a:pPr marL="457200" lvl="1" indent="0">
              <a:buNone/>
            </a:pPr>
            <a:r>
              <a:rPr lang="en-IN" dirty="0" err="1"/>
              <a:t>spring.security.user.password</a:t>
            </a:r>
            <a:r>
              <a:rPr lang="en-IN" dirty="0"/>
              <a:t>=test</a:t>
            </a:r>
          </a:p>
          <a:p>
            <a:r>
              <a:rPr lang="en-IN" dirty="0"/>
              <a:t>Now restart the application.</a:t>
            </a:r>
          </a:p>
          <a:p>
            <a:r>
              <a:rPr lang="en-IN" dirty="0"/>
              <a:t>While accessing an endpoint provide username as test and password as test when prompted.</a:t>
            </a:r>
          </a:p>
          <a:p>
            <a:r>
              <a:rPr lang="en-IN" dirty="0"/>
              <a:t>Now you can access all the endpoints.</a:t>
            </a:r>
          </a:p>
          <a:p>
            <a:r>
              <a:rPr lang="en-IN" dirty="0"/>
              <a:t>In </a:t>
            </a:r>
            <a:r>
              <a:rPr lang="en-IN" dirty="0" err="1"/>
              <a:t>application.properties</a:t>
            </a:r>
            <a:r>
              <a:rPr lang="en-IN" dirty="0"/>
              <a:t> file we can only configure one username and password.</a:t>
            </a:r>
          </a:p>
          <a:p>
            <a:r>
              <a:rPr lang="en-IN" dirty="0"/>
              <a:t>If we need multiple username and password, configure it in a configuration class.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 a class </a:t>
            </a:r>
            <a:r>
              <a:rPr lang="en-IN" dirty="0" err="1"/>
              <a:t>SecurityConfig</a:t>
            </a:r>
            <a:endParaRPr lang="en-IN" dirty="0"/>
          </a:p>
          <a:p>
            <a:r>
              <a:rPr lang="en-IN" dirty="0"/>
              <a:t>Annotate it with @Configuration and @EnableWebSecurity</a:t>
            </a:r>
          </a:p>
          <a:p>
            <a:r>
              <a:rPr lang="en-IN" dirty="0"/>
              <a:t>Configure </a:t>
            </a:r>
            <a:r>
              <a:rPr lang="en-IN" dirty="0" err="1"/>
              <a:t>UserDetailsService</a:t>
            </a:r>
            <a:r>
              <a:rPr lang="en-IN" dirty="0"/>
              <a:t> Bean as follows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"Emma"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"Watson"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"pass123"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"USER, 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We return </a:t>
            </a:r>
            <a:r>
              <a:rPr lang="en-IN" dirty="0" err="1"/>
              <a:t>InMemoryUserDetails</a:t>
            </a:r>
            <a:r>
              <a:rPr lang="en-IN" dirty="0"/>
              <a:t> object as the </a:t>
            </a:r>
            <a:r>
              <a:rPr lang="en-IN" dirty="0" err="1"/>
              <a:t>UserDetails</a:t>
            </a:r>
            <a:r>
              <a:rPr lang="en-IN" dirty="0"/>
              <a:t> are maintained in-memory</a:t>
            </a:r>
          </a:p>
        </p:txBody>
      </p:sp>
    </p:spTree>
    <p:extLst>
      <p:ext uri="{BB962C8B-B14F-4D97-AF65-F5344CB8AC3E}">
        <p14:creationId xmlns:p14="http://schemas.microsoft.com/office/powerpoint/2010/main" val="120753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Keep the passwords encoded</a:t>
            </a:r>
          </a:p>
          <a:p>
            <a:r>
              <a:rPr lang="en-IN" dirty="0"/>
              <a:t>So configure the </a:t>
            </a:r>
            <a:r>
              <a:rPr lang="en-IN" dirty="0" err="1"/>
              <a:t>PasswordEncoder</a:t>
            </a:r>
            <a:r>
              <a:rPr lang="en-IN" dirty="0"/>
              <a:t> Bean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Pass this to the </a:t>
            </a:r>
            <a:r>
              <a:rPr lang="en-IN" dirty="0" err="1"/>
              <a:t>userDetailsService</a:t>
            </a:r>
            <a:r>
              <a:rPr lang="en-IN" dirty="0"/>
              <a:t>() method and encode the passwords.</a:t>
            </a:r>
          </a:p>
        </p:txBody>
      </p:sp>
    </p:spTree>
    <p:extLst>
      <p:ext uri="{BB962C8B-B14F-4D97-AF65-F5344CB8AC3E}">
        <p14:creationId xmlns:p14="http://schemas.microsoft.com/office/powerpoint/2010/main" val="367699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EFD-7E78-790F-4EF8-EF561678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API security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BE-5036-62E8-D2D3-6C3E8AA8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security plays a crucial role in modern software and applications.</a:t>
            </a:r>
          </a:p>
          <a:p>
            <a:r>
              <a:rPr lang="en-US" dirty="0"/>
              <a:t>By their very nature, REST APIs are exposed to the open internet, making them highly susceptible to cyberattacks. 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Protect sensitive data transferred between services</a:t>
            </a:r>
          </a:p>
          <a:p>
            <a:pPr lvl="1"/>
            <a:r>
              <a:rPr lang="en-US" dirty="0"/>
              <a:t>Safeguard user privacy</a:t>
            </a:r>
          </a:p>
          <a:p>
            <a:pPr lvl="1"/>
            <a:r>
              <a:rPr lang="en-US" dirty="0"/>
              <a:t>Prevent malicious actors from disrupting critical business operations through an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03D-A8B2-E66A-4BA2-7396F60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Configure secured endpoints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3C-E52A-BEE2-9CF8-2A04E84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1825625"/>
            <a:ext cx="10994204" cy="4351338"/>
          </a:xfrm>
        </p:spPr>
        <p:txBody>
          <a:bodyPr/>
          <a:lstStyle/>
          <a:p>
            <a:r>
              <a:rPr lang="en-IN" dirty="0"/>
              <a:t>Configure a </a:t>
            </a:r>
            <a:r>
              <a:rPr lang="en-IN" dirty="0" err="1"/>
              <a:t>SecurityFilterChain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					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4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129-BA24-0283-8018-1823FEC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Configure role based authorization to the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3C11-E2B2-49CA-0789-EF8BB87C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controller class specify the role access for each endpoint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"hasAuthority(‘ROLE_ADMIN’)"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"hasAuthority(‘ROLE_USER’)"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dirty="0"/>
              <a:t>In the </a:t>
            </a:r>
            <a:r>
              <a:rPr lang="en-IN" dirty="0" err="1"/>
              <a:t>SecurityConfig</a:t>
            </a:r>
            <a:r>
              <a:rPr lang="en-IN" dirty="0"/>
              <a:t> class use @EnableMethodSecurity</a:t>
            </a:r>
          </a:p>
          <a:p>
            <a:r>
              <a:rPr lang="en-IN" dirty="0"/>
              <a:t>Now test the application for role based authorization of endpoints</a:t>
            </a:r>
          </a:p>
        </p:txBody>
      </p:sp>
    </p:spTree>
    <p:extLst>
      <p:ext uri="{BB962C8B-B14F-4D97-AF65-F5344CB8AC3E}">
        <p14:creationId xmlns:p14="http://schemas.microsoft.com/office/powerpoint/2010/main" val="248142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0"/>
            <a:ext cx="10515600" cy="52706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the usernames/passwords are hardcoded in the </a:t>
            </a:r>
            <a:r>
              <a:rPr lang="en-IN" dirty="0" err="1"/>
              <a:t>UserDetailsService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r>
              <a:rPr lang="en-IN" dirty="0"/>
              <a:t> class.</a:t>
            </a:r>
          </a:p>
          <a:p>
            <a:r>
              <a:rPr lang="en-IN" dirty="0"/>
              <a:t>But these username/passwords should be in the DB</a:t>
            </a:r>
          </a:p>
          <a:p>
            <a:r>
              <a:rPr lang="en-IN" dirty="0"/>
              <a:t>So create </a:t>
            </a:r>
          </a:p>
          <a:p>
            <a:pPr lvl="1"/>
            <a:r>
              <a:rPr lang="en-IN" dirty="0"/>
              <a:t>Entity class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"roles_details"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"role_id"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"role_name"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@ManyToMany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"user_info_roles_details"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inverseJoinColumns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DaoRepository</a:t>
            </a:r>
            <a:endParaRPr lang="en-IN" dirty="0"/>
          </a:p>
          <a:p>
            <a:pPr lvl="1"/>
            <a:endParaRPr lang="en-IN" dirty="0"/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6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1B8E-E5B7-D686-0421-A56D92F4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20" cy="1325563"/>
          </a:xfrm>
        </p:spPr>
        <p:txBody>
          <a:bodyPr/>
          <a:lstStyle/>
          <a:p>
            <a:r>
              <a:rPr lang="en-IN" dirty="0"/>
              <a:t>6. Create </a:t>
            </a:r>
            <a:r>
              <a:rPr lang="en-IN" dirty="0" err="1"/>
              <a:t>UserInfoUserDetailsServiceImpl</a:t>
            </a:r>
            <a:r>
              <a:rPr lang="en-IN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2CFC-0906-F0CD-E85D-C014A41D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service class </a:t>
            </a:r>
            <a:r>
              <a:rPr lang="en-IN" dirty="0" err="1"/>
              <a:t>UserInfoUserDetailsServiceImpl</a:t>
            </a:r>
            <a:r>
              <a:rPr lang="en-IN" dirty="0"/>
              <a:t> class that implements </a:t>
            </a:r>
            <a:r>
              <a:rPr lang="en-IN" dirty="0" err="1"/>
              <a:t>UserDetailsService</a:t>
            </a:r>
            <a:r>
              <a:rPr lang="en-IN" dirty="0"/>
              <a:t> Bean and fetches the names from the DB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but we have return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and not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.map((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not found"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2B59-BBEB-7485-DB08-902080EA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</a:t>
            </a:r>
            <a:r>
              <a:rPr lang="en-IN" dirty="0" err="1"/>
              <a:t>UserInfoUserDetails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D7CA-A369-6C0F-539B-5444D17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This class will help us convert </a:t>
            </a:r>
            <a:r>
              <a:rPr lang="en-IN" dirty="0" err="1"/>
              <a:t>UserInfo</a:t>
            </a:r>
            <a:r>
              <a:rPr lang="en-IN" dirty="0"/>
              <a:t> to </a:t>
            </a:r>
            <a:r>
              <a:rPr lang="en-IN" dirty="0" err="1"/>
              <a:t>UserDetails</a:t>
            </a:r>
            <a:r>
              <a:rPr lang="en-IN" dirty="0"/>
              <a:t> </a:t>
            </a:r>
          </a:p>
          <a:p>
            <a:r>
              <a:rPr lang="en-IN" dirty="0"/>
              <a:t>Because we have to return </a:t>
            </a:r>
            <a:r>
              <a:rPr lang="en-IN" dirty="0" err="1"/>
              <a:t>UserDetails</a:t>
            </a:r>
            <a:r>
              <a:rPr lang="en-IN" dirty="0"/>
              <a:t> and not </a:t>
            </a:r>
            <a:r>
              <a:rPr lang="en-IN" dirty="0" err="1"/>
              <a:t>UserInfo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().map((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())).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4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BFA-B31C-BDD5-A4AC-6DA22E6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8.UserDetailsService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A46-E35E-CA2C-AC97-A5755E7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</a:t>
            </a:r>
            <a:r>
              <a:rPr lang="en-IN" dirty="0" err="1"/>
              <a:t>UserDetailsService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Emma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Watson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.roles("ADMIN")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user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("user123")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("pass123"))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.roles("USER")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return new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, user);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Add some users and roles in the DB and test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52702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841-9435-9AF5-68EF-30FF205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</a:t>
            </a:r>
            <a:r>
              <a:rPr lang="en-IN" dirty="0" err="1"/>
              <a:t>AuthenticationProvider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B2C1C-4C8E-8F48-6D73-B59FBA41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44" y="1825625"/>
            <a:ext cx="8416312" cy="4351338"/>
          </a:xfrm>
        </p:spPr>
      </p:pic>
    </p:spTree>
    <p:extLst>
      <p:ext uri="{BB962C8B-B14F-4D97-AF65-F5344CB8AC3E}">
        <p14:creationId xmlns:p14="http://schemas.microsoft.com/office/powerpoint/2010/main" val="5398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770A-8FC4-99DB-4B26-5ED76FD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5773-1FB7-72D2-1C50-A4A49E40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AuthenticationProvider</a:t>
            </a:r>
            <a:r>
              <a:rPr lang="en-IN" dirty="0"/>
              <a:t> should be configured to talk to the </a:t>
            </a:r>
            <a:r>
              <a:rPr lang="en-IN" dirty="0" err="1"/>
              <a:t>UserDetailsServiceImpl</a:t>
            </a:r>
            <a:endParaRPr lang="en-IN" dirty="0"/>
          </a:p>
          <a:p>
            <a:r>
              <a:rPr lang="en-IN" dirty="0"/>
              <a:t>Configure the </a:t>
            </a:r>
            <a:r>
              <a:rPr lang="en-IN" dirty="0" err="1"/>
              <a:t>AuthenticationProvider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6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08F-4CA8-071F-116F-5182E2A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8155F-8772-74AC-DF81-5B37B47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73" y="1479479"/>
            <a:ext cx="8662398" cy="46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31F-E3B8-81F8-857B-E491495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vs Authorization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491F1-6328-D1DF-1D75-48CAE44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830" y="1191802"/>
            <a:ext cx="59738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EC2-0BED-9D79-B205-EE56794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vs Session Based </a:t>
            </a:r>
            <a:r>
              <a:rPr lang="en-IN" dirty="0" err="1"/>
              <a:t>Authenication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164AA-9377-DE18-1E90-2D2682AB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JWT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43D58-6D29-E614-22F9-460DA0C46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7199"/>
            <a:ext cx="5157787" cy="25603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9DC0F-1FCB-BE25-9585-F88803C1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Session Based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BC574-5FE8-619F-3F2F-FE27496261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656"/>
            <a:ext cx="5183188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C0FD73-D828-FB30-AF97-BDA1FB89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Working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BD2303-1FC7-AC7C-14D8-211DBBB2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99" y="1825625"/>
            <a:ext cx="10471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F33-49F7-AC35-A1B2-72E528A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DC40-9D55-0EA9-38FD-A091EDE7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JSON web token(JWT)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ecurely transfer information over the web(between two parties).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for an authentication system and information exchange.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token is mainly composed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header, payload, signature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three parts are separated by dots(.).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JWT defines the structure of information we are sending from one party to the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894C-65F8-B75A-AA7B-4A71B59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01AD-6E70-3FCD-E109-3D2A7816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JWT represents a string in the following format</a:t>
            </a:r>
          </a:p>
          <a:p>
            <a:pPr marL="1371600" lvl="3" indent="0">
              <a:buNone/>
            </a:pPr>
            <a:r>
              <a:rPr lang="en-IN" sz="2800" dirty="0"/>
              <a:t>[header].[payload].[signature]</a:t>
            </a:r>
          </a:p>
          <a:p>
            <a:r>
              <a:rPr lang="en-IN" dirty="0"/>
              <a:t>Header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Describes the cryptographic operations applied to the JWT like signing/decryption technique used on it.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also contain the data about the media/content type of the information we are sending.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simple header of a JWT looks like the code below:</a:t>
            </a:r>
          </a:p>
          <a:p>
            <a:pPr marL="914400" lvl="2" indent="0">
              <a:buNone/>
            </a:pP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"</a:t>
            </a:r>
            <a:r>
              <a:rPr lang="en-IN" dirty="0" err="1"/>
              <a:t>typ</a:t>
            </a:r>
            <a:r>
              <a:rPr lang="en-IN" dirty="0"/>
              <a:t>":"JWT",</a:t>
            </a:r>
          </a:p>
          <a:p>
            <a:pPr marL="914400" lvl="2" indent="0">
              <a:buNone/>
            </a:pPr>
            <a:r>
              <a:rPr lang="en-IN" dirty="0"/>
              <a:t>    "alg":"HS256"</a:t>
            </a:r>
          </a:p>
          <a:p>
            <a:pPr marL="914400" lvl="2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1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A4D-65A4-67F3-36F3-A85FDDF5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756-8F32-A949-677F-4E529EA2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910655"/>
          </a:xfrm>
        </p:spPr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Payload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ll the user data is actually added.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data is also referred to as the ‘claims’ of the JWT.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Information is readable by anyone so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do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not put any confidential information in here.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part generally contains user information.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put as many claims as we want inside a payload,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JWT with the payload will look something like this: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{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"userId":"b07f85be-45da",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": "https://provider.domain.com/",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"sub": "auth/some-hash-here",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"exp": 153452683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3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7DD-BB0C-0FD1-1F55-CAE4965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6CA6-6F3A-E2F4-4427-27696BB5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Signature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third part of JWT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to verify the authenticity of token.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BASE64URL encoded header and payload are joined together with dot(.)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nd it is then hashed using the hashing algorithm defined in a header with a secret key.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signature is then appended to header and payload using dot(.) which forms our actual token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header.payload.signature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Syntax</a:t>
            </a:r>
          </a:p>
          <a:p>
            <a:pPr marL="457200" lvl="1" indent="0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HASHINGALGO( base64UrlEncode(header)+“.”+base64UrlEncode(payload),secret)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1858</Words>
  <Application>Microsoft Office PowerPoint</Application>
  <PresentationFormat>Widescreen</PresentationFormat>
  <Paragraphs>282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Barlow</vt:lpstr>
      <vt:lpstr>Calibri</vt:lpstr>
      <vt:lpstr>Calibri Light</vt:lpstr>
      <vt:lpstr>Courier New</vt:lpstr>
      <vt:lpstr>Nunito</vt:lpstr>
      <vt:lpstr>sohne</vt:lpstr>
      <vt:lpstr>source-serif-pro</vt:lpstr>
      <vt:lpstr>Office Theme</vt:lpstr>
      <vt:lpstr>Spring Security with JWT</vt:lpstr>
      <vt:lpstr>Why is API security important?</vt:lpstr>
      <vt:lpstr>Authentication vs Authorization</vt:lpstr>
      <vt:lpstr>Token vs Session Based Authenication</vt:lpstr>
      <vt:lpstr>JWT Working</vt:lpstr>
      <vt:lpstr>What is JWT?</vt:lpstr>
      <vt:lpstr>JWT Structure</vt:lpstr>
      <vt:lpstr>JWT Structure</vt:lpstr>
      <vt:lpstr>JWT Structure</vt:lpstr>
      <vt:lpstr>How does a signature ensure authenticity?</vt:lpstr>
      <vt:lpstr>JWT Structure</vt:lpstr>
      <vt:lpstr>Spring Security</vt:lpstr>
      <vt:lpstr>Spring Security</vt:lpstr>
      <vt:lpstr>Spring Boot 3 Security</vt:lpstr>
      <vt:lpstr>Overall Architecture</vt:lpstr>
      <vt:lpstr>Let’s get started…</vt:lpstr>
      <vt:lpstr>1. Configure username/password in application.properties files</vt:lpstr>
      <vt:lpstr>2. Configure username/password in the Configuration class</vt:lpstr>
      <vt:lpstr>2. Configure username/password in the Configuration class - contd</vt:lpstr>
      <vt:lpstr>3. Configure secured endpoints in the configuration class</vt:lpstr>
      <vt:lpstr>4. Configure role based authorization to the endpoints</vt:lpstr>
      <vt:lpstr>5. Username/password from DB</vt:lpstr>
      <vt:lpstr>5. Username/password from DB - contd</vt:lpstr>
      <vt:lpstr>6. Create UserInfoUserDetailsServiceImpl class </vt:lpstr>
      <vt:lpstr>7. Create UserInfoUserDetails class</vt:lpstr>
      <vt:lpstr>8.UserDetailsService Bean</vt:lpstr>
      <vt:lpstr>No AuthenticationProvider</vt:lpstr>
      <vt:lpstr>Fix</vt:lpstr>
      <vt:lpstr>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18</cp:revision>
  <dcterms:created xsi:type="dcterms:W3CDTF">2024-09-11T02:25:56Z</dcterms:created>
  <dcterms:modified xsi:type="dcterms:W3CDTF">2024-09-12T08:08:36Z</dcterms:modified>
</cp:coreProperties>
</file>